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jpeg" ContentType="image/jpeg"/>
  <Override PartName="/ppt/media/image14.jpeg" ContentType="image/jpeg"/>
  <Override PartName="/ppt/media/image15.png" ContentType="image/png"/>
  <Override PartName="/ppt/media/image16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 flipV="1">
            <a:off x="761760" y="826200"/>
            <a:ext cx="0" cy="914400"/>
          </a:xfrm>
          <a:prstGeom prst="line">
            <a:avLst/>
          </a:prstGeom>
          <a:ln w="1908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12191400" cy="4571280"/>
          </a:xfrm>
          <a:prstGeom prst="rect">
            <a:avLst/>
          </a:prstGeom>
          <a:blipFill rotWithShape="0">
            <a:blip r:embed="rId2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V="1">
            <a:off x="8386560" y="5263920"/>
            <a:ext cx="0" cy="914400"/>
          </a:xfrm>
          <a:prstGeom prst="line">
            <a:avLst/>
          </a:prstGeom>
          <a:ln w="1908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024200" y="762120"/>
            <a:ext cx="97192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s-ES" sz="1800" spc="-1" strike="noStrike">
                <a:latin typeface="Arial"/>
              </a:rPr>
              <a:t>Cliquez pour éditer le format du texte-titre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Cliquez pour éditer le format du plan de texte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Second niveau de plan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Troisième niveau de plan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Quatrième niveau de plan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Cinquième niveau de plan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Sixième niveau de plan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Septième niveau de plan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 flipV="1">
            <a:off x="761760" y="826200"/>
            <a:ext cx="0" cy="914400"/>
          </a:xfrm>
          <a:prstGeom prst="line">
            <a:avLst/>
          </a:prstGeom>
          <a:ln w="1908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Cliquez pour éditer le format du texte-titre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Cliquez pour éditer le format du plan de texte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Second niveau de plan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Troisième niveau de plan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Quatrième niveau de plan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Cinquième niveau de plan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Sixième niveau de plan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Septième niveau de plan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4960080"/>
            <a:ext cx="7771680" cy="146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80000"/>
              </a:lnSpc>
            </a:pPr>
            <a:r>
              <a:rPr b="0" lang="es-ES" sz="5000" spc="197" strike="noStrike" cap="all">
                <a:solidFill>
                  <a:srgbClr val="0d0d0d"/>
                </a:solidFill>
                <a:latin typeface="Tw Cen MT Condensed"/>
              </a:rPr>
              <a:t>LE TOUCHER</a:t>
            </a:r>
            <a:endParaRPr b="0" lang="es-ES" sz="50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8610480" y="4960080"/>
            <a:ext cx="3199680" cy="146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201"/>
              </a:spcAft>
            </a:pPr>
            <a:r>
              <a:rPr b="0" lang="es-ES" sz="1800" spc="-1" strike="noStrike">
                <a:solidFill>
                  <a:srgbClr val="0d0d0d"/>
                </a:solidFill>
                <a:latin typeface="Tw Cen MT"/>
              </a:rPr>
              <a:t>Claire &amp; Dorine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024200" y="585360"/>
            <a:ext cx="9719280" cy="14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es-ES" sz="5000" spc="94" strike="noStrike" cap="all">
                <a:solidFill>
                  <a:srgbClr val="0d0d0d"/>
                </a:solidFill>
                <a:latin typeface="Tw Cen MT Condensed"/>
              </a:rPr>
              <a:t>Corpuscules de krause</a:t>
            </a:r>
            <a:endParaRPr b="0" lang="es-ES" sz="50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3672000" y="2016000"/>
            <a:ext cx="4879080" cy="406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024200" y="585360"/>
            <a:ext cx="9719280" cy="14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es-ES" sz="5000" spc="94" strike="noStrike" cap="all">
                <a:solidFill>
                  <a:srgbClr val="0d0d0d"/>
                </a:solidFill>
                <a:latin typeface="Tw Cen MT Condensed"/>
              </a:rPr>
              <a:t>Golgi-mazzoni</a:t>
            </a:r>
            <a:endParaRPr b="0" lang="es-ES" sz="50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3201480" y="2285640"/>
            <a:ext cx="5364000" cy="402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024200" y="585360"/>
            <a:ext cx="9719280" cy="14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>
            <a:off x="1024200" y="2286000"/>
            <a:ext cx="9719280" cy="40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TextShape 3"/>
          <p:cNvSpPr txBox="1"/>
          <p:nvPr/>
        </p:nvSpPr>
        <p:spPr>
          <a:xfrm>
            <a:off x="952200" y="1080000"/>
            <a:ext cx="10207800" cy="144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s-ES" sz="4000" spc="94" strike="noStrike" cap="all">
                <a:solidFill>
                  <a:srgbClr val="0d0d0d"/>
                </a:solidFill>
                <a:latin typeface="Tw Cen MT Condensed"/>
              </a:rPr>
              <a:t>Centre de traitement du toucher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1296000" y="2304000"/>
            <a:ext cx="4032000" cy="311112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6880680" y="2376000"/>
            <a:ext cx="3775320" cy="2898000"/>
          </a:xfrm>
          <a:prstGeom prst="rect">
            <a:avLst/>
          </a:prstGeom>
          <a:ln>
            <a:noFill/>
          </a:ln>
        </p:spPr>
      </p:pic>
      <p:sp>
        <p:nvSpPr>
          <p:cNvPr id="125" name="CustomShape 4"/>
          <p:cNvSpPr/>
          <p:nvPr/>
        </p:nvSpPr>
        <p:spPr>
          <a:xfrm rot="33000">
            <a:off x="4388400" y="2208960"/>
            <a:ext cx="1008000" cy="738000"/>
          </a:xfrm>
          <a:prstGeom prst="ellipse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024200" y="585360"/>
            <a:ext cx="9719280" cy="14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2"/>
          <p:cNvSpPr/>
          <p:nvPr/>
        </p:nvSpPr>
        <p:spPr>
          <a:xfrm>
            <a:off x="1024200" y="2286000"/>
            <a:ext cx="9719280" cy="40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024200" y="585360"/>
            <a:ext cx="9719280" cy="14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2"/>
          <p:cNvSpPr/>
          <p:nvPr/>
        </p:nvSpPr>
        <p:spPr>
          <a:xfrm>
            <a:off x="1024200" y="2286000"/>
            <a:ext cx="9719280" cy="40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040040" y="2177280"/>
            <a:ext cx="3980160" cy="250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Autofit/>
          </a:bodyPr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Tw Cen MT"/>
              <a:buChar char=" "/>
            </a:pPr>
            <a:r>
              <a:rPr b="1" lang="es-ES" sz="2200" spc="-1" strike="noStrike">
                <a:solidFill>
                  <a:srgbClr val="000000"/>
                </a:solidFill>
                <a:latin typeface="Tw Cen MT"/>
              </a:rPr>
              <a:t>Prix Nobel de médecine 2021 :</a:t>
            </a:r>
            <a:endParaRPr b="0" lang="es-ES" sz="2200" spc="-1" strike="noStrike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Arial"/>
              <a:buChar char="•"/>
            </a:pP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David Julius</a:t>
            </a:r>
            <a:endParaRPr b="0" lang="es-ES" sz="2200" spc="-1" strike="noStrike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Arial"/>
              <a:buChar char="•"/>
            </a:pP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Ardem Patapoutian</a:t>
            </a:r>
            <a:endParaRPr b="0" lang="es-ES" sz="2200" spc="-1" strike="noStrike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Tw Cen MT"/>
              <a:buChar char=" "/>
            </a:pP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-&gt; découverte des mécanismes qui nous permettent de ressentir la température et le toucher.</a:t>
            </a:r>
            <a:endParaRPr b="0" lang="es-E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s-ES" sz="2200" spc="-1" strike="noStrike">
              <a:latin typeface="Arial"/>
            </a:endParaRPr>
          </a:p>
        </p:txBody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5133600" y="1353600"/>
            <a:ext cx="6287760" cy="415008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1024200" y="585360"/>
            <a:ext cx="9719280" cy="14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es-ES" sz="5000" spc="94" strike="noStrike" cap="all">
                <a:solidFill>
                  <a:srgbClr val="0d0d0d"/>
                </a:solidFill>
                <a:latin typeface="Tw Cen MT Condensed"/>
              </a:rPr>
              <a:t>intro</a:t>
            </a:r>
            <a:endParaRPr b="0" lang="es-ES" sz="5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024200" y="585360"/>
            <a:ext cx="9719280" cy="14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es-ES" sz="5000" spc="94" strike="noStrike" cap="all">
                <a:solidFill>
                  <a:srgbClr val="0d0d0d"/>
                </a:solidFill>
                <a:latin typeface="Tw Cen MT Condensed"/>
              </a:rPr>
              <a:t>Le toucher</a:t>
            </a:r>
            <a:endParaRPr b="0" lang="es-ES" sz="50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 flipV="1">
            <a:off x="3080160" y="2963160"/>
            <a:ext cx="1507320" cy="56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2f91b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3"/>
          <p:cNvSpPr/>
          <p:nvPr/>
        </p:nvSpPr>
        <p:spPr>
          <a:xfrm flipV="1">
            <a:off x="3080160" y="3432240"/>
            <a:ext cx="1507320" cy="24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2f91b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4"/>
          <p:cNvSpPr/>
          <p:nvPr/>
        </p:nvSpPr>
        <p:spPr>
          <a:xfrm flipV="1">
            <a:off x="3080160" y="3873600"/>
            <a:ext cx="1507320" cy="3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2f91b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5"/>
          <p:cNvSpPr/>
          <p:nvPr/>
        </p:nvSpPr>
        <p:spPr>
          <a:xfrm>
            <a:off x="3080160" y="4057560"/>
            <a:ext cx="156024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2f91b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6"/>
          <p:cNvSpPr/>
          <p:nvPr/>
        </p:nvSpPr>
        <p:spPr>
          <a:xfrm>
            <a:off x="3106440" y="4272480"/>
            <a:ext cx="1507320" cy="47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2f91b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7"/>
          <p:cNvSpPr/>
          <p:nvPr/>
        </p:nvSpPr>
        <p:spPr>
          <a:xfrm>
            <a:off x="1243080" y="3532680"/>
            <a:ext cx="23601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TOUCHER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objet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92" name="CustomShape 8"/>
          <p:cNvSpPr/>
          <p:nvPr/>
        </p:nvSpPr>
        <p:spPr>
          <a:xfrm>
            <a:off x="4640760" y="2577600"/>
            <a:ext cx="38653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température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93" name="CustomShape 9"/>
          <p:cNvSpPr/>
          <p:nvPr/>
        </p:nvSpPr>
        <p:spPr>
          <a:xfrm>
            <a:off x="4640760" y="3063600"/>
            <a:ext cx="38653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dureté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94" name="CustomShape 10"/>
          <p:cNvSpPr/>
          <p:nvPr/>
        </p:nvSpPr>
        <p:spPr>
          <a:xfrm>
            <a:off x="4640760" y="3576240"/>
            <a:ext cx="38653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poids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95" name="CustomShape 11"/>
          <p:cNvSpPr/>
          <p:nvPr/>
        </p:nvSpPr>
        <p:spPr>
          <a:xfrm>
            <a:off x="4640760" y="4057560"/>
            <a:ext cx="38653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forme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96" name="CustomShape 12"/>
          <p:cNvSpPr/>
          <p:nvPr/>
        </p:nvSpPr>
        <p:spPr>
          <a:xfrm>
            <a:off x="4640760" y="4511520"/>
            <a:ext cx="38653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texture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97" name="CustomShape 13"/>
          <p:cNvSpPr/>
          <p:nvPr/>
        </p:nvSpPr>
        <p:spPr>
          <a:xfrm>
            <a:off x="6962400" y="2667600"/>
            <a:ext cx="4314600" cy="2485440"/>
          </a:xfrm>
          <a:prstGeom prst="ellipse">
            <a:avLst/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2300" spc="-1" strike="noStrike">
                <a:solidFill>
                  <a:srgbClr val="1a4a5d"/>
                </a:solidFill>
                <a:latin typeface="Tw Cen MT"/>
                <a:ea typeface="DejaVu Sans"/>
              </a:rPr>
              <a:t>Terminaisons nerveuses reliées à des récepteurs</a:t>
            </a:r>
            <a:endParaRPr b="0" lang="es-ES" sz="2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2300" spc="-1" strike="noStrike">
                <a:solidFill>
                  <a:srgbClr val="ffffff"/>
                </a:solidFill>
                <a:latin typeface="Tw Cen MT"/>
                <a:ea typeface="DejaVu Sans"/>
              </a:rPr>
              <a:t>→ </a:t>
            </a:r>
            <a:r>
              <a:rPr b="0" lang="es-ES" sz="2300" spc="-1" strike="noStrike">
                <a:solidFill>
                  <a:srgbClr val="ffffff"/>
                </a:solidFill>
                <a:latin typeface="Tw Cen MT"/>
                <a:ea typeface="DejaVu Sans"/>
              </a:rPr>
              <a:t>CORPUSCULES</a:t>
            </a:r>
            <a:endParaRPr b="0" lang="es-ES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024200" y="2286000"/>
            <a:ext cx="9719280" cy="40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Autofit/>
          </a:bodyPr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Courier New"/>
              <a:buChar char="o"/>
            </a:pPr>
            <a:r>
              <a:rPr b="0" lang="es-ES" sz="28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es-ES" sz="2800" spc="-1" strike="noStrike">
                <a:solidFill>
                  <a:srgbClr val="000000"/>
                </a:solidFill>
                <a:latin typeface="Tw Cen MT"/>
              </a:rPr>
              <a:t>les </a:t>
            </a:r>
            <a:r>
              <a:rPr b="1" lang="es-ES" sz="2800" spc="-1" strike="noStrike">
                <a:solidFill>
                  <a:srgbClr val="000000"/>
                </a:solidFill>
                <a:latin typeface="Tw Cen MT"/>
              </a:rPr>
              <a:t>mécanorécepteurs</a:t>
            </a:r>
            <a:r>
              <a:rPr b="0" lang="es-ES" sz="2800" spc="-1" strike="noStrike">
                <a:solidFill>
                  <a:srgbClr val="000000"/>
                </a:solidFill>
                <a:latin typeface="Tw Cen MT"/>
              </a:rPr>
              <a:t> : toucher, vibrations, pression mécanique</a:t>
            </a:r>
            <a:endParaRPr b="0" lang="es-ES" sz="2800" spc="-1" strike="noStrike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Courier New"/>
              <a:buChar char="o"/>
            </a:pPr>
            <a:r>
              <a:rPr b="0" lang="es-ES" sz="28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es-ES" sz="2800" spc="-1" strike="noStrike">
                <a:solidFill>
                  <a:srgbClr val="000000"/>
                </a:solidFill>
                <a:latin typeface="Tw Cen MT"/>
              </a:rPr>
              <a:t>les </a:t>
            </a:r>
            <a:r>
              <a:rPr b="1" lang="es-ES" sz="2800" spc="-1" strike="noStrike">
                <a:solidFill>
                  <a:srgbClr val="000000"/>
                </a:solidFill>
                <a:latin typeface="Tw Cen MT"/>
              </a:rPr>
              <a:t>thermorécepteurs</a:t>
            </a:r>
            <a:r>
              <a:rPr b="0" lang="es-ES" sz="2800" spc="-1" strike="noStrike">
                <a:solidFill>
                  <a:srgbClr val="000000"/>
                </a:solidFill>
                <a:latin typeface="Tw Cen MT"/>
              </a:rPr>
              <a:t> : variations de température du corps</a:t>
            </a:r>
            <a:endParaRPr b="0" lang="es-ES" sz="2800" spc="-1" strike="noStrike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Courier New"/>
              <a:buChar char="o"/>
            </a:pPr>
            <a:r>
              <a:rPr b="0" lang="es-ES" sz="28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es-ES" sz="2800" spc="-1" strike="noStrike">
                <a:solidFill>
                  <a:srgbClr val="000000"/>
                </a:solidFill>
                <a:latin typeface="Tw Cen MT"/>
              </a:rPr>
              <a:t>les </a:t>
            </a:r>
            <a:r>
              <a:rPr b="1" lang="es-ES" sz="2800" spc="-1" strike="noStrike">
                <a:solidFill>
                  <a:srgbClr val="000000"/>
                </a:solidFill>
                <a:latin typeface="Tw Cen MT"/>
              </a:rPr>
              <a:t>nocicepteurs</a:t>
            </a:r>
            <a:r>
              <a:rPr b="0" lang="es-ES" sz="2800" spc="-1" strike="noStrike">
                <a:solidFill>
                  <a:srgbClr val="000000"/>
                </a:solidFill>
                <a:latin typeface="Tw Cen MT"/>
              </a:rPr>
              <a:t> : détecter la douleur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s-ES" sz="28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023840" y="585720"/>
            <a:ext cx="9719640" cy="149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es-ES" sz="5000" spc="94" strike="noStrike" cap="all">
                <a:solidFill>
                  <a:srgbClr val="0d0d0d"/>
                </a:solidFill>
                <a:latin typeface="Tw Cen MT Condensed"/>
              </a:rPr>
              <a:t>extérocepteurs</a:t>
            </a:r>
            <a:endParaRPr b="0" lang="es-ES" sz="5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6422040" y="1872000"/>
            <a:ext cx="5601600" cy="408564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1024200" y="585360"/>
            <a:ext cx="9719280" cy="14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es-ES" sz="5000" spc="94" strike="noStrike" cap="all">
                <a:solidFill>
                  <a:srgbClr val="0d0d0d"/>
                </a:solidFill>
                <a:latin typeface="Tw Cen MT Condensed"/>
              </a:rPr>
              <a:t>mécanorécepteurs</a:t>
            </a:r>
            <a:endParaRPr b="0" lang="es-ES" sz="50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720000" y="2160000"/>
            <a:ext cx="9719280" cy="40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Autofit/>
          </a:bodyPr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Courier New"/>
              <a:buChar char="o"/>
            </a:pP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les corpuscules de Pacini</a:t>
            </a:r>
            <a:endParaRPr b="0" lang="es-ES" sz="2200" spc="-1" strike="noStrike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Courier New"/>
              <a:buChar char="o"/>
            </a:pP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les corpuscules de Meissner</a:t>
            </a:r>
            <a:endParaRPr b="0" lang="es-ES" sz="2200" spc="-1" strike="noStrike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Courier New"/>
              <a:buChar char="o"/>
            </a:pP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les corpuscules de Krause</a:t>
            </a:r>
            <a:endParaRPr b="0" lang="es-ES" sz="2200" spc="-1" strike="noStrike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Courier New"/>
              <a:buChar char="o"/>
            </a:pP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les terminaisons nerveuses de Merkel</a:t>
            </a:r>
            <a:endParaRPr b="0" lang="es-ES" sz="2200" spc="-1" strike="noStrike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Courier New"/>
              <a:buChar char="o"/>
            </a:pP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les corpuscules de Ruffini</a:t>
            </a:r>
            <a:endParaRPr b="0" lang="es-ES" sz="2200" spc="-1" strike="noStrike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58b6c0"/>
              </a:buClr>
              <a:buFont typeface="Courier New"/>
              <a:buChar char="o"/>
            </a:pP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es-ES" sz="2200" spc="-1" strike="noStrike">
                <a:solidFill>
                  <a:srgbClr val="000000"/>
                </a:solidFill>
                <a:latin typeface="Tw Cen MT"/>
              </a:rPr>
              <a:t>les corpuscules de Golgi-Mazzoni</a:t>
            </a:r>
            <a:endParaRPr b="0" lang="es-E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024200" y="585360"/>
            <a:ext cx="9719280" cy="14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es-ES" sz="5000" spc="94" strike="noStrike" cap="all">
                <a:solidFill>
                  <a:srgbClr val="0d0d0d"/>
                </a:solidFill>
                <a:latin typeface="Tw Cen MT Condensed"/>
              </a:rPr>
              <a:t>Corpuscules de meissner</a:t>
            </a:r>
            <a:endParaRPr b="0" lang="es-ES" sz="5000" spc="-1" strike="noStrike"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1"/>
          <a:srcRect l="0" t="11830" r="0" b="0"/>
          <a:stretch/>
        </p:blipFill>
        <p:spPr>
          <a:xfrm>
            <a:off x="1328760" y="2074680"/>
            <a:ext cx="7264800" cy="3985920"/>
          </a:xfrm>
          <a:prstGeom prst="rect">
            <a:avLst/>
          </a:prstGeom>
          <a:ln>
            <a:noFill/>
          </a:ln>
        </p:spPr>
      </p:pic>
      <p:pic>
        <p:nvPicPr>
          <p:cNvPr id="105" name="Picture 4" descr=""/>
          <p:cNvPicPr/>
          <p:nvPr/>
        </p:nvPicPr>
        <p:blipFill>
          <a:blip r:embed="rId2"/>
          <a:stretch/>
        </p:blipFill>
        <p:spPr>
          <a:xfrm>
            <a:off x="8854560" y="3057120"/>
            <a:ext cx="1732680" cy="202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024200" y="585360"/>
            <a:ext cx="9719280" cy="14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es-ES" sz="5000" spc="94" strike="noStrike" cap="all">
                <a:solidFill>
                  <a:srgbClr val="0d0d0d"/>
                </a:solidFill>
                <a:latin typeface="Tw Cen MT Condensed"/>
              </a:rPr>
              <a:t>Corpuscules de pacini</a:t>
            </a:r>
            <a:endParaRPr b="0" lang="es-ES" sz="5000" spc="-1" strike="noStrike"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rcRect l="0" t="9043" r="0" b="0"/>
          <a:stretch/>
        </p:blipFill>
        <p:spPr>
          <a:xfrm>
            <a:off x="929160" y="2084760"/>
            <a:ext cx="7276680" cy="4271400"/>
          </a:xfrm>
          <a:prstGeom prst="rect">
            <a:avLst/>
          </a:prstGeom>
          <a:ln>
            <a:noFill/>
          </a:ln>
        </p:spPr>
      </p:pic>
      <p:pic>
        <p:nvPicPr>
          <p:cNvPr id="108" name="Picture 4" descr=""/>
          <p:cNvPicPr/>
          <p:nvPr/>
        </p:nvPicPr>
        <p:blipFill>
          <a:blip r:embed="rId2"/>
          <a:stretch/>
        </p:blipFill>
        <p:spPr>
          <a:xfrm>
            <a:off x="8206560" y="3773880"/>
            <a:ext cx="2091960" cy="2406600"/>
          </a:xfrm>
          <a:prstGeom prst="rect">
            <a:avLst/>
          </a:prstGeom>
          <a:ln>
            <a:noFill/>
          </a:ln>
        </p:spPr>
      </p:pic>
      <p:pic>
        <p:nvPicPr>
          <p:cNvPr id="109" name="Picture 2" descr=""/>
          <p:cNvPicPr/>
          <p:nvPr/>
        </p:nvPicPr>
        <p:blipFill>
          <a:blip r:embed="rId3"/>
          <a:stretch/>
        </p:blipFill>
        <p:spPr>
          <a:xfrm>
            <a:off x="9003240" y="1324440"/>
            <a:ext cx="2660400" cy="148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024200" y="585360"/>
            <a:ext cx="9719280" cy="14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es-ES" sz="5000" spc="94" strike="noStrike" cap="all">
                <a:solidFill>
                  <a:srgbClr val="0d0d0d"/>
                </a:solidFill>
                <a:latin typeface="Tw Cen MT Condensed"/>
              </a:rPr>
              <a:t>Corpuscules/Terminaisons de ruffini</a:t>
            </a:r>
            <a:endParaRPr b="0" lang="es-ES" sz="5000" spc="-1" strike="noStrike">
              <a:latin typeface="Arial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1"/>
          <a:srcRect l="0" t="10677" r="0" b="0"/>
          <a:stretch/>
        </p:blipFill>
        <p:spPr>
          <a:xfrm>
            <a:off x="1215360" y="1892880"/>
            <a:ext cx="6317280" cy="4571640"/>
          </a:xfrm>
          <a:prstGeom prst="rect">
            <a:avLst/>
          </a:prstGeom>
          <a:ln>
            <a:noFill/>
          </a:ln>
        </p:spPr>
      </p:pic>
      <p:pic>
        <p:nvPicPr>
          <p:cNvPr id="112" name="Picture 4" descr=""/>
          <p:cNvPicPr/>
          <p:nvPr/>
        </p:nvPicPr>
        <p:blipFill>
          <a:blip r:embed="rId2"/>
          <a:stretch/>
        </p:blipFill>
        <p:spPr>
          <a:xfrm>
            <a:off x="7724520" y="2853000"/>
            <a:ext cx="2027520" cy="250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024200" y="585360"/>
            <a:ext cx="9719280" cy="14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es-ES" sz="5000" spc="94" strike="noStrike" cap="all">
                <a:solidFill>
                  <a:srgbClr val="0d0d0d"/>
                </a:solidFill>
                <a:latin typeface="Tw Cen MT Condensed"/>
              </a:rPr>
              <a:t>Disques de merkel</a:t>
            </a:r>
            <a:endParaRPr b="0" lang="es-ES" sz="500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1595160" y="1953000"/>
            <a:ext cx="5028480" cy="402264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8136000" y="2262240"/>
            <a:ext cx="1845360" cy="356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</TotalTime>
  <Application>LibreOffice/6.2.0.1$Windows_X86_64 LibreOffice_project/0412ee99e862f384c1106d0841a950c4cfaa9df1</Application>
  <Words>127</Words>
  <Paragraphs>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2021-10-07T15:06:30Z</dcterms:created>
  <dc:creator>dorine.meillerais@yahoo.fr</dc:creator>
  <dc:description/>
  <dc:language>es-ES</dc:language>
  <cp:lastModifiedBy/>
  <dcterms:modified xsi:type="dcterms:W3CDTF">2021-10-11T00:24:10Z</dcterms:modified>
  <cp:revision>8</cp:revision>
  <dc:subject/>
  <dc:title>LE TOUCHER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