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E538C-74C6-46D5-B0F4-FE818AE6F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F0D79C-6032-4176-846C-09814E4EC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FA7AC-D97D-444E-9D34-AB5830F9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DB18C-86CF-42E9-A45B-9B4CB735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0528F-5D81-4E88-AC0A-56FF8C9C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EC946-5ABB-403C-BFD7-7014474A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53BB6C-4CE5-4AA6-AE11-8F1154A3D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45D7D-2C8A-4502-826D-38A5BA3D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FA43E-F525-4049-8EB4-2FF10C04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08FC5-9F37-4C00-98F9-BB2C32F3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8343D-3941-491B-BFE7-87ED1723D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ACCBF-83DB-4B59-AE55-0362F9B83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336CD-A7A4-4AA3-A129-0E3E4699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17BAE-CDA9-4C2A-8E13-9DCE1B6A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2BE98-588A-4039-BACE-A8EBB78C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81202-F74D-4FEA-AD27-2BBA2F09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05A8E-0728-4189-9D20-096257DA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CF2B3-36A2-420E-AEA2-1A104331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DFA66-A0D2-45E9-A5F8-E8CC3F39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1225A-32D1-4B37-AA7B-00F58127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91B6C-FBD5-410D-A10C-991BF990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D932F-8CD5-4067-B905-D88FB49D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7F522-E9DF-43EC-BBF5-489D0E62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8FD53-5172-4DA6-ADD6-65CFEF86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E1F4F-17C3-4C26-BDC3-F72D61BA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6CEE2-BA1B-4DFF-9FF7-F30C8C85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088EC-C689-4619-BCCF-48D3720B9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6D31A1-0FE2-426A-8D7F-178BDB332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A8E18-3535-4DC9-977F-4748E243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604417-B098-41CD-B299-82CBB064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8C81A-71C2-4AF4-AD95-ED2576BD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BC49A-A435-49FC-83EF-D33A80C7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0ECBE-8277-496E-8F55-10B754FE6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69BF58-C841-46CA-AE92-39BDEA288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DA515-E8BE-4F4D-9B85-D2127300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708E7E-375A-481A-80B6-0DBA5B406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B4BE01-C1C4-4F69-AA52-90199442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26BBE8-01DB-4D28-993A-FCCF6F42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1CFB43-9CA9-4C25-B4D8-B153C47C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D935A-8D92-4B66-B382-053A1A44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FA2637-E2D1-42DF-9EC4-47F4D76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53599B-9096-4146-99F0-6705BECB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0FCA92-FF91-49CF-A87E-B12A7B20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AE76A0-D182-48D2-94A8-6B8F9BEA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09A68D-69E1-4F74-A32C-70B7F141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924BC1-8FA0-40AC-ACC5-AF6B1CA2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2CD95-70B1-485B-9CA4-E692239F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C4C3C4-5BC3-4D58-BAD0-419136DD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8FA85E-675C-4B76-97E2-742D3BF27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E69CFF-4158-4435-B88D-94660C6A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02190-1624-454C-8800-DB3CA1B6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04EE25-E977-4425-B1A1-C4244FD8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B1A6E-4926-4E5D-848E-C0F2CBD9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2C9154-C9FB-41D0-B5C3-7D64B67AE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C99AA4-4CB0-4470-8359-62FC9180E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963C01-97BE-4718-9671-988B449A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1D2CD-C755-4978-B697-0F5AD310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BFC1CA-B30C-4C07-AEC6-6CBFF61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38B729-52E7-4879-9C9C-495C51F7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AEE4B-4F3B-4D4C-8EBA-CD227D11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C847BE-0C84-4EFD-AE6D-0F2AD51AF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3865-C35D-4533-8C7E-C34F38A628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B844B8-CEA1-4504-A382-3FADF1F8A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7F9C1-3722-4FEC-B4C7-A3F78E37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8715-86DC-4DD8-A5FB-3DC14C4010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Rectangle 13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rmones designs, themes, templates and downloadable graphic elements on  Dribbble">
            <a:extLst>
              <a:ext uri="{FF2B5EF4-FFF2-40B4-BE49-F238E27FC236}">
                <a16:creationId xmlns:a16="http://schemas.microsoft.com/office/drawing/2014/main" id="{0CA05793-4EAF-412A-9294-A689CEB70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r="5495" b="-2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14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B16BE5-7D9E-40B0-AB0E-9CEFDD211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</a:rPr>
              <a:t>Système endocrinien</a:t>
            </a:r>
          </a:p>
        </p:txBody>
      </p:sp>
    </p:spTree>
    <p:extLst>
      <p:ext uri="{BB962C8B-B14F-4D97-AF65-F5344CB8AC3E}">
        <p14:creationId xmlns:p14="http://schemas.microsoft.com/office/powerpoint/2010/main" val="8906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B05AE-529F-4774-BC2D-EC113889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47" y="251791"/>
            <a:ext cx="2811984" cy="5192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Le </a:t>
            </a:r>
            <a:r>
              <a:rPr lang="fr-FR" sz="4000" b="1" kern="1200" dirty="0">
                <a:latin typeface="+mj-lt"/>
                <a:ea typeface="+mj-ea"/>
                <a:cs typeface="+mj-cs"/>
              </a:rPr>
              <a:t>système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fr-FR" sz="4000" b="1" kern="1200" dirty="0">
                <a:latin typeface="+mj-lt"/>
                <a:ea typeface="+mj-ea"/>
                <a:cs typeface="+mj-cs"/>
              </a:rPr>
              <a:t>endocrinien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système endocrinien - LAROUSSE">
            <a:extLst>
              <a:ext uri="{FF2B5EF4-FFF2-40B4-BE49-F238E27FC236}">
                <a16:creationId xmlns:a16="http://schemas.microsoft.com/office/drawing/2014/main" id="{4D78A510-0A0B-49E0-A164-9214C7700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383" y="802342"/>
            <a:ext cx="9109618" cy="61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0A99C6A5-1586-4B55-A720-80679B39A392}"/>
              </a:ext>
            </a:extLst>
          </p:cNvPr>
          <p:cNvSpPr/>
          <p:nvPr/>
        </p:nvSpPr>
        <p:spPr>
          <a:xfrm>
            <a:off x="270399" y="1934817"/>
            <a:ext cx="2631827" cy="19215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</a:rPr>
              <a:t>Système régulateur</a:t>
            </a:r>
          </a:p>
        </p:txBody>
      </p:sp>
    </p:spTree>
    <p:extLst>
      <p:ext uri="{BB962C8B-B14F-4D97-AF65-F5344CB8AC3E}">
        <p14:creationId xmlns:p14="http://schemas.microsoft.com/office/powerpoint/2010/main" val="12156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747126-A114-43EC-B28E-419A04DD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 hormones </a:t>
            </a:r>
          </a:p>
        </p:txBody>
      </p:sp>
      <p:pic>
        <p:nvPicPr>
          <p:cNvPr id="1026" name="Picture 2" descr="Mode d&amp;#39;action d&amp;#39;une hormone | Hormones, Endocrine, Action">
            <a:extLst>
              <a:ext uri="{FF2B5EF4-FFF2-40B4-BE49-F238E27FC236}">
                <a16:creationId xmlns:a16="http://schemas.microsoft.com/office/drawing/2014/main" id="{F63B20EC-8E9F-4C40-8C73-9999C0FE8E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23592" y="2089347"/>
            <a:ext cx="5181600" cy="292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8102858-A6CE-4A76-9C27-B106A546573D}"/>
              </a:ext>
            </a:extLst>
          </p:cNvPr>
          <p:cNvSpPr/>
          <p:nvPr/>
        </p:nvSpPr>
        <p:spPr>
          <a:xfrm>
            <a:off x="685800" y="1158731"/>
            <a:ext cx="2024270" cy="1738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Messagers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chimiques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06F4BC9-B5FB-4B76-966B-B8E801B2C179}"/>
              </a:ext>
            </a:extLst>
          </p:cNvPr>
          <p:cNvSpPr/>
          <p:nvPr/>
        </p:nvSpPr>
        <p:spPr>
          <a:xfrm>
            <a:off x="685800" y="2994422"/>
            <a:ext cx="2024270" cy="17383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Captées par un récepteur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5D21ADA-9260-42F5-B5AB-103083D690C0}"/>
              </a:ext>
            </a:extLst>
          </p:cNvPr>
          <p:cNvSpPr/>
          <p:nvPr/>
        </p:nvSpPr>
        <p:spPr>
          <a:xfrm>
            <a:off x="649356" y="4830114"/>
            <a:ext cx="2435086" cy="1738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Hormones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Paracrines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Autocrines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Endocrines</a:t>
            </a:r>
          </a:p>
          <a:p>
            <a:pPr algn="ctr"/>
            <a:endParaRPr lang="fr-F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D75E4B0-0572-439B-8967-229CE42E484A}"/>
              </a:ext>
            </a:extLst>
          </p:cNvPr>
          <p:cNvSpPr/>
          <p:nvPr/>
        </p:nvSpPr>
        <p:spPr>
          <a:xfrm>
            <a:off x="8786193" y="1876269"/>
            <a:ext cx="2862468" cy="39811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Hormones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Peptidiques</a:t>
            </a:r>
          </a:p>
          <a:p>
            <a:pPr algn="ctr"/>
            <a:r>
              <a:rPr lang="fr-FR" dirty="0"/>
              <a:t>(</a:t>
            </a:r>
            <a:r>
              <a:rPr lang="es-SV" dirty="0" err="1"/>
              <a:t>petites</a:t>
            </a:r>
            <a:r>
              <a:rPr lang="es-SV" dirty="0"/>
              <a:t> </a:t>
            </a:r>
            <a:r>
              <a:rPr lang="es-SV" dirty="0" err="1"/>
              <a:t>protéines</a:t>
            </a:r>
            <a:r>
              <a:rPr lang="fr-FR" dirty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Stéroïdiennes</a:t>
            </a:r>
          </a:p>
          <a:p>
            <a:pPr algn="ctr"/>
            <a:r>
              <a:rPr lang="es-SV" dirty="0"/>
              <a:t>(</a:t>
            </a:r>
            <a:r>
              <a:rPr lang="es-SV" dirty="0" err="1"/>
              <a:t>lipides</a:t>
            </a:r>
            <a:r>
              <a:rPr lang="es-SV" dirty="0"/>
              <a:t> </a:t>
            </a:r>
            <a:r>
              <a:rPr lang="es-SV" dirty="0" err="1"/>
              <a:t>synthétisés</a:t>
            </a:r>
            <a:r>
              <a:rPr lang="es-SV" dirty="0"/>
              <a:t>)</a:t>
            </a:r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 err="1"/>
              <a:t>Mono-aminés</a:t>
            </a:r>
            <a:endParaRPr lang="fr-FR" dirty="0"/>
          </a:p>
          <a:p>
            <a:pPr algn="ctr"/>
            <a:r>
              <a:rPr lang="fr-F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s-SV" dirty="0"/>
              <a:t>la </a:t>
            </a:r>
            <a:r>
              <a:rPr lang="es-SV" dirty="0" err="1"/>
              <a:t>tyrosine</a:t>
            </a:r>
            <a:r>
              <a:rPr lang="es-SV" dirty="0"/>
              <a:t>)</a:t>
            </a:r>
            <a:endParaRPr lang="fr-F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9655F6-526D-4B3D-9AFB-54A10AF15CDA}"/>
              </a:ext>
            </a:extLst>
          </p:cNvPr>
          <p:cNvSpPr/>
          <p:nvPr/>
        </p:nvSpPr>
        <p:spPr>
          <a:xfrm>
            <a:off x="3458817" y="5473148"/>
            <a:ext cx="4651513" cy="3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Moyen</a:t>
            </a:r>
            <a:r>
              <a:rPr lang="en-US" dirty="0"/>
              <a:t> de communication à distance</a:t>
            </a:r>
          </a:p>
        </p:txBody>
      </p:sp>
    </p:spTree>
    <p:extLst>
      <p:ext uri="{BB962C8B-B14F-4D97-AF65-F5344CB8AC3E}">
        <p14:creationId xmlns:p14="http://schemas.microsoft.com/office/powerpoint/2010/main" val="44735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4A67F60-A0C8-4046-8051-E9290BD6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kern="1200" dirty="0" err="1">
                <a:latin typeface="Roboto" panose="02000000000000000000" pitchFamily="2" charset="0"/>
                <a:ea typeface="Roboto" panose="02000000000000000000" pitchFamily="2" charset="0"/>
              </a:rPr>
              <a:t>L’axe</a:t>
            </a:r>
            <a:r>
              <a:rPr lang="en-US" sz="4400" b="1" kern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400" b="1" kern="1200" dirty="0" err="1">
                <a:latin typeface="Roboto" panose="02000000000000000000" pitchFamily="2" charset="0"/>
                <a:ea typeface="Roboto" panose="02000000000000000000" pitchFamily="2" charset="0"/>
              </a:rPr>
              <a:t>hypothalamo-hypophysaire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 descr="L'hypothalamus est une zone du cerveau qui interagit étroitement avec l'hypophyse. © Mayo">
            <a:extLst>
              <a:ext uri="{FF2B5EF4-FFF2-40B4-BE49-F238E27FC236}">
                <a16:creationId xmlns:a16="http://schemas.microsoft.com/office/drawing/2014/main" id="{DDB6D253-B861-40E9-BB60-B06C16D86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96937" y="1825625"/>
            <a:ext cx="61981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7E1283F-8A36-40D6-82BB-38B91AFC98D5}"/>
              </a:ext>
            </a:extLst>
          </p:cNvPr>
          <p:cNvSpPr/>
          <p:nvPr/>
        </p:nvSpPr>
        <p:spPr>
          <a:xfrm>
            <a:off x="838200" y="1527313"/>
            <a:ext cx="1775791" cy="11794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Glande maitresse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1D52D66-DF9F-43AA-B5A5-F06F539D1B1A}"/>
              </a:ext>
            </a:extLst>
          </p:cNvPr>
          <p:cNvSpPr/>
          <p:nvPr/>
        </p:nvSpPr>
        <p:spPr>
          <a:xfrm>
            <a:off x="9153256" y="1361661"/>
            <a:ext cx="1775791" cy="11794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Partie du système nerveux central.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539C6D1-D325-4765-B76F-1C0A094B6471}"/>
              </a:ext>
            </a:extLst>
          </p:cNvPr>
          <p:cNvSpPr/>
          <p:nvPr/>
        </p:nvSpPr>
        <p:spPr>
          <a:xfrm>
            <a:off x="384313" y="2852876"/>
            <a:ext cx="2435086" cy="23154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s-SV" dirty="0">
                <a:effectLst/>
              </a:rPr>
              <a:t>Hormone de </a:t>
            </a:r>
            <a:r>
              <a:rPr lang="es-SV" dirty="0" err="1">
                <a:effectLst/>
              </a:rPr>
              <a:t>croissance</a:t>
            </a:r>
            <a:r>
              <a:rPr lang="es-SV" dirty="0">
                <a:effectLst/>
              </a:rPr>
              <a:t> (GH)</a:t>
            </a:r>
            <a:endParaRPr lang="es-SV" dirty="0"/>
          </a:p>
          <a:p>
            <a:pPr algn="ctr" fontAlgn="t"/>
            <a:r>
              <a:rPr lang="es-SV" dirty="0" err="1">
                <a:effectLst/>
              </a:rPr>
              <a:t>Prolactine</a:t>
            </a:r>
            <a:r>
              <a:rPr lang="es-SV" dirty="0">
                <a:effectLst/>
              </a:rPr>
              <a:t> (PRL)</a:t>
            </a:r>
          </a:p>
          <a:p>
            <a:pPr algn="ctr" fontAlgn="t"/>
            <a:r>
              <a:rPr lang="es-SV" dirty="0" err="1">
                <a:effectLst/>
              </a:rPr>
              <a:t>Thyréotrophine</a:t>
            </a:r>
            <a:r>
              <a:rPr lang="es-SV" dirty="0">
                <a:effectLst/>
              </a:rPr>
              <a:t> (TSH)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1517107-C05C-4025-A516-D689CDD5F5F3}"/>
              </a:ext>
            </a:extLst>
          </p:cNvPr>
          <p:cNvSpPr/>
          <p:nvPr/>
        </p:nvSpPr>
        <p:spPr>
          <a:xfrm>
            <a:off x="8878957" y="3046200"/>
            <a:ext cx="2690191" cy="2294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L'hormone thyréotrope (TRH) stimule la production de thyréostimuline (TSH)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7674BB-90CF-4288-B22A-9B6274E476DA}"/>
              </a:ext>
            </a:extLst>
          </p:cNvPr>
          <p:cNvSpPr/>
          <p:nvPr/>
        </p:nvSpPr>
        <p:spPr>
          <a:xfrm>
            <a:off x="2080591" y="6176963"/>
            <a:ext cx="7063409" cy="5050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effectLst/>
              </a:rPr>
              <a:t>Glande thyroïde / Stimule la production d’hormones thyroïdiennes</a:t>
            </a:r>
          </a:p>
          <a:p>
            <a:pPr algn="ctr"/>
            <a:endParaRPr lang="en-US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77EEEBB-70AA-4AA6-84B3-1E6658D001C3}"/>
              </a:ext>
            </a:extLst>
          </p:cNvPr>
          <p:cNvCxnSpPr>
            <a:cxnSpLocks/>
          </p:cNvCxnSpPr>
          <p:nvPr/>
        </p:nvCxnSpPr>
        <p:spPr>
          <a:xfrm flipH="1" flipV="1">
            <a:off x="8083826" y="3429000"/>
            <a:ext cx="795132" cy="58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43FC04D-529E-4130-8BAB-73F8900245E4}"/>
              </a:ext>
            </a:extLst>
          </p:cNvPr>
          <p:cNvCxnSpPr>
            <a:cxnSpLocks/>
          </p:cNvCxnSpPr>
          <p:nvPr/>
        </p:nvCxnSpPr>
        <p:spPr>
          <a:xfrm>
            <a:off x="2167702" y="5168347"/>
            <a:ext cx="651697" cy="873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63661A1A-6A01-433B-92AD-D84B17C51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020" y="643467"/>
            <a:ext cx="50139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1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yperthyroïdie et hypothyroïdie : mieux comprendre le fonctionnement de la  thyroïde">
            <a:extLst>
              <a:ext uri="{FF2B5EF4-FFF2-40B4-BE49-F238E27FC236}">
                <a16:creationId xmlns:a16="http://schemas.microsoft.com/office/drawing/2014/main" id="{411B7190-4669-42F1-8E37-5E11A228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8325"/>
            <a:ext cx="6248400" cy="3087688"/>
          </a:xfrm>
          <a:prstGeom prst="ellipse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gantisme et acromégalie - Troubles endocriniens et métaboliques - Édition  professionnelle du Manuel MSD">
            <a:extLst>
              <a:ext uri="{FF2B5EF4-FFF2-40B4-BE49-F238E27FC236}">
                <a16:creationId xmlns:a16="http://schemas.microsoft.com/office/drawing/2014/main" id="{9A0C187C-FFE2-412C-8569-507F14A9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24275"/>
            <a:ext cx="3709988" cy="249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énome Hypophysaire | Service de Neurochirurgie Lariboisière">
            <a:extLst>
              <a:ext uri="{FF2B5EF4-FFF2-40B4-BE49-F238E27FC236}">
                <a16:creationId xmlns:a16="http://schemas.microsoft.com/office/drawing/2014/main" id="{B6968830-6B19-4415-B8C0-788C6E7E7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3724275"/>
            <a:ext cx="2468563" cy="2498725"/>
          </a:xfrm>
          <a:prstGeom prst="ellipse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85C8B1-5398-440E-A4BB-1A8B0C49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243674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Maladies du système endocrinien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92FE88-7829-45C3-BA39-FA10323FAD62}"/>
              </a:ext>
            </a:extLst>
          </p:cNvPr>
          <p:cNvSpPr txBox="1"/>
          <p:nvPr/>
        </p:nvSpPr>
        <p:spPr>
          <a:xfrm>
            <a:off x="761999" y="3077944"/>
            <a:ext cx="29618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Hyperthyroïdie</a:t>
            </a:r>
            <a:r>
              <a:rPr lang="es-SV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Hypothyroïdie</a:t>
            </a:r>
            <a:r>
              <a:rPr lang="es-SV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Adénome</a:t>
            </a:r>
            <a:r>
              <a:rPr lang="es-SV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hypophysaire</a:t>
            </a:r>
            <a:endParaRPr lang="es-SV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Acromégalie</a:t>
            </a:r>
            <a:endParaRPr lang="es-SV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SV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es-SV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iabètes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45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6DD9BFC-9F53-4DD8-AAA2-21E1EF7C838A}" vid="{EFA3AFEB-9D61-4872-B40D-968617848E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99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de Office</vt:lpstr>
      <vt:lpstr>Système endocrinien</vt:lpstr>
      <vt:lpstr>Le système endocrinien  </vt:lpstr>
      <vt:lpstr>Les hormones </vt:lpstr>
      <vt:lpstr>L’axe hypothalamo-hypophysaire</vt:lpstr>
      <vt:lpstr>Presentación de PowerPoint</vt:lpstr>
      <vt:lpstr>Maladies du système endocrinien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endocrinien</dc:title>
  <dc:creator>Abigail Lozano</dc:creator>
  <cp:lastModifiedBy>Abigail Lozano</cp:lastModifiedBy>
  <cp:revision>2</cp:revision>
  <dcterms:created xsi:type="dcterms:W3CDTF">2021-11-05T10:37:49Z</dcterms:created>
  <dcterms:modified xsi:type="dcterms:W3CDTF">2021-11-08T21:12:55Z</dcterms:modified>
</cp:coreProperties>
</file>