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Proxima Nova"/>
      <p:regular r:id="rId13"/>
      <p:bold r:id="rId14"/>
      <p:italic r:id="rId15"/>
      <p:boldItalic r:id="rId16"/>
    </p:embeddedFont>
    <p:embeddedFont>
      <p:font typeface="Alfa Slab One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ProximaNova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roximaNova-italic.fntdata"/><Relationship Id="rId14" Type="http://schemas.openxmlformats.org/officeDocument/2006/relationships/font" Target="fonts/ProximaNova-bold.fntdata"/><Relationship Id="rId17" Type="http://schemas.openxmlformats.org/officeDocument/2006/relationships/font" Target="fonts/AlfaSlabOne-regular.fntdata"/><Relationship Id="rId16" Type="http://schemas.openxmlformats.org/officeDocument/2006/relationships/font" Target="fonts/ProximaNova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5e0c6905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05e0c6905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5e0c690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05e0c690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05e0c6905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05e0c6905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05e0c6905d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05e0c6905d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5e0c6905d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05e0c6905d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05e0c6905d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05e0c6905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7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15668" l="0" r="0" t="0"/>
          <a:stretch/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ctrTitle"/>
          </p:nvPr>
        </p:nvSpPr>
        <p:spPr>
          <a:xfrm>
            <a:off x="311700" y="613950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Le changement climatique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51800" y="4623900"/>
            <a:ext cx="91440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Marie-Sophie Naude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0" y="1490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Périodes glaciaires et interglaciaires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5850" y="3655650"/>
            <a:ext cx="1815375" cy="1214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>
            <a:stCxn id="66" idx="3"/>
            <a:endCxn id="64" idx="1"/>
          </p:cNvCxnSpPr>
          <p:nvPr/>
        </p:nvCxnSpPr>
        <p:spPr>
          <a:xfrm>
            <a:off x="2092455" y="4262663"/>
            <a:ext cx="4734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620" y="3655638"/>
            <a:ext cx="1841086" cy="12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9101" y="3627175"/>
            <a:ext cx="1905794" cy="12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49" y="3655638"/>
            <a:ext cx="2048706" cy="1214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4"/>
          <p:cNvCxnSpPr>
            <a:stCxn id="64" idx="3"/>
            <a:endCxn id="67" idx="1"/>
          </p:cNvCxnSpPr>
          <p:nvPr/>
        </p:nvCxnSpPr>
        <p:spPr>
          <a:xfrm>
            <a:off x="4381225" y="4262663"/>
            <a:ext cx="4734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" name="Google Shape;70;p14"/>
          <p:cNvCxnSpPr>
            <a:stCxn id="67" idx="3"/>
            <a:endCxn id="68" idx="1"/>
          </p:cNvCxnSpPr>
          <p:nvPr/>
        </p:nvCxnSpPr>
        <p:spPr>
          <a:xfrm>
            <a:off x="6695706" y="4262663"/>
            <a:ext cx="4734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6400" y="788275"/>
            <a:ext cx="4831200" cy="27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idx="4294967295"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Périodes glaciaires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825" y="1482725"/>
            <a:ext cx="508635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3150" y="120450"/>
            <a:ext cx="1626124" cy="16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1572600" y="39228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Inlandsis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286725"/>
            <a:ext cx="1724024" cy="1725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idx="4294967295" type="title"/>
          </p:nvPr>
        </p:nvSpPr>
        <p:spPr>
          <a:xfrm>
            <a:off x="0" y="341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5"/>
                </a:solidFill>
              </a:rPr>
              <a:t>Inlandsis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1555" l="0" r="0" t="0"/>
          <a:stretch/>
        </p:blipFill>
        <p:spPr>
          <a:xfrm>
            <a:off x="0" y="1052413"/>
            <a:ext cx="4787099" cy="32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7101" y="1041988"/>
            <a:ext cx="4356900" cy="33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1654050" y="4350025"/>
            <a:ext cx="14790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Groenland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6170250" y="4350025"/>
            <a:ext cx="15906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Antarctique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idx="4294967295" type="title"/>
          </p:nvPr>
        </p:nvSpPr>
        <p:spPr>
          <a:xfrm>
            <a:off x="0" y="3710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6AA84F"/>
                </a:solidFill>
              </a:rPr>
              <a:t>Périodes interglaciaires</a:t>
            </a:r>
            <a:endParaRPr>
              <a:solidFill>
                <a:srgbClr val="6AA84F"/>
              </a:solidFill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550" y="1165200"/>
            <a:ext cx="5250902" cy="29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 b="5347" l="3297" r="0" t="0"/>
          <a:stretch/>
        </p:blipFill>
        <p:spPr>
          <a:xfrm>
            <a:off x="0" y="4488350"/>
            <a:ext cx="1955451" cy="6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b="5347" l="14192" r="0" t="0"/>
          <a:stretch/>
        </p:blipFill>
        <p:spPr>
          <a:xfrm>
            <a:off x="1839250" y="4488350"/>
            <a:ext cx="1735076" cy="6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4">
            <a:alphaModFix/>
          </a:blip>
          <a:srcRect b="5347" l="14192" r="0" t="0"/>
          <a:stretch/>
        </p:blipFill>
        <p:spPr>
          <a:xfrm>
            <a:off x="3508800" y="4488350"/>
            <a:ext cx="1735076" cy="6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4">
            <a:alphaModFix/>
          </a:blip>
          <a:srcRect b="5347" l="14192" r="0" t="0"/>
          <a:stretch/>
        </p:blipFill>
        <p:spPr>
          <a:xfrm>
            <a:off x="5159850" y="4488350"/>
            <a:ext cx="1735076" cy="6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b="5347" l="14192" r="0" t="0"/>
          <a:stretch/>
        </p:blipFill>
        <p:spPr>
          <a:xfrm>
            <a:off x="6797225" y="4488350"/>
            <a:ext cx="1735076" cy="6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b="5347" l="3984" r="61369" t="0"/>
          <a:stretch/>
        </p:blipFill>
        <p:spPr>
          <a:xfrm>
            <a:off x="8443450" y="4488350"/>
            <a:ext cx="700550" cy="6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5">
            <a:alphaModFix/>
          </a:blip>
          <a:srcRect b="11827" l="17884" r="17942" t="15965"/>
          <a:stretch/>
        </p:blipFill>
        <p:spPr>
          <a:xfrm>
            <a:off x="8034650" y="228500"/>
            <a:ext cx="762274" cy="8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idx="4294967295" type="title"/>
          </p:nvPr>
        </p:nvSpPr>
        <p:spPr>
          <a:xfrm>
            <a:off x="0" y="2970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accent4"/>
                </a:solidFill>
              </a:rPr>
              <a:t>Le réchauffement climatique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3563" y="1184125"/>
            <a:ext cx="5236874" cy="349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061" y="899763"/>
            <a:ext cx="6687900" cy="33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