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EB Garamond" panose="020B0604020202020204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69367b3ee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69367b3ee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6943c7382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6943c7382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6943c738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6943c738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943c7382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6943c7382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943c7382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6943c7382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943c7382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943c7382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13" y="2267425"/>
            <a:ext cx="8520600" cy="10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EB Garamond"/>
                <a:ea typeface="EB Garamond"/>
                <a:cs typeface="EB Garamond"/>
                <a:sym typeface="EB Garamond"/>
              </a:rPr>
              <a:t>Les éléments du temps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086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TESTA Coline - CHENOT Claire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00" y="0"/>
            <a:ext cx="1978400" cy="158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600" y="52975"/>
            <a:ext cx="1720826" cy="14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0100" y="0"/>
            <a:ext cx="1783276" cy="178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688" y="335150"/>
            <a:ext cx="8520600" cy="10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EB Garamond"/>
                <a:ea typeface="EB Garamond"/>
                <a:cs typeface="EB Garamond"/>
                <a:sym typeface="EB Garamond"/>
              </a:rPr>
              <a:t>La température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950" y="1524503"/>
            <a:ext cx="2873350" cy="28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51400" y="1945225"/>
            <a:ext cx="6496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 dirty="0">
                <a:latin typeface="EB Garamond"/>
                <a:ea typeface="EB Garamond"/>
                <a:cs typeface="EB Garamond"/>
                <a:sym typeface="EB Garamond"/>
              </a:rPr>
              <a:t>Grandeur physique</a:t>
            </a:r>
            <a:endParaRPr sz="20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 dirty="0">
                <a:latin typeface="EB Garamond"/>
                <a:ea typeface="EB Garamond"/>
                <a:cs typeface="EB Garamond"/>
                <a:sym typeface="EB Garamond"/>
              </a:rPr>
              <a:t>Sensation de froid et de chaud</a:t>
            </a:r>
            <a:endParaRPr sz="20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 dirty="0">
                <a:latin typeface="EB Garamond"/>
                <a:ea typeface="EB Garamond"/>
                <a:cs typeface="EB Garamond"/>
                <a:sym typeface="EB Garamond"/>
              </a:rPr>
              <a:t>Mesuré à l’aide d’un thermomètre et en °C</a:t>
            </a:r>
            <a:endParaRPr sz="20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 dirty="0">
                <a:latin typeface="EB Garamond"/>
                <a:ea typeface="EB Garamond"/>
                <a:cs typeface="EB Garamond"/>
                <a:sym typeface="EB Garamond"/>
              </a:rPr>
              <a:t>Selon la température, l’état de l’eau change</a:t>
            </a:r>
            <a:endParaRPr sz="20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 dirty="0">
                <a:latin typeface="EB Garamond"/>
                <a:ea typeface="EB Garamond"/>
                <a:cs typeface="EB Garamond"/>
                <a:sym typeface="EB Garamond"/>
              </a:rPr>
              <a:t>°C → 0 est égal au point de congélation (solidification) et 100 au point d’ébullition (vaporisation)</a:t>
            </a:r>
            <a:endParaRPr sz="20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763275" y="1796775"/>
            <a:ext cx="157740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dirty="0"/>
              <a:t>¡ Que Kalore !</a:t>
            </a:r>
            <a:endParaRPr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311688" y="335150"/>
            <a:ext cx="8520600" cy="10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EB Garamond"/>
                <a:ea typeface="EB Garamond"/>
                <a:cs typeface="EB Garamond"/>
                <a:sym typeface="EB Garamond"/>
              </a:rPr>
              <a:t>L’humidité atmosphérique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335500" y="1726175"/>
            <a:ext cx="64968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Mesure et quantifie la teneur en vapeur d'eau de l'air atmosphérique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Varie en fonction de divers facteurs : précipitations, proximité de la mer, présence de plantes ou température de l’air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latin typeface="EB Garamond"/>
                <a:ea typeface="EB Garamond"/>
                <a:cs typeface="EB Garamond"/>
                <a:sym typeface="EB Garamond"/>
              </a:rPr>
              <a:t>Humidité absolue, humidité spécifique, rapport de mélange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Mesurée par un hygromètre 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latin typeface="EB Garamond"/>
                <a:ea typeface="EB Garamond"/>
                <a:cs typeface="EB Garamond"/>
                <a:sym typeface="EB Garamond"/>
              </a:rPr>
              <a:t>Humidité relative → mesurée en %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32700"/>
            <a:ext cx="2030700" cy="20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311688" y="335150"/>
            <a:ext cx="8520600" cy="10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EB Garamond"/>
                <a:ea typeface="EB Garamond"/>
                <a:cs typeface="EB Garamond"/>
                <a:sym typeface="EB Garamond"/>
              </a:rPr>
              <a:t>La pression atmosphérique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1600" y="1962450"/>
            <a:ext cx="2030700" cy="229890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110100" y="1626600"/>
            <a:ext cx="64968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Poids de l'air exerce une force à la surface de la Terre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Baromètre → hectopascal (hPa)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Pression exercée par le mélange gazeux constituant l'atmosphère sur une surface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Les molécules subissent des collisions entre elles et contre les surfaces des objets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Forces réparties sur la surface de ces objets → responsables de la pression atmosphérique</a:t>
            </a:r>
            <a:endParaRPr sz="29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ctrTitle"/>
          </p:nvPr>
        </p:nvSpPr>
        <p:spPr>
          <a:xfrm>
            <a:off x="311688" y="335150"/>
            <a:ext cx="8520600" cy="10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EB Garamond"/>
                <a:ea typeface="EB Garamond"/>
                <a:cs typeface="EB Garamond"/>
                <a:sym typeface="EB Garamond"/>
              </a:rPr>
              <a:t>Les vents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3224900" y="1546350"/>
            <a:ext cx="56073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Mouvement d’une atmosphère à la surface d'une planète</a:t>
            </a:r>
            <a:endParaRPr sz="2000" i="1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Réchauffement inégalement réparti</a:t>
            </a:r>
            <a:endParaRPr sz="2000" i="1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Classifiés selon : ampleur spatiale, vitesse, localisation géographique, type de force et effets</a:t>
            </a:r>
            <a:endParaRPr sz="2000" i="1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Anémomètre (peut être estimée par une manche à air, un drapeau, etc.)</a:t>
            </a:r>
            <a:endParaRPr sz="2000" i="1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 i="1">
                <a:latin typeface="EB Garamond"/>
                <a:ea typeface="EB Garamond"/>
                <a:cs typeface="EB Garamond"/>
                <a:sym typeface="EB Garamond"/>
              </a:rPr>
              <a:t>Vent solaire, vent planétaire</a:t>
            </a:r>
            <a:endParaRPr sz="2000" i="1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 i="1">
                <a:latin typeface="EB Garamond"/>
                <a:ea typeface="EB Garamond"/>
                <a:cs typeface="EB Garamond"/>
                <a:sym typeface="EB Garamond"/>
              </a:rPr>
              <a:t>Échelles de Beaufort et de Fujita</a:t>
            </a:r>
            <a:endParaRPr sz="2000" i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5347" y="1533075"/>
            <a:ext cx="2832749" cy="207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>
            <a:off x="311688" y="335150"/>
            <a:ext cx="8520600" cy="10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EB Garamond"/>
                <a:ea typeface="EB Garamond"/>
                <a:cs typeface="EB Garamond"/>
                <a:sym typeface="EB Garamond"/>
              </a:rPr>
              <a:t>Les précipitations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311700" y="1918050"/>
            <a:ext cx="64968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Soleil → évaporation de l’eau → transpiration des plantes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Condensation de l’eau → gouttes ou cristaux → nuages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Gouttes ou cristaux trop lourds → précipitations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latin typeface="EB Garamond"/>
                <a:ea typeface="EB Garamond"/>
                <a:cs typeface="EB Garamond"/>
                <a:sym typeface="EB Garamond"/>
              </a:rPr>
              <a:t>Précipitations liquides, précipitations solides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Différentes variables : température, humidité et déplacement des masses d’air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fr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Pluviomètre → millimètre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675" y="1867225"/>
            <a:ext cx="2672050" cy="26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ctrTitle"/>
          </p:nvPr>
        </p:nvSpPr>
        <p:spPr>
          <a:xfrm>
            <a:off x="311688" y="335150"/>
            <a:ext cx="8520600" cy="10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EB Garamond"/>
                <a:ea typeface="EB Garamond"/>
                <a:cs typeface="EB Garamond"/>
                <a:sym typeface="EB Garamond"/>
              </a:rPr>
              <a:t>La nébulosité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1085050" y="2093525"/>
            <a:ext cx="6496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latin typeface="EB Garamond"/>
                <a:ea typeface="EB Garamond"/>
                <a:cs typeface="EB Garamond"/>
                <a:sym typeface="EB Garamond"/>
              </a:rPr>
              <a:t>Couverture nuageuse du ciel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latin typeface="EB Garamond"/>
                <a:ea typeface="EB Garamond"/>
                <a:cs typeface="EB Garamond"/>
                <a:sym typeface="EB Garamond"/>
              </a:rPr>
              <a:t>Octas ou huitième (8 parts)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-"/>
            </a:pPr>
            <a:r>
              <a:rPr lang="fr" sz="2000">
                <a:latin typeface="EB Garamond"/>
                <a:ea typeface="EB Garamond"/>
                <a:cs typeface="EB Garamond"/>
                <a:sym typeface="EB Garamond"/>
              </a:rPr>
              <a:t>Héliographe : instrument permettant de mesurer la durée d’ensoleillement du lever au coucher du soleil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044" y="-822275"/>
            <a:ext cx="3793949" cy="24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884619" y="335150"/>
            <a:ext cx="3793949" cy="24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798481" y="3444375"/>
            <a:ext cx="3793949" cy="24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319" y="3509525"/>
            <a:ext cx="3793949" cy="24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053194" y="3166950"/>
            <a:ext cx="3793949" cy="24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019" y="3444375"/>
            <a:ext cx="3793949" cy="24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969" y="3166950"/>
            <a:ext cx="3793949" cy="24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3687975"/>
            <a:ext cx="3793949" cy="24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294" y="3587700"/>
            <a:ext cx="3793949" cy="24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92394" y="3748750"/>
            <a:ext cx="3793949" cy="24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Affichage à l'écran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EB Garamond</vt:lpstr>
      <vt:lpstr>Arial</vt:lpstr>
      <vt:lpstr>Simple Light</vt:lpstr>
      <vt:lpstr>Les éléments du temps</vt:lpstr>
      <vt:lpstr>La température</vt:lpstr>
      <vt:lpstr>L’humidité atmosphérique</vt:lpstr>
      <vt:lpstr>La pression atmosphérique</vt:lpstr>
      <vt:lpstr>Les vents</vt:lpstr>
      <vt:lpstr>Les précipitations</vt:lpstr>
      <vt:lpstr>La nébulosité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éléments du temps</dc:title>
  <cp:lastModifiedBy>Claire Chenot</cp:lastModifiedBy>
  <cp:revision>1</cp:revision>
  <dcterms:modified xsi:type="dcterms:W3CDTF">2022-10-17T07:28:09Z</dcterms:modified>
</cp:coreProperties>
</file>