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Average"/>
      <p:regular r:id="rId12"/>
    </p:embeddedFont>
    <p:embeddedFont>
      <p:font typeface="Oswald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Oswald-regular.fntdata"/><Relationship Id="rId12" Type="http://schemas.openxmlformats.org/officeDocument/2006/relationships/font" Target="fonts/Average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Oswa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894f4d480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894f4d480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894f4d4806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894f4d4806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894f4d4806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894f4d4806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894f4d4806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894f4d4806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894f4d4806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894f4d4806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311700" y="13675"/>
            <a:ext cx="8520600" cy="101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Les tempêtes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311700" y="41920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Coline TESTA</a:t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6813" y="1106312"/>
            <a:ext cx="3770376" cy="2930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Définition</a:t>
            </a:r>
            <a:endParaRPr/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229400" y="1659675"/>
            <a:ext cx="4260300" cy="25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fr" sz="2100"/>
              <a:t>phénomène atmosphérique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fr" sz="2100"/>
              <a:t>dépression atmosphérique → </a:t>
            </a:r>
            <a:r>
              <a:rPr lang="fr" sz="2100"/>
              <a:t>vents forts supérieurs à 90 km/h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fr" sz="2100"/>
              <a:t>favorise la condensation de l’eau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fr" sz="2100"/>
              <a:t>Deuxième catastrophe naturelle la plus enregistrée</a:t>
            </a:r>
            <a:endParaRPr sz="2100"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0675" y="1659700"/>
            <a:ext cx="4267201" cy="258085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5978400" y="4540000"/>
            <a:ext cx="2853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chemeClr val="accent4"/>
                </a:solidFill>
                <a:latin typeface="Average"/>
                <a:ea typeface="Average"/>
                <a:cs typeface="Average"/>
                <a:sym typeface="Average"/>
              </a:rPr>
              <a:t>Source : EM-DAT, The international disasters database</a:t>
            </a:r>
            <a:endParaRPr sz="900">
              <a:solidFill>
                <a:schemeClr val="accent4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Deux domaines de la météorologie</a:t>
            </a:r>
            <a:endParaRPr/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152475"/>
            <a:ext cx="8520600" cy="14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Météorologie marine → rafales supérieurs à 110 km/h et vents allant de 89 à 112 km/h (10 sur l’échelle de Beaufort).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Météorologie tropicale → dépression au niveau des latitudes tropicales ou subtropicales. Vents de 62 à 117 km/h.</a:t>
            </a: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724175"/>
            <a:ext cx="3413722" cy="2266924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/>
        </p:nvSpPr>
        <p:spPr>
          <a:xfrm>
            <a:off x="4279400" y="3488188"/>
            <a:ext cx="4142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Tempête tropicale Dingani à 2500 km de l’île de la Réunion (11 février 2023)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7242050" y="4668000"/>
            <a:ext cx="1590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chemeClr val="accent4"/>
                </a:solidFill>
                <a:latin typeface="Average"/>
                <a:ea typeface="Average"/>
                <a:cs typeface="Average"/>
                <a:sym typeface="Average"/>
              </a:rPr>
              <a:t>Source : la1ere.francetvinfo.fr</a:t>
            </a:r>
            <a:endParaRPr sz="900">
              <a:solidFill>
                <a:schemeClr val="accent4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1593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Comment se produisent les tempêtes ?</a:t>
            </a:r>
            <a:endParaRPr/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311700" y="1467750"/>
            <a:ext cx="4260300" cy="30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Rencontre entre un courant d’air chaud de la mer et un courant d’air froid des terres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Différentes températures et teneur en eau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Vents accompagnés de pluie, de neige, de grêle ou de sable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Fortes précipitations, houle et fortes vagues</a:t>
            </a:r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3578" y="0"/>
            <a:ext cx="3910421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Quand surviennent-elles ?</a:t>
            </a:r>
            <a:endParaRPr/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311700" y="1017725"/>
            <a:ext cx="8520600" cy="12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au cours des mois d’automne et d’hiver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air terrestre froid mais eaux encore chaudes</a:t>
            </a:r>
            <a:endParaRPr sz="11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8713" y="1899750"/>
            <a:ext cx="5306575" cy="309135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 txBox="1"/>
          <p:nvPr/>
        </p:nvSpPr>
        <p:spPr>
          <a:xfrm>
            <a:off x="7433400" y="4652400"/>
            <a:ext cx="1398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000">
                <a:solidFill>
                  <a:schemeClr val="accent4"/>
                </a:solidFill>
                <a:latin typeface="Average"/>
                <a:ea typeface="Average"/>
                <a:cs typeface="Average"/>
                <a:sym typeface="Average"/>
              </a:rPr>
              <a:t>Source : Météo France</a:t>
            </a:r>
            <a:endParaRPr i="1" sz="1000">
              <a:solidFill>
                <a:schemeClr val="accent4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Échelle de Beaufort</a:t>
            </a:r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325" y="1502626"/>
            <a:ext cx="8435350" cy="248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7582775" y="4375400"/>
            <a:ext cx="1206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chemeClr val="accent4"/>
                </a:solidFill>
                <a:latin typeface="Average"/>
                <a:ea typeface="Average"/>
                <a:cs typeface="Average"/>
                <a:sym typeface="Average"/>
              </a:rPr>
              <a:t>Source : meteolor.fr</a:t>
            </a:r>
            <a:endParaRPr sz="900">
              <a:solidFill>
                <a:schemeClr val="accent4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