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ira Sans Extra Condensed Medium"/>
      <p:regular r:id="rId14"/>
      <p:bold r:id="rId15"/>
      <p:italic r:id="rId16"/>
      <p:boldItalic r:id="rId17"/>
    </p:embeddedFont>
    <p:embeddedFont>
      <p:font typeface="Hind Vadodara Light"/>
      <p:regular r:id="rId18"/>
      <p:bold r:id="rId19"/>
    </p:embeddedFont>
    <p:embeddedFont>
      <p:font typeface="Teko Light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2" roundtripDataSignature="AMtx7mhdSRdPT+xm7YKqfvvOyaRsKYDd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84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ekoLight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Teko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ExtraCondensedMedium-bold.fntdata"/><Relationship Id="rId14" Type="http://schemas.openxmlformats.org/officeDocument/2006/relationships/font" Target="fonts/FiraSansExtraCondensedMedium-regular.fntdata"/><Relationship Id="rId17" Type="http://schemas.openxmlformats.org/officeDocument/2006/relationships/font" Target="fonts/FiraSansExtraCondensedMedium-boldItalic.fntdata"/><Relationship Id="rId16" Type="http://schemas.openxmlformats.org/officeDocument/2006/relationships/font" Target="fonts/FiraSansExtraCondensed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indVadodaraLight-bold.fntdata"/><Relationship Id="rId6" Type="http://schemas.openxmlformats.org/officeDocument/2006/relationships/slide" Target="slides/slide1.xml"/><Relationship Id="rId18" Type="http://schemas.openxmlformats.org/officeDocument/2006/relationships/font" Target="fonts/HindVadodara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a171bbd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a171bbd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6a171bbde8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6a171bbde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9"/>
          <p:cNvSpPr txBox="1"/>
          <p:nvPr>
            <p:ph idx="2" type="ctrTitle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3" type="subTitle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9"/>
          <p:cNvSpPr txBox="1"/>
          <p:nvPr>
            <p:ph idx="4" type="ctrTitle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subTitle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idx="1" type="subTitle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1" name="Google Shape;21;p10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1" type="subTitle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2" type="title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3" type="ctrTitle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4" type="subTitle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5" type="title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6" type="ctrTitle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7" type="subTitle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8" type="title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9" type="ctrTitle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3" type="subTitle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4" type="title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5" type="ctrTitle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6" type="subTitle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7" type="title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1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" name="Google Shape;42;p12"/>
          <p:cNvSpPr txBox="1"/>
          <p:nvPr>
            <p:ph idx="2" type="ctrTitle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3" type="subTitle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12"/>
          <p:cNvSpPr txBox="1"/>
          <p:nvPr>
            <p:ph idx="4" type="ctrTitle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5" type="subTitle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6" name="Google Shape;46;p12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b="0" i="0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b="0" i="0" sz="18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 b="0" i="0" sz="14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b="0" i="0" sz="12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LES NUAGES</a:t>
            </a:r>
            <a:endParaRPr/>
          </a:p>
        </p:txBody>
      </p:sp>
      <p:grpSp>
        <p:nvGrpSpPr>
          <p:cNvPr id="61" name="Google Shape;61;p1"/>
          <p:cNvGrpSpPr/>
          <p:nvPr/>
        </p:nvGrpSpPr>
        <p:grpSpPr>
          <a:xfrm>
            <a:off x="5083935" y="1104531"/>
            <a:ext cx="1108501" cy="877804"/>
            <a:chOff x="2085525" y="3263750"/>
            <a:chExt cx="481825" cy="381550"/>
          </a:xfrm>
        </p:grpSpPr>
        <p:sp>
          <p:nvSpPr>
            <p:cNvPr id="62" name="Google Shape;62;p1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1"/>
          <p:cNvSpPr/>
          <p:nvPr/>
        </p:nvSpPr>
        <p:spPr>
          <a:xfrm>
            <a:off x="2711302" y="3076550"/>
            <a:ext cx="1127027" cy="724011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u="sng"/>
              <a:t>SOMMAIRE</a:t>
            </a:r>
            <a:endParaRPr u="sng"/>
          </a:p>
        </p:txBody>
      </p:sp>
      <p:sp>
        <p:nvSpPr>
          <p:cNvPr id="70" name="Google Shape;70;p2"/>
          <p:cNvSpPr/>
          <p:nvPr/>
        </p:nvSpPr>
        <p:spPr>
          <a:xfrm rot="5990292">
            <a:off x="4233746" y="2861279"/>
            <a:ext cx="1931965" cy="881657"/>
          </a:xfrm>
          <a:custGeom>
            <a:rect b="b" l="l" r="r" t="t"/>
            <a:pathLst>
              <a:path extrusionOk="0" h="41759" w="91506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 rot="-1853308">
            <a:off x="3061826" y="1966252"/>
            <a:ext cx="2991614" cy="960775"/>
          </a:xfrm>
          <a:custGeom>
            <a:rect b="b" l="l" r="r" t="t"/>
            <a:pathLst>
              <a:path extrusionOk="0" h="28589" w="89019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 rot="-207137">
            <a:off x="4764295" y="3421688"/>
            <a:ext cx="717402" cy="717402"/>
          </a:xfrm>
          <a:prstGeom prst="ellipse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364913" y="2579775"/>
            <a:ext cx="717300" cy="7173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078438" y="1561600"/>
            <a:ext cx="717300" cy="7173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>
            <p:ph type="ctrTitle"/>
          </p:nvPr>
        </p:nvSpPr>
        <p:spPr>
          <a:xfrm flipH="1">
            <a:off x="361401" y="2938425"/>
            <a:ext cx="2574474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600"/>
              <a:t>De quoi est composé</a:t>
            </a:r>
            <a:br>
              <a:rPr lang="en" sz="2600"/>
            </a:br>
            <a:r>
              <a:rPr lang="en" sz="2600"/>
              <a:t>un nuage ?</a:t>
            </a:r>
            <a:endParaRPr sz="2600"/>
          </a:p>
        </p:txBody>
      </p:sp>
      <p:sp>
        <p:nvSpPr>
          <p:cNvPr id="76" name="Google Shape;76;p2"/>
          <p:cNvSpPr txBox="1"/>
          <p:nvPr>
            <p:ph idx="2" type="ctrTitle"/>
          </p:nvPr>
        </p:nvSpPr>
        <p:spPr>
          <a:xfrm flipH="1">
            <a:off x="5942146" y="3623902"/>
            <a:ext cx="2294590" cy="7755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600"/>
              <a:t>Comment se forment</a:t>
            </a:r>
            <a:br>
              <a:rPr lang="en" sz="2600"/>
            </a:br>
            <a:r>
              <a:rPr lang="en" sz="2600"/>
              <a:t>les nuages ?</a:t>
            </a:r>
            <a:endParaRPr sz="2600"/>
          </a:p>
        </p:txBody>
      </p:sp>
      <p:sp>
        <p:nvSpPr>
          <p:cNvPr id="77" name="Google Shape;77;p2"/>
          <p:cNvSpPr txBox="1"/>
          <p:nvPr>
            <p:ph type="ctrTitle"/>
          </p:nvPr>
        </p:nvSpPr>
        <p:spPr>
          <a:xfrm flipH="1">
            <a:off x="3343913" y="2739250"/>
            <a:ext cx="7593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chemeClr val="lt1"/>
                </a:solidFill>
              </a:rPr>
              <a:t>01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8" name="Google Shape;78;p2"/>
          <p:cNvSpPr txBox="1"/>
          <p:nvPr>
            <p:ph type="ctrTitle"/>
          </p:nvPr>
        </p:nvSpPr>
        <p:spPr>
          <a:xfrm flipH="1">
            <a:off x="5047163" y="1678341"/>
            <a:ext cx="7797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chemeClr val="lt1"/>
                </a:solidFill>
              </a:rPr>
              <a:t>02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79" name="Google Shape;79;p2"/>
          <p:cNvSpPr txBox="1"/>
          <p:nvPr>
            <p:ph type="ctrTitle"/>
          </p:nvPr>
        </p:nvSpPr>
        <p:spPr>
          <a:xfrm flipH="1">
            <a:off x="4834388" y="3537750"/>
            <a:ext cx="576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>
                <a:solidFill>
                  <a:schemeClr val="lt1"/>
                </a:solidFill>
              </a:rPr>
              <a:t>03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80" name="Google Shape;80;p2"/>
          <p:cNvSpPr txBox="1"/>
          <p:nvPr>
            <p:ph idx="4" type="ctrTitle"/>
          </p:nvPr>
        </p:nvSpPr>
        <p:spPr>
          <a:xfrm flipH="1">
            <a:off x="6129023" y="1735447"/>
            <a:ext cx="2564965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600"/>
              <a:t>Quels sont les différents</a:t>
            </a:r>
            <a:br>
              <a:rPr lang="en" sz="2600"/>
            </a:br>
            <a:r>
              <a:rPr lang="en" sz="2600"/>
              <a:t>types de nuages ?</a:t>
            </a:r>
            <a:endParaRPr sz="2600"/>
          </a:p>
        </p:txBody>
      </p:sp>
      <p:sp>
        <p:nvSpPr>
          <p:cNvPr id="81" name="Google Shape;81;p2"/>
          <p:cNvSpPr/>
          <p:nvPr/>
        </p:nvSpPr>
        <p:spPr>
          <a:xfrm>
            <a:off x="2986243" y="865231"/>
            <a:ext cx="980685" cy="630000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8014116" y="4429158"/>
            <a:ext cx="679872" cy="436755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2"/>
          <p:cNvGrpSpPr/>
          <p:nvPr/>
        </p:nvGrpSpPr>
        <p:grpSpPr>
          <a:xfrm>
            <a:off x="324279" y="3537750"/>
            <a:ext cx="1108501" cy="877804"/>
            <a:chOff x="2085525" y="3263750"/>
            <a:chExt cx="481825" cy="381550"/>
          </a:xfrm>
        </p:grpSpPr>
        <p:sp>
          <p:nvSpPr>
            <p:cNvPr id="84" name="Google Shape;84;p2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600" u="sng"/>
              <a:t>DE QUOI EST COMPOSÉ UN NUAGE ?</a:t>
            </a:r>
            <a:endParaRPr u="sng"/>
          </a:p>
        </p:txBody>
      </p:sp>
      <p:sp>
        <p:nvSpPr>
          <p:cNvPr id="91" name="Google Shape;91;p3"/>
          <p:cNvSpPr txBox="1"/>
          <p:nvPr>
            <p:ph idx="1" type="subTitle"/>
          </p:nvPr>
        </p:nvSpPr>
        <p:spPr>
          <a:xfrm flipH="1">
            <a:off x="977460" y="1512008"/>
            <a:ext cx="2818354" cy="540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1200"/>
              <a:buNone/>
            </a:pPr>
            <a:r>
              <a:rPr lang="en" sz="1800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Eau : </a:t>
            </a:r>
            <a:r>
              <a:rPr i="0" lang="en" sz="1800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0,5 g/m3 à 5 g/m3</a:t>
            </a: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4229990" y="3435491"/>
            <a:ext cx="634332" cy="540651"/>
            <a:chOff x="-19835275" y="3330250"/>
            <a:chExt cx="329250" cy="280625"/>
          </a:xfrm>
        </p:grpSpPr>
        <p:sp>
          <p:nvSpPr>
            <p:cNvPr id="93" name="Google Shape;93;p3"/>
            <p:cNvSpPr/>
            <p:nvPr/>
          </p:nvSpPr>
          <p:spPr>
            <a:xfrm>
              <a:off x="-19768325" y="3361750"/>
              <a:ext cx="197725" cy="249125"/>
            </a:xfrm>
            <a:custGeom>
              <a:rect b="b" l="l" r="r" t="t"/>
              <a:pathLst>
                <a:path extrusionOk="0" h="9965" w="7909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-19622625" y="3330250"/>
              <a:ext cx="116600" cy="189250"/>
            </a:xfrm>
            <a:custGeom>
              <a:rect b="b" l="l" r="r" t="t"/>
              <a:pathLst>
                <a:path extrusionOk="0" h="7570" w="4664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-19835275" y="3330250"/>
              <a:ext cx="116600" cy="189250"/>
            </a:xfrm>
            <a:custGeom>
              <a:rect b="b" l="l" r="r" t="t"/>
              <a:pathLst>
                <a:path extrusionOk="0" h="7570" w="4664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022437" y="3325014"/>
            <a:ext cx="691020" cy="640495"/>
            <a:chOff x="-17170750" y="4058800"/>
            <a:chExt cx="308775" cy="304050"/>
          </a:xfrm>
        </p:grpSpPr>
        <p:sp>
          <p:nvSpPr>
            <p:cNvPr id="97" name="Google Shape;97;p3"/>
            <p:cNvSpPr/>
            <p:nvPr/>
          </p:nvSpPr>
          <p:spPr>
            <a:xfrm>
              <a:off x="-17041575" y="4058800"/>
              <a:ext cx="49650" cy="49850"/>
            </a:xfrm>
            <a:custGeom>
              <a:rect b="b" l="l" r="r" t="t"/>
              <a:pathLst>
                <a:path extrusionOk="0" h="1994" w="1986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-17041575" y="4312625"/>
              <a:ext cx="49650" cy="50225"/>
            </a:xfrm>
            <a:custGeom>
              <a:rect b="b" l="l" r="r" t="t"/>
              <a:pathLst>
                <a:path extrusionOk="0" h="2009" w="1986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-17170750" y="4186600"/>
              <a:ext cx="52800" cy="48075"/>
            </a:xfrm>
            <a:custGeom>
              <a:rect b="b" l="l" r="r" t="t"/>
              <a:pathLst>
                <a:path extrusionOk="0" h="1923" w="2112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16914775" y="4185025"/>
              <a:ext cx="52800" cy="49650"/>
            </a:xfrm>
            <a:custGeom>
              <a:rect b="b" l="l" r="r" t="t"/>
              <a:pathLst>
                <a:path extrusionOk="0" h="1986" w="2112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-17127800" y="4273225"/>
              <a:ext cx="47650" cy="46500"/>
            </a:xfrm>
            <a:custGeom>
              <a:rect b="b" l="l" r="r" t="t"/>
              <a:pathLst>
                <a:path extrusionOk="0" h="1860" w="1906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16952575" y="4100775"/>
              <a:ext cx="47675" cy="47250"/>
            </a:xfrm>
            <a:custGeom>
              <a:rect b="b" l="l" r="r" t="t"/>
              <a:pathLst>
                <a:path extrusionOk="0" h="1890" w="1907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-16954150" y="4273225"/>
              <a:ext cx="49200" cy="47800"/>
            </a:xfrm>
            <a:custGeom>
              <a:rect b="b" l="l" r="r" t="t"/>
              <a:pathLst>
                <a:path extrusionOk="0" h="1912" w="1968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-17128625" y="4101275"/>
              <a:ext cx="48475" cy="46750"/>
            </a:xfrm>
            <a:custGeom>
              <a:rect b="b" l="l" r="r" t="t"/>
              <a:pathLst>
                <a:path extrusionOk="0" h="1870" w="1939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-17043150" y="4183450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-17070725" y="4111975"/>
              <a:ext cx="44925" cy="60475"/>
            </a:xfrm>
            <a:custGeom>
              <a:rect b="b" l="l" r="r" t="t"/>
              <a:pathLst>
                <a:path extrusionOk="0" h="2419" w="1797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16979350" y="4156675"/>
              <a:ext cx="60675" cy="45700"/>
            </a:xfrm>
            <a:custGeom>
              <a:rect b="b" l="l" r="r" t="t"/>
              <a:pathLst>
                <a:path extrusionOk="0" h="1828" w="2427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7116400" y="4155875"/>
              <a:ext cx="63050" cy="44125"/>
            </a:xfrm>
            <a:custGeom>
              <a:rect b="b" l="l" r="r" t="t"/>
              <a:pathLst>
                <a:path extrusionOk="0" h="1765" w="2522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7007700" y="4112450"/>
              <a:ext cx="44925" cy="60775"/>
            </a:xfrm>
            <a:custGeom>
              <a:rect b="b" l="l" r="r" t="t"/>
              <a:pathLst>
                <a:path extrusionOk="0" h="2431" w="1797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17007700" y="4248025"/>
              <a:ext cx="44925" cy="61475"/>
            </a:xfrm>
            <a:custGeom>
              <a:rect b="b" l="l" r="r" t="t"/>
              <a:pathLst>
                <a:path extrusionOk="0" h="2459" w="1797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-16980125" y="4219675"/>
              <a:ext cx="61450" cy="45700"/>
            </a:xfrm>
            <a:custGeom>
              <a:rect b="b" l="l" r="r" t="t"/>
              <a:pathLst>
                <a:path extrusionOk="0" h="1828" w="2458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-17070725" y="4247250"/>
              <a:ext cx="44925" cy="61300"/>
            </a:xfrm>
            <a:custGeom>
              <a:rect b="b" l="l" r="r" t="t"/>
              <a:pathLst>
                <a:path extrusionOk="0" h="2452" w="1797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-17115600" y="4218900"/>
              <a:ext cx="61450" cy="44900"/>
            </a:xfrm>
            <a:custGeom>
              <a:rect b="b" l="l" r="r" t="t"/>
              <a:pathLst>
                <a:path extrusionOk="0" h="1796" w="2458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10B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488597" y="3325014"/>
            <a:ext cx="370232" cy="718088"/>
            <a:chOff x="3984950" y="3213600"/>
            <a:chExt cx="239925" cy="481825"/>
          </a:xfrm>
        </p:grpSpPr>
        <p:sp>
          <p:nvSpPr>
            <p:cNvPr id="115" name="Google Shape;115;p3"/>
            <p:cNvSpPr/>
            <p:nvPr/>
          </p:nvSpPr>
          <p:spPr>
            <a:xfrm>
              <a:off x="3984950" y="3213600"/>
              <a:ext cx="239925" cy="481825"/>
            </a:xfrm>
            <a:custGeom>
              <a:rect b="b" l="l" r="r" t="t"/>
              <a:pathLst>
                <a:path extrusionOk="0" h="19273" w="9597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003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38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072650" y="3543175"/>
              <a:ext cx="64525" cy="64625"/>
            </a:xfrm>
            <a:custGeom>
              <a:rect b="b" l="l" r="r" t="t"/>
              <a:pathLst>
                <a:path extrusionOk="0" h="2585" w="2581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003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38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3"/>
          <p:cNvSpPr txBox="1"/>
          <p:nvPr/>
        </p:nvSpPr>
        <p:spPr>
          <a:xfrm flipH="1">
            <a:off x="977460" y="2666372"/>
            <a:ext cx="2818354" cy="540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1200"/>
              <a:buFont typeface="Raleway"/>
              <a:buNone/>
            </a:pPr>
            <a:r>
              <a:rPr b="1" i="0" lang="en" sz="18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Composition</a:t>
            </a:r>
            <a:r>
              <a:rPr b="0" i="0" lang="en" sz="18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 :</a:t>
            </a:r>
            <a:endParaRPr b="0" i="0" sz="1800" u="none" cap="none" strike="noStrike">
              <a:solidFill>
                <a:srgbClr val="383536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 flipH="1">
            <a:off x="884233" y="4130636"/>
            <a:ext cx="2818354" cy="540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1200"/>
              <a:buFont typeface="Raleway"/>
              <a:buNone/>
            </a:pPr>
            <a:r>
              <a:rPr b="0" i="0" lang="en" sz="14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Masse d’air froid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 flipH="1">
            <a:off x="3500571" y="4130636"/>
            <a:ext cx="2818354" cy="540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1200"/>
              <a:buFont typeface="Raleway"/>
              <a:buNone/>
            </a:pPr>
            <a:r>
              <a:rPr b="0" i="0" lang="en" sz="14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Noyau de condensation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 flipH="1">
            <a:off x="6325646" y="4114863"/>
            <a:ext cx="2818354" cy="540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None/>
            </a:pPr>
            <a:r>
              <a:rPr b="0" i="0" lang="en" sz="14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Noyau de cristallisation</a:t>
            </a:r>
            <a:endParaRPr/>
          </a:p>
          <a:p>
            <a:pPr indent="0" lvl="0" marL="11430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434343"/>
              </a:buClr>
              <a:buSzPts val="1200"/>
              <a:buFont typeface="Raleway"/>
              <a:buNone/>
            </a:pPr>
            <a:r>
              <a:t/>
            </a:r>
            <a:endParaRPr b="0" i="0" sz="1400" u="none" cap="none" strike="noStrike">
              <a:solidFill>
                <a:srgbClr val="383536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6137786" y="888187"/>
            <a:ext cx="1108501" cy="877804"/>
            <a:chOff x="2085525" y="3263750"/>
            <a:chExt cx="481825" cy="381550"/>
          </a:xfrm>
        </p:grpSpPr>
        <p:sp>
          <p:nvSpPr>
            <p:cNvPr id="122" name="Google Shape;122;p3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3"/>
          <p:cNvSpPr txBox="1"/>
          <p:nvPr/>
        </p:nvSpPr>
        <p:spPr>
          <a:xfrm flipH="1">
            <a:off x="977457" y="2089190"/>
            <a:ext cx="7730607" cy="540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1200"/>
              <a:buFont typeface="Raleway"/>
              <a:buNone/>
            </a:pPr>
            <a:r>
              <a:rPr b="1" i="0" lang="en" sz="18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Processus simplifié : </a:t>
            </a:r>
            <a:r>
              <a:rPr b="0" i="0" lang="en" sz="1800" u="none" cap="none" strike="noStrike">
                <a:solidFill>
                  <a:srgbClr val="383536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vapeur d’eau    saturation air froid    formation nuage</a:t>
            </a:r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>
            <a:off x="6382650" y="2240533"/>
            <a:ext cx="118187" cy="146246"/>
            <a:chOff x="4960900" y="2433225"/>
            <a:chExt cx="48525" cy="60050"/>
          </a:xfrm>
        </p:grpSpPr>
        <p:sp>
          <p:nvSpPr>
            <p:cNvPr id="126" name="Google Shape;126;p3"/>
            <p:cNvSpPr/>
            <p:nvPr/>
          </p:nvSpPr>
          <p:spPr>
            <a:xfrm>
              <a:off x="4974225" y="2433225"/>
              <a:ext cx="35200" cy="60050"/>
            </a:xfrm>
            <a:custGeom>
              <a:rect b="b" l="l" r="r" t="t"/>
              <a:pathLst>
                <a:path extrusionOk="0" h="2402" w="1408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960900" y="2433225"/>
              <a:ext cx="35175" cy="60050"/>
            </a:xfrm>
            <a:custGeom>
              <a:rect b="b" l="l" r="r" t="t"/>
              <a:pathLst>
                <a:path extrusionOk="0" h="2402" w="1407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4387436" y="2251166"/>
            <a:ext cx="118187" cy="146246"/>
            <a:chOff x="4960900" y="2433225"/>
            <a:chExt cx="48525" cy="60050"/>
          </a:xfrm>
        </p:grpSpPr>
        <p:sp>
          <p:nvSpPr>
            <p:cNvPr id="129" name="Google Shape;129;p3"/>
            <p:cNvSpPr/>
            <p:nvPr/>
          </p:nvSpPr>
          <p:spPr>
            <a:xfrm>
              <a:off x="4974225" y="2433225"/>
              <a:ext cx="35200" cy="60050"/>
            </a:xfrm>
            <a:custGeom>
              <a:rect b="b" l="l" r="r" t="t"/>
              <a:pathLst>
                <a:path extrusionOk="0" h="2402" w="1408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960900" y="2433225"/>
              <a:ext cx="35175" cy="60050"/>
            </a:xfrm>
            <a:custGeom>
              <a:rect b="b" l="l" r="r" t="t"/>
              <a:pathLst>
                <a:path extrusionOk="0" h="2402" w="1407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5527645" y="3233840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856988" y="3139669"/>
            <a:ext cx="152400" cy="1094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122874" y="2903198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idx="18" type="title"/>
          </p:nvPr>
        </p:nvSpPr>
        <p:spPr>
          <a:xfrm>
            <a:off x="2420999" y="283608"/>
            <a:ext cx="6467819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" sz="3600" u="sng">
                <a:solidFill>
                  <a:srgbClr val="383536"/>
                </a:solidFill>
                <a:latin typeface="Teko Light"/>
                <a:ea typeface="Teko Light"/>
                <a:cs typeface="Teko Light"/>
                <a:sym typeface="Teko Light"/>
              </a:rPr>
              <a:t>QUELS SONT LES DIFFÉRENTS TYPES DE NUAGES ?</a:t>
            </a:r>
            <a:endParaRPr u="sng"/>
          </a:p>
        </p:txBody>
      </p:sp>
      <p:sp>
        <p:nvSpPr>
          <p:cNvPr id="139" name="Google Shape;139;p4"/>
          <p:cNvSpPr txBox="1"/>
          <p:nvPr>
            <p:ph type="ctrTitle"/>
          </p:nvPr>
        </p:nvSpPr>
        <p:spPr>
          <a:xfrm flipH="1">
            <a:off x="2307876" y="1085591"/>
            <a:ext cx="2504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Catégories de formes</a:t>
            </a:r>
            <a:endParaRPr/>
          </a:p>
        </p:txBody>
      </p:sp>
      <p:sp>
        <p:nvSpPr>
          <p:cNvPr id="140" name="Google Shape;140;p4"/>
          <p:cNvSpPr txBox="1"/>
          <p:nvPr>
            <p:ph idx="1" type="subTitle"/>
          </p:nvPr>
        </p:nvSpPr>
        <p:spPr>
          <a:xfrm flipH="1">
            <a:off x="2682150" y="1585735"/>
            <a:ext cx="2504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 Light"/>
              <a:buChar char="-"/>
            </a:pPr>
            <a:r>
              <a:rPr lang="en">
                <a:solidFill>
                  <a:srgbClr val="383536"/>
                </a:solidFill>
              </a:rPr>
              <a:t>En couches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 Light"/>
              <a:buChar char="-"/>
            </a:pPr>
            <a:r>
              <a:rPr lang="en">
                <a:solidFill>
                  <a:srgbClr val="383536"/>
                </a:solidFill>
              </a:rPr>
              <a:t>En boule</a:t>
            </a:r>
            <a:endParaRPr>
              <a:solidFill>
                <a:srgbClr val="383536"/>
              </a:solidFill>
            </a:endParaRPr>
          </a:p>
        </p:txBody>
      </p:sp>
      <p:sp>
        <p:nvSpPr>
          <p:cNvPr id="141" name="Google Shape;141;p4"/>
          <p:cNvSpPr txBox="1"/>
          <p:nvPr>
            <p:ph idx="3" type="ctrTitle"/>
          </p:nvPr>
        </p:nvSpPr>
        <p:spPr>
          <a:xfrm flipH="1">
            <a:off x="5654908" y="1086408"/>
            <a:ext cx="2384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Catégories d’altitude</a:t>
            </a:r>
            <a:endParaRPr/>
          </a:p>
        </p:txBody>
      </p:sp>
      <p:sp>
        <p:nvSpPr>
          <p:cNvPr id="142" name="Google Shape;142;p4"/>
          <p:cNvSpPr txBox="1"/>
          <p:nvPr>
            <p:ph idx="4" type="subTitle"/>
          </p:nvPr>
        </p:nvSpPr>
        <p:spPr>
          <a:xfrm flipH="1">
            <a:off x="6025702" y="1585646"/>
            <a:ext cx="2589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- Jusqu’à 2 km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- De 2 à 5 km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- Plus de 5 km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5186250" y="1231944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5502508" y="1137773"/>
            <a:ext cx="152400" cy="1094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5807308" y="2571750"/>
            <a:ext cx="3517445" cy="2571750"/>
          </a:xfrm>
          <a:prstGeom prst="rect">
            <a:avLst/>
          </a:prstGeom>
          <a:solidFill>
            <a:srgbClr val="E2E9FB"/>
          </a:solidFill>
          <a:ln cap="flat" cmpd="sng" w="25400">
            <a:solidFill>
              <a:srgbClr val="E3EA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7952" y="2447138"/>
            <a:ext cx="6877050" cy="251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4"/>
          <p:cNvGrpSpPr/>
          <p:nvPr/>
        </p:nvGrpSpPr>
        <p:grpSpPr>
          <a:xfrm>
            <a:off x="291598" y="3704438"/>
            <a:ext cx="1108501" cy="877804"/>
            <a:chOff x="2085525" y="3263750"/>
            <a:chExt cx="481825" cy="381550"/>
          </a:xfrm>
        </p:grpSpPr>
        <p:sp>
          <p:nvSpPr>
            <p:cNvPr id="148" name="Google Shape;148;p4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4"/>
          <p:cNvSpPr/>
          <p:nvPr/>
        </p:nvSpPr>
        <p:spPr>
          <a:xfrm>
            <a:off x="241673" y="3631622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57931" y="3537451"/>
            <a:ext cx="152400" cy="1094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823817" y="3300980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idx="6" type="title"/>
          </p:nvPr>
        </p:nvSpPr>
        <p:spPr>
          <a:xfrm>
            <a:off x="2421000" y="250557"/>
            <a:ext cx="4670916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u="sng"/>
              <a:t>COMMENT SE FORMENT LES NUAGES ?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223391" y="1105882"/>
            <a:ext cx="2117268" cy="211726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>
            <p:ph idx="4" type="ctrTitle"/>
          </p:nvPr>
        </p:nvSpPr>
        <p:spPr>
          <a:xfrm flipH="1">
            <a:off x="501725" y="1342416"/>
            <a:ext cx="1560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CONVECTION</a:t>
            </a:r>
            <a:endParaRPr/>
          </a:p>
        </p:txBody>
      </p:sp>
      <p:sp>
        <p:nvSpPr>
          <p:cNvPr id="160" name="Google Shape;160;p5"/>
          <p:cNvSpPr txBox="1"/>
          <p:nvPr>
            <p:ph idx="5" type="subTitle"/>
          </p:nvPr>
        </p:nvSpPr>
        <p:spPr>
          <a:xfrm flipH="1">
            <a:off x="501725" y="1962172"/>
            <a:ext cx="156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Réchauffement par le soleil &gt; monte &gt; saturation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2332682" y="2742624"/>
            <a:ext cx="2117268" cy="211726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449950" y="1105882"/>
            <a:ext cx="2117268" cy="2117268"/>
          </a:xfrm>
          <a:prstGeom prst="ellipse">
            <a:avLst/>
          </a:prstGeom>
          <a:solidFill>
            <a:srgbClr val="A551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6500038" y="2842985"/>
            <a:ext cx="2117268" cy="211726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2335853" y="2742624"/>
            <a:ext cx="2117268" cy="2117268"/>
          </a:xfrm>
          <a:prstGeom prst="ellipse">
            <a:avLst/>
          </a:prstGeom>
          <a:solidFill>
            <a:srgbClr val="85A7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 flipH="1">
            <a:off x="2518329" y="3414186"/>
            <a:ext cx="1745974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rPr>
              <a:t>REFROIDISSEMENT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rPr>
              <a:t>À LA BASE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 flipH="1">
            <a:off x="2611016" y="3801258"/>
            <a:ext cx="156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Air froid au sol &gt; saturation &gt; brume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 flipH="1">
            <a:off x="4635597" y="1673272"/>
            <a:ext cx="1745974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rPr>
              <a:t>SOULÈVEMENT FRONTAL</a:t>
            </a: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6559241" y="2847675"/>
            <a:ext cx="2117268" cy="211726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 flipH="1">
            <a:off x="6744888" y="3414186"/>
            <a:ext cx="1745974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rPr>
              <a:t>SOULÈVEMENT OROGRAPHIQUE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 flipH="1">
            <a:off x="4756458" y="2091518"/>
            <a:ext cx="156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Air froid contre air chaud &gt; soulèvement &gt; saturation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 flipH="1">
            <a:off x="6837575" y="3829291"/>
            <a:ext cx="15606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Air contre relief &gt; soulèvement &gt; saturation</a:t>
            </a:r>
            <a:endParaRPr/>
          </a:p>
        </p:txBody>
      </p:sp>
      <p:grpSp>
        <p:nvGrpSpPr>
          <p:cNvPr id="172" name="Google Shape;172;p5"/>
          <p:cNvGrpSpPr/>
          <p:nvPr/>
        </p:nvGrpSpPr>
        <p:grpSpPr>
          <a:xfrm>
            <a:off x="523341" y="4026334"/>
            <a:ext cx="1108501" cy="877804"/>
            <a:chOff x="2085525" y="3263750"/>
            <a:chExt cx="481825" cy="381550"/>
          </a:xfrm>
        </p:grpSpPr>
        <p:sp>
          <p:nvSpPr>
            <p:cNvPr id="173" name="Google Shape;173;p5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473416" y="3953518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793027" y="3859347"/>
            <a:ext cx="152400" cy="1094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58913" y="3634160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2890360" y="1954526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3219703" y="1860355"/>
            <a:ext cx="152400" cy="1094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3485589" y="1623884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8336850" y="3585179"/>
            <a:ext cx="1614300" cy="1560325"/>
            <a:chOff x="-20571700" y="4066875"/>
            <a:chExt cx="304825" cy="304825"/>
          </a:xfrm>
        </p:grpSpPr>
        <p:sp>
          <p:nvSpPr>
            <p:cNvPr id="182" name="Google Shape;182;p5"/>
            <p:cNvSpPr/>
            <p:nvPr/>
          </p:nvSpPr>
          <p:spPr>
            <a:xfrm>
              <a:off x="-20385825" y="4211025"/>
              <a:ext cx="118950" cy="160675"/>
            </a:xfrm>
            <a:custGeom>
              <a:rect b="b" l="l" r="r" t="t"/>
              <a:pathLst>
                <a:path extrusionOk="0" h="6427" w="4758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-20412600" y="4084875"/>
              <a:ext cx="109500" cy="89925"/>
            </a:xfrm>
            <a:custGeom>
              <a:rect b="b" l="l" r="r" t="t"/>
              <a:pathLst>
                <a:path extrusionOk="0" h="3597" w="438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-20332275" y="4066875"/>
              <a:ext cx="64625" cy="80375"/>
            </a:xfrm>
            <a:custGeom>
              <a:rect b="b" l="l" r="r" t="t"/>
              <a:pathLst>
                <a:path extrusionOk="0" h="3215" w="2585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-20553575" y="4103900"/>
              <a:ext cx="107925" cy="89025"/>
            </a:xfrm>
            <a:custGeom>
              <a:rect b="b" l="l" r="r" t="t"/>
              <a:pathLst>
                <a:path extrusionOk="0" h="3561" w="4317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-20515000" y="4168475"/>
              <a:ext cx="119750" cy="91400"/>
            </a:xfrm>
            <a:custGeom>
              <a:rect b="b" l="l" r="r" t="t"/>
              <a:pathLst>
                <a:path extrusionOk="0" h="3656" w="479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-20571700" y="4250400"/>
              <a:ext cx="233950" cy="120525"/>
            </a:xfrm>
            <a:custGeom>
              <a:rect b="b" l="l" r="r" t="t"/>
              <a:pathLst>
                <a:path extrusionOk="0" h="4821" w="9358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223391" y="1034751"/>
            <a:ext cx="453980" cy="422540"/>
            <a:chOff x="-21322300" y="4077125"/>
            <a:chExt cx="307200" cy="285925"/>
          </a:xfrm>
        </p:grpSpPr>
        <p:sp>
          <p:nvSpPr>
            <p:cNvPr id="189" name="Google Shape;189;p5"/>
            <p:cNvSpPr/>
            <p:nvPr/>
          </p:nvSpPr>
          <p:spPr>
            <a:xfrm>
              <a:off x="-21177375" y="4077125"/>
              <a:ext cx="17350" cy="52800"/>
            </a:xfrm>
            <a:custGeom>
              <a:rect b="b" l="l" r="r" t="t"/>
              <a:pathLst>
                <a:path extrusionOk="0" h="2112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-21279775" y="4117475"/>
              <a:ext cx="46500" cy="44525"/>
            </a:xfrm>
            <a:custGeom>
              <a:rect b="b" l="l" r="r" t="t"/>
              <a:pathLst>
                <a:path extrusionOk="0" h="1781" w="186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-21103350" y="4117475"/>
              <a:ext cx="45700" cy="44525"/>
            </a:xfrm>
            <a:custGeom>
              <a:rect b="b" l="l" r="r" t="t"/>
              <a:pathLst>
                <a:path extrusionOk="0" h="1781" w="1828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-21137225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-21227800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-21319950" y="4219675"/>
              <a:ext cx="53600" cy="18150"/>
            </a:xfrm>
            <a:custGeom>
              <a:rect b="b" l="l" r="r" t="t"/>
              <a:pathLst>
                <a:path extrusionOk="0" h="726" w="214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-21070275" y="4219675"/>
              <a:ext cx="54375" cy="18150"/>
            </a:xfrm>
            <a:custGeom>
              <a:rect b="b" l="l" r="r" t="t"/>
              <a:pathLst>
                <a:path extrusionOk="0" h="726" w="217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-21078925" y="4171825"/>
              <a:ext cx="37025" cy="25175"/>
            </a:xfrm>
            <a:custGeom>
              <a:rect b="b" l="l" r="r" t="t"/>
              <a:pathLst>
                <a:path extrusionOk="0" h="1007" w="1481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-21294750" y="4172625"/>
              <a:ext cx="37850" cy="25150"/>
            </a:xfrm>
            <a:custGeom>
              <a:rect b="b" l="l" r="r" t="t"/>
              <a:pathLst>
                <a:path extrusionOk="0" h="1006" w="1514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-21321525" y="4328375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-21321525" y="4292150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-21322300" y="4148000"/>
              <a:ext cx="307200" cy="143375"/>
            </a:xfrm>
            <a:custGeom>
              <a:rect b="b" l="l" r="r" t="t"/>
              <a:pathLst>
                <a:path extrusionOk="0" h="5735" w="12288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FFE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"/>
          <p:cNvSpPr txBox="1"/>
          <p:nvPr/>
        </p:nvSpPr>
        <p:spPr>
          <a:xfrm>
            <a:off x="5849793" y="1781396"/>
            <a:ext cx="49741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🤼</a:t>
            </a:r>
            <a:endParaRPr/>
          </a:p>
        </p:txBody>
      </p:sp>
      <p:grpSp>
        <p:nvGrpSpPr>
          <p:cNvPr id="202" name="Google Shape;202;p5"/>
          <p:cNvGrpSpPr/>
          <p:nvPr/>
        </p:nvGrpSpPr>
        <p:grpSpPr>
          <a:xfrm>
            <a:off x="7395253" y="1284874"/>
            <a:ext cx="1108501" cy="877804"/>
            <a:chOff x="2085525" y="3263750"/>
            <a:chExt cx="481825" cy="381550"/>
          </a:xfrm>
        </p:grpSpPr>
        <p:sp>
          <p:nvSpPr>
            <p:cNvPr id="203" name="Google Shape;203;p5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5"/>
          <p:cNvSpPr/>
          <p:nvPr/>
        </p:nvSpPr>
        <p:spPr>
          <a:xfrm>
            <a:off x="7345328" y="1212058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7664939" y="1117887"/>
            <a:ext cx="152400" cy="1094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7930825" y="892700"/>
            <a:ext cx="405543" cy="261854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5"/>
          <p:cNvGrpSpPr/>
          <p:nvPr/>
        </p:nvGrpSpPr>
        <p:grpSpPr>
          <a:xfrm>
            <a:off x="3919805" y="3520094"/>
            <a:ext cx="168931" cy="339253"/>
            <a:chOff x="3984950" y="3213600"/>
            <a:chExt cx="239925" cy="481825"/>
          </a:xfrm>
        </p:grpSpPr>
        <p:sp>
          <p:nvSpPr>
            <p:cNvPr id="209" name="Google Shape;209;p5"/>
            <p:cNvSpPr/>
            <p:nvPr/>
          </p:nvSpPr>
          <p:spPr>
            <a:xfrm>
              <a:off x="3984950" y="3213600"/>
              <a:ext cx="239925" cy="481825"/>
            </a:xfrm>
            <a:custGeom>
              <a:rect b="b" l="l" r="r" t="t"/>
              <a:pathLst>
                <a:path extrusionOk="0" h="19273" w="9597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072650" y="3543175"/>
              <a:ext cx="64525" cy="64625"/>
            </a:xfrm>
            <a:custGeom>
              <a:rect b="b" l="l" r="r" t="t"/>
              <a:pathLst>
                <a:path extrusionOk="0" h="2585" w="2581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079" y="3442342"/>
            <a:ext cx="1388651" cy="1517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ctrTitle"/>
          </p:nvPr>
        </p:nvSpPr>
        <p:spPr>
          <a:xfrm flipH="1">
            <a:off x="1405955" y="3426049"/>
            <a:ext cx="633209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Et maintenant,</a:t>
            </a:r>
            <a:br>
              <a:rPr lang="en"/>
            </a:br>
            <a:r>
              <a:rPr lang="en"/>
              <a:t>des photos de nuages.</a:t>
            </a: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4326696" y="1444964"/>
            <a:ext cx="511116" cy="362570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6666614" y="884982"/>
            <a:ext cx="279988" cy="188906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7761764" y="516385"/>
            <a:ext cx="177211" cy="121570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5224130" y="261207"/>
            <a:ext cx="279988" cy="188906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751367" y="880370"/>
            <a:ext cx="279988" cy="188906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rgbClr val="8982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2363969" y="1210986"/>
            <a:ext cx="177211" cy="121570"/>
          </a:xfrm>
          <a:custGeom>
            <a:rect b="b" l="l" r="r" t="t"/>
            <a:pathLst>
              <a:path extrusionOk="0" h="11604" w="19273">
                <a:moveTo>
                  <a:pt x="8620" y="1"/>
                </a:moveTo>
                <a:cubicBezTo>
                  <a:pt x="8610" y="1"/>
                  <a:pt x="8599" y="1"/>
                  <a:pt x="8588" y="1"/>
                </a:cubicBezTo>
                <a:cubicBezTo>
                  <a:pt x="7468" y="4"/>
                  <a:pt x="6384" y="407"/>
                  <a:pt x="5535" y="1139"/>
                </a:cubicBezTo>
                <a:cubicBezTo>
                  <a:pt x="4818" y="1756"/>
                  <a:pt x="4288" y="2563"/>
                  <a:pt x="4005" y="3470"/>
                </a:cubicBezTo>
                <a:lnTo>
                  <a:pt x="3891" y="3470"/>
                </a:lnTo>
                <a:cubicBezTo>
                  <a:pt x="1747" y="3470"/>
                  <a:pt x="0" y="5295"/>
                  <a:pt x="0" y="7538"/>
                </a:cubicBezTo>
                <a:cubicBezTo>
                  <a:pt x="0" y="9781"/>
                  <a:pt x="1744" y="11603"/>
                  <a:pt x="3891" y="11603"/>
                </a:cubicBezTo>
                <a:lnTo>
                  <a:pt x="14798" y="11603"/>
                </a:lnTo>
                <a:cubicBezTo>
                  <a:pt x="17264" y="11603"/>
                  <a:pt x="19272" y="9504"/>
                  <a:pt x="19272" y="6924"/>
                </a:cubicBezTo>
                <a:cubicBezTo>
                  <a:pt x="19272" y="6044"/>
                  <a:pt x="19034" y="5180"/>
                  <a:pt x="18583" y="4427"/>
                </a:cubicBezTo>
                <a:cubicBezTo>
                  <a:pt x="18152" y="3705"/>
                  <a:pt x="17529" y="3118"/>
                  <a:pt x="16782" y="2726"/>
                </a:cubicBezTo>
                <a:cubicBezTo>
                  <a:pt x="16161" y="2403"/>
                  <a:pt x="15480" y="2241"/>
                  <a:pt x="14799" y="2241"/>
                </a:cubicBezTo>
                <a:cubicBezTo>
                  <a:pt x="14135" y="2241"/>
                  <a:pt x="13471" y="2394"/>
                  <a:pt x="12861" y="2702"/>
                </a:cubicBezTo>
                <a:cubicBezTo>
                  <a:pt x="12232" y="1443"/>
                  <a:pt x="11118" y="513"/>
                  <a:pt x="9784" y="157"/>
                </a:cubicBezTo>
                <a:cubicBezTo>
                  <a:pt x="9403" y="55"/>
                  <a:pt x="9013" y="1"/>
                  <a:pt x="86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16a171bbde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037"/>
            <a:ext cx="3429550" cy="22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6a171bbde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425" y="0"/>
            <a:ext cx="3624576" cy="21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6a171bbde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1888" y="2355675"/>
            <a:ext cx="6320225" cy="27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16a171bbde8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8913"/>
            <a:ext cx="4419599" cy="294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6a171bbde8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775" y="1098913"/>
            <a:ext cx="3932692" cy="29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Fair Newsletter by Slidesgo">
  <a:themeElements>
    <a:clrScheme name="Simple Light">
      <a:dk1>
        <a:srgbClr val="383536"/>
      </a:dk1>
      <a:lt1>
        <a:srgbClr val="FFFFFF"/>
      </a:lt1>
      <a:dk2>
        <a:srgbClr val="6BCFFF"/>
      </a:dk2>
      <a:lt2>
        <a:srgbClr val="E6F0EF"/>
      </a:lt2>
      <a:accent1>
        <a:srgbClr val="003880"/>
      </a:accent1>
      <a:accent2>
        <a:srgbClr val="85A7F2"/>
      </a:accent2>
      <a:accent3>
        <a:srgbClr val="A551E5"/>
      </a:accent3>
      <a:accent4>
        <a:srgbClr val="6BCFFF"/>
      </a:accent4>
      <a:accent5>
        <a:srgbClr val="003880"/>
      </a:accent5>
      <a:accent6>
        <a:srgbClr val="A551E5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