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entury Schoolbook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Schoolboo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Schoolbook-bold.fntdata"/><Relationship Id="rId6" Type="http://schemas.openxmlformats.org/officeDocument/2006/relationships/slide" Target="slides/slide1.xml"/><Relationship Id="rId18" Type="http://schemas.openxmlformats.org/officeDocument/2006/relationships/font" Target="fonts/CenturySchoolboo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7eabbc6e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7eabbc6e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7eabbc6e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7eabbc6e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7eabbc6e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7eabbc6e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7eabbc6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7eabbc6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7eabbc6e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7eabbc6e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7eabbc6e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7eabbc6e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7eabbc6e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7eabbc6e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7eabbc6e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7eabbc6e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7eabbc6e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7eabbc6e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7eabbc6e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7eabbc6e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7eabbc6e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7eabbc6e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093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27450" y="3506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Schoolbook"/>
                <a:ea typeface="Century Schoolbook"/>
                <a:cs typeface="Century Schoolbook"/>
                <a:sym typeface="Century Schoolbook"/>
              </a:rPr>
              <a:t>Les orages</a:t>
            </a:r>
            <a:endParaRPr sz="40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Types d’éclairs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Les éclairs peuvent prendre plusieurs couleurs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Un éclair </a:t>
            </a:r>
            <a:r>
              <a:rPr b="1" lang="en">
                <a:solidFill>
                  <a:schemeClr val="dk1"/>
                </a:solidFill>
              </a:rPr>
              <a:t>rouge </a:t>
            </a:r>
            <a:r>
              <a:rPr lang="en">
                <a:solidFill>
                  <a:schemeClr val="dk1"/>
                </a:solidFill>
              </a:rPr>
              <a:t>indique de la pluie dans l’air 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Un éclair est </a:t>
            </a:r>
            <a:r>
              <a:rPr b="1" lang="en">
                <a:solidFill>
                  <a:schemeClr val="dk1"/>
                </a:solidFill>
              </a:rPr>
              <a:t>bleu </a:t>
            </a:r>
            <a:r>
              <a:rPr lang="en">
                <a:solidFill>
                  <a:schemeClr val="dk1"/>
                </a:solidFill>
              </a:rPr>
              <a:t>lorsqu’il y a de la grêle 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Un éclair </a:t>
            </a:r>
            <a:r>
              <a:rPr b="1" lang="en">
                <a:solidFill>
                  <a:schemeClr val="dk1"/>
                </a:solidFill>
              </a:rPr>
              <a:t>jaune </a:t>
            </a:r>
            <a:r>
              <a:rPr lang="en">
                <a:solidFill>
                  <a:schemeClr val="dk1"/>
                </a:solidFill>
              </a:rPr>
              <a:t>indique une quantité importante de poussière dans l'atmosphère 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Un éclair </a:t>
            </a:r>
            <a:r>
              <a:rPr b="1" lang="en">
                <a:solidFill>
                  <a:schemeClr val="dk1"/>
                </a:solidFill>
              </a:rPr>
              <a:t>blanc </a:t>
            </a:r>
            <a:r>
              <a:rPr lang="en">
                <a:solidFill>
                  <a:schemeClr val="dk1"/>
                </a:solidFill>
              </a:rPr>
              <a:t>est signe d'un air très sec.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3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Il peut également prendre différentes formes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b="1" lang="en">
                <a:solidFill>
                  <a:schemeClr val="dk1"/>
                </a:solidFill>
              </a:rPr>
              <a:t>Ramifié </a:t>
            </a:r>
            <a:r>
              <a:rPr lang="en">
                <a:solidFill>
                  <a:schemeClr val="dk1"/>
                </a:solidFill>
              </a:rPr>
              <a:t>: il se divise en plusieurs branches 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b="1" lang="en">
                <a:solidFill>
                  <a:schemeClr val="dk1"/>
                </a:solidFill>
              </a:rPr>
              <a:t>Sinueux </a:t>
            </a:r>
            <a:r>
              <a:rPr lang="en">
                <a:solidFill>
                  <a:schemeClr val="dk1"/>
                </a:solidFill>
              </a:rPr>
              <a:t>: il a de nombreux traits et segments bien apparents 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b="1" lang="en">
                <a:solidFill>
                  <a:schemeClr val="dk1"/>
                </a:solidFill>
              </a:rPr>
              <a:t>Fulminant </a:t>
            </a:r>
            <a:r>
              <a:rPr lang="en">
                <a:solidFill>
                  <a:schemeClr val="dk1"/>
                </a:solidFill>
              </a:rPr>
              <a:t>: il est courbé 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b="1" lang="en">
                <a:solidFill>
                  <a:schemeClr val="dk1"/>
                </a:solidFill>
              </a:rPr>
              <a:t>Globulaire </a:t>
            </a:r>
            <a:r>
              <a:rPr lang="en">
                <a:solidFill>
                  <a:schemeClr val="dk1"/>
                </a:solidFill>
              </a:rPr>
              <a:t>: une sphère lumineuse d’un diamètre entre 5 et 30 cm apparaît.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Définitions	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OMM : « un météore caractérisé par deux bruits de tonnerre consécutifs et audibles de la surface terrestre. »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Météo-France : « l'observation d’une ou plusieurs décharges brusques d'électricité atmosphérique se manifestant par un bruit sec et une lueur brève (l'éclair) accompagnés éventuellement de précipitations. »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4"/>
            <a:ext cx="57267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Formation de </a:t>
            </a:r>
            <a:r>
              <a:rPr lang="en"/>
              <a:t>cumulonimbus avant</a:t>
            </a:r>
            <a:r>
              <a:rPr lang="en"/>
              <a:t> l’orage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600" y="1017727"/>
            <a:ext cx="671479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Création de la foudre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Montée de l’air chaud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Refroidissement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Vent </a:t>
            </a:r>
            <a:r>
              <a:rPr lang="en">
                <a:solidFill>
                  <a:schemeClr val="dk1"/>
                </a:solidFill>
              </a:rPr>
              <a:t>crée</a:t>
            </a:r>
            <a:r>
              <a:rPr lang="en">
                <a:solidFill>
                  <a:schemeClr val="dk1"/>
                </a:solidFill>
              </a:rPr>
              <a:t> des frottements entre les particules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Particule chargée négativement à la base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Particule chargée positivement au sommet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Accumulation des charges et </a:t>
            </a:r>
            <a:r>
              <a:rPr lang="en">
                <a:solidFill>
                  <a:schemeClr val="dk1"/>
                </a:solidFill>
              </a:rPr>
              <a:t>déséquilibre</a:t>
            </a:r>
            <a:r>
              <a:rPr lang="en">
                <a:solidFill>
                  <a:schemeClr val="dk1"/>
                </a:solidFill>
              </a:rPr>
              <a:t> en le nuage et le sol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Connexion entre la charge négative du nuage et la charge positive du sol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3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 Éclairs, foudre et tonnerre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La </a:t>
            </a:r>
            <a:r>
              <a:rPr b="1" lang="en">
                <a:solidFill>
                  <a:schemeClr val="dk1"/>
                </a:solidFill>
              </a:rPr>
              <a:t>foudre </a:t>
            </a:r>
            <a:r>
              <a:rPr lang="en">
                <a:solidFill>
                  <a:schemeClr val="dk1"/>
                </a:solidFill>
              </a:rPr>
              <a:t>est le terme qui désigne le phénomène de cette décharge électrique et comprend les </a:t>
            </a:r>
            <a:r>
              <a:rPr b="1" lang="en">
                <a:solidFill>
                  <a:schemeClr val="dk1"/>
                </a:solidFill>
              </a:rPr>
              <a:t>éclairs </a:t>
            </a:r>
            <a:r>
              <a:rPr lang="en">
                <a:solidFill>
                  <a:schemeClr val="dk1"/>
                </a:solidFill>
              </a:rPr>
              <a:t>et le </a:t>
            </a:r>
            <a:r>
              <a:rPr b="1" lang="en">
                <a:solidFill>
                  <a:schemeClr val="dk1"/>
                </a:solidFill>
              </a:rPr>
              <a:t>tonnerre</a:t>
            </a:r>
            <a:r>
              <a:rPr lang="en">
                <a:solidFill>
                  <a:schemeClr val="dk1"/>
                </a:solidFill>
              </a:rPr>
              <a:t>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Les </a:t>
            </a:r>
            <a:r>
              <a:rPr b="1" lang="en">
                <a:solidFill>
                  <a:schemeClr val="dk1"/>
                </a:solidFill>
              </a:rPr>
              <a:t>éclairs </a:t>
            </a:r>
            <a:r>
              <a:rPr lang="en">
                <a:solidFill>
                  <a:schemeClr val="dk1"/>
                </a:solidFill>
              </a:rPr>
              <a:t>sont la partie visible</a:t>
            </a:r>
            <a:r>
              <a:rPr lang="en">
                <a:solidFill>
                  <a:schemeClr val="dk1"/>
                </a:solidFill>
              </a:rPr>
              <a:t>. Il proviennent d’une inflammation de l’air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( 30 000°C au sein de l’éclair).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Le </a:t>
            </a:r>
            <a:r>
              <a:rPr b="1" lang="en">
                <a:solidFill>
                  <a:schemeClr val="dk1"/>
                </a:solidFill>
              </a:rPr>
              <a:t>tonnerre </a:t>
            </a:r>
            <a:r>
              <a:rPr lang="en">
                <a:solidFill>
                  <a:schemeClr val="dk1"/>
                </a:solidFill>
              </a:rPr>
              <a:t>en est la partie sonore. Il provient du réchauffement très rapide de l’air dû à l’éclair.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Coups de foudre </a:t>
            </a:r>
            <a:r>
              <a:rPr b="1" lang="en">
                <a:solidFill>
                  <a:schemeClr val="dk1"/>
                </a:solidFill>
              </a:rPr>
              <a:t>descendants négatifs </a:t>
            </a:r>
            <a:r>
              <a:rPr lang="en">
                <a:solidFill>
                  <a:schemeClr val="dk1"/>
                </a:solidFill>
              </a:rPr>
              <a:t>et </a:t>
            </a:r>
            <a:r>
              <a:rPr b="1" lang="en">
                <a:solidFill>
                  <a:schemeClr val="dk1"/>
                </a:solidFill>
              </a:rPr>
              <a:t>positifs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Coups de foudre </a:t>
            </a:r>
            <a:r>
              <a:rPr b="1" lang="en">
                <a:solidFill>
                  <a:schemeClr val="dk1"/>
                </a:solidFill>
              </a:rPr>
              <a:t>ascendants négatifs </a:t>
            </a:r>
            <a:r>
              <a:rPr lang="en">
                <a:solidFill>
                  <a:schemeClr val="dk1"/>
                </a:solidFill>
              </a:rPr>
              <a:t>et </a:t>
            </a:r>
            <a:r>
              <a:rPr b="1" lang="en">
                <a:solidFill>
                  <a:schemeClr val="dk1"/>
                </a:solidFill>
              </a:rPr>
              <a:t>positifs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3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9144000" cy="605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22012"/>
            <a:ext cx="9144000" cy="606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4725"/>
            <a:ext cx="9101276" cy="60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