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5F5F5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8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70128-9D05-404B-8AC7-BFE890770FC2}" type="datetimeFigureOut">
              <a:rPr lang="fr-FR" smtClean="0"/>
              <a:t>14/01/2025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1D503-1564-435D-81C2-EFF86C81907D}" type="slidenum">
              <a:rPr lang="fr-FR" smtClean="0"/>
              <a:t>‹N°›</a:t>
            </a:fld>
            <a:endParaRPr lang="fr-FR"/>
          </a:p>
        </p:txBody>
      </p:sp>
    </p:spTree>
    <p:extLst>
      <p:ext uri="{BB962C8B-B14F-4D97-AF65-F5344CB8AC3E}">
        <p14:creationId xmlns:p14="http://schemas.microsoft.com/office/powerpoint/2010/main" val="47867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14/01/2025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57404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14/01/2025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29978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14/01/2025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42702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14/01/2025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17443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D65CF35-D3F3-41AF-AF6E-47D1BEE75EC4}" type="datetimeFigureOut">
              <a:rPr lang="fr-FR" smtClean="0"/>
              <a:t>14/01/2025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80209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65CF35-D3F3-41AF-AF6E-47D1BEE75EC4}" type="datetimeFigureOut">
              <a:rPr lang="fr-FR" smtClean="0"/>
              <a:t>14/01/2025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74660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D65CF35-D3F3-41AF-AF6E-47D1BEE75EC4}" type="datetimeFigureOut">
              <a:rPr lang="fr-FR" smtClean="0"/>
              <a:t>14/01/2025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11073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D65CF35-D3F3-41AF-AF6E-47D1BEE75EC4}" type="datetimeFigureOut">
              <a:rPr lang="fr-FR" smtClean="0"/>
              <a:t>14/01/2025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326596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5CF35-D3F3-41AF-AF6E-47D1BEE75EC4}" type="datetimeFigureOut">
              <a:rPr lang="fr-FR" smtClean="0"/>
              <a:t>14/01/2025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417607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14/01/2025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96862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14/01/2025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99663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5CF35-D3F3-41AF-AF6E-47D1BEE75EC4}" type="datetimeFigureOut">
              <a:rPr lang="fr-FR" smtClean="0"/>
              <a:t>14/01/2025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792E1-24CD-4AD3-BC60-007379E064D9}" type="slidenum">
              <a:rPr lang="fr-FR" smtClean="0"/>
              <a:t>‹N°›</a:t>
            </a:fld>
            <a:endParaRPr lang="fr-FR"/>
          </a:p>
        </p:txBody>
      </p:sp>
    </p:spTree>
    <p:extLst>
      <p:ext uri="{BB962C8B-B14F-4D97-AF65-F5344CB8AC3E}">
        <p14:creationId xmlns:p14="http://schemas.microsoft.com/office/powerpoint/2010/main" val="42711774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436C7E-DB90-8E53-A392-5A5F4F1A64FB}"/>
              </a:ext>
            </a:extLst>
          </p:cNvPr>
          <p:cNvSpPr txBox="1"/>
          <p:nvPr/>
        </p:nvSpPr>
        <p:spPr>
          <a:xfrm>
            <a:off x="574589" y="432486"/>
            <a:ext cx="7994822" cy="584775"/>
          </a:xfrm>
          <a:prstGeom prst="rect">
            <a:avLst/>
          </a:prstGeom>
          <a:noFill/>
          <a:ln w="28575">
            <a:solidFill>
              <a:schemeClr val="tx1"/>
            </a:solidFill>
          </a:ln>
        </p:spPr>
        <p:txBody>
          <a:bodyPr wrap="square" rtlCol="0">
            <a:spAutoFit/>
          </a:bodyPr>
          <a:lstStyle/>
          <a:p>
            <a:pPr algn="ctr"/>
            <a:r>
              <a:rPr lang="fr-FR" sz="3200" b="1" dirty="0"/>
              <a:t>HISTOIRE DES DISCIPLINES SCOLAIRES</a:t>
            </a:r>
          </a:p>
        </p:txBody>
      </p:sp>
      <p:sp>
        <p:nvSpPr>
          <p:cNvPr id="5" name="ZoneTexte 4">
            <a:extLst>
              <a:ext uri="{FF2B5EF4-FFF2-40B4-BE49-F238E27FC236}">
                <a16:creationId xmlns:a16="http://schemas.microsoft.com/office/drawing/2014/main" id="{0C8BDE6F-4379-5FF2-633E-8F010EAB0338}"/>
              </a:ext>
            </a:extLst>
          </p:cNvPr>
          <p:cNvSpPr txBox="1"/>
          <p:nvPr/>
        </p:nvSpPr>
        <p:spPr>
          <a:xfrm>
            <a:off x="574589" y="1309816"/>
            <a:ext cx="7642654" cy="523220"/>
          </a:xfrm>
          <a:prstGeom prst="rect">
            <a:avLst/>
          </a:prstGeom>
          <a:noFill/>
        </p:spPr>
        <p:txBody>
          <a:bodyPr wrap="square" rtlCol="0">
            <a:spAutoFit/>
          </a:bodyPr>
          <a:lstStyle/>
          <a:p>
            <a:r>
              <a:rPr lang="fr-FR" sz="2800" b="1" dirty="0"/>
              <a:t>I – L’invention des disciplines scolaires</a:t>
            </a:r>
          </a:p>
        </p:txBody>
      </p:sp>
      <p:sp>
        <p:nvSpPr>
          <p:cNvPr id="6" name="ZoneTexte 5">
            <a:extLst>
              <a:ext uri="{FF2B5EF4-FFF2-40B4-BE49-F238E27FC236}">
                <a16:creationId xmlns:a16="http://schemas.microsoft.com/office/drawing/2014/main" id="{A387B76F-00C5-8533-21B6-BC0F8FD42EB0}"/>
              </a:ext>
            </a:extLst>
          </p:cNvPr>
          <p:cNvSpPr txBox="1"/>
          <p:nvPr/>
        </p:nvSpPr>
        <p:spPr>
          <a:xfrm>
            <a:off x="574589" y="2016381"/>
            <a:ext cx="7642654" cy="523220"/>
          </a:xfrm>
          <a:prstGeom prst="rect">
            <a:avLst/>
          </a:prstGeom>
          <a:noFill/>
        </p:spPr>
        <p:txBody>
          <a:bodyPr wrap="square" rtlCol="0">
            <a:spAutoFit/>
          </a:bodyPr>
          <a:lstStyle/>
          <a:p>
            <a:r>
              <a:rPr lang="fr-FR" sz="2800" b="1" dirty="0"/>
              <a:t>II – Des disciplines scolaires, pour quoi faire ?</a:t>
            </a:r>
          </a:p>
        </p:txBody>
      </p:sp>
      <p:sp>
        <p:nvSpPr>
          <p:cNvPr id="7" name="ZoneTexte 6">
            <a:extLst>
              <a:ext uri="{FF2B5EF4-FFF2-40B4-BE49-F238E27FC236}">
                <a16:creationId xmlns:a16="http://schemas.microsoft.com/office/drawing/2014/main" id="{50BD4AD4-BBB0-4AF6-0AD8-BAFE48FF05CF}"/>
              </a:ext>
            </a:extLst>
          </p:cNvPr>
          <p:cNvSpPr txBox="1"/>
          <p:nvPr/>
        </p:nvSpPr>
        <p:spPr>
          <a:xfrm>
            <a:off x="574589" y="2722946"/>
            <a:ext cx="7642654" cy="523220"/>
          </a:xfrm>
          <a:prstGeom prst="rect">
            <a:avLst/>
          </a:prstGeom>
          <a:noFill/>
        </p:spPr>
        <p:txBody>
          <a:bodyPr wrap="square" rtlCol="0">
            <a:spAutoFit/>
          </a:bodyPr>
          <a:lstStyle/>
          <a:p>
            <a:r>
              <a:rPr lang="fr-FR" sz="2800" b="1" dirty="0"/>
              <a:t>III – Des savoirs pour le monde moderne</a:t>
            </a:r>
          </a:p>
        </p:txBody>
      </p:sp>
    </p:spTree>
    <p:extLst>
      <p:ext uri="{BB962C8B-B14F-4D97-AF65-F5344CB8AC3E}">
        <p14:creationId xmlns:p14="http://schemas.microsoft.com/office/powerpoint/2010/main" val="2324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8A29B6-C759-42ED-A2DD-63D3587DCAAA}"/>
              </a:ext>
            </a:extLst>
          </p:cNvPr>
          <p:cNvPicPr>
            <a:picLocks noChangeAspect="1"/>
          </p:cNvPicPr>
          <p:nvPr/>
        </p:nvPicPr>
        <p:blipFill>
          <a:blip r:embed="rId2"/>
          <a:stretch>
            <a:fillRect/>
          </a:stretch>
        </p:blipFill>
        <p:spPr>
          <a:xfrm>
            <a:off x="1374797" y="0"/>
            <a:ext cx="6394406" cy="6858000"/>
          </a:xfrm>
          <a:prstGeom prst="rect">
            <a:avLst/>
          </a:prstGeom>
        </p:spPr>
      </p:pic>
    </p:spTree>
    <p:extLst>
      <p:ext uri="{BB962C8B-B14F-4D97-AF65-F5344CB8AC3E}">
        <p14:creationId xmlns:p14="http://schemas.microsoft.com/office/powerpoint/2010/main" val="317832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45052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renaissance carolingienne</a:t>
            </a:r>
          </a:p>
        </p:txBody>
      </p:sp>
      <p:sp>
        <p:nvSpPr>
          <p:cNvPr id="6" name="ZoneTexte 5">
            <a:extLst>
              <a:ext uri="{FF2B5EF4-FFF2-40B4-BE49-F238E27FC236}">
                <a16:creationId xmlns:a16="http://schemas.microsoft.com/office/drawing/2014/main" id="{465EC9AB-CBF7-A75E-388F-A3BC4A82F8F6}"/>
              </a:ext>
            </a:extLst>
          </p:cNvPr>
          <p:cNvSpPr txBox="1"/>
          <p:nvPr/>
        </p:nvSpPr>
        <p:spPr>
          <a:xfrm>
            <a:off x="750673" y="179951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L’ambition encyclopédique des « Arts libéraux »</a:t>
            </a:r>
          </a:p>
        </p:txBody>
      </p:sp>
      <p:sp>
        <p:nvSpPr>
          <p:cNvPr id="8" name="ZoneTexte 7">
            <a:extLst>
              <a:ext uri="{FF2B5EF4-FFF2-40B4-BE49-F238E27FC236}">
                <a16:creationId xmlns:a16="http://schemas.microsoft.com/office/drawing/2014/main" id="{FA586C52-5920-32BA-2A12-DBD92F6717A4}"/>
              </a:ext>
            </a:extLst>
          </p:cNvPr>
          <p:cNvSpPr txBox="1"/>
          <p:nvPr/>
        </p:nvSpPr>
        <p:spPr>
          <a:xfrm>
            <a:off x="214371" y="2236723"/>
            <a:ext cx="43576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L’unité de la science et de la vérité</a:t>
            </a:r>
          </a:p>
        </p:txBody>
      </p:sp>
      <p:sp>
        <p:nvSpPr>
          <p:cNvPr id="9" name="ZoneTexte 8">
            <a:extLst>
              <a:ext uri="{FF2B5EF4-FFF2-40B4-BE49-F238E27FC236}">
                <a16:creationId xmlns:a16="http://schemas.microsoft.com/office/drawing/2014/main" id="{A4B290CE-F6B1-2E05-B335-F136996FDDCB}"/>
              </a:ext>
            </a:extLst>
          </p:cNvPr>
          <p:cNvSpPr txBox="1"/>
          <p:nvPr/>
        </p:nvSpPr>
        <p:spPr>
          <a:xfrm>
            <a:off x="214371" y="2630381"/>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Septem</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artes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liberales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(Cassiodore, VI</a:t>
            </a:r>
            <a:r>
              <a:rPr kumimoji="0" lang="fr-FR" sz="1800" b="0" i="0" u="none" strike="noStrike" kern="1200" cap="none" spc="0" normalizeH="0" baseline="30000" noProof="0" dirty="0">
                <a:ln>
                  <a:noFill/>
                </a:ln>
                <a:solidFill>
                  <a:prstClr val="white"/>
                </a:solidFill>
                <a:effectLst/>
                <a:uLnTx/>
                <a:uFillTx/>
                <a:latin typeface="Calibri" panose="020F0502020204030204"/>
                <a:ea typeface="+mn-ea"/>
                <a:cs typeface="+mn-cs"/>
              </a:rPr>
              <a: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siècle)</a:t>
            </a:r>
          </a:p>
        </p:txBody>
      </p:sp>
      <p:sp>
        <p:nvSpPr>
          <p:cNvPr id="10" name="ZoneTexte 9">
            <a:extLst>
              <a:ext uri="{FF2B5EF4-FFF2-40B4-BE49-F238E27FC236}">
                <a16:creationId xmlns:a16="http://schemas.microsoft.com/office/drawing/2014/main" id="{D64E41B4-8822-6A0B-6C40-D4E4E2E89A33}"/>
              </a:ext>
            </a:extLst>
          </p:cNvPr>
          <p:cNvSpPr txBox="1"/>
          <p:nvPr/>
        </p:nvSpPr>
        <p:spPr>
          <a:xfrm>
            <a:off x="4924167" y="380413"/>
            <a:ext cx="4005462" cy="3477875"/>
          </a:xfrm>
          <a:prstGeom prst="rect">
            <a:avLst/>
          </a:prstGeom>
          <a:solidFill>
            <a:srgbClr val="404040">
              <a:alpha val="89804"/>
            </a:srgbClr>
          </a:solidFill>
          <a:ln w="28575">
            <a:solidFill>
              <a:schemeClr val="tx1"/>
            </a:solidFill>
          </a:ln>
        </p:spPr>
        <p:txBody>
          <a:bodyPr wrap="square">
            <a:spAutoFit/>
          </a:bodyPr>
          <a:lstStyle/>
          <a:p>
            <a:pPr marL="342900" indent="-342900">
              <a:buFontTx/>
              <a:buChar char="-"/>
            </a:pPr>
            <a:r>
              <a:rPr lang="fr-FR" sz="2000" dirty="0"/>
              <a:t>Trivium : grammaire, rhétorique et dialectique. Science des mots, des créations humaines (</a:t>
            </a:r>
            <a:r>
              <a:rPr lang="fr-FR" sz="2000" i="1" dirty="0" err="1"/>
              <a:t>Humanitas</a:t>
            </a:r>
            <a:r>
              <a:rPr lang="fr-FR" sz="2000" dirty="0"/>
              <a:t>) – Former l’intelligence</a:t>
            </a:r>
          </a:p>
          <a:p>
            <a:endParaRPr lang="fr-FR" sz="2000" dirty="0"/>
          </a:p>
          <a:p>
            <a:pPr marL="342900" indent="-342900">
              <a:buFontTx/>
              <a:buChar char="-"/>
            </a:pPr>
            <a:r>
              <a:rPr lang="fr-FR" sz="2000" dirty="0"/>
              <a:t>Quadrivium : géométrie, arithmétique, astronomie, musique. Science des choses, de l’ordre du monde (</a:t>
            </a:r>
            <a:r>
              <a:rPr lang="fr-FR" sz="2000" i="1" dirty="0" err="1"/>
              <a:t>artes</a:t>
            </a:r>
            <a:r>
              <a:rPr lang="fr-FR" sz="2000" i="1" dirty="0"/>
              <a:t> </a:t>
            </a:r>
            <a:r>
              <a:rPr lang="fr-FR" sz="2000" i="1" dirty="0" err="1"/>
              <a:t>reales</a:t>
            </a:r>
            <a:r>
              <a:rPr lang="fr-FR" sz="2000" dirty="0"/>
              <a:t>) – Meubler l’intelligence</a:t>
            </a:r>
          </a:p>
        </p:txBody>
      </p:sp>
      <p:pic>
        <p:nvPicPr>
          <p:cNvPr id="11" name="Image 10">
            <a:extLst>
              <a:ext uri="{FF2B5EF4-FFF2-40B4-BE49-F238E27FC236}">
                <a16:creationId xmlns:a16="http://schemas.microsoft.com/office/drawing/2014/main" id="{013E0E3B-9E5E-E5D3-BE1B-EF1D93DA5F60}"/>
              </a:ext>
            </a:extLst>
          </p:cNvPr>
          <p:cNvPicPr>
            <a:picLocks noChangeAspect="1"/>
          </p:cNvPicPr>
          <p:nvPr/>
        </p:nvPicPr>
        <p:blipFill rotWithShape="1">
          <a:blip r:embed="rId2"/>
          <a:srcRect t="24597" b="38000"/>
          <a:stretch/>
        </p:blipFill>
        <p:spPr>
          <a:xfrm>
            <a:off x="957923" y="3926165"/>
            <a:ext cx="8186077" cy="2925112"/>
          </a:xfrm>
          <a:prstGeom prst="rect">
            <a:avLst/>
          </a:prstGeom>
        </p:spPr>
      </p:pic>
      <p:sp>
        <p:nvSpPr>
          <p:cNvPr id="12" name="ZoneTexte 11">
            <a:extLst>
              <a:ext uri="{FF2B5EF4-FFF2-40B4-BE49-F238E27FC236}">
                <a16:creationId xmlns:a16="http://schemas.microsoft.com/office/drawing/2014/main" id="{D9CBDEBD-E067-60AE-D73B-9AE4C007E7C3}"/>
              </a:ext>
            </a:extLst>
          </p:cNvPr>
          <p:cNvSpPr txBox="1"/>
          <p:nvPr/>
        </p:nvSpPr>
        <p:spPr>
          <a:xfrm>
            <a:off x="1607127" y="6477587"/>
            <a:ext cx="1704109" cy="369332"/>
          </a:xfrm>
          <a:prstGeom prst="rect">
            <a:avLst/>
          </a:prstGeom>
          <a:noFill/>
        </p:spPr>
        <p:txBody>
          <a:bodyPr wrap="square" rtlCol="0">
            <a:spAutoFit/>
          </a:bodyPr>
          <a:lstStyle/>
          <a:p>
            <a:pPr algn="ctr"/>
            <a:r>
              <a:rPr lang="fr-FR" dirty="0">
                <a:solidFill>
                  <a:schemeClr val="bg1"/>
                </a:solidFill>
              </a:rPr>
              <a:t>Dialectique</a:t>
            </a:r>
          </a:p>
        </p:txBody>
      </p:sp>
      <p:sp>
        <p:nvSpPr>
          <p:cNvPr id="13" name="ZoneTexte 12">
            <a:extLst>
              <a:ext uri="{FF2B5EF4-FFF2-40B4-BE49-F238E27FC236}">
                <a16:creationId xmlns:a16="http://schemas.microsoft.com/office/drawing/2014/main" id="{28150900-CDAF-7BE8-0D51-1A912220283D}"/>
              </a:ext>
            </a:extLst>
          </p:cNvPr>
          <p:cNvSpPr txBox="1"/>
          <p:nvPr/>
        </p:nvSpPr>
        <p:spPr>
          <a:xfrm>
            <a:off x="3463636" y="6445321"/>
            <a:ext cx="1704109" cy="369332"/>
          </a:xfrm>
          <a:prstGeom prst="rect">
            <a:avLst/>
          </a:prstGeom>
          <a:noFill/>
        </p:spPr>
        <p:txBody>
          <a:bodyPr wrap="square" rtlCol="0">
            <a:spAutoFit/>
          </a:bodyPr>
          <a:lstStyle/>
          <a:p>
            <a:pPr algn="ctr"/>
            <a:r>
              <a:rPr lang="fr-FR" dirty="0">
                <a:solidFill>
                  <a:schemeClr val="bg1"/>
                </a:solidFill>
              </a:rPr>
              <a:t>Astronomie</a:t>
            </a:r>
          </a:p>
        </p:txBody>
      </p:sp>
      <p:sp>
        <p:nvSpPr>
          <p:cNvPr id="14" name="ZoneTexte 13">
            <a:extLst>
              <a:ext uri="{FF2B5EF4-FFF2-40B4-BE49-F238E27FC236}">
                <a16:creationId xmlns:a16="http://schemas.microsoft.com/office/drawing/2014/main" id="{1818A4AC-0350-16A6-DF29-125C2FDBBC56}"/>
              </a:ext>
            </a:extLst>
          </p:cNvPr>
          <p:cNvSpPr txBox="1"/>
          <p:nvPr/>
        </p:nvSpPr>
        <p:spPr>
          <a:xfrm>
            <a:off x="5278582" y="6445321"/>
            <a:ext cx="1704109" cy="369332"/>
          </a:xfrm>
          <a:prstGeom prst="rect">
            <a:avLst/>
          </a:prstGeom>
          <a:noFill/>
        </p:spPr>
        <p:txBody>
          <a:bodyPr wrap="square" rtlCol="0">
            <a:spAutoFit/>
          </a:bodyPr>
          <a:lstStyle/>
          <a:p>
            <a:pPr algn="ctr"/>
            <a:r>
              <a:rPr lang="fr-FR" dirty="0">
                <a:solidFill>
                  <a:schemeClr val="bg1"/>
                </a:solidFill>
              </a:rPr>
              <a:t>Grammaire</a:t>
            </a:r>
          </a:p>
        </p:txBody>
      </p:sp>
      <p:sp>
        <p:nvSpPr>
          <p:cNvPr id="15" name="ZoneTexte 14">
            <a:extLst>
              <a:ext uri="{FF2B5EF4-FFF2-40B4-BE49-F238E27FC236}">
                <a16:creationId xmlns:a16="http://schemas.microsoft.com/office/drawing/2014/main" id="{431E6946-6695-FE53-1B3C-02C4AC4C2B67}"/>
              </a:ext>
            </a:extLst>
          </p:cNvPr>
          <p:cNvSpPr txBox="1"/>
          <p:nvPr/>
        </p:nvSpPr>
        <p:spPr>
          <a:xfrm>
            <a:off x="7065818" y="6438981"/>
            <a:ext cx="1704109" cy="369332"/>
          </a:xfrm>
          <a:prstGeom prst="rect">
            <a:avLst/>
          </a:prstGeom>
          <a:noFill/>
        </p:spPr>
        <p:txBody>
          <a:bodyPr wrap="square" rtlCol="0">
            <a:spAutoFit/>
          </a:bodyPr>
          <a:lstStyle/>
          <a:p>
            <a:pPr algn="ctr"/>
            <a:r>
              <a:rPr lang="fr-FR" dirty="0">
                <a:solidFill>
                  <a:schemeClr val="bg1"/>
                </a:solidFill>
              </a:rPr>
              <a:t>Musique</a:t>
            </a:r>
          </a:p>
        </p:txBody>
      </p:sp>
      <p:sp>
        <p:nvSpPr>
          <p:cNvPr id="17" name="ZoneTexte 16">
            <a:extLst>
              <a:ext uri="{FF2B5EF4-FFF2-40B4-BE49-F238E27FC236}">
                <a16:creationId xmlns:a16="http://schemas.microsoft.com/office/drawing/2014/main" id="{90C4CFC8-9113-6A53-31AA-B142BE77AB25}"/>
              </a:ext>
            </a:extLst>
          </p:cNvPr>
          <p:cNvSpPr txBox="1"/>
          <p:nvPr/>
        </p:nvSpPr>
        <p:spPr>
          <a:xfrm>
            <a:off x="8284" y="4956237"/>
            <a:ext cx="840534" cy="1200329"/>
          </a:xfrm>
          <a:prstGeom prst="rect">
            <a:avLst/>
          </a:prstGeom>
          <a:noFill/>
        </p:spPr>
        <p:txBody>
          <a:bodyPr wrap="square" rtlCol="0">
            <a:spAutoFit/>
          </a:bodyPr>
          <a:lstStyle/>
          <a:p>
            <a:pPr algn="r"/>
            <a:r>
              <a:rPr lang="fr-FR" dirty="0"/>
              <a:t>Portail de ND de Paris</a:t>
            </a:r>
          </a:p>
        </p:txBody>
      </p:sp>
      <p:sp>
        <p:nvSpPr>
          <p:cNvPr id="18" name="ZoneTexte 17">
            <a:extLst>
              <a:ext uri="{FF2B5EF4-FFF2-40B4-BE49-F238E27FC236}">
                <a16:creationId xmlns:a16="http://schemas.microsoft.com/office/drawing/2014/main" id="{D30C3D51-C2E0-0B4D-F8B0-599AED736252}"/>
              </a:ext>
            </a:extLst>
          </p:cNvPr>
          <p:cNvSpPr txBox="1"/>
          <p:nvPr/>
        </p:nvSpPr>
        <p:spPr>
          <a:xfrm>
            <a:off x="566538" y="202651"/>
            <a:ext cx="4005462" cy="3477875"/>
          </a:xfrm>
          <a:prstGeom prst="rect">
            <a:avLst/>
          </a:prstGeom>
          <a:solidFill>
            <a:srgbClr val="404040">
              <a:alpha val="89804"/>
            </a:srgbClr>
          </a:solidFill>
          <a:ln w="28575">
            <a:solidFill>
              <a:schemeClr val="tx1"/>
            </a:solidFill>
          </a:ln>
        </p:spPr>
        <p:txBody>
          <a:bodyPr wrap="square">
            <a:spAutoFit/>
          </a:bodyPr>
          <a:lstStyle/>
          <a:p>
            <a:r>
              <a:rPr lang="fr-FR" sz="2000" dirty="0"/>
              <a:t>« La grammaire est l’art d’inventer des symboles et de les combiner entre eux afin d’exprimer la pensée ; la dialectique est l’art de la pensée ; et la rhétorique est l’art de communiquer la pensée entre les personnes, l’adaptation du langage aux circonstances. »</a:t>
            </a:r>
          </a:p>
          <a:p>
            <a:pPr algn="r"/>
            <a:r>
              <a:rPr lang="fr-FR" dirty="0"/>
              <a:t>Sister Miriam Joseph, </a:t>
            </a:r>
            <a:r>
              <a:rPr lang="fr-FR" i="1" dirty="0"/>
              <a:t>The Trivium : The Liberal Arts of Logic, </a:t>
            </a:r>
            <a:r>
              <a:rPr lang="fr-FR" i="1" dirty="0" err="1"/>
              <a:t>Grammar</a:t>
            </a:r>
            <a:r>
              <a:rPr lang="fr-FR" i="1" dirty="0"/>
              <a:t> and </a:t>
            </a:r>
            <a:r>
              <a:rPr lang="fr-FR" i="1" dirty="0" err="1"/>
              <a:t>Rhetoric</a:t>
            </a:r>
            <a:r>
              <a:rPr lang="fr-FR" dirty="0"/>
              <a:t>, 2002</a:t>
            </a:r>
          </a:p>
        </p:txBody>
      </p:sp>
    </p:spTree>
    <p:extLst>
      <p:ext uri="{BB962C8B-B14F-4D97-AF65-F5344CB8AC3E}">
        <p14:creationId xmlns:p14="http://schemas.microsoft.com/office/powerpoint/2010/main" val="34753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45052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renaissance carolingienne</a:t>
            </a:r>
          </a:p>
        </p:txBody>
      </p:sp>
      <p:sp>
        <p:nvSpPr>
          <p:cNvPr id="6" name="ZoneTexte 5">
            <a:extLst>
              <a:ext uri="{FF2B5EF4-FFF2-40B4-BE49-F238E27FC236}">
                <a16:creationId xmlns:a16="http://schemas.microsoft.com/office/drawing/2014/main" id="{465EC9AB-CBF7-A75E-388F-A3BC4A82F8F6}"/>
              </a:ext>
            </a:extLst>
          </p:cNvPr>
          <p:cNvSpPr txBox="1"/>
          <p:nvPr/>
        </p:nvSpPr>
        <p:spPr>
          <a:xfrm>
            <a:off x="750673" y="179951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L’ambition encyclopédique des « Arts libéraux »</a:t>
            </a:r>
          </a:p>
        </p:txBody>
      </p:sp>
      <p:sp>
        <p:nvSpPr>
          <p:cNvPr id="16" name="ZoneTexte 15">
            <a:extLst>
              <a:ext uri="{FF2B5EF4-FFF2-40B4-BE49-F238E27FC236}">
                <a16:creationId xmlns:a16="http://schemas.microsoft.com/office/drawing/2014/main" id="{E3E5BF00-9412-AEA2-B6E3-CEC3B54378A6}"/>
              </a:ext>
            </a:extLst>
          </p:cNvPr>
          <p:cNvSpPr txBox="1"/>
          <p:nvPr/>
        </p:nvSpPr>
        <p:spPr>
          <a:xfrm>
            <a:off x="750673" y="216884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Les universités, entre secondaire et supérieur</a:t>
            </a:r>
          </a:p>
        </p:txBody>
      </p:sp>
      <p:sp>
        <p:nvSpPr>
          <p:cNvPr id="18" name="ZoneTexte 17">
            <a:extLst>
              <a:ext uri="{FF2B5EF4-FFF2-40B4-BE49-F238E27FC236}">
                <a16:creationId xmlns:a16="http://schemas.microsoft.com/office/drawing/2014/main" id="{B882BAA7-0115-D855-3081-362F03A7E5FA}"/>
              </a:ext>
            </a:extLst>
          </p:cNvPr>
          <p:cNvSpPr txBox="1"/>
          <p:nvPr/>
        </p:nvSpPr>
        <p:spPr>
          <a:xfrm>
            <a:off x="220901" y="253817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Dans certaines villes, la constitution d’une corporation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9C091759-D1B6-04FC-CF0F-982B025AF743}"/>
              </a:ext>
            </a:extLst>
          </p:cNvPr>
          <p:cNvPicPr>
            <a:picLocks noChangeAspect="1"/>
          </p:cNvPicPr>
          <p:nvPr/>
        </p:nvPicPr>
        <p:blipFill>
          <a:blip r:embed="rId2"/>
          <a:stretch>
            <a:fillRect/>
          </a:stretch>
        </p:blipFill>
        <p:spPr>
          <a:xfrm>
            <a:off x="-1" y="3605480"/>
            <a:ext cx="3613911" cy="3252520"/>
          </a:xfrm>
          <a:prstGeom prst="rect">
            <a:avLst/>
          </a:prstGeom>
        </p:spPr>
      </p:pic>
      <p:sp>
        <p:nvSpPr>
          <p:cNvPr id="22" name="ZoneTexte 21">
            <a:extLst>
              <a:ext uri="{FF2B5EF4-FFF2-40B4-BE49-F238E27FC236}">
                <a16:creationId xmlns:a16="http://schemas.microsoft.com/office/drawing/2014/main" id="{A7393FB8-D16D-B407-31CE-96FCA699D7F5}"/>
              </a:ext>
            </a:extLst>
          </p:cNvPr>
          <p:cNvSpPr txBox="1"/>
          <p:nvPr/>
        </p:nvSpPr>
        <p:spPr>
          <a:xfrm>
            <a:off x="117389" y="3641216"/>
            <a:ext cx="3286971" cy="707886"/>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Statuts de Robert de Courson</a:t>
            </a:r>
          </a:p>
          <a:p>
            <a:pPr algn="ctr"/>
            <a:r>
              <a:rPr lang="fr-FR" sz="2000" dirty="0"/>
              <a:t>1215</a:t>
            </a:r>
          </a:p>
        </p:txBody>
      </p:sp>
      <p:pic>
        <p:nvPicPr>
          <p:cNvPr id="25" name="Image 24">
            <a:extLst>
              <a:ext uri="{FF2B5EF4-FFF2-40B4-BE49-F238E27FC236}">
                <a16:creationId xmlns:a16="http://schemas.microsoft.com/office/drawing/2014/main" id="{C4D5CF81-4953-8A02-6C58-8E18AC230DA8}"/>
              </a:ext>
            </a:extLst>
          </p:cNvPr>
          <p:cNvPicPr>
            <a:picLocks noChangeAspect="1"/>
          </p:cNvPicPr>
          <p:nvPr/>
        </p:nvPicPr>
        <p:blipFill>
          <a:blip r:embed="rId3"/>
          <a:stretch>
            <a:fillRect/>
          </a:stretch>
        </p:blipFill>
        <p:spPr>
          <a:xfrm>
            <a:off x="17865" y="1799514"/>
            <a:ext cx="9126135" cy="5058486"/>
          </a:xfrm>
          <a:prstGeom prst="rect">
            <a:avLst/>
          </a:prstGeom>
        </p:spPr>
      </p:pic>
    </p:spTree>
    <p:extLst>
      <p:ext uri="{BB962C8B-B14F-4D97-AF65-F5344CB8AC3E}">
        <p14:creationId xmlns:p14="http://schemas.microsoft.com/office/powerpoint/2010/main" val="178944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45052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renaissance carolingienne</a:t>
            </a:r>
          </a:p>
        </p:txBody>
      </p:sp>
      <p:sp>
        <p:nvSpPr>
          <p:cNvPr id="6" name="ZoneTexte 5">
            <a:extLst>
              <a:ext uri="{FF2B5EF4-FFF2-40B4-BE49-F238E27FC236}">
                <a16:creationId xmlns:a16="http://schemas.microsoft.com/office/drawing/2014/main" id="{465EC9AB-CBF7-A75E-388F-A3BC4A82F8F6}"/>
              </a:ext>
            </a:extLst>
          </p:cNvPr>
          <p:cNvSpPr txBox="1"/>
          <p:nvPr/>
        </p:nvSpPr>
        <p:spPr>
          <a:xfrm>
            <a:off x="750673" y="179951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L’ambition encyclopédique des « Arts libéraux »</a:t>
            </a:r>
          </a:p>
        </p:txBody>
      </p:sp>
      <p:sp>
        <p:nvSpPr>
          <p:cNvPr id="16" name="ZoneTexte 15">
            <a:extLst>
              <a:ext uri="{FF2B5EF4-FFF2-40B4-BE49-F238E27FC236}">
                <a16:creationId xmlns:a16="http://schemas.microsoft.com/office/drawing/2014/main" id="{E3E5BF00-9412-AEA2-B6E3-CEC3B54378A6}"/>
              </a:ext>
            </a:extLst>
          </p:cNvPr>
          <p:cNvSpPr txBox="1"/>
          <p:nvPr/>
        </p:nvSpPr>
        <p:spPr>
          <a:xfrm>
            <a:off x="750673" y="216884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Les universités, entre secondaire et supérieur</a:t>
            </a:r>
          </a:p>
        </p:txBody>
      </p:sp>
      <p:sp>
        <p:nvSpPr>
          <p:cNvPr id="18" name="ZoneTexte 17">
            <a:extLst>
              <a:ext uri="{FF2B5EF4-FFF2-40B4-BE49-F238E27FC236}">
                <a16:creationId xmlns:a16="http://schemas.microsoft.com/office/drawing/2014/main" id="{B882BAA7-0115-D855-3081-362F03A7E5FA}"/>
              </a:ext>
            </a:extLst>
          </p:cNvPr>
          <p:cNvSpPr txBox="1"/>
          <p:nvPr/>
        </p:nvSpPr>
        <p:spPr>
          <a:xfrm>
            <a:off x="220901" y="253817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certaines villes, la constitution d’une corporation</a:t>
            </a:r>
          </a:p>
        </p:txBody>
      </p:sp>
      <p:sp>
        <p:nvSpPr>
          <p:cNvPr id="23" name="ZoneTexte 22">
            <a:extLst>
              <a:ext uri="{FF2B5EF4-FFF2-40B4-BE49-F238E27FC236}">
                <a16:creationId xmlns:a16="http://schemas.microsoft.com/office/drawing/2014/main" id="{884A98D2-F43F-DBA0-7650-39E0282386B3}"/>
              </a:ext>
            </a:extLst>
          </p:cNvPr>
          <p:cNvSpPr txBox="1"/>
          <p:nvPr/>
        </p:nvSpPr>
        <p:spPr>
          <a:xfrm>
            <a:off x="220901" y="286681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primauté de la Faculté des Arts : vers la « maîtrise ès arts »</a:t>
            </a:r>
          </a:p>
        </p:txBody>
      </p:sp>
      <p:sp>
        <p:nvSpPr>
          <p:cNvPr id="24" name="ZoneTexte 23">
            <a:extLst>
              <a:ext uri="{FF2B5EF4-FFF2-40B4-BE49-F238E27FC236}">
                <a16:creationId xmlns:a16="http://schemas.microsoft.com/office/drawing/2014/main" id="{2F5D1F96-5BB5-E81F-37CA-03F477257293}"/>
              </a:ext>
            </a:extLst>
          </p:cNvPr>
          <p:cNvSpPr txBox="1"/>
          <p:nvPr/>
        </p:nvSpPr>
        <p:spPr>
          <a:xfrm>
            <a:off x="220901" y="3216784"/>
            <a:ext cx="87021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Notre tout-puissant empire du milieu » (Lucien Febvre) entre les écoles de grammaire et les facultés de médecine, de droit et de théologie</a:t>
            </a:r>
          </a:p>
        </p:txBody>
      </p:sp>
      <p:pic>
        <p:nvPicPr>
          <p:cNvPr id="8" name="Image 7">
            <a:extLst>
              <a:ext uri="{FF2B5EF4-FFF2-40B4-BE49-F238E27FC236}">
                <a16:creationId xmlns:a16="http://schemas.microsoft.com/office/drawing/2014/main" id="{36F1377B-6C5E-D647-A80A-D9A4DFAD669E}"/>
              </a:ext>
            </a:extLst>
          </p:cNvPr>
          <p:cNvPicPr>
            <a:picLocks noChangeAspect="1"/>
          </p:cNvPicPr>
          <p:nvPr/>
        </p:nvPicPr>
        <p:blipFill rotWithShape="1">
          <a:blip r:embed="rId2"/>
          <a:srcRect t="13793"/>
          <a:stretch/>
        </p:blipFill>
        <p:spPr>
          <a:xfrm>
            <a:off x="4077325" y="4012944"/>
            <a:ext cx="5066675" cy="2845056"/>
          </a:xfrm>
          <a:prstGeom prst="rect">
            <a:avLst/>
          </a:prstGeom>
        </p:spPr>
      </p:pic>
      <p:sp>
        <p:nvSpPr>
          <p:cNvPr id="9" name="ZoneTexte 8">
            <a:extLst>
              <a:ext uri="{FF2B5EF4-FFF2-40B4-BE49-F238E27FC236}">
                <a16:creationId xmlns:a16="http://schemas.microsoft.com/office/drawing/2014/main" id="{EAC679CC-EC74-5E86-EC22-C22C923A9FF0}"/>
              </a:ext>
            </a:extLst>
          </p:cNvPr>
          <p:cNvSpPr txBox="1"/>
          <p:nvPr/>
        </p:nvSpPr>
        <p:spPr>
          <a:xfrm>
            <a:off x="220901" y="3827604"/>
            <a:ext cx="38564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règne de la dialectique : </a:t>
            </a:r>
            <a:r>
              <a:rPr kumimoji="0" lang="fr-FR" sz="1800" b="0" i="1" u="none" strike="noStrike" kern="1200" cap="none" spc="0" normalizeH="0" baseline="0" noProof="0" dirty="0" err="1">
                <a:ln>
                  <a:noFill/>
                </a:ln>
                <a:solidFill>
                  <a:prstClr val="white"/>
                </a:solidFill>
                <a:effectLst/>
                <a:uLnTx/>
                <a:uFillTx/>
                <a:latin typeface="Calibri" panose="020F0502020204030204"/>
                <a:ea typeface="+mn-ea"/>
                <a:cs typeface="+mn-cs"/>
              </a:rPr>
              <a:t>quaestio</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u="none" strike="noStrike" kern="1200" cap="none" spc="0" normalizeH="0" baseline="0" noProof="0" dirty="0">
                <a:ln>
                  <a:noFill/>
                </a:ln>
                <a:solidFill>
                  <a:prstClr val="white"/>
                </a:solidFill>
                <a:effectLst/>
                <a:uLnTx/>
                <a:uFillTx/>
                <a:latin typeface="Calibri" panose="020F0502020204030204"/>
                <a:ea typeface="+mn-ea"/>
                <a:cs typeface="+mn-cs"/>
              </a:rPr>
              <a:t>et </a:t>
            </a:r>
            <a:r>
              <a:rPr lang="fr-FR" i="1" dirty="0">
                <a:solidFill>
                  <a:prstClr val="white"/>
                </a:solidFill>
                <a:latin typeface="Calibri" panose="020F0502020204030204"/>
              </a:rPr>
              <a:t>disputatio</a:t>
            </a:r>
            <a:r>
              <a:rPr lang="fr-FR" dirty="0">
                <a:solidFill>
                  <a:prstClr val="white"/>
                </a:solidFill>
                <a:latin typeface="Calibri" panose="020F0502020204030204"/>
              </a:rPr>
              <a:t>, syllogisme et scolastique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EA0F13A6-899F-9436-A567-671C11A52A8A}"/>
              </a:ext>
            </a:extLst>
          </p:cNvPr>
          <p:cNvPicPr>
            <a:picLocks noChangeAspect="1"/>
          </p:cNvPicPr>
          <p:nvPr/>
        </p:nvPicPr>
        <p:blipFill>
          <a:blip r:embed="rId3"/>
          <a:stretch>
            <a:fillRect/>
          </a:stretch>
        </p:blipFill>
        <p:spPr>
          <a:xfrm>
            <a:off x="7000407" y="1"/>
            <a:ext cx="2143593" cy="3212710"/>
          </a:xfrm>
          <a:prstGeom prst="rect">
            <a:avLst/>
          </a:prstGeom>
        </p:spPr>
      </p:pic>
      <p:sp>
        <p:nvSpPr>
          <p:cNvPr id="11" name="ZoneTexte 10">
            <a:extLst>
              <a:ext uri="{FF2B5EF4-FFF2-40B4-BE49-F238E27FC236}">
                <a16:creationId xmlns:a16="http://schemas.microsoft.com/office/drawing/2014/main" id="{370D0C06-2A7C-8D9D-7B0F-032A1F9837B9}"/>
              </a:ext>
            </a:extLst>
          </p:cNvPr>
          <p:cNvSpPr txBox="1"/>
          <p:nvPr/>
        </p:nvSpPr>
        <p:spPr>
          <a:xfrm>
            <a:off x="7319637" y="2094933"/>
            <a:ext cx="1603462" cy="1015663"/>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Saint Thomas d’Aquin</a:t>
            </a:r>
          </a:p>
          <a:p>
            <a:pPr algn="ctr"/>
            <a:r>
              <a:rPr lang="fr-FR" sz="2000" dirty="0"/>
              <a:t>1225-1274</a:t>
            </a:r>
          </a:p>
        </p:txBody>
      </p:sp>
      <p:sp>
        <p:nvSpPr>
          <p:cNvPr id="12" name="ZoneTexte 11">
            <a:extLst>
              <a:ext uri="{FF2B5EF4-FFF2-40B4-BE49-F238E27FC236}">
                <a16:creationId xmlns:a16="http://schemas.microsoft.com/office/drawing/2014/main" id="{A5A4E293-2FA0-D524-1B1B-754564BDD7E8}"/>
              </a:ext>
            </a:extLst>
          </p:cNvPr>
          <p:cNvSpPr txBox="1"/>
          <p:nvPr/>
        </p:nvSpPr>
        <p:spPr>
          <a:xfrm>
            <a:off x="220901" y="4454571"/>
            <a:ext cx="38564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place de l’oral :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lectio</a:t>
            </a:r>
            <a:r>
              <a:rPr kumimoji="0" lang="fr-FR" sz="1800" b="0" u="none" strike="noStrike" kern="1200" cap="none" spc="0" normalizeH="0" baseline="0" noProof="0" dirty="0">
                <a:ln>
                  <a:noFill/>
                </a:ln>
                <a:solidFill>
                  <a:prstClr val="white"/>
                </a:solidFill>
                <a:effectLst/>
                <a:uLnTx/>
                <a:uFillTx/>
                <a:latin typeface="Calibri" panose="020F0502020204030204"/>
                <a:ea typeface="+mn-ea"/>
                <a:cs typeface="+mn-cs"/>
              </a:rPr>
              <a:t> et </a:t>
            </a:r>
            <a:r>
              <a:rPr kumimoji="0" lang="fr-FR" sz="1800" b="0" i="1" u="none" strike="noStrike" kern="1200" cap="none" spc="0" normalizeH="0" baseline="0" noProof="0" dirty="0" err="1">
                <a:ln>
                  <a:noFill/>
                </a:ln>
                <a:solidFill>
                  <a:prstClr val="white"/>
                </a:solidFill>
                <a:effectLst/>
                <a:uLnTx/>
                <a:uFillTx/>
                <a:latin typeface="Calibri" panose="020F0502020204030204"/>
                <a:ea typeface="+mn-ea"/>
                <a:cs typeface="+mn-cs"/>
              </a:rPr>
              <a:t>expositio</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C2591BFA-3DE1-C73F-0A5B-344B712CFA0F}"/>
              </a:ext>
            </a:extLst>
          </p:cNvPr>
          <p:cNvSpPr txBox="1"/>
          <p:nvPr/>
        </p:nvSpPr>
        <p:spPr>
          <a:xfrm>
            <a:off x="220901" y="4789066"/>
            <a:ext cx="38564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œuvres des Anciens plus que les connaissances elles-mêmes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5008D245-F02F-4782-AFBB-D520AB0BB4C6}"/>
              </a:ext>
            </a:extLst>
          </p:cNvPr>
          <p:cNvSpPr txBox="1"/>
          <p:nvPr/>
        </p:nvSpPr>
        <p:spPr>
          <a:xfrm>
            <a:off x="4187775" y="4142735"/>
            <a:ext cx="4845774" cy="1938992"/>
          </a:xfrm>
          <a:prstGeom prst="rect">
            <a:avLst/>
          </a:prstGeom>
          <a:solidFill>
            <a:srgbClr val="404040">
              <a:alpha val="89804"/>
            </a:srgbClr>
          </a:solidFill>
          <a:ln w="28575">
            <a:solidFill>
              <a:schemeClr val="tx1"/>
            </a:solidFill>
          </a:ln>
        </p:spPr>
        <p:txBody>
          <a:bodyPr wrap="square">
            <a:spAutoFit/>
          </a:bodyPr>
          <a:lstStyle/>
          <a:p>
            <a:pPr marL="342900" indent="-342900">
              <a:buFontTx/>
              <a:buChar char="-"/>
            </a:pPr>
            <a:r>
              <a:rPr lang="fr-FR" sz="2000" dirty="0"/>
              <a:t>Porphyre, </a:t>
            </a:r>
            <a:r>
              <a:rPr lang="fr-FR" sz="2000" i="1" dirty="0"/>
              <a:t>Introduction</a:t>
            </a:r>
            <a:r>
              <a:rPr lang="fr-FR" sz="2000" dirty="0"/>
              <a:t>, </a:t>
            </a:r>
            <a:r>
              <a:rPr lang="fr-FR" sz="2000" i="1" dirty="0"/>
              <a:t>Catégories</a:t>
            </a:r>
            <a:r>
              <a:rPr lang="fr-FR" sz="2000" dirty="0"/>
              <a:t> et </a:t>
            </a:r>
            <a:r>
              <a:rPr lang="fr-FR" sz="2000" i="1" dirty="0"/>
              <a:t>Traité de l’interprétation</a:t>
            </a:r>
            <a:endParaRPr lang="fr-FR" sz="2000" dirty="0"/>
          </a:p>
          <a:p>
            <a:pPr marL="342900" indent="-342900">
              <a:buFontTx/>
              <a:buChar char="-"/>
            </a:pPr>
            <a:r>
              <a:rPr lang="fr-FR" sz="2000" dirty="0"/>
              <a:t>Boèce, </a:t>
            </a:r>
            <a:r>
              <a:rPr lang="fr-FR" sz="2000" i="1" dirty="0"/>
              <a:t>Traité sur la division </a:t>
            </a:r>
            <a:r>
              <a:rPr lang="fr-FR" sz="2000" dirty="0"/>
              <a:t>et</a:t>
            </a:r>
            <a:r>
              <a:rPr lang="fr-FR" sz="2000" i="1" dirty="0"/>
              <a:t> Topiques</a:t>
            </a:r>
            <a:endParaRPr lang="fr-FR" sz="2000" dirty="0"/>
          </a:p>
          <a:p>
            <a:pPr marL="342900" indent="-342900">
              <a:buFontTx/>
              <a:buChar char="-"/>
            </a:pPr>
            <a:r>
              <a:rPr lang="fr-FR" sz="2000" dirty="0"/>
              <a:t>Aristote, </a:t>
            </a:r>
            <a:r>
              <a:rPr lang="fr-FR" sz="2000" i="1" dirty="0"/>
              <a:t>Organon</a:t>
            </a:r>
            <a:r>
              <a:rPr lang="fr-FR" sz="2000" dirty="0"/>
              <a:t>, </a:t>
            </a:r>
            <a:r>
              <a:rPr lang="fr-FR" sz="2000" i="1" dirty="0"/>
              <a:t>Analytiques</a:t>
            </a:r>
          </a:p>
          <a:p>
            <a:pPr marL="342900" indent="-342900">
              <a:buFontTx/>
              <a:buChar char="-"/>
            </a:pPr>
            <a:r>
              <a:rPr lang="fr-FR" sz="2000" dirty="0" err="1"/>
              <a:t>Priscien</a:t>
            </a:r>
            <a:r>
              <a:rPr lang="fr-FR" sz="2000" dirty="0"/>
              <a:t>,</a:t>
            </a:r>
            <a:r>
              <a:rPr lang="fr-FR" sz="2000" i="1" dirty="0"/>
              <a:t> Grammaire</a:t>
            </a:r>
          </a:p>
          <a:p>
            <a:pPr marL="342900" indent="-342900">
              <a:buFontTx/>
              <a:buChar char="-"/>
            </a:pPr>
            <a:r>
              <a:rPr lang="fr-FR" sz="2000" dirty="0"/>
              <a:t>Alexandre de Villedieu,</a:t>
            </a:r>
            <a:r>
              <a:rPr lang="fr-FR" sz="2000" i="1" dirty="0"/>
              <a:t> Grammaire</a:t>
            </a:r>
          </a:p>
        </p:txBody>
      </p:sp>
      <p:sp>
        <p:nvSpPr>
          <p:cNvPr id="15" name="ZoneTexte 14">
            <a:extLst>
              <a:ext uri="{FF2B5EF4-FFF2-40B4-BE49-F238E27FC236}">
                <a16:creationId xmlns:a16="http://schemas.microsoft.com/office/drawing/2014/main" id="{A4975B96-BA6C-AE4F-A12D-3ECFDF9D25B5}"/>
              </a:ext>
            </a:extLst>
          </p:cNvPr>
          <p:cNvSpPr txBox="1"/>
          <p:nvPr/>
        </p:nvSpPr>
        <p:spPr>
          <a:xfrm>
            <a:off x="220901" y="5415359"/>
            <a:ext cx="38564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savoir abstrait et spéculatif</a:t>
            </a:r>
          </a:p>
        </p:txBody>
      </p:sp>
      <p:pic>
        <p:nvPicPr>
          <p:cNvPr id="17" name="Image 16">
            <a:extLst>
              <a:ext uri="{FF2B5EF4-FFF2-40B4-BE49-F238E27FC236}">
                <a16:creationId xmlns:a16="http://schemas.microsoft.com/office/drawing/2014/main" id="{045E9635-5B13-55AC-DA5A-43AFCE6B3209}"/>
              </a:ext>
            </a:extLst>
          </p:cNvPr>
          <p:cNvPicPr>
            <a:picLocks noChangeAspect="1"/>
          </p:cNvPicPr>
          <p:nvPr/>
        </p:nvPicPr>
        <p:blipFill rotWithShape="1">
          <a:blip r:embed="rId4"/>
          <a:srcRect l="31936" t="39452" r="7921" b="3543"/>
          <a:stretch/>
        </p:blipFill>
        <p:spPr>
          <a:xfrm>
            <a:off x="126376" y="-4072"/>
            <a:ext cx="8915614" cy="4751287"/>
          </a:xfrm>
          <a:prstGeom prst="rect">
            <a:avLst/>
          </a:prstGeom>
        </p:spPr>
      </p:pic>
      <p:sp>
        <p:nvSpPr>
          <p:cNvPr id="19" name="ZoneTexte 18">
            <a:extLst>
              <a:ext uri="{FF2B5EF4-FFF2-40B4-BE49-F238E27FC236}">
                <a16:creationId xmlns:a16="http://schemas.microsoft.com/office/drawing/2014/main" id="{2E1C4D73-D5D1-9FEF-A6E6-73D275F25B7B}"/>
              </a:ext>
            </a:extLst>
          </p:cNvPr>
          <p:cNvSpPr txBox="1"/>
          <p:nvPr/>
        </p:nvSpPr>
        <p:spPr>
          <a:xfrm>
            <a:off x="5688006" y="4434593"/>
            <a:ext cx="3235093" cy="369332"/>
          </a:xfrm>
          <a:prstGeom prst="rect">
            <a:avLst/>
          </a:prstGeom>
          <a:noFill/>
        </p:spPr>
        <p:txBody>
          <a:bodyPr wrap="square" rtlCol="0">
            <a:spAutoFit/>
          </a:bodyPr>
          <a:lstStyle/>
          <a:p>
            <a:r>
              <a:rPr lang="fr-FR" dirty="0">
                <a:solidFill>
                  <a:schemeClr val="bg1"/>
                </a:solidFill>
              </a:rPr>
              <a:t>Erasme, </a:t>
            </a:r>
            <a:r>
              <a:rPr lang="fr-FR" i="1" dirty="0">
                <a:solidFill>
                  <a:schemeClr val="bg1"/>
                </a:solidFill>
              </a:rPr>
              <a:t>Eloge de la folie</a:t>
            </a:r>
            <a:r>
              <a:rPr lang="fr-FR" dirty="0">
                <a:solidFill>
                  <a:schemeClr val="bg1"/>
                </a:solidFill>
              </a:rPr>
              <a:t>, 1509</a:t>
            </a:r>
          </a:p>
        </p:txBody>
      </p:sp>
    </p:spTree>
    <p:extLst>
      <p:ext uri="{BB962C8B-B14F-4D97-AF65-F5344CB8AC3E}">
        <p14:creationId xmlns:p14="http://schemas.microsoft.com/office/powerpoint/2010/main" val="9807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9" grpId="0"/>
      <p:bldP spid="11" grpId="0" animBg="1"/>
      <p:bldP spid="12" grpId="0"/>
      <p:bldP spid="13" grpId="0"/>
      <p:bldP spid="14" grpId="0" animBg="1"/>
      <p:bldP spid="15"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a:t>
            </a:r>
            <a:r>
              <a:rPr lang="fr-FR" dirty="0">
                <a:solidFill>
                  <a:prstClr val="white"/>
                </a:solidFill>
                <a:latin typeface="Calibri" panose="020F0502020204030204"/>
              </a:rPr>
              <a:t>Fondation et développement des collèges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FA586C52-5920-32BA-2A12-DBD92F6717A4}"/>
              </a:ext>
            </a:extLst>
          </p:cNvPr>
          <p:cNvSpPr txBox="1"/>
          <p:nvPr/>
        </p:nvSpPr>
        <p:spPr>
          <a:xfrm>
            <a:off x="326939" y="220736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Nécessité</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de prise en charge des étudiants et encadrement strict de la jeunesse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A4B290CE-F6B1-2E05-B335-F136996FDDCB}"/>
              </a:ext>
            </a:extLst>
          </p:cNvPr>
          <p:cNvSpPr txBox="1"/>
          <p:nvPr/>
        </p:nvSpPr>
        <p:spPr>
          <a:xfrm>
            <a:off x="326939" y="2615473"/>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deux défis du XVI</a:t>
            </a:r>
            <a:r>
              <a:rPr kumimoji="0" lang="fr-FR" sz="1800" b="0" i="0" u="none" strike="noStrike" kern="1200" cap="none" spc="0" normalizeH="0" baseline="30000" noProof="0" dirty="0">
                <a:ln>
                  <a:noFill/>
                </a:ln>
                <a:solidFill>
                  <a:prstClr val="white"/>
                </a:solidFill>
                <a:effectLst/>
                <a:uLnTx/>
                <a:uFillTx/>
                <a:latin typeface="Calibri" panose="020F0502020204030204"/>
                <a:ea typeface="+mn-ea"/>
                <a:cs typeface="+mn-cs"/>
              </a:rPr>
              <a:t>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siècle : l’humanisme et la Réforme protestante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alibri" panose="020F0502020204030204"/>
              </a:rPr>
              <a:t>3 – Le temps des collèges : le primat du contrôle social</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E35B4FB-6967-888C-5572-91B36E9A29EB}"/>
              </a:ext>
            </a:extLst>
          </p:cNvPr>
          <p:cNvPicPr>
            <a:picLocks noChangeAspect="1"/>
          </p:cNvPicPr>
          <p:nvPr/>
        </p:nvPicPr>
        <p:blipFill>
          <a:blip r:embed="rId2"/>
          <a:stretch>
            <a:fillRect/>
          </a:stretch>
        </p:blipFill>
        <p:spPr>
          <a:xfrm>
            <a:off x="414025" y="3023581"/>
            <a:ext cx="2816311" cy="3839570"/>
          </a:xfrm>
          <a:prstGeom prst="rect">
            <a:avLst/>
          </a:prstGeom>
        </p:spPr>
      </p:pic>
      <p:sp>
        <p:nvSpPr>
          <p:cNvPr id="12" name="ZoneTexte 11">
            <a:extLst>
              <a:ext uri="{FF2B5EF4-FFF2-40B4-BE49-F238E27FC236}">
                <a16:creationId xmlns:a16="http://schemas.microsoft.com/office/drawing/2014/main" id="{72CE64F7-94F3-4CF3-0702-63E91686B32B}"/>
              </a:ext>
            </a:extLst>
          </p:cNvPr>
          <p:cNvSpPr txBox="1"/>
          <p:nvPr/>
        </p:nvSpPr>
        <p:spPr>
          <a:xfrm>
            <a:off x="414024" y="3090446"/>
            <a:ext cx="2816311" cy="677108"/>
          </a:xfrm>
          <a:prstGeom prst="rect">
            <a:avLst/>
          </a:prstGeom>
          <a:solidFill>
            <a:srgbClr val="404040">
              <a:alpha val="89804"/>
            </a:srgbClr>
          </a:solidFill>
          <a:ln w="28575">
            <a:solidFill>
              <a:schemeClr val="tx1"/>
            </a:solidFill>
          </a:ln>
        </p:spPr>
        <p:txBody>
          <a:bodyPr wrap="square">
            <a:spAutoFit/>
          </a:bodyPr>
          <a:lstStyle/>
          <a:p>
            <a:pPr algn="ctr"/>
            <a:r>
              <a:rPr lang="fr-FR" sz="2000" dirty="0"/>
              <a:t>L’abbaye de Thélème </a:t>
            </a:r>
            <a:r>
              <a:rPr lang="fr-FR" dirty="0"/>
              <a:t>(Rabelais, </a:t>
            </a:r>
            <a:r>
              <a:rPr lang="fr-FR" i="1" dirty="0"/>
              <a:t>Gargantua</a:t>
            </a:r>
            <a:r>
              <a:rPr lang="fr-FR" dirty="0"/>
              <a:t>, 1534)</a:t>
            </a:r>
          </a:p>
        </p:txBody>
      </p:sp>
    </p:spTree>
    <p:extLst>
      <p:ext uri="{BB962C8B-B14F-4D97-AF65-F5344CB8AC3E}">
        <p14:creationId xmlns:p14="http://schemas.microsoft.com/office/powerpoint/2010/main" val="8264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BF499F3-C54C-1D6B-679A-A3EA7863F14D}"/>
              </a:ext>
            </a:extLst>
          </p:cNvPr>
          <p:cNvSpPr txBox="1"/>
          <p:nvPr/>
        </p:nvSpPr>
        <p:spPr>
          <a:xfrm>
            <a:off x="224971" y="178431"/>
            <a:ext cx="8694057" cy="5470985"/>
          </a:xfrm>
          <a:prstGeom prst="rect">
            <a:avLst/>
          </a:prstGeom>
          <a:noFill/>
        </p:spPr>
        <p:txBody>
          <a:bodyPr wrap="square">
            <a:spAutoFit/>
          </a:bodyPr>
          <a:lstStyle/>
          <a:p>
            <a:pPr algn="ctr">
              <a:lnSpc>
                <a:spcPct val="115000"/>
              </a:lnSpc>
              <a:spcAft>
                <a:spcPts val="1000"/>
              </a:spcAft>
            </a:pPr>
            <a:r>
              <a:rPr lang="fr-FR" sz="2400" b="1" i="1" dirty="0">
                <a:effectLst/>
                <a:latin typeface="Calibri-Italic"/>
                <a:ea typeface="Calibri" panose="020F0502020204030204" pitchFamily="34" charset="0"/>
                <a:cs typeface="Calibri-Italic"/>
              </a:rPr>
              <a:t>Lettre de Gargantua à son fils Pantagruel</a:t>
            </a:r>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Calibri" panose="020F0502020204030204" pitchFamily="34" charset="0"/>
                <a:cs typeface="Calibri" panose="020F0502020204030204" pitchFamily="34" charset="0"/>
              </a:rPr>
              <a:t>Rabelais, </a:t>
            </a:r>
            <a:r>
              <a:rPr lang="fr-FR" sz="1800" i="1" dirty="0">
                <a:effectLst/>
                <a:latin typeface="Calibri-Italic"/>
                <a:ea typeface="Calibri" panose="020F0502020204030204" pitchFamily="34" charset="0"/>
                <a:cs typeface="Calibri-Italic"/>
              </a:rPr>
              <a:t>Pantagruel</a:t>
            </a:r>
            <a:r>
              <a:rPr lang="fr-FR" sz="1800" dirty="0">
                <a:effectLst/>
                <a:latin typeface="Calibri" panose="020F0502020204030204" pitchFamily="34" charset="0"/>
                <a:ea typeface="Calibri" panose="020F0502020204030204" pitchFamily="34" charset="0"/>
                <a:cs typeface="Calibri" panose="020F0502020204030204" pitchFamily="34" charset="0"/>
              </a:rPr>
              <a:t>, chapitre VIII, 1532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Calibri" panose="020F0502020204030204" pitchFamily="34" charset="0"/>
                <a:cs typeface="Calibri" panose="020F0502020204030204" pitchFamily="34" charset="0"/>
              </a:rPr>
              <a:t>Maintenant toutes les disciplines sont restituées, les langues établies. Le grec, sans lequel il est honteux qu'une personne se dise savante, l'hébreu, le chaldéen, le latin. Des impressions</a:t>
            </a:r>
            <a:r>
              <a:rPr lang="fr-FR" sz="800" dirty="0">
                <a:effectLst/>
                <a:latin typeface="Calibri" panose="020F0502020204030204" pitchFamily="34" charset="0"/>
                <a:ea typeface="Calibri" panose="020F0502020204030204" pitchFamily="34" charset="0"/>
                <a:cs typeface="Calibri" panose="020F0502020204030204" pitchFamily="34" charset="0"/>
              </a:rPr>
              <a:t>3 </a:t>
            </a:r>
            <a:r>
              <a:rPr lang="fr-FR" sz="1800" dirty="0">
                <a:effectLst/>
                <a:latin typeface="Calibri" panose="020F0502020204030204" pitchFamily="34" charset="0"/>
                <a:ea typeface="Calibri" panose="020F0502020204030204" pitchFamily="34" charset="0"/>
                <a:cs typeface="Calibri" panose="020F0502020204030204" pitchFamily="34" charset="0"/>
              </a:rPr>
              <a:t>fort élégantes et correctes sont utilisées partout, qui ont été inventées à mon époque par inspiration divine […]. Tout le monde est plein de gens savants, de précepteurs très doctes, de librairies</a:t>
            </a:r>
            <a:r>
              <a:rPr lang="fr-FR" sz="800" dirty="0">
                <a:effectLst/>
                <a:latin typeface="Calibri" panose="020F0502020204030204" pitchFamily="34" charset="0"/>
                <a:ea typeface="Calibri" panose="020F0502020204030204" pitchFamily="34" charset="0"/>
                <a:cs typeface="Calibri" panose="020F0502020204030204" pitchFamily="34" charset="0"/>
              </a:rPr>
              <a:t>4 </a:t>
            </a:r>
            <a:r>
              <a:rPr lang="fr-FR" sz="1800" dirty="0">
                <a:effectLst/>
                <a:latin typeface="Calibri" panose="020F0502020204030204" pitchFamily="34" charset="0"/>
                <a:ea typeface="Calibri" panose="020F0502020204030204" pitchFamily="34" charset="0"/>
                <a:cs typeface="Calibri" panose="020F0502020204030204" pitchFamily="34" charset="0"/>
              </a:rPr>
              <a:t>très amples, tant et si bien que je crois que ni à l'époque de Platon, de Cicéron ou de Papinien</a:t>
            </a:r>
            <a:r>
              <a:rPr lang="fr-FR" sz="800" dirty="0">
                <a:effectLst/>
                <a:latin typeface="Calibri" panose="020F0502020204030204" pitchFamily="34" charset="0"/>
                <a:ea typeface="Calibri" panose="020F0502020204030204" pitchFamily="34" charset="0"/>
                <a:cs typeface="Calibri" panose="020F0502020204030204" pitchFamily="34" charset="0"/>
              </a:rPr>
              <a:t>5</a:t>
            </a:r>
            <a:r>
              <a:rPr lang="fr-FR" sz="1800" dirty="0">
                <a:effectLst/>
                <a:latin typeface="Calibri" panose="020F0502020204030204" pitchFamily="34" charset="0"/>
                <a:ea typeface="Calibri" panose="020F0502020204030204" pitchFamily="34" charset="0"/>
                <a:cs typeface="Calibri" panose="020F0502020204030204" pitchFamily="34" charset="0"/>
              </a:rPr>
              <a:t>, il n'y avait de telle commodité</a:t>
            </a:r>
            <a:r>
              <a:rPr lang="fr-FR" sz="800" dirty="0">
                <a:effectLst/>
                <a:latin typeface="Calibri" panose="020F0502020204030204" pitchFamily="34" charset="0"/>
                <a:ea typeface="Calibri" panose="020F0502020204030204" pitchFamily="34" charset="0"/>
                <a:cs typeface="Calibri" panose="020F0502020204030204" pitchFamily="34" charset="0"/>
              </a:rPr>
              <a:t>6 </a:t>
            </a:r>
            <a:r>
              <a:rPr lang="fr-FR" sz="1800" dirty="0">
                <a:effectLst/>
                <a:latin typeface="Calibri" panose="020F0502020204030204" pitchFamily="34" charset="0"/>
                <a:ea typeface="Calibri" panose="020F0502020204030204" pitchFamily="34" charset="0"/>
                <a:cs typeface="Calibri" panose="020F0502020204030204" pitchFamily="34" charset="0"/>
              </a:rPr>
              <a:t>d'étude qu'il s'en rencontre aujourd'hui. […]</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Calibri" panose="020F0502020204030204" pitchFamily="34" charset="0"/>
              </a:rPr>
              <a:t>Mon fils, je te conjure d'employer ta jeunesse à bien profiter dans tes études et dans la vertu. […]</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Calibri" panose="020F0502020204030204" pitchFamily="34" charset="0"/>
              </a:rPr>
              <a:t>J’entends et veux que tu apprennes les langues parfaitement : premièrement la Grecque, comme le veut Quintilien, puis la Latine, puis l'Hébraïque pour l’Ecriture Sainte, ainsi que la Chaldaïque et Arabique pareillement. Et que tu formes ton style, pour la Grecque, à l’imitation de Platon, et pour la Latine, de Cicéron.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6736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63D3F3B-549B-7221-3F0E-6E05C9366E2A}"/>
              </a:ext>
            </a:extLst>
          </p:cNvPr>
          <p:cNvSpPr txBox="1"/>
          <p:nvPr/>
        </p:nvSpPr>
        <p:spPr>
          <a:xfrm>
            <a:off x="239485" y="103179"/>
            <a:ext cx="8665029" cy="6740307"/>
          </a:xfrm>
          <a:prstGeom prst="rect">
            <a:avLst/>
          </a:prstGeom>
          <a:noFill/>
        </p:spPr>
        <p:txBody>
          <a:bodyPr wrap="square">
            <a:spAutoFit/>
          </a:bodyPr>
          <a:lstStyle/>
          <a:p>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Qu'il n'y ait aucune histoire que tu n'aies en mémoire, ce à quoi t'aidera la cosmographie de ceux qui en ont écrit. Des arts libéraux, la géométrie, l'arithmétique et la musique, je t'ai donné un avant‐goût quand tu étais encore petit, âgé de cinq à six ans : poursuis le reste et deviens savant dans tous les domaines de l'astronomie mais laisse‐moi de côté l'astrologie divinatrice, abus et vanités. Du droit civil, je veux que tu saches par </a:t>
            </a:r>
            <a:r>
              <a:rPr kumimoji="0" lang="fr-FR" sz="18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coeur</a:t>
            </a:r>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tous les beaux textes, et que tu puisses en parler avec philosophie.</a:t>
            </a:r>
          </a:p>
          <a:p>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Et quant à la connaissance des faits de la nature, je veux que tu t'y adonnes avec curiosité, qu'il n'y ait ni mer, ni rivière, ni fontaine dont tu ne connaisses les poissons, tous les oiseaux de l'air, tous les arbres, arbustes et buissons des forêts, toutes les herbes de la terre, tous les métaux cachés dans le ventre des abîmes, les pierreries de tout l'Orient et du midi. Que rien ne te soit inconnu.</a:t>
            </a:r>
          </a:p>
          <a:p>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Puis soigneusement pratique les livres des médecins grecs, arabes et latins, sans mépriser les talmudistes et cabalistes. Et par de fréquentes anatomies,</a:t>
            </a:r>
            <a:r>
              <a:rPr kumimoji="0" lang="fr-FR" sz="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acquiers‐toi une parfaite connaissance de cet autre monde qu'est l'homme.</a:t>
            </a:r>
          </a:p>
          <a:p>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Et quelques heures par jour commence à visiter les Saintes Lettres, premièrement en grec, le Nouveau Testament et les Epîtres des Apôtres, et puis en hébreu l'Ancien Testament. En somme, que je voie un abîme de science. […]. Mais parce que, selon le sage Salomon, sagesse n'entre jamais dans une âme mauvaise, et que science sans conscience n'est que ruine de l'âme, il te faudra servir, aimer et craindre Dieu, et mettre en Lui toutes tes pensées et tout ton espoir, et par foi formée de charité être joint à Lui, si fort que jamais le péché ne t'en sépare.</a:t>
            </a:r>
            <a:endParaRPr lang="fr-FR" dirty="0"/>
          </a:p>
        </p:txBody>
      </p:sp>
    </p:spTree>
    <p:extLst>
      <p:ext uri="{BB962C8B-B14F-4D97-AF65-F5344CB8AC3E}">
        <p14:creationId xmlns:p14="http://schemas.microsoft.com/office/powerpoint/2010/main" val="207488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326939" y="220736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Nécessité de prise en charge des étudiants et encadrement strict de la jeunesse</a:t>
            </a:r>
          </a:p>
        </p:txBody>
      </p:sp>
      <p:sp>
        <p:nvSpPr>
          <p:cNvPr id="9" name="ZoneTexte 8">
            <a:extLst>
              <a:ext uri="{FF2B5EF4-FFF2-40B4-BE49-F238E27FC236}">
                <a16:creationId xmlns:a16="http://schemas.microsoft.com/office/drawing/2014/main" id="{A4B290CE-F6B1-2E05-B335-F136996FDDCB}"/>
              </a:ext>
            </a:extLst>
          </p:cNvPr>
          <p:cNvSpPr txBox="1"/>
          <p:nvPr/>
        </p:nvSpPr>
        <p:spPr>
          <a:xfrm>
            <a:off x="326939" y="2615473"/>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deux défis du XVI</a:t>
            </a:r>
            <a:r>
              <a:rPr kumimoji="0" lang="fr-FR" sz="1800" b="0" i="0" u="none" strike="noStrike" kern="1200" cap="none" spc="0" normalizeH="0" baseline="30000" noProof="0" dirty="0">
                <a:ln>
                  <a:noFill/>
                </a:ln>
                <a:solidFill>
                  <a:prstClr val="white"/>
                </a:solidFill>
                <a:effectLst/>
                <a:uLnTx/>
                <a:uFillTx/>
                <a:latin typeface="Calibri" panose="020F0502020204030204"/>
                <a:ea typeface="+mn-ea"/>
                <a:cs typeface="+mn-cs"/>
              </a:rPr>
              <a: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siècle : l’humanisme et la Réforme protestante</a:t>
            </a: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a:t>
            </a:r>
            <a:r>
              <a:rPr lang="fr-FR" sz="2000" dirty="0">
                <a:solidFill>
                  <a:prstClr val="white"/>
                </a:solidFill>
                <a:latin typeface="Calibri" panose="020F0502020204030204"/>
              </a:rPr>
              <a:t>le primat du</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contrôle social</a:t>
            </a:r>
          </a:p>
        </p:txBody>
      </p:sp>
      <p:pic>
        <p:nvPicPr>
          <p:cNvPr id="11" name="Image 10">
            <a:extLst>
              <a:ext uri="{FF2B5EF4-FFF2-40B4-BE49-F238E27FC236}">
                <a16:creationId xmlns:a16="http://schemas.microsoft.com/office/drawing/2014/main" id="{BE35B4FB-6967-888C-5572-91B36E9A29EB}"/>
              </a:ext>
            </a:extLst>
          </p:cNvPr>
          <p:cNvPicPr>
            <a:picLocks noChangeAspect="1"/>
          </p:cNvPicPr>
          <p:nvPr/>
        </p:nvPicPr>
        <p:blipFill>
          <a:blip r:embed="rId2"/>
          <a:stretch>
            <a:fillRect/>
          </a:stretch>
        </p:blipFill>
        <p:spPr>
          <a:xfrm>
            <a:off x="414025" y="3023581"/>
            <a:ext cx="2816311" cy="3839570"/>
          </a:xfrm>
          <a:prstGeom prst="rect">
            <a:avLst/>
          </a:prstGeom>
        </p:spPr>
      </p:pic>
      <p:sp>
        <p:nvSpPr>
          <p:cNvPr id="12" name="ZoneTexte 11">
            <a:extLst>
              <a:ext uri="{FF2B5EF4-FFF2-40B4-BE49-F238E27FC236}">
                <a16:creationId xmlns:a16="http://schemas.microsoft.com/office/drawing/2014/main" id="{72CE64F7-94F3-4CF3-0702-63E91686B32B}"/>
              </a:ext>
            </a:extLst>
          </p:cNvPr>
          <p:cNvSpPr txBox="1"/>
          <p:nvPr/>
        </p:nvSpPr>
        <p:spPr>
          <a:xfrm>
            <a:off x="414024" y="3090446"/>
            <a:ext cx="2816311" cy="677108"/>
          </a:xfrm>
          <a:prstGeom prst="rect">
            <a:avLst/>
          </a:prstGeom>
          <a:solidFill>
            <a:srgbClr val="404040">
              <a:alpha val="89804"/>
            </a:srgbClr>
          </a:solidFill>
          <a:ln w="2857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L’abbaye de Thélème </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(Rabelais,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Gargantua</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1534)</a:t>
            </a:r>
          </a:p>
        </p:txBody>
      </p:sp>
      <p:pic>
        <p:nvPicPr>
          <p:cNvPr id="6" name="Image 5">
            <a:extLst>
              <a:ext uri="{FF2B5EF4-FFF2-40B4-BE49-F238E27FC236}">
                <a16:creationId xmlns:a16="http://schemas.microsoft.com/office/drawing/2014/main" id="{6BAD2ADD-6348-D6C4-6869-96171B9B35B9}"/>
              </a:ext>
            </a:extLst>
          </p:cNvPr>
          <p:cNvPicPr>
            <a:picLocks noChangeAspect="1"/>
          </p:cNvPicPr>
          <p:nvPr/>
        </p:nvPicPr>
        <p:blipFill>
          <a:blip r:embed="rId3"/>
          <a:stretch>
            <a:fillRect/>
          </a:stretch>
        </p:blipFill>
        <p:spPr>
          <a:xfrm>
            <a:off x="3429000" y="3208701"/>
            <a:ext cx="5715000" cy="3419475"/>
          </a:xfrm>
          <a:prstGeom prst="rect">
            <a:avLst/>
          </a:prstGeom>
        </p:spPr>
      </p:pic>
      <p:sp>
        <p:nvSpPr>
          <p:cNvPr id="13" name="ZoneTexte 12">
            <a:extLst>
              <a:ext uri="{FF2B5EF4-FFF2-40B4-BE49-F238E27FC236}">
                <a16:creationId xmlns:a16="http://schemas.microsoft.com/office/drawing/2014/main" id="{2DAE9891-53FD-509E-7539-68AE5EA298E1}"/>
              </a:ext>
            </a:extLst>
          </p:cNvPr>
          <p:cNvSpPr txBox="1"/>
          <p:nvPr/>
        </p:nvSpPr>
        <p:spPr>
          <a:xfrm>
            <a:off x="3507923" y="5512780"/>
            <a:ext cx="2627085" cy="1015663"/>
          </a:xfrm>
          <a:prstGeom prst="rect">
            <a:avLst/>
          </a:prstGeom>
          <a:solidFill>
            <a:srgbClr val="333333">
              <a:alpha val="80000"/>
            </a:srgbClr>
          </a:solidFill>
          <a:ln w="28575">
            <a:solidFill>
              <a:schemeClr val="tx1"/>
            </a:solidFill>
          </a:ln>
        </p:spPr>
        <p:txBody>
          <a:bodyPr wrap="square" rtlCol="0">
            <a:spAutoFit/>
          </a:bodyPr>
          <a:lstStyle/>
          <a:p>
            <a:pPr algn="ctr"/>
            <a:r>
              <a:rPr lang="fr-FR" sz="2000" dirty="0"/>
              <a:t>Martin Luther</a:t>
            </a:r>
          </a:p>
          <a:p>
            <a:pPr algn="ctr"/>
            <a:r>
              <a:rPr lang="fr-FR" sz="2000" dirty="0"/>
              <a:t>(rupture avec l’Eglise catholique en 1517)</a:t>
            </a:r>
          </a:p>
        </p:txBody>
      </p:sp>
    </p:spTree>
    <p:extLst>
      <p:ext uri="{BB962C8B-B14F-4D97-AF65-F5344CB8AC3E}">
        <p14:creationId xmlns:p14="http://schemas.microsoft.com/office/powerpoint/2010/main" val="53015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326939" y="220736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Nécessité de prise en charge des étudiants et encadrement strict de la jeunesse</a:t>
            </a:r>
          </a:p>
        </p:txBody>
      </p:sp>
      <p:sp>
        <p:nvSpPr>
          <p:cNvPr id="9" name="ZoneTexte 8">
            <a:extLst>
              <a:ext uri="{FF2B5EF4-FFF2-40B4-BE49-F238E27FC236}">
                <a16:creationId xmlns:a16="http://schemas.microsoft.com/office/drawing/2014/main" id="{A4B290CE-F6B1-2E05-B335-F136996FDDCB}"/>
              </a:ext>
            </a:extLst>
          </p:cNvPr>
          <p:cNvSpPr txBox="1"/>
          <p:nvPr/>
        </p:nvSpPr>
        <p:spPr>
          <a:xfrm>
            <a:off x="326939" y="2615473"/>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deux défis du XVI</a:t>
            </a:r>
            <a:r>
              <a:rPr kumimoji="0" lang="fr-FR" sz="1800" b="0" i="0" u="none" strike="noStrike" kern="1200" cap="none" spc="0" normalizeH="0" baseline="30000" noProof="0" dirty="0">
                <a:ln>
                  <a:noFill/>
                </a:ln>
                <a:solidFill>
                  <a:prstClr val="white"/>
                </a:solidFill>
                <a:effectLst/>
                <a:uLnTx/>
                <a:uFillTx/>
                <a:latin typeface="Calibri" panose="020F0502020204030204"/>
                <a:ea typeface="+mn-ea"/>
                <a:cs typeface="+mn-cs"/>
              </a:rPr>
              <a: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siècle : l’humanisme et la Réforme protestante</a:t>
            </a: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a:t>
            </a:r>
            <a:r>
              <a:rPr lang="fr-FR" sz="2000" dirty="0">
                <a:solidFill>
                  <a:prstClr val="white"/>
                </a:solidFill>
                <a:latin typeface="Calibri" panose="020F0502020204030204"/>
              </a:rPr>
              <a:t>le primat du</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contrôle social</a:t>
            </a:r>
          </a:p>
        </p:txBody>
      </p:sp>
      <p:sp>
        <p:nvSpPr>
          <p:cNvPr id="14" name="ZoneTexte 13">
            <a:extLst>
              <a:ext uri="{FF2B5EF4-FFF2-40B4-BE49-F238E27FC236}">
                <a16:creationId xmlns:a16="http://schemas.microsoft.com/office/drawing/2014/main" id="{56851A0B-71A0-14A3-30F1-67A13880C4C4}"/>
              </a:ext>
            </a:extLst>
          </p:cNvPr>
          <p:cNvSpPr txBox="1"/>
          <p:nvPr/>
        </p:nvSpPr>
        <p:spPr>
          <a:xfrm>
            <a:off x="326939" y="3023581"/>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 contre-réforme » catholique</a:t>
            </a:r>
          </a:p>
        </p:txBody>
      </p:sp>
      <p:pic>
        <p:nvPicPr>
          <p:cNvPr id="15" name="Image 14">
            <a:extLst>
              <a:ext uri="{FF2B5EF4-FFF2-40B4-BE49-F238E27FC236}">
                <a16:creationId xmlns:a16="http://schemas.microsoft.com/office/drawing/2014/main" id="{5F0D83E4-B7B2-90AC-A64C-F1589F457D6E}"/>
              </a:ext>
            </a:extLst>
          </p:cNvPr>
          <p:cNvPicPr>
            <a:picLocks noChangeAspect="1"/>
          </p:cNvPicPr>
          <p:nvPr/>
        </p:nvPicPr>
        <p:blipFill>
          <a:blip r:embed="rId2"/>
          <a:stretch>
            <a:fillRect/>
          </a:stretch>
        </p:blipFill>
        <p:spPr>
          <a:xfrm>
            <a:off x="117389" y="3437628"/>
            <a:ext cx="4095750" cy="3305175"/>
          </a:xfrm>
          <a:prstGeom prst="rect">
            <a:avLst/>
          </a:prstGeom>
        </p:spPr>
      </p:pic>
      <p:sp>
        <p:nvSpPr>
          <p:cNvPr id="16" name="ZoneTexte 15">
            <a:extLst>
              <a:ext uri="{FF2B5EF4-FFF2-40B4-BE49-F238E27FC236}">
                <a16:creationId xmlns:a16="http://schemas.microsoft.com/office/drawing/2014/main" id="{5B335173-2FE2-643A-54F1-9EACA67B4906}"/>
              </a:ext>
            </a:extLst>
          </p:cNvPr>
          <p:cNvSpPr txBox="1"/>
          <p:nvPr/>
        </p:nvSpPr>
        <p:spPr>
          <a:xfrm>
            <a:off x="326939" y="3561840"/>
            <a:ext cx="3732443" cy="707886"/>
          </a:xfrm>
          <a:prstGeom prst="rect">
            <a:avLst/>
          </a:prstGeom>
          <a:solidFill>
            <a:srgbClr val="333333">
              <a:alpha val="80000"/>
            </a:srgbClr>
          </a:solidFill>
          <a:ln w="28575">
            <a:solidFill>
              <a:schemeClr val="tx1"/>
            </a:solidFill>
          </a:ln>
        </p:spPr>
        <p:txBody>
          <a:bodyPr wrap="square" rtlCol="0">
            <a:spAutoFit/>
          </a:bodyPr>
          <a:lstStyle/>
          <a:p>
            <a:pPr algn="ctr"/>
            <a:r>
              <a:rPr lang="fr-FR" sz="2000" dirty="0"/>
              <a:t>Le concile de Trente</a:t>
            </a:r>
          </a:p>
          <a:p>
            <a:pPr algn="ctr"/>
            <a:r>
              <a:rPr lang="fr-FR" sz="2000" dirty="0"/>
              <a:t>(1545-1563)</a:t>
            </a:r>
          </a:p>
        </p:txBody>
      </p:sp>
      <p:pic>
        <p:nvPicPr>
          <p:cNvPr id="17" name="Image 16">
            <a:extLst>
              <a:ext uri="{FF2B5EF4-FFF2-40B4-BE49-F238E27FC236}">
                <a16:creationId xmlns:a16="http://schemas.microsoft.com/office/drawing/2014/main" id="{32243698-45EA-135A-F93E-F24ED29762C4}"/>
              </a:ext>
            </a:extLst>
          </p:cNvPr>
          <p:cNvPicPr>
            <a:picLocks noChangeAspect="1"/>
          </p:cNvPicPr>
          <p:nvPr/>
        </p:nvPicPr>
        <p:blipFill rotWithShape="1">
          <a:blip r:embed="rId3"/>
          <a:srcRect l="11406" r="7527"/>
          <a:stretch/>
        </p:blipFill>
        <p:spPr>
          <a:xfrm>
            <a:off x="4273448" y="3437628"/>
            <a:ext cx="4870551" cy="3372536"/>
          </a:xfrm>
          <a:prstGeom prst="rect">
            <a:avLst/>
          </a:prstGeom>
        </p:spPr>
      </p:pic>
      <p:sp>
        <p:nvSpPr>
          <p:cNvPr id="18" name="ZoneTexte 17">
            <a:extLst>
              <a:ext uri="{FF2B5EF4-FFF2-40B4-BE49-F238E27FC236}">
                <a16:creationId xmlns:a16="http://schemas.microsoft.com/office/drawing/2014/main" id="{D44D3886-3EE0-4812-9437-F3C1626FF491}"/>
              </a:ext>
            </a:extLst>
          </p:cNvPr>
          <p:cNvSpPr txBox="1"/>
          <p:nvPr/>
        </p:nvSpPr>
        <p:spPr>
          <a:xfrm>
            <a:off x="4357816" y="5930967"/>
            <a:ext cx="3732443" cy="954107"/>
          </a:xfrm>
          <a:prstGeom prst="rect">
            <a:avLst/>
          </a:prstGeom>
          <a:solidFill>
            <a:srgbClr val="333333">
              <a:alpha val="80000"/>
            </a:srgbClr>
          </a:solidFill>
          <a:ln w="28575">
            <a:solidFill>
              <a:schemeClr val="tx1"/>
            </a:solidFill>
          </a:ln>
        </p:spPr>
        <p:txBody>
          <a:bodyPr wrap="square" rtlCol="0">
            <a:spAutoFit/>
          </a:bodyPr>
          <a:lstStyle/>
          <a:p>
            <a:pPr algn="ctr"/>
            <a:r>
              <a:rPr lang="fr-FR" sz="2000" dirty="0"/>
              <a:t>Ignace de Loyola</a:t>
            </a:r>
            <a:endParaRPr lang="fr-FR" dirty="0"/>
          </a:p>
          <a:p>
            <a:pPr algn="ctr"/>
            <a:r>
              <a:rPr lang="fr-FR" dirty="0"/>
              <a:t>Fondateur de la Compagnie de Jésus (1540)</a:t>
            </a:r>
            <a:endParaRPr lang="fr-FR" sz="2000" dirty="0"/>
          </a:p>
        </p:txBody>
      </p:sp>
    </p:spTree>
    <p:extLst>
      <p:ext uri="{BB962C8B-B14F-4D97-AF65-F5344CB8AC3E}">
        <p14:creationId xmlns:p14="http://schemas.microsoft.com/office/powerpoint/2010/main" val="297848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326939" y="220736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Nécessité de prise en charge des étudiants et encadrement strict de la jeunesse</a:t>
            </a:r>
          </a:p>
        </p:txBody>
      </p:sp>
      <p:sp>
        <p:nvSpPr>
          <p:cNvPr id="9" name="ZoneTexte 8">
            <a:extLst>
              <a:ext uri="{FF2B5EF4-FFF2-40B4-BE49-F238E27FC236}">
                <a16:creationId xmlns:a16="http://schemas.microsoft.com/office/drawing/2014/main" id="{A4B290CE-F6B1-2E05-B335-F136996FDDCB}"/>
              </a:ext>
            </a:extLst>
          </p:cNvPr>
          <p:cNvSpPr txBox="1"/>
          <p:nvPr/>
        </p:nvSpPr>
        <p:spPr>
          <a:xfrm>
            <a:off x="326939" y="2615473"/>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deux défis du XVI</a:t>
            </a:r>
            <a:r>
              <a:rPr kumimoji="0" lang="fr-FR" sz="1800" b="0" i="0" u="none" strike="noStrike" kern="1200" cap="none" spc="0" normalizeH="0" baseline="30000" noProof="0" dirty="0">
                <a:ln>
                  <a:noFill/>
                </a:ln>
                <a:solidFill>
                  <a:prstClr val="white"/>
                </a:solidFill>
                <a:effectLst/>
                <a:uLnTx/>
                <a:uFillTx/>
                <a:latin typeface="Calibri" panose="020F0502020204030204"/>
                <a:ea typeface="+mn-ea"/>
                <a:cs typeface="+mn-cs"/>
              </a:rPr>
              <a: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siècle : l’humanisme et la Réforme protestante</a:t>
            </a: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a:t>
            </a:r>
            <a:r>
              <a:rPr lang="fr-FR" sz="2000" dirty="0">
                <a:solidFill>
                  <a:prstClr val="white"/>
                </a:solidFill>
                <a:latin typeface="Calibri" panose="020F0502020204030204"/>
              </a:rPr>
              <a:t>le primat du</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contrôle social</a:t>
            </a:r>
          </a:p>
        </p:txBody>
      </p:sp>
      <p:sp>
        <p:nvSpPr>
          <p:cNvPr id="14" name="ZoneTexte 13">
            <a:extLst>
              <a:ext uri="{FF2B5EF4-FFF2-40B4-BE49-F238E27FC236}">
                <a16:creationId xmlns:a16="http://schemas.microsoft.com/office/drawing/2014/main" id="{56851A0B-71A0-14A3-30F1-67A13880C4C4}"/>
              </a:ext>
            </a:extLst>
          </p:cNvPr>
          <p:cNvSpPr txBox="1"/>
          <p:nvPr/>
        </p:nvSpPr>
        <p:spPr>
          <a:xfrm>
            <a:off x="326939" y="3023581"/>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 contre-réforme » catholique</a:t>
            </a:r>
          </a:p>
        </p:txBody>
      </p:sp>
      <p:sp>
        <p:nvSpPr>
          <p:cNvPr id="6" name="ZoneTexte 5">
            <a:extLst>
              <a:ext uri="{FF2B5EF4-FFF2-40B4-BE49-F238E27FC236}">
                <a16:creationId xmlns:a16="http://schemas.microsoft.com/office/drawing/2014/main" id="{84C932E2-1A19-5483-AF81-293C279CDCED}"/>
              </a:ext>
            </a:extLst>
          </p:cNvPr>
          <p:cNvSpPr txBox="1"/>
          <p:nvPr/>
        </p:nvSpPr>
        <p:spPr>
          <a:xfrm>
            <a:off x="326939" y="3383412"/>
            <a:ext cx="67683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collèges jésuites appliquent le </a:t>
            </a:r>
            <a:r>
              <a:rPr kumimoji="0" lang="fr-FR" sz="1800" b="0" i="1" u="none" strike="noStrike" kern="1200" cap="none" spc="0" normalizeH="0" noProof="0" dirty="0">
                <a:ln>
                  <a:noFill/>
                </a:ln>
                <a:solidFill>
                  <a:prstClr val="white"/>
                </a:solidFill>
                <a:effectLst/>
                <a:uLnTx/>
                <a:uFillTx/>
                <a:latin typeface="Calibri" panose="020F0502020204030204"/>
                <a:ea typeface="+mn-ea"/>
                <a:cs typeface="+mn-cs"/>
              </a:rPr>
              <a:t>ratio </a:t>
            </a:r>
            <a:r>
              <a:rPr kumimoji="0" lang="fr-FR" sz="1800" b="0" i="1" u="none" strike="noStrike" kern="1200" cap="none" spc="0" normalizeH="0" noProof="0" dirty="0" err="1">
                <a:ln>
                  <a:noFill/>
                </a:ln>
                <a:solidFill>
                  <a:prstClr val="white"/>
                </a:solidFill>
                <a:effectLst/>
                <a:uLnTx/>
                <a:uFillTx/>
                <a:latin typeface="Calibri" panose="020F0502020204030204"/>
                <a:ea typeface="+mn-ea"/>
                <a:cs typeface="+mn-cs"/>
              </a:rPr>
              <a:t>studiorum</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67F5BA80-522D-68D5-22CF-1922E307764B}"/>
              </a:ext>
            </a:extLst>
          </p:cNvPr>
          <p:cNvSpPr txBox="1"/>
          <p:nvPr/>
        </p:nvSpPr>
        <p:spPr>
          <a:xfrm>
            <a:off x="740048" y="4258782"/>
            <a:ext cx="7642653" cy="2246769"/>
          </a:xfrm>
          <a:prstGeom prst="rect">
            <a:avLst/>
          </a:prstGeom>
          <a:solidFill>
            <a:srgbClr val="333333"/>
          </a:solidFill>
          <a:ln w="28575">
            <a:solidFill>
              <a:schemeClr val="tx1"/>
            </a:solidFill>
          </a:ln>
        </p:spPr>
        <p:txBody>
          <a:bodyPr wrap="square">
            <a:spAutoFit/>
          </a:bodyPr>
          <a:lstStyle/>
          <a:p>
            <a:r>
              <a:rPr lang="fr-FR" sz="2400" dirty="0">
                <a:effectLst/>
                <a:latin typeface="Times New Roman" panose="02020603050405020304" pitchFamily="18" charset="0"/>
                <a:ea typeface="Calibri" panose="020F0502020204030204" pitchFamily="34" charset="0"/>
              </a:rPr>
              <a:t>« La vraie manière d’apprendre à s’exprimer correctement est de vivre et de converser avec ceux qui parlent bien et de lire les bons auteurs, à commencer par ceux qui, au mérite d’un style pur, joignent l’avantage de sujets intéressants pour ceux qui veulent s’instruire. »</a:t>
            </a:r>
          </a:p>
          <a:p>
            <a:pPr algn="r"/>
            <a:r>
              <a:rPr lang="fr-FR" sz="2000" dirty="0">
                <a:latin typeface="Times New Roman" panose="02020603050405020304" pitchFamily="18" charset="0"/>
              </a:rPr>
              <a:t>Erasme, </a:t>
            </a:r>
            <a:r>
              <a:rPr lang="fr-FR" sz="2000" i="1" dirty="0">
                <a:latin typeface="Times New Roman" panose="02020603050405020304" pitchFamily="18" charset="0"/>
              </a:rPr>
              <a:t>De </a:t>
            </a:r>
            <a:r>
              <a:rPr lang="fr-FR" sz="2000" i="1" dirty="0" err="1">
                <a:latin typeface="Times New Roman" panose="02020603050405020304" pitchFamily="18" charset="0"/>
              </a:rPr>
              <a:t>Ratione</a:t>
            </a:r>
            <a:r>
              <a:rPr lang="fr-FR" sz="2000" i="1" dirty="0">
                <a:latin typeface="Times New Roman" panose="02020603050405020304" pitchFamily="18" charset="0"/>
              </a:rPr>
              <a:t> </a:t>
            </a:r>
            <a:r>
              <a:rPr lang="fr-FR" sz="2000" i="1" dirty="0" err="1">
                <a:latin typeface="Times New Roman" panose="02020603050405020304" pitchFamily="18" charset="0"/>
              </a:rPr>
              <a:t>Studii</a:t>
            </a:r>
            <a:r>
              <a:rPr lang="fr-FR" sz="2000" dirty="0">
                <a:latin typeface="Times New Roman" panose="02020603050405020304" pitchFamily="18" charset="0"/>
              </a:rPr>
              <a:t>, 1512</a:t>
            </a:r>
            <a:endParaRPr lang="fr-FR" sz="3200" dirty="0"/>
          </a:p>
        </p:txBody>
      </p:sp>
    </p:spTree>
    <p:extLst>
      <p:ext uri="{BB962C8B-B14F-4D97-AF65-F5344CB8AC3E}">
        <p14:creationId xmlns:p14="http://schemas.microsoft.com/office/powerpoint/2010/main" val="163929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alibri" panose="020F0502020204030204"/>
              </a:rPr>
              <a:t>1 – L’Ecole est une invention de l’Eglise</a:t>
            </a:r>
            <a:endParaRPr kumimoji="0" lang="fr-FR" sz="2000" i="0" u="none" strike="noStrike" kern="1200" cap="none" spc="0" normalizeH="0" baseline="0" noProof="0" dirty="0">
              <a:ln>
                <a:noFill/>
              </a:ln>
              <a:solidFill>
                <a:prstClr val="white"/>
              </a:solidFill>
              <a:effectLst/>
              <a:uLnTx/>
              <a:uFillTx/>
              <a:latin typeface="Calibri" panose="020F0502020204030204"/>
            </a:endParaRPr>
          </a:p>
        </p:txBody>
      </p:sp>
      <p:pic>
        <p:nvPicPr>
          <p:cNvPr id="8" name="Image 7">
            <a:extLst>
              <a:ext uri="{FF2B5EF4-FFF2-40B4-BE49-F238E27FC236}">
                <a16:creationId xmlns:a16="http://schemas.microsoft.com/office/drawing/2014/main" id="{0F3AA5D8-9DEF-EB69-D015-422C01437CF0}"/>
              </a:ext>
            </a:extLst>
          </p:cNvPr>
          <p:cNvPicPr>
            <a:picLocks noChangeAspect="1"/>
          </p:cNvPicPr>
          <p:nvPr/>
        </p:nvPicPr>
        <p:blipFill>
          <a:blip r:embed="rId2"/>
          <a:stretch>
            <a:fillRect/>
          </a:stretch>
        </p:blipFill>
        <p:spPr>
          <a:xfrm>
            <a:off x="4117567" y="3935989"/>
            <a:ext cx="5023947" cy="2769612"/>
          </a:xfrm>
          <a:prstGeom prst="rect">
            <a:avLst/>
          </a:prstGeom>
        </p:spPr>
      </p:pic>
      <p:pic>
        <p:nvPicPr>
          <p:cNvPr id="9" name="Image 8">
            <a:extLst>
              <a:ext uri="{FF2B5EF4-FFF2-40B4-BE49-F238E27FC236}">
                <a16:creationId xmlns:a16="http://schemas.microsoft.com/office/drawing/2014/main" id="{0B1946F9-1462-3504-A7AE-5873CC7FC272}"/>
              </a:ext>
            </a:extLst>
          </p:cNvPr>
          <p:cNvPicPr>
            <a:picLocks noChangeAspect="1"/>
          </p:cNvPicPr>
          <p:nvPr/>
        </p:nvPicPr>
        <p:blipFill>
          <a:blip r:embed="rId3"/>
          <a:stretch>
            <a:fillRect/>
          </a:stretch>
        </p:blipFill>
        <p:spPr>
          <a:xfrm>
            <a:off x="71079" y="3786189"/>
            <a:ext cx="3867637" cy="2900728"/>
          </a:xfrm>
          <a:prstGeom prst="rect">
            <a:avLst/>
          </a:prstGeom>
        </p:spPr>
      </p:pic>
      <p:pic>
        <p:nvPicPr>
          <p:cNvPr id="10" name="Image 9">
            <a:extLst>
              <a:ext uri="{FF2B5EF4-FFF2-40B4-BE49-F238E27FC236}">
                <a16:creationId xmlns:a16="http://schemas.microsoft.com/office/drawing/2014/main" id="{5265DECB-76F9-D42A-E3E7-017B009CDF2E}"/>
              </a:ext>
            </a:extLst>
          </p:cNvPr>
          <p:cNvPicPr>
            <a:picLocks noChangeAspect="1"/>
          </p:cNvPicPr>
          <p:nvPr/>
        </p:nvPicPr>
        <p:blipFill rotWithShape="1">
          <a:blip r:embed="rId4"/>
          <a:srcRect t="46400"/>
          <a:stretch/>
        </p:blipFill>
        <p:spPr>
          <a:xfrm>
            <a:off x="4120052" y="1384995"/>
            <a:ext cx="5023948" cy="2244030"/>
          </a:xfrm>
          <a:prstGeom prst="rect">
            <a:avLst/>
          </a:prstGeom>
        </p:spPr>
      </p:pic>
      <p:sp>
        <p:nvSpPr>
          <p:cNvPr id="11" name="ZoneTexte 10">
            <a:extLst>
              <a:ext uri="{FF2B5EF4-FFF2-40B4-BE49-F238E27FC236}">
                <a16:creationId xmlns:a16="http://schemas.microsoft.com/office/drawing/2014/main" id="{9A14AB93-7387-05E4-C77E-4F4119AF6031}"/>
              </a:ext>
            </a:extLst>
          </p:cNvPr>
          <p:cNvSpPr txBox="1"/>
          <p:nvPr/>
        </p:nvSpPr>
        <p:spPr>
          <a:xfrm>
            <a:off x="750673" y="14078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a – L’éducation dans l’Antiquité</a:t>
            </a:r>
            <a:endParaRPr kumimoji="0" lang="fr-FR" i="0" u="none" strike="noStrike" kern="1200" cap="none" spc="0" normalizeH="0" baseline="0" noProof="0" dirty="0">
              <a:ln>
                <a:noFill/>
              </a:ln>
              <a:solidFill>
                <a:prstClr val="white"/>
              </a:solidFill>
              <a:effectLst/>
              <a:uLnTx/>
              <a:uFillTx/>
              <a:latin typeface="Calibri" panose="020F0502020204030204"/>
            </a:endParaRPr>
          </a:p>
        </p:txBody>
      </p:sp>
      <p:sp>
        <p:nvSpPr>
          <p:cNvPr id="12" name="ZoneTexte 11">
            <a:extLst>
              <a:ext uri="{FF2B5EF4-FFF2-40B4-BE49-F238E27FC236}">
                <a16:creationId xmlns:a16="http://schemas.microsoft.com/office/drawing/2014/main" id="{9518C903-C9DB-856F-8172-8E825F5D9456}"/>
              </a:ext>
            </a:extLst>
          </p:cNvPr>
          <p:cNvSpPr txBox="1"/>
          <p:nvPr/>
        </p:nvSpPr>
        <p:spPr>
          <a:xfrm>
            <a:off x="117389" y="184666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alibri" panose="020F0502020204030204"/>
              </a:rPr>
              <a:t>- A Athènes, des enseignements disjoints</a:t>
            </a:r>
            <a:endParaRPr kumimoji="0" lang="fr-FR"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23415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117389" y="246324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L’imprimerie au service des réformes religieuses ?</a:t>
            </a: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a:t>
            </a:r>
            <a:r>
              <a:rPr lang="fr-FR" sz="2000" dirty="0">
                <a:solidFill>
                  <a:prstClr val="white"/>
                </a:solidFill>
                <a:latin typeface="Calibri" panose="020F0502020204030204"/>
              </a:rPr>
              <a:t>le primat du</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contrôle social</a:t>
            </a:r>
          </a:p>
        </p:txBody>
      </p:sp>
      <p:sp>
        <p:nvSpPr>
          <p:cNvPr id="11" name="ZoneTexte 10">
            <a:extLst>
              <a:ext uri="{FF2B5EF4-FFF2-40B4-BE49-F238E27FC236}">
                <a16:creationId xmlns:a16="http://schemas.microsoft.com/office/drawing/2014/main" id="{145D9D09-3914-415B-65A5-4E6104F0F7EE}"/>
              </a:ext>
            </a:extLst>
          </p:cNvPr>
          <p:cNvSpPr txBox="1"/>
          <p:nvPr/>
        </p:nvSpPr>
        <p:spPr>
          <a:xfrm>
            <a:off x="750673" y="214529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a:t>
            </a:r>
            <a:r>
              <a:rPr lang="fr-FR" dirty="0">
                <a:solidFill>
                  <a:prstClr val="white"/>
                </a:solidFill>
                <a:latin typeface="Calibri" panose="020F0502020204030204"/>
              </a:rPr>
              <a:t>Le monde hétérogène des petites écoles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2338237-85DF-FA39-DF74-32F26BB455BC}"/>
              </a:ext>
            </a:extLst>
          </p:cNvPr>
          <p:cNvSpPr txBox="1"/>
          <p:nvPr/>
        </p:nvSpPr>
        <p:spPr>
          <a:xfrm>
            <a:off x="326939" y="4454652"/>
            <a:ext cx="8706610" cy="2246769"/>
          </a:xfrm>
          <a:prstGeom prst="rect">
            <a:avLst/>
          </a:prstGeom>
          <a:solidFill>
            <a:srgbClr val="404040">
              <a:alpha val="89804"/>
            </a:srgbClr>
          </a:solidFill>
          <a:ln w="28575">
            <a:solidFill>
              <a:schemeClr val="tx1"/>
            </a:solidFill>
          </a:ln>
        </p:spPr>
        <p:txBody>
          <a:bodyPr wrap="square">
            <a:spAutoFit/>
          </a:bodyPr>
          <a:lstStyle/>
          <a:p>
            <a:r>
              <a:rPr lang="fr-FR" sz="2000" dirty="0"/>
              <a:t>Luther et l’éducation :</a:t>
            </a:r>
          </a:p>
          <a:p>
            <a:pPr marL="342900" indent="-342900">
              <a:buFontTx/>
              <a:buChar char="-"/>
            </a:pPr>
            <a:r>
              <a:rPr lang="fr-FR" sz="2000" dirty="0"/>
              <a:t>1524 : appel aux « magistrats de toutes les villes allemandes » : « Il nous faut en tous lieux des écoles pour nos filles et nos garçons afin que l’homme devienne capable d’exercer convenablement sa profession et la femme de diriger son ménage et d’élever chrétiennement ses enfants. »</a:t>
            </a:r>
          </a:p>
          <a:p>
            <a:pPr marL="342900" indent="-342900">
              <a:buFontTx/>
              <a:buChar char="-"/>
            </a:pPr>
            <a:r>
              <a:rPr lang="fr-FR" sz="2000" dirty="0"/>
              <a:t>1529 : publication d’un </a:t>
            </a:r>
            <a:r>
              <a:rPr lang="fr-FR" sz="2000" i="1" dirty="0"/>
              <a:t>Petit Catéchisme</a:t>
            </a:r>
            <a:endParaRPr lang="fr-FR" sz="2000" dirty="0"/>
          </a:p>
          <a:p>
            <a:pPr marL="342900" indent="-342900">
              <a:buFontTx/>
              <a:buChar char="-"/>
            </a:pPr>
            <a:r>
              <a:rPr lang="fr-FR" sz="2000" dirty="0"/>
              <a:t>1529 : traduction de la Bible en allemand</a:t>
            </a:r>
          </a:p>
        </p:txBody>
      </p:sp>
      <p:sp>
        <p:nvSpPr>
          <p:cNvPr id="15" name="ZoneTexte 14">
            <a:extLst>
              <a:ext uri="{FF2B5EF4-FFF2-40B4-BE49-F238E27FC236}">
                <a16:creationId xmlns:a16="http://schemas.microsoft.com/office/drawing/2014/main" id="{DDEEEE46-00FF-03EA-8A71-AAB6FB5886CE}"/>
              </a:ext>
            </a:extLst>
          </p:cNvPr>
          <p:cNvSpPr txBox="1"/>
          <p:nvPr/>
        </p:nvSpPr>
        <p:spPr>
          <a:xfrm>
            <a:off x="117389" y="2832577"/>
            <a:ext cx="807102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Jean-Baptiste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de La Salle (1651-1719) et les ignorantins : des petites écoles pour les enfants pauvres des villes, sur le modèle des collèges d’humanités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304E247F-ED95-27E5-5B2E-C08C4F10FDD7}"/>
              </a:ext>
            </a:extLst>
          </p:cNvPr>
          <p:cNvPicPr>
            <a:picLocks noChangeAspect="1"/>
          </p:cNvPicPr>
          <p:nvPr/>
        </p:nvPicPr>
        <p:blipFill rotWithShape="1">
          <a:blip r:embed="rId2"/>
          <a:srcRect r="8200"/>
          <a:stretch/>
        </p:blipFill>
        <p:spPr>
          <a:xfrm>
            <a:off x="326939" y="3496665"/>
            <a:ext cx="7015970" cy="3279026"/>
          </a:xfrm>
          <a:prstGeom prst="rect">
            <a:avLst/>
          </a:prstGeom>
        </p:spPr>
      </p:pic>
    </p:spTree>
    <p:extLst>
      <p:ext uri="{BB962C8B-B14F-4D97-AF65-F5344CB8AC3E}">
        <p14:creationId xmlns:p14="http://schemas.microsoft.com/office/powerpoint/2010/main" val="2018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117389" y="246324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L’imprimerie au service des réformes religieuses ?</a:t>
            </a: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le primat du contrôle social</a:t>
            </a:r>
          </a:p>
        </p:txBody>
      </p:sp>
      <p:sp>
        <p:nvSpPr>
          <p:cNvPr id="11" name="ZoneTexte 10">
            <a:extLst>
              <a:ext uri="{FF2B5EF4-FFF2-40B4-BE49-F238E27FC236}">
                <a16:creationId xmlns:a16="http://schemas.microsoft.com/office/drawing/2014/main" id="{145D9D09-3914-415B-65A5-4E6104F0F7EE}"/>
              </a:ext>
            </a:extLst>
          </p:cNvPr>
          <p:cNvSpPr txBox="1"/>
          <p:nvPr/>
        </p:nvSpPr>
        <p:spPr>
          <a:xfrm>
            <a:off x="750673" y="214529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monde hétérogène des petites écoles</a:t>
            </a:r>
          </a:p>
        </p:txBody>
      </p:sp>
      <p:sp>
        <p:nvSpPr>
          <p:cNvPr id="15" name="ZoneTexte 14">
            <a:extLst>
              <a:ext uri="{FF2B5EF4-FFF2-40B4-BE49-F238E27FC236}">
                <a16:creationId xmlns:a16="http://schemas.microsoft.com/office/drawing/2014/main" id="{DDEEEE46-00FF-03EA-8A71-AAB6FB5886CE}"/>
              </a:ext>
            </a:extLst>
          </p:cNvPr>
          <p:cNvSpPr txBox="1"/>
          <p:nvPr/>
        </p:nvSpPr>
        <p:spPr>
          <a:xfrm>
            <a:off x="117389" y="2832577"/>
            <a:ext cx="807102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Jean-Baptiste de La Salle (1651-1719) et les ignorantins : des petites écoles pour les enfants pauvres des villes, sur le modèle des collèges d’humanités</a:t>
            </a:r>
          </a:p>
        </p:txBody>
      </p:sp>
      <p:sp>
        <p:nvSpPr>
          <p:cNvPr id="6" name="ZoneTexte 5">
            <a:extLst>
              <a:ext uri="{FF2B5EF4-FFF2-40B4-BE49-F238E27FC236}">
                <a16:creationId xmlns:a16="http://schemas.microsoft.com/office/drawing/2014/main" id="{6846A1A5-B24C-0E91-C4BD-0F777C00E95E}"/>
              </a:ext>
            </a:extLst>
          </p:cNvPr>
          <p:cNvSpPr txBox="1"/>
          <p:nvPr/>
        </p:nvSpPr>
        <p:spPr>
          <a:xfrm>
            <a:off x="117389" y="3445183"/>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situation très inégale dans le monde rural</a:t>
            </a:r>
          </a:p>
        </p:txBody>
      </p:sp>
      <p:pic>
        <p:nvPicPr>
          <p:cNvPr id="9" name="Image 8">
            <a:extLst>
              <a:ext uri="{FF2B5EF4-FFF2-40B4-BE49-F238E27FC236}">
                <a16:creationId xmlns:a16="http://schemas.microsoft.com/office/drawing/2014/main" id="{8C075222-4C7D-4784-403C-5AFAA1900FCA}"/>
              </a:ext>
            </a:extLst>
          </p:cNvPr>
          <p:cNvPicPr>
            <a:picLocks noChangeAspect="1"/>
          </p:cNvPicPr>
          <p:nvPr/>
        </p:nvPicPr>
        <p:blipFill>
          <a:blip r:embed="rId2"/>
          <a:stretch>
            <a:fillRect/>
          </a:stretch>
        </p:blipFill>
        <p:spPr>
          <a:xfrm>
            <a:off x="4682836" y="1537505"/>
            <a:ext cx="4461164" cy="5327904"/>
          </a:xfrm>
          <a:prstGeom prst="rect">
            <a:avLst/>
          </a:prstGeom>
        </p:spPr>
      </p:pic>
      <p:sp>
        <p:nvSpPr>
          <p:cNvPr id="12" name="ZoneTexte 11">
            <a:extLst>
              <a:ext uri="{FF2B5EF4-FFF2-40B4-BE49-F238E27FC236}">
                <a16:creationId xmlns:a16="http://schemas.microsoft.com/office/drawing/2014/main" id="{4037B546-087D-CE51-1C25-6602A16DF4B5}"/>
              </a:ext>
            </a:extLst>
          </p:cNvPr>
          <p:cNvSpPr txBox="1"/>
          <p:nvPr/>
        </p:nvSpPr>
        <p:spPr>
          <a:xfrm>
            <a:off x="5089252" y="1735592"/>
            <a:ext cx="3732443" cy="707886"/>
          </a:xfrm>
          <a:prstGeom prst="rect">
            <a:avLst/>
          </a:prstGeom>
          <a:solidFill>
            <a:srgbClr val="333333">
              <a:alpha val="80000"/>
            </a:srgbClr>
          </a:solidFill>
          <a:ln w="28575">
            <a:solidFill>
              <a:schemeClr val="tx1"/>
            </a:solidFill>
          </a:ln>
        </p:spPr>
        <p:txBody>
          <a:bodyPr wrap="square" rtlCol="0">
            <a:spAutoFit/>
          </a:bodyPr>
          <a:lstStyle/>
          <a:p>
            <a:pPr algn="ctr"/>
            <a:r>
              <a:rPr lang="fr-FR" sz="2000" dirty="0"/>
              <a:t>Adrian van </a:t>
            </a:r>
            <a:r>
              <a:rPr lang="fr-FR" sz="2000" dirty="0" err="1"/>
              <a:t>Ostade</a:t>
            </a:r>
            <a:r>
              <a:rPr lang="fr-FR" sz="2000" dirty="0"/>
              <a:t>, « Le maître d’école », XVII</a:t>
            </a:r>
            <a:r>
              <a:rPr lang="fr-FR" sz="2000" baseline="30000" dirty="0"/>
              <a:t>e</a:t>
            </a:r>
            <a:r>
              <a:rPr lang="fr-FR" sz="2000" dirty="0"/>
              <a:t> siècle</a:t>
            </a:r>
          </a:p>
        </p:txBody>
      </p:sp>
      <p:pic>
        <p:nvPicPr>
          <p:cNvPr id="14" name="Image 13">
            <a:extLst>
              <a:ext uri="{FF2B5EF4-FFF2-40B4-BE49-F238E27FC236}">
                <a16:creationId xmlns:a16="http://schemas.microsoft.com/office/drawing/2014/main" id="{421D489A-C8B2-FAE1-E29A-5412CB11F84D}"/>
              </a:ext>
            </a:extLst>
          </p:cNvPr>
          <p:cNvPicPr>
            <a:picLocks noChangeAspect="1"/>
          </p:cNvPicPr>
          <p:nvPr/>
        </p:nvPicPr>
        <p:blipFill>
          <a:blip r:embed="rId3"/>
          <a:stretch>
            <a:fillRect/>
          </a:stretch>
        </p:blipFill>
        <p:spPr>
          <a:xfrm>
            <a:off x="326939" y="3746221"/>
            <a:ext cx="3995679" cy="3031721"/>
          </a:xfrm>
          <a:prstGeom prst="rect">
            <a:avLst/>
          </a:prstGeom>
        </p:spPr>
      </p:pic>
    </p:spTree>
    <p:extLst>
      <p:ext uri="{BB962C8B-B14F-4D97-AF65-F5344CB8AC3E}">
        <p14:creationId xmlns:p14="http://schemas.microsoft.com/office/powerpoint/2010/main" val="67513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117389" y="2463245"/>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L’imprimerie au service des réformes religieuses ?</a:t>
            </a: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le primat du contrôle social</a:t>
            </a:r>
          </a:p>
        </p:txBody>
      </p:sp>
      <p:sp>
        <p:nvSpPr>
          <p:cNvPr id="11" name="ZoneTexte 10">
            <a:extLst>
              <a:ext uri="{FF2B5EF4-FFF2-40B4-BE49-F238E27FC236}">
                <a16:creationId xmlns:a16="http://schemas.microsoft.com/office/drawing/2014/main" id="{145D9D09-3914-415B-65A5-4E6104F0F7EE}"/>
              </a:ext>
            </a:extLst>
          </p:cNvPr>
          <p:cNvSpPr txBox="1"/>
          <p:nvPr/>
        </p:nvSpPr>
        <p:spPr>
          <a:xfrm>
            <a:off x="750673" y="214529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monde hétérogène des petites écoles</a:t>
            </a:r>
          </a:p>
        </p:txBody>
      </p:sp>
      <p:sp>
        <p:nvSpPr>
          <p:cNvPr id="15" name="ZoneTexte 14">
            <a:extLst>
              <a:ext uri="{FF2B5EF4-FFF2-40B4-BE49-F238E27FC236}">
                <a16:creationId xmlns:a16="http://schemas.microsoft.com/office/drawing/2014/main" id="{DDEEEE46-00FF-03EA-8A71-AAB6FB5886CE}"/>
              </a:ext>
            </a:extLst>
          </p:cNvPr>
          <p:cNvSpPr txBox="1"/>
          <p:nvPr/>
        </p:nvSpPr>
        <p:spPr>
          <a:xfrm>
            <a:off x="117389" y="2832577"/>
            <a:ext cx="807102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Jean-Baptiste de La Salle (1651-1719) et les ignorantins : des petites écoles pour les enfants pauvres des villes, sur le modèle des collèges d’humanités</a:t>
            </a:r>
          </a:p>
        </p:txBody>
      </p:sp>
      <p:sp>
        <p:nvSpPr>
          <p:cNvPr id="6" name="ZoneTexte 5">
            <a:extLst>
              <a:ext uri="{FF2B5EF4-FFF2-40B4-BE49-F238E27FC236}">
                <a16:creationId xmlns:a16="http://schemas.microsoft.com/office/drawing/2014/main" id="{6846A1A5-B24C-0E91-C4BD-0F777C00E95E}"/>
              </a:ext>
            </a:extLst>
          </p:cNvPr>
          <p:cNvSpPr txBox="1"/>
          <p:nvPr/>
        </p:nvSpPr>
        <p:spPr>
          <a:xfrm>
            <a:off x="117389" y="3445183"/>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situation très inégale dans le monde rural</a:t>
            </a:r>
          </a:p>
        </p:txBody>
      </p:sp>
      <p:sp>
        <p:nvSpPr>
          <p:cNvPr id="13" name="ZoneTexte 12">
            <a:extLst>
              <a:ext uri="{FF2B5EF4-FFF2-40B4-BE49-F238E27FC236}">
                <a16:creationId xmlns:a16="http://schemas.microsoft.com/office/drawing/2014/main" id="{7222E86A-D6CD-5ADC-2B7E-C2B49402BAC5}"/>
              </a:ext>
            </a:extLst>
          </p:cNvPr>
          <p:cNvSpPr txBox="1"/>
          <p:nvPr/>
        </p:nvSpPr>
        <p:spPr>
          <a:xfrm>
            <a:off x="117389" y="3790664"/>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- 1780</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 37 % des Français signent leur acte de mariage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122BED53-2F8E-82F6-00CC-D315C7F3F6A9}"/>
              </a:ext>
            </a:extLst>
          </p:cNvPr>
          <p:cNvPicPr>
            <a:picLocks noChangeAspect="1"/>
          </p:cNvPicPr>
          <p:nvPr/>
        </p:nvPicPr>
        <p:blipFill rotWithShape="1">
          <a:blip r:embed="rId2"/>
          <a:srcRect l="5842"/>
          <a:stretch/>
        </p:blipFill>
        <p:spPr>
          <a:xfrm>
            <a:off x="2202872" y="2548352"/>
            <a:ext cx="6941127" cy="4309648"/>
          </a:xfrm>
          <a:prstGeom prst="rect">
            <a:avLst/>
          </a:prstGeom>
        </p:spPr>
      </p:pic>
    </p:spTree>
    <p:extLst>
      <p:ext uri="{BB962C8B-B14F-4D97-AF65-F5344CB8AC3E}">
        <p14:creationId xmlns:p14="http://schemas.microsoft.com/office/powerpoint/2010/main" val="95376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263236" y="2800667"/>
            <a:ext cx="807102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Lumières contre l’idéal humaniste d’accomplissement intellectuel par la connaissance encyclopédique ? La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Chalotais</a:t>
            </a:r>
            <a:r>
              <a:rPr lang="fr-FR" dirty="0">
                <a:solidFill>
                  <a:prstClr val="white"/>
                </a:solidFill>
                <a:latin typeface="Calibri" panose="020F0502020204030204"/>
              </a:rPr>
              <a:t>, Voltaire et Rousseau contre Diderot, Rolland d’Erceville et </a:t>
            </a:r>
            <a:r>
              <a:rPr lang="fr-FR" dirty="0" err="1">
                <a:solidFill>
                  <a:prstClr val="white"/>
                </a:solidFill>
                <a:latin typeface="Calibri" panose="020F0502020204030204"/>
              </a:rPr>
              <a:t>Helvetius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le primat du contrôle social</a:t>
            </a:r>
          </a:p>
        </p:txBody>
      </p:sp>
      <p:sp>
        <p:nvSpPr>
          <p:cNvPr id="11" name="ZoneTexte 10">
            <a:extLst>
              <a:ext uri="{FF2B5EF4-FFF2-40B4-BE49-F238E27FC236}">
                <a16:creationId xmlns:a16="http://schemas.microsoft.com/office/drawing/2014/main" id="{145D9D09-3914-415B-65A5-4E6104F0F7EE}"/>
              </a:ext>
            </a:extLst>
          </p:cNvPr>
          <p:cNvSpPr txBox="1"/>
          <p:nvPr/>
        </p:nvSpPr>
        <p:spPr>
          <a:xfrm>
            <a:off x="750673" y="214529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monde hétérogène des petites écoles</a:t>
            </a:r>
          </a:p>
        </p:txBody>
      </p:sp>
      <p:sp>
        <p:nvSpPr>
          <p:cNvPr id="9" name="ZoneTexte 8">
            <a:extLst>
              <a:ext uri="{FF2B5EF4-FFF2-40B4-BE49-F238E27FC236}">
                <a16:creationId xmlns:a16="http://schemas.microsoft.com/office/drawing/2014/main" id="{8D2915D0-E943-0FE6-FE89-302CEA86A1C0}"/>
              </a:ext>
            </a:extLst>
          </p:cNvPr>
          <p:cNvSpPr txBox="1"/>
          <p:nvPr/>
        </p:nvSpPr>
        <p:spPr>
          <a:xfrm>
            <a:off x="750673" y="246324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a:t>
            </a:r>
            <a:r>
              <a:rPr lang="fr-FR" dirty="0">
                <a:solidFill>
                  <a:prstClr val="white"/>
                </a:solidFill>
                <a:latin typeface="Calibri" panose="020F0502020204030204"/>
              </a:rPr>
              <a:t>Une école pour contrôler la société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F2473409-692F-F907-C97C-A1001C322C04}"/>
              </a:ext>
            </a:extLst>
          </p:cNvPr>
          <p:cNvSpPr txBox="1"/>
          <p:nvPr/>
        </p:nvSpPr>
        <p:spPr>
          <a:xfrm>
            <a:off x="508780" y="3830794"/>
            <a:ext cx="8344275" cy="2923877"/>
          </a:xfrm>
          <a:prstGeom prst="rect">
            <a:avLst/>
          </a:prstGeom>
          <a:solidFill>
            <a:srgbClr val="404040">
              <a:alpha val="89804"/>
            </a:srgbClr>
          </a:solidFill>
          <a:ln w="28575">
            <a:solidFill>
              <a:schemeClr val="tx1"/>
            </a:solidFill>
          </a:ln>
        </p:spPr>
        <p:txBody>
          <a:bodyPr wrap="square">
            <a:spAutoFit/>
          </a:bodyPr>
          <a:lstStyle/>
          <a:p>
            <a:r>
              <a:rPr lang="fr-FR" sz="2000" dirty="0"/>
              <a:t>« Le bien de la société demande que les connaissances du peuple ne s’étendent pas plus que ses occupations. »</a:t>
            </a:r>
          </a:p>
          <a:p>
            <a:pPr algn="r"/>
            <a:r>
              <a:rPr lang="fr-FR" dirty="0"/>
              <a:t>La </a:t>
            </a:r>
            <a:r>
              <a:rPr lang="fr-FR" dirty="0" err="1"/>
              <a:t>Chalotais</a:t>
            </a:r>
            <a:r>
              <a:rPr lang="fr-FR" dirty="0"/>
              <a:t>, </a:t>
            </a:r>
            <a:r>
              <a:rPr lang="fr-FR" i="1" dirty="0"/>
              <a:t>Essai d’éducation nationale</a:t>
            </a:r>
            <a:r>
              <a:rPr lang="fr-FR" dirty="0"/>
              <a:t>, 1762</a:t>
            </a:r>
          </a:p>
          <a:p>
            <a:r>
              <a:rPr lang="fr-FR" dirty="0"/>
              <a:t>« Je vous remercie de proscrire l’étude chez les laboureurs »</a:t>
            </a:r>
          </a:p>
          <a:p>
            <a:pPr algn="r"/>
            <a:r>
              <a:rPr lang="fr-FR" dirty="0"/>
              <a:t>Voltaire, 1763</a:t>
            </a:r>
          </a:p>
          <a:p>
            <a:r>
              <a:rPr lang="fr-FR" dirty="0"/>
              <a:t>« Il me paraît essentiel qu’il y ait des gueux ignorants. […] Ce n’est pas le manœuvre qu’il faut instruire, c’est le bon bourgeois »</a:t>
            </a:r>
          </a:p>
          <a:p>
            <a:pPr algn="r"/>
            <a:r>
              <a:rPr lang="fr-FR" dirty="0"/>
              <a:t>Voltaire, 1766</a:t>
            </a:r>
          </a:p>
          <a:p>
            <a:r>
              <a:rPr lang="fr-FR" dirty="0"/>
              <a:t>« N’instruisez pas l’enfant du villageois, car il ne lui convient pas d’être instruit »</a:t>
            </a:r>
          </a:p>
          <a:p>
            <a:pPr algn="r"/>
            <a:r>
              <a:rPr lang="fr-FR" dirty="0"/>
              <a:t>Rousseau, </a:t>
            </a:r>
            <a:r>
              <a:rPr lang="fr-FR" i="1" dirty="0"/>
              <a:t>La Nouvelle Héloïse</a:t>
            </a:r>
            <a:r>
              <a:rPr lang="fr-FR" dirty="0"/>
              <a:t>, 1761</a:t>
            </a:r>
          </a:p>
        </p:txBody>
      </p:sp>
    </p:spTree>
    <p:extLst>
      <p:ext uri="{BB962C8B-B14F-4D97-AF65-F5344CB8AC3E}">
        <p14:creationId xmlns:p14="http://schemas.microsoft.com/office/powerpoint/2010/main" val="7769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7992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Fondation et développement des collèges</a:t>
            </a:r>
          </a:p>
        </p:txBody>
      </p:sp>
      <p:sp>
        <p:nvSpPr>
          <p:cNvPr id="8" name="ZoneTexte 7">
            <a:extLst>
              <a:ext uri="{FF2B5EF4-FFF2-40B4-BE49-F238E27FC236}">
                <a16:creationId xmlns:a16="http://schemas.microsoft.com/office/drawing/2014/main" id="{FA586C52-5920-32BA-2A12-DBD92F6717A4}"/>
              </a:ext>
            </a:extLst>
          </p:cNvPr>
          <p:cNvSpPr txBox="1"/>
          <p:nvPr/>
        </p:nvSpPr>
        <p:spPr>
          <a:xfrm>
            <a:off x="263236" y="2800667"/>
            <a:ext cx="807102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Lumières contre l’idéal humaniste d’accomplissement </a:t>
            </a: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rPr>
              <a:t>intellectuel par </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la connaissance encyclopédique ? La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Chalotais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Voltaire et Rousseau contre Diderot, Rolland d’Erceville et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Helvetius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4D9C6FAF-A98D-82B9-F299-A16311B78F76}"/>
              </a:ext>
            </a:extLst>
          </p:cNvPr>
          <p:cNvSpPr txBox="1"/>
          <p:nvPr/>
        </p:nvSpPr>
        <p:spPr>
          <a:xfrm>
            <a:off x="536489" y="145052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collèges : le primat du contrôle social</a:t>
            </a:r>
          </a:p>
        </p:txBody>
      </p:sp>
      <p:sp>
        <p:nvSpPr>
          <p:cNvPr id="11" name="ZoneTexte 10">
            <a:extLst>
              <a:ext uri="{FF2B5EF4-FFF2-40B4-BE49-F238E27FC236}">
                <a16:creationId xmlns:a16="http://schemas.microsoft.com/office/drawing/2014/main" id="{145D9D09-3914-415B-65A5-4E6104F0F7EE}"/>
              </a:ext>
            </a:extLst>
          </p:cNvPr>
          <p:cNvSpPr txBox="1"/>
          <p:nvPr/>
        </p:nvSpPr>
        <p:spPr>
          <a:xfrm>
            <a:off x="750673" y="214529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monde hétérogène des petites écoles</a:t>
            </a:r>
          </a:p>
        </p:txBody>
      </p:sp>
      <p:sp>
        <p:nvSpPr>
          <p:cNvPr id="9" name="ZoneTexte 8">
            <a:extLst>
              <a:ext uri="{FF2B5EF4-FFF2-40B4-BE49-F238E27FC236}">
                <a16:creationId xmlns:a16="http://schemas.microsoft.com/office/drawing/2014/main" id="{8D2915D0-E943-0FE6-FE89-302CEA86A1C0}"/>
              </a:ext>
            </a:extLst>
          </p:cNvPr>
          <p:cNvSpPr txBox="1"/>
          <p:nvPr/>
        </p:nvSpPr>
        <p:spPr>
          <a:xfrm>
            <a:off x="750673" y="246324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Une école pour contrôler la société</a:t>
            </a:r>
          </a:p>
        </p:txBody>
      </p:sp>
      <p:sp>
        <p:nvSpPr>
          <p:cNvPr id="6" name="ZoneTexte 5">
            <a:extLst>
              <a:ext uri="{FF2B5EF4-FFF2-40B4-BE49-F238E27FC236}">
                <a16:creationId xmlns:a16="http://schemas.microsoft.com/office/drawing/2014/main" id="{036AABED-C3F1-885D-75BD-348D35C65EB0}"/>
              </a:ext>
            </a:extLst>
          </p:cNvPr>
          <p:cNvSpPr txBox="1"/>
          <p:nvPr/>
        </p:nvSpPr>
        <p:spPr>
          <a:xfrm>
            <a:off x="263236" y="3723997"/>
            <a:ext cx="80710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collèges pour contrôler</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une jeunesse indisciplinée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4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0782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dans l’Antiquité</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117389" y="184666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 Athènes, des enseignements disjoints</a:t>
            </a:r>
          </a:p>
        </p:txBody>
      </p:sp>
      <p:sp>
        <p:nvSpPr>
          <p:cNvPr id="13" name="ZoneTexte 12">
            <a:extLst>
              <a:ext uri="{FF2B5EF4-FFF2-40B4-BE49-F238E27FC236}">
                <a16:creationId xmlns:a16="http://schemas.microsoft.com/office/drawing/2014/main" id="{31DF5AF8-1FC6-2C62-DE27-FE9823105FD1}"/>
              </a:ext>
            </a:extLst>
          </p:cNvPr>
          <p:cNvSpPr txBox="1"/>
          <p:nvPr/>
        </p:nvSpPr>
        <p:spPr>
          <a:xfrm>
            <a:off x="117389" y="222019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 Rome, de véritables écoles ?</a:t>
            </a:r>
          </a:p>
        </p:txBody>
      </p:sp>
      <p:pic>
        <p:nvPicPr>
          <p:cNvPr id="4" name="Image 3">
            <a:extLst>
              <a:ext uri="{FF2B5EF4-FFF2-40B4-BE49-F238E27FC236}">
                <a16:creationId xmlns:a16="http://schemas.microsoft.com/office/drawing/2014/main" id="{3EBCC9F6-025A-B4AF-F8F7-6666CBBC902A}"/>
              </a:ext>
            </a:extLst>
          </p:cNvPr>
          <p:cNvPicPr>
            <a:picLocks noChangeAspect="1"/>
          </p:cNvPicPr>
          <p:nvPr/>
        </p:nvPicPr>
        <p:blipFill>
          <a:blip r:embed="rId2"/>
          <a:stretch>
            <a:fillRect/>
          </a:stretch>
        </p:blipFill>
        <p:spPr>
          <a:xfrm>
            <a:off x="5365826" y="754052"/>
            <a:ext cx="3660786" cy="3660786"/>
          </a:xfrm>
          <a:prstGeom prst="rect">
            <a:avLst/>
          </a:prstGeom>
        </p:spPr>
      </p:pic>
      <p:sp>
        <p:nvSpPr>
          <p:cNvPr id="7" name="ZoneTexte 6">
            <a:extLst>
              <a:ext uri="{FF2B5EF4-FFF2-40B4-BE49-F238E27FC236}">
                <a16:creationId xmlns:a16="http://schemas.microsoft.com/office/drawing/2014/main" id="{4F3A3B3E-4677-9635-0712-6F207B45D535}"/>
              </a:ext>
            </a:extLst>
          </p:cNvPr>
          <p:cNvSpPr txBox="1"/>
          <p:nvPr/>
        </p:nvSpPr>
        <p:spPr>
          <a:xfrm>
            <a:off x="565064" y="4876503"/>
            <a:ext cx="8064586" cy="1015663"/>
          </a:xfrm>
          <a:prstGeom prst="rect">
            <a:avLst/>
          </a:prstGeom>
          <a:solidFill>
            <a:schemeClr val="bg1">
              <a:lumMod val="75000"/>
              <a:lumOff val="25000"/>
            </a:schemeClr>
          </a:solidFill>
          <a:ln w="28575">
            <a:solidFill>
              <a:schemeClr val="tx1"/>
            </a:solidFill>
          </a:ln>
        </p:spPr>
        <p:txBody>
          <a:bodyPr wrap="square">
            <a:spAutoFit/>
          </a:bodyPr>
          <a:lstStyle/>
          <a:p>
            <a:r>
              <a:rPr lang="fr-FR" sz="2000" dirty="0"/>
              <a:t>- École du littérateur (7-11 ans) : lire, écrire, calculer</a:t>
            </a:r>
          </a:p>
          <a:p>
            <a:r>
              <a:rPr lang="fr-FR" sz="2000" dirty="0"/>
              <a:t>- École du grammairien (12-15 ans) : langue et littérature</a:t>
            </a:r>
          </a:p>
          <a:p>
            <a:r>
              <a:rPr lang="fr-FR" sz="2000" dirty="0"/>
              <a:t>- École du rhéteur (16-20 ans) : apprendre à parler en public et à débattre</a:t>
            </a:r>
          </a:p>
        </p:txBody>
      </p:sp>
    </p:spTree>
    <p:extLst>
      <p:ext uri="{BB962C8B-B14F-4D97-AF65-F5344CB8AC3E}">
        <p14:creationId xmlns:p14="http://schemas.microsoft.com/office/powerpoint/2010/main" val="15587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038495"/>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dans l’Antiquité</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1007976" y="176326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paganisme : un système de pratiques sociales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F3B27E30-FAC4-D9B6-FB15-9AA94B01052F}"/>
              </a:ext>
            </a:extLst>
          </p:cNvPr>
          <p:cNvSpPr txBox="1"/>
          <p:nvPr/>
        </p:nvSpPr>
        <p:spPr>
          <a:xfrm>
            <a:off x="750673" y="139393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 – L’éducation chrétienne : un nouveau paradigme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A7F74855-F192-CBCB-7C6F-27623977572B}"/>
              </a:ext>
            </a:extLst>
          </p:cNvPr>
          <p:cNvSpPr txBox="1"/>
          <p:nvPr/>
        </p:nvSpPr>
        <p:spPr>
          <a:xfrm>
            <a:off x="1007976" y="2118701"/>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christianisme : un système d’idées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7CB560AF-4A5C-AEAB-0A2E-4631DF279426}"/>
              </a:ext>
            </a:extLst>
          </p:cNvPr>
          <p:cNvSpPr txBox="1"/>
          <p:nvPr/>
        </p:nvSpPr>
        <p:spPr>
          <a:xfrm>
            <a:off x="1007976" y="247413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besoin d’une institution totale (</a:t>
            </a:r>
            <a:r>
              <a:rPr kumimoji="0" lang="fr-FR" sz="1800" b="0" i="0" u="none" strike="noStrike" kern="1200" cap="none" spc="0" normalizeH="0" noProof="0" dirty="0" err="1">
                <a:ln>
                  <a:noFill/>
                </a:ln>
                <a:solidFill>
                  <a:prstClr val="white"/>
                </a:solidFill>
                <a:effectLst/>
                <a:uLnTx/>
                <a:uFillTx/>
                <a:latin typeface="Calibri" panose="020F0502020204030204"/>
                <a:ea typeface="+mn-ea"/>
                <a:cs typeface="+mn-cs"/>
              </a:rPr>
              <a:t>Erving</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Goffman)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78B42FF2-A3CB-7148-37C9-73F668821A1A}"/>
              </a:ext>
            </a:extLst>
          </p:cNvPr>
          <p:cNvPicPr>
            <a:picLocks noChangeAspect="1"/>
          </p:cNvPicPr>
          <p:nvPr/>
        </p:nvPicPr>
        <p:blipFill>
          <a:blip r:embed="rId2"/>
          <a:stretch>
            <a:fillRect/>
          </a:stretch>
        </p:blipFill>
        <p:spPr>
          <a:xfrm>
            <a:off x="6371032" y="66933"/>
            <a:ext cx="2655579" cy="2776537"/>
          </a:xfrm>
          <a:prstGeom prst="rect">
            <a:avLst/>
          </a:prstGeom>
        </p:spPr>
      </p:pic>
      <p:sp>
        <p:nvSpPr>
          <p:cNvPr id="14" name="ZoneTexte 13">
            <a:extLst>
              <a:ext uri="{FF2B5EF4-FFF2-40B4-BE49-F238E27FC236}">
                <a16:creationId xmlns:a16="http://schemas.microsoft.com/office/drawing/2014/main" id="{934477B3-A488-DA54-B2FB-1ECF35B4F220}"/>
              </a:ext>
            </a:extLst>
          </p:cNvPr>
          <p:cNvSpPr txBox="1"/>
          <p:nvPr/>
        </p:nvSpPr>
        <p:spPr>
          <a:xfrm>
            <a:off x="6371032" y="2797875"/>
            <a:ext cx="2655579" cy="523220"/>
          </a:xfrm>
          <a:prstGeom prst="rect">
            <a:avLst/>
          </a:prstGeom>
          <a:noFill/>
        </p:spPr>
        <p:txBody>
          <a:bodyPr wrap="square" rtlCol="0">
            <a:spAutoFit/>
          </a:bodyPr>
          <a:lstStyle/>
          <a:p>
            <a:r>
              <a:rPr lang="fr-FR" sz="1400" dirty="0"/>
              <a:t>La règle de saint Benoît, VI</a:t>
            </a:r>
            <a:r>
              <a:rPr lang="fr-FR" sz="1400" baseline="30000" dirty="0"/>
              <a:t>e</a:t>
            </a:r>
            <a:r>
              <a:rPr lang="fr-FR" sz="1400" dirty="0"/>
              <a:t> siècle (miniature du XIV</a:t>
            </a:r>
            <a:r>
              <a:rPr lang="fr-FR" sz="1400" baseline="30000" dirty="0"/>
              <a:t>e</a:t>
            </a:r>
            <a:r>
              <a:rPr lang="fr-FR" sz="1400" dirty="0"/>
              <a:t> siècle)</a:t>
            </a:r>
          </a:p>
        </p:txBody>
      </p:sp>
      <p:sp>
        <p:nvSpPr>
          <p:cNvPr id="15" name="ZoneTexte 14">
            <a:extLst>
              <a:ext uri="{FF2B5EF4-FFF2-40B4-BE49-F238E27FC236}">
                <a16:creationId xmlns:a16="http://schemas.microsoft.com/office/drawing/2014/main" id="{5A8C6CB6-C0AF-13A3-A8FB-321944807C35}"/>
              </a:ext>
            </a:extLst>
          </p:cNvPr>
          <p:cNvSpPr txBox="1"/>
          <p:nvPr/>
        </p:nvSpPr>
        <p:spPr>
          <a:xfrm>
            <a:off x="1007976" y="2829257"/>
            <a:ext cx="53630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doctrine qu’il faut rendre compatible avec le patrimoine des auteurs païens</a:t>
            </a:r>
          </a:p>
        </p:txBody>
      </p:sp>
      <p:pic>
        <p:nvPicPr>
          <p:cNvPr id="16" name="Image 15">
            <a:extLst>
              <a:ext uri="{FF2B5EF4-FFF2-40B4-BE49-F238E27FC236}">
                <a16:creationId xmlns:a16="http://schemas.microsoft.com/office/drawing/2014/main" id="{5E5EEEE3-C5D4-FC8A-A1D2-998FE912FB41}"/>
              </a:ext>
            </a:extLst>
          </p:cNvPr>
          <p:cNvPicPr>
            <a:picLocks noChangeAspect="1"/>
          </p:cNvPicPr>
          <p:nvPr/>
        </p:nvPicPr>
        <p:blipFill rotWithShape="1">
          <a:blip r:embed="rId3"/>
          <a:srcRect t="28191"/>
          <a:stretch/>
        </p:blipFill>
        <p:spPr>
          <a:xfrm>
            <a:off x="0" y="3875871"/>
            <a:ext cx="7760044" cy="2982128"/>
          </a:xfrm>
          <a:prstGeom prst="rect">
            <a:avLst/>
          </a:prstGeom>
        </p:spPr>
      </p:pic>
      <p:sp>
        <p:nvSpPr>
          <p:cNvPr id="17" name="ZoneTexte 16">
            <a:extLst>
              <a:ext uri="{FF2B5EF4-FFF2-40B4-BE49-F238E27FC236}">
                <a16:creationId xmlns:a16="http://schemas.microsoft.com/office/drawing/2014/main" id="{6749900E-06EA-DC04-E190-C51BB1B5258C}"/>
              </a:ext>
            </a:extLst>
          </p:cNvPr>
          <p:cNvSpPr txBox="1"/>
          <p:nvPr/>
        </p:nvSpPr>
        <p:spPr>
          <a:xfrm>
            <a:off x="1931322" y="3880075"/>
            <a:ext cx="4014788" cy="400110"/>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Les quatre pères de l’Eglise latine</a:t>
            </a:r>
          </a:p>
        </p:txBody>
      </p:sp>
      <p:sp>
        <p:nvSpPr>
          <p:cNvPr id="18" name="ZoneTexte 17">
            <a:extLst>
              <a:ext uri="{FF2B5EF4-FFF2-40B4-BE49-F238E27FC236}">
                <a16:creationId xmlns:a16="http://schemas.microsoft.com/office/drawing/2014/main" id="{B57EAEAF-3DDA-B667-2EF2-95C9A9EFD276}"/>
              </a:ext>
            </a:extLst>
          </p:cNvPr>
          <p:cNvSpPr txBox="1"/>
          <p:nvPr/>
        </p:nvSpPr>
        <p:spPr>
          <a:xfrm>
            <a:off x="326938" y="5956510"/>
            <a:ext cx="1316125" cy="707886"/>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Jérôme</a:t>
            </a:r>
          </a:p>
          <a:p>
            <a:pPr algn="ctr"/>
            <a:r>
              <a:rPr lang="fr-FR" sz="2000" dirty="0"/>
              <a:t>347-420</a:t>
            </a:r>
          </a:p>
        </p:txBody>
      </p:sp>
      <p:sp>
        <p:nvSpPr>
          <p:cNvPr id="19" name="ZoneTexte 18">
            <a:extLst>
              <a:ext uri="{FF2B5EF4-FFF2-40B4-BE49-F238E27FC236}">
                <a16:creationId xmlns:a16="http://schemas.microsoft.com/office/drawing/2014/main" id="{4EE68DDF-752B-6DCA-6EBC-41E95245CDBD}"/>
              </a:ext>
            </a:extLst>
          </p:cNvPr>
          <p:cNvSpPr txBox="1"/>
          <p:nvPr/>
        </p:nvSpPr>
        <p:spPr>
          <a:xfrm>
            <a:off x="2222413" y="5956510"/>
            <a:ext cx="1316125" cy="707886"/>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Augustin</a:t>
            </a:r>
          </a:p>
          <a:p>
            <a:pPr algn="ctr"/>
            <a:r>
              <a:rPr lang="fr-FR" sz="2000" dirty="0"/>
              <a:t>354-430</a:t>
            </a:r>
          </a:p>
        </p:txBody>
      </p:sp>
      <p:sp>
        <p:nvSpPr>
          <p:cNvPr id="20" name="ZoneTexte 19">
            <a:extLst>
              <a:ext uri="{FF2B5EF4-FFF2-40B4-BE49-F238E27FC236}">
                <a16:creationId xmlns:a16="http://schemas.microsoft.com/office/drawing/2014/main" id="{EBDD6717-5B6D-970F-3773-EBE5DBBCE214}"/>
              </a:ext>
            </a:extLst>
          </p:cNvPr>
          <p:cNvSpPr txBox="1"/>
          <p:nvPr/>
        </p:nvSpPr>
        <p:spPr>
          <a:xfrm>
            <a:off x="4230257" y="5931118"/>
            <a:ext cx="1316125" cy="707886"/>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Grégoire</a:t>
            </a:r>
          </a:p>
          <a:p>
            <a:pPr algn="ctr"/>
            <a:r>
              <a:rPr lang="fr-FR" sz="2000" dirty="0"/>
              <a:t>540-604</a:t>
            </a:r>
          </a:p>
        </p:txBody>
      </p:sp>
      <p:sp>
        <p:nvSpPr>
          <p:cNvPr id="21" name="ZoneTexte 20">
            <a:extLst>
              <a:ext uri="{FF2B5EF4-FFF2-40B4-BE49-F238E27FC236}">
                <a16:creationId xmlns:a16="http://schemas.microsoft.com/office/drawing/2014/main" id="{0D60E778-D8C7-6373-E028-FC74431CC5BB}"/>
              </a:ext>
            </a:extLst>
          </p:cNvPr>
          <p:cNvSpPr txBox="1"/>
          <p:nvPr/>
        </p:nvSpPr>
        <p:spPr>
          <a:xfrm>
            <a:off x="6131716" y="5956510"/>
            <a:ext cx="1316125" cy="707886"/>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Ambroise</a:t>
            </a:r>
          </a:p>
          <a:p>
            <a:pPr algn="ctr"/>
            <a:r>
              <a:rPr lang="fr-FR" sz="2000" dirty="0"/>
              <a:t>339-397</a:t>
            </a:r>
          </a:p>
        </p:txBody>
      </p:sp>
      <p:sp>
        <p:nvSpPr>
          <p:cNvPr id="22" name="ZoneTexte 21">
            <a:extLst>
              <a:ext uri="{FF2B5EF4-FFF2-40B4-BE49-F238E27FC236}">
                <a16:creationId xmlns:a16="http://schemas.microsoft.com/office/drawing/2014/main" id="{9B3EB91E-4FF5-170C-3E9A-49F779FE24EF}"/>
              </a:ext>
            </a:extLst>
          </p:cNvPr>
          <p:cNvSpPr txBox="1"/>
          <p:nvPr/>
        </p:nvSpPr>
        <p:spPr>
          <a:xfrm>
            <a:off x="7826974" y="3926313"/>
            <a:ext cx="1266568" cy="2585323"/>
          </a:xfrm>
          <a:prstGeom prst="rect">
            <a:avLst/>
          </a:prstGeom>
          <a:noFill/>
        </p:spPr>
        <p:txBody>
          <a:bodyPr wrap="square" rtlCol="0">
            <a:spAutoFit/>
          </a:bodyPr>
          <a:lstStyle/>
          <a:p>
            <a:r>
              <a:rPr lang="fr-FR" dirty="0"/>
              <a:t>…mais aussi</a:t>
            </a:r>
          </a:p>
          <a:p>
            <a:endParaRPr lang="fr-FR" dirty="0"/>
          </a:p>
          <a:p>
            <a:r>
              <a:rPr lang="fr-FR" dirty="0"/>
              <a:t>- Lactance (†325)</a:t>
            </a:r>
          </a:p>
          <a:p>
            <a:r>
              <a:rPr lang="fr-FR" dirty="0"/>
              <a:t>- </a:t>
            </a:r>
            <a:r>
              <a:rPr lang="fr-FR" dirty="0" err="1"/>
              <a:t>Minucius</a:t>
            </a:r>
            <a:r>
              <a:rPr lang="fr-FR" dirty="0"/>
              <a:t> Felix (†250)</a:t>
            </a:r>
          </a:p>
          <a:p>
            <a:r>
              <a:rPr lang="fr-FR" dirty="0"/>
              <a:t>- Tertullien (†225)…</a:t>
            </a:r>
          </a:p>
        </p:txBody>
      </p:sp>
      <p:sp>
        <p:nvSpPr>
          <p:cNvPr id="23" name="ZoneTexte 22">
            <a:extLst>
              <a:ext uri="{FF2B5EF4-FFF2-40B4-BE49-F238E27FC236}">
                <a16:creationId xmlns:a16="http://schemas.microsoft.com/office/drawing/2014/main" id="{90486090-15CA-1D10-1F77-78E3A3A3BEF3}"/>
              </a:ext>
            </a:extLst>
          </p:cNvPr>
          <p:cNvSpPr txBox="1"/>
          <p:nvPr/>
        </p:nvSpPr>
        <p:spPr>
          <a:xfrm>
            <a:off x="1007975" y="3413817"/>
            <a:ext cx="80186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Saint</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Augustin, </a:t>
            </a:r>
            <a:r>
              <a:rPr kumimoji="0" lang="fr-FR" sz="1800" b="0" i="1" u="none" strike="noStrike" kern="1200" cap="none" spc="0" normalizeH="0" noProof="0" dirty="0">
                <a:ln>
                  <a:noFill/>
                </a:ln>
                <a:solidFill>
                  <a:prstClr val="white"/>
                </a:solidFill>
                <a:effectLst/>
                <a:uLnTx/>
                <a:uFillTx/>
                <a:latin typeface="Calibri" panose="020F0502020204030204"/>
                <a:ea typeface="+mn-ea"/>
                <a:cs typeface="+mn-cs"/>
              </a:rPr>
              <a:t>De Doctrina </a:t>
            </a:r>
            <a:r>
              <a:rPr kumimoji="0" lang="fr-FR" sz="1800" b="0" i="1" u="none" strike="noStrike" kern="1200" cap="none" spc="0" normalizeH="0" noProof="0" dirty="0" err="1">
                <a:ln>
                  <a:noFill/>
                </a:ln>
                <a:solidFill>
                  <a:prstClr val="white"/>
                </a:solidFill>
                <a:effectLst/>
                <a:uLnTx/>
                <a:uFillTx/>
                <a:latin typeface="Calibri" panose="020F0502020204030204"/>
                <a:ea typeface="+mn-ea"/>
                <a:cs typeface="+mn-cs"/>
              </a:rPr>
              <a:t>christiana</a:t>
            </a:r>
            <a:r>
              <a:rPr kumimoji="0" lang="fr-FR" sz="1800" b="0" u="none" strike="noStrike" kern="1200" cap="none" spc="0" normalizeH="0" noProof="0" dirty="0">
                <a:ln>
                  <a:noFill/>
                </a:ln>
                <a:solidFill>
                  <a:prstClr val="white"/>
                </a:solidFill>
                <a:effectLst/>
                <a:uLnTx/>
                <a:uFillTx/>
                <a:latin typeface="Calibri" panose="020F0502020204030204"/>
                <a:ea typeface="+mn-ea"/>
                <a:cs typeface="+mn-cs"/>
              </a:rPr>
              <a:t> : les Anciens comme modèle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8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par>
                          <p:cTn id="57" fill="hold">
                            <p:stCondLst>
                              <p:cond delay="1000"/>
                            </p:stCondLst>
                            <p:childTnLst>
                              <p:par>
                                <p:cTn id="58" presetID="53" presetClass="entr" presetSubtype="16"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par>
                          <p:cTn id="63" fill="hold">
                            <p:stCondLst>
                              <p:cond delay="1500"/>
                            </p:stCondLst>
                            <p:childTnLst>
                              <p:par>
                                <p:cTn id="64" presetID="53" presetClass="entr" presetSubtype="16"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childTnLst>
                          </p:cTn>
                        </p:par>
                        <p:par>
                          <p:cTn id="75" fill="hold">
                            <p:stCondLst>
                              <p:cond delay="2500"/>
                            </p:stCondLst>
                            <p:childTnLst>
                              <p:par>
                                <p:cTn id="76" presetID="2" presetClass="entr" presetSubtype="2"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1+#ppt_w/2"/>
                                          </p:val>
                                        </p:tav>
                                        <p:tav tm="100000">
                                          <p:val>
                                            <p:strVal val="#ppt_x"/>
                                          </p:val>
                                        </p:tav>
                                      </p:tavLst>
                                    </p:anim>
                                    <p:anim calcmode="lin" valueType="num">
                                      <p:cBhvr additive="base">
                                        <p:cTn id="7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8" grpId="0"/>
      <p:bldP spid="9" grpId="0"/>
      <p:bldP spid="14" grpId="0"/>
      <p:bldP spid="15" grpId="0"/>
      <p:bldP spid="17" grpId="0" animBg="1"/>
      <p:bldP spid="18" grpId="0" animBg="1"/>
      <p:bldP spid="19" grpId="0" animBg="1"/>
      <p:bldP spid="20" grpId="0" animBg="1"/>
      <p:bldP spid="21" grpId="0" animBg="1"/>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50330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447799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07828"/>
            <a:ext cx="38213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dans l’Antiquité</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6034134" y="3179527"/>
            <a:ext cx="31098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Une culture antique toujours vivante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2F54E2F4-FB44-4F38-57C5-4E157256A98F}"/>
              </a:ext>
            </a:extLst>
          </p:cNvPr>
          <p:cNvSpPr txBox="1"/>
          <p:nvPr/>
        </p:nvSpPr>
        <p:spPr>
          <a:xfrm>
            <a:off x="776030" y="1796831"/>
            <a:ext cx="51710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 – L’éducation chrétienne : un nouveau paradigme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491D2B28-21B5-3B81-3054-C66371E57BE7}"/>
              </a:ext>
            </a:extLst>
          </p:cNvPr>
          <p:cNvSpPr txBox="1"/>
          <p:nvPr/>
        </p:nvSpPr>
        <p:spPr>
          <a:xfrm>
            <a:off x="776030" y="2185834"/>
            <a:ext cx="41561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a:t>
            </a:r>
            <a:r>
              <a:rPr lang="fr-FR" noProof="0" dirty="0">
                <a:solidFill>
                  <a:prstClr val="white"/>
                </a:solidFill>
                <a:latin typeface="Calibri" panose="020F0502020204030204"/>
              </a:rPr>
              <a:t> – Les écoles de l’Occident barbare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5FDD0F92-889F-3C00-3122-BE6762BE0674}"/>
              </a:ext>
            </a:extLst>
          </p:cNvPr>
          <p:cNvPicPr>
            <a:picLocks noChangeAspect="1"/>
          </p:cNvPicPr>
          <p:nvPr/>
        </p:nvPicPr>
        <p:blipFill>
          <a:blip r:embed="rId2"/>
          <a:stretch>
            <a:fillRect/>
          </a:stretch>
        </p:blipFill>
        <p:spPr>
          <a:xfrm>
            <a:off x="294420" y="2685145"/>
            <a:ext cx="5652655" cy="4013385"/>
          </a:xfrm>
          <a:prstGeom prst="rect">
            <a:avLst/>
          </a:prstGeom>
        </p:spPr>
      </p:pic>
      <p:sp>
        <p:nvSpPr>
          <p:cNvPr id="10" name="ZoneTexte 9">
            <a:extLst>
              <a:ext uri="{FF2B5EF4-FFF2-40B4-BE49-F238E27FC236}">
                <a16:creationId xmlns:a16="http://schemas.microsoft.com/office/drawing/2014/main" id="{C24BF0AD-9B1F-8E5E-E9BA-82E8C47C960D}"/>
              </a:ext>
            </a:extLst>
          </p:cNvPr>
          <p:cNvSpPr txBox="1"/>
          <p:nvPr/>
        </p:nvSpPr>
        <p:spPr>
          <a:xfrm>
            <a:off x="6034134" y="3825858"/>
            <a:ext cx="31098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désagrégation du monde urbain</a:t>
            </a:r>
          </a:p>
        </p:txBody>
      </p:sp>
      <p:pic>
        <p:nvPicPr>
          <p:cNvPr id="14" name="Image 13">
            <a:extLst>
              <a:ext uri="{FF2B5EF4-FFF2-40B4-BE49-F238E27FC236}">
                <a16:creationId xmlns:a16="http://schemas.microsoft.com/office/drawing/2014/main" id="{EE612793-D695-0EE1-B009-7B68ACD07729}"/>
              </a:ext>
            </a:extLst>
          </p:cNvPr>
          <p:cNvPicPr>
            <a:picLocks noChangeAspect="1"/>
          </p:cNvPicPr>
          <p:nvPr/>
        </p:nvPicPr>
        <p:blipFill>
          <a:blip r:embed="rId3"/>
          <a:stretch>
            <a:fillRect/>
          </a:stretch>
        </p:blipFill>
        <p:spPr>
          <a:xfrm>
            <a:off x="5724119" y="12917"/>
            <a:ext cx="3419881" cy="3019225"/>
          </a:xfrm>
          <a:prstGeom prst="rect">
            <a:avLst/>
          </a:prstGeom>
        </p:spPr>
      </p:pic>
    </p:spTree>
    <p:extLst>
      <p:ext uri="{BB962C8B-B14F-4D97-AF65-F5344CB8AC3E}">
        <p14:creationId xmlns:p14="http://schemas.microsoft.com/office/powerpoint/2010/main" val="346863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50330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447799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07828"/>
            <a:ext cx="38213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L’éducation dans l’Antiquité</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6034134" y="3613400"/>
            <a:ext cx="31098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culture antique toujours vivante</a:t>
            </a:r>
          </a:p>
        </p:txBody>
      </p:sp>
      <p:sp>
        <p:nvSpPr>
          <p:cNvPr id="6" name="ZoneTexte 5">
            <a:extLst>
              <a:ext uri="{FF2B5EF4-FFF2-40B4-BE49-F238E27FC236}">
                <a16:creationId xmlns:a16="http://schemas.microsoft.com/office/drawing/2014/main" id="{2F54E2F4-FB44-4F38-57C5-4E157256A98F}"/>
              </a:ext>
            </a:extLst>
          </p:cNvPr>
          <p:cNvSpPr txBox="1"/>
          <p:nvPr/>
        </p:nvSpPr>
        <p:spPr>
          <a:xfrm>
            <a:off x="776030" y="1796831"/>
            <a:ext cx="51710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L’éducation chrétienne : un nouveau paradigme</a:t>
            </a:r>
          </a:p>
        </p:txBody>
      </p:sp>
      <p:sp>
        <p:nvSpPr>
          <p:cNvPr id="8" name="ZoneTexte 7">
            <a:extLst>
              <a:ext uri="{FF2B5EF4-FFF2-40B4-BE49-F238E27FC236}">
                <a16:creationId xmlns:a16="http://schemas.microsoft.com/office/drawing/2014/main" id="{491D2B28-21B5-3B81-3054-C66371E57BE7}"/>
              </a:ext>
            </a:extLst>
          </p:cNvPr>
          <p:cNvSpPr txBox="1"/>
          <p:nvPr/>
        </p:nvSpPr>
        <p:spPr>
          <a:xfrm>
            <a:off x="776030" y="2185834"/>
            <a:ext cx="41561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Les écoles de l’Occident barbare</a:t>
            </a:r>
          </a:p>
        </p:txBody>
      </p:sp>
      <p:sp>
        <p:nvSpPr>
          <p:cNvPr id="10" name="ZoneTexte 9">
            <a:extLst>
              <a:ext uri="{FF2B5EF4-FFF2-40B4-BE49-F238E27FC236}">
                <a16:creationId xmlns:a16="http://schemas.microsoft.com/office/drawing/2014/main" id="{C24BF0AD-9B1F-8E5E-E9BA-82E8C47C960D}"/>
              </a:ext>
            </a:extLst>
          </p:cNvPr>
          <p:cNvSpPr txBox="1"/>
          <p:nvPr/>
        </p:nvSpPr>
        <p:spPr>
          <a:xfrm>
            <a:off x="6034134" y="4259731"/>
            <a:ext cx="31098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désagrégation du monde urbain</a:t>
            </a:r>
          </a:p>
        </p:txBody>
      </p:sp>
      <p:sp>
        <p:nvSpPr>
          <p:cNvPr id="4" name="ZoneTexte 3">
            <a:extLst>
              <a:ext uri="{FF2B5EF4-FFF2-40B4-BE49-F238E27FC236}">
                <a16:creationId xmlns:a16="http://schemas.microsoft.com/office/drawing/2014/main" id="{52082C19-C0CC-F4E1-4780-B002E02A67EC}"/>
              </a:ext>
            </a:extLst>
          </p:cNvPr>
          <p:cNvSpPr txBox="1"/>
          <p:nvPr/>
        </p:nvSpPr>
        <p:spPr>
          <a:xfrm>
            <a:off x="6034134" y="4906062"/>
            <a:ext cx="310986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Ecoles monastiques, écoles cathédrales et écoles municipales</a:t>
            </a:r>
          </a:p>
        </p:txBody>
      </p:sp>
      <p:pic>
        <p:nvPicPr>
          <p:cNvPr id="7" name="Image 6">
            <a:extLst>
              <a:ext uri="{FF2B5EF4-FFF2-40B4-BE49-F238E27FC236}">
                <a16:creationId xmlns:a16="http://schemas.microsoft.com/office/drawing/2014/main" id="{5D995E1A-4499-F618-6AA1-E2744F0BBCEE}"/>
              </a:ext>
            </a:extLst>
          </p:cNvPr>
          <p:cNvPicPr>
            <a:picLocks noChangeAspect="1"/>
          </p:cNvPicPr>
          <p:nvPr/>
        </p:nvPicPr>
        <p:blipFill>
          <a:blip r:embed="rId2"/>
          <a:stretch>
            <a:fillRect/>
          </a:stretch>
        </p:blipFill>
        <p:spPr>
          <a:xfrm>
            <a:off x="6350935" y="59720"/>
            <a:ext cx="2228002" cy="3416269"/>
          </a:xfrm>
          <a:prstGeom prst="rect">
            <a:avLst/>
          </a:prstGeom>
        </p:spPr>
      </p:pic>
      <p:sp>
        <p:nvSpPr>
          <p:cNvPr id="13" name="ZoneTexte 12">
            <a:extLst>
              <a:ext uri="{FF2B5EF4-FFF2-40B4-BE49-F238E27FC236}">
                <a16:creationId xmlns:a16="http://schemas.microsoft.com/office/drawing/2014/main" id="{37ABF27F-A41E-7330-20F2-2AD8FD3297DF}"/>
              </a:ext>
            </a:extLst>
          </p:cNvPr>
          <p:cNvSpPr txBox="1"/>
          <p:nvPr/>
        </p:nvSpPr>
        <p:spPr>
          <a:xfrm>
            <a:off x="6425845" y="2736237"/>
            <a:ext cx="2078182" cy="707886"/>
          </a:xfrm>
          <a:prstGeom prst="rect">
            <a:avLst/>
          </a:prstGeom>
          <a:solidFill>
            <a:srgbClr val="404040">
              <a:alpha val="60000"/>
            </a:srgbClr>
          </a:solidFill>
          <a:ln w="19050">
            <a:solidFill>
              <a:schemeClr val="tx1"/>
            </a:solidFill>
          </a:ln>
        </p:spPr>
        <p:txBody>
          <a:bodyPr wrap="square" rtlCol="0">
            <a:spAutoFit/>
          </a:bodyPr>
          <a:lstStyle/>
          <a:p>
            <a:pPr algn="ctr"/>
            <a:r>
              <a:rPr lang="fr-FR" sz="2000" b="1" dirty="0"/>
              <a:t>Isidore de Séville</a:t>
            </a:r>
          </a:p>
          <a:p>
            <a:pPr algn="ctr"/>
            <a:r>
              <a:rPr lang="fr-FR" sz="2000" dirty="0"/>
              <a:t>† 636</a:t>
            </a:r>
          </a:p>
        </p:txBody>
      </p:sp>
      <p:pic>
        <p:nvPicPr>
          <p:cNvPr id="14" name="Image 13">
            <a:extLst>
              <a:ext uri="{FF2B5EF4-FFF2-40B4-BE49-F238E27FC236}">
                <a16:creationId xmlns:a16="http://schemas.microsoft.com/office/drawing/2014/main" id="{45771AD2-3003-AEB0-BC6B-D9EEDD5ECBE5}"/>
              </a:ext>
            </a:extLst>
          </p:cNvPr>
          <p:cNvPicPr>
            <a:picLocks noChangeAspect="1"/>
          </p:cNvPicPr>
          <p:nvPr/>
        </p:nvPicPr>
        <p:blipFill rotWithShape="1">
          <a:blip r:embed="rId3"/>
          <a:srcRect l="7637" t="8994" r="8162" b="12172"/>
          <a:stretch/>
        </p:blipFill>
        <p:spPr>
          <a:xfrm>
            <a:off x="565064" y="2647295"/>
            <a:ext cx="5068371" cy="3618281"/>
          </a:xfrm>
          <a:prstGeom prst="rect">
            <a:avLst/>
          </a:prstGeom>
        </p:spPr>
      </p:pic>
      <p:sp>
        <p:nvSpPr>
          <p:cNvPr id="16" name="ZoneTexte 15">
            <a:extLst>
              <a:ext uri="{FF2B5EF4-FFF2-40B4-BE49-F238E27FC236}">
                <a16:creationId xmlns:a16="http://schemas.microsoft.com/office/drawing/2014/main" id="{496F9A4A-A702-3B1A-D233-812587B1C82A}"/>
              </a:ext>
            </a:extLst>
          </p:cNvPr>
          <p:cNvSpPr txBox="1"/>
          <p:nvPr/>
        </p:nvSpPr>
        <p:spPr>
          <a:xfrm>
            <a:off x="6034134" y="5829392"/>
            <a:ext cx="31098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concile de Vaison</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(529) : vers des écoles presbytérales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3E0C29C1-D7F2-7C1F-2BFC-34175D70B84F}"/>
              </a:ext>
            </a:extLst>
          </p:cNvPr>
          <p:cNvSpPr txBox="1"/>
          <p:nvPr/>
        </p:nvSpPr>
        <p:spPr>
          <a:xfrm>
            <a:off x="387564" y="6277830"/>
            <a:ext cx="5068371" cy="400110"/>
          </a:xfrm>
          <a:prstGeom prst="rect">
            <a:avLst/>
          </a:prstGeom>
          <a:noFill/>
        </p:spPr>
        <p:txBody>
          <a:bodyPr wrap="square" rtlCol="0">
            <a:spAutoFit/>
          </a:bodyPr>
          <a:lstStyle/>
          <a:p>
            <a:pPr algn="ctr"/>
            <a:r>
              <a:rPr lang="fr-FR" sz="2000" dirty="0"/>
              <a:t>Le psautier de 150 psaumes</a:t>
            </a:r>
          </a:p>
        </p:txBody>
      </p:sp>
    </p:spTree>
    <p:extLst>
      <p:ext uri="{BB962C8B-B14F-4D97-AF65-F5344CB8AC3E}">
        <p14:creationId xmlns:p14="http://schemas.microsoft.com/office/powerpoint/2010/main" val="5459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53" presetClass="entr" presetSubtype="16" fill="hold" grpId="1"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1"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alibri" panose="020F0502020204030204"/>
              </a:rPr>
              <a:t>2 – Les disciplines scolaires sont nées dans le secondaire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45052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renaissance carolingienne</a:t>
            </a:r>
          </a:p>
        </p:txBody>
      </p:sp>
      <p:pic>
        <p:nvPicPr>
          <p:cNvPr id="25" name="Image 24">
            <a:extLst>
              <a:ext uri="{FF2B5EF4-FFF2-40B4-BE49-F238E27FC236}">
                <a16:creationId xmlns:a16="http://schemas.microsoft.com/office/drawing/2014/main" id="{D6DC0764-A256-D077-C113-CED2872A4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430" y="4642410"/>
            <a:ext cx="2956587" cy="2202267"/>
          </a:xfrm>
          <a:prstGeom prst="rect">
            <a:avLst/>
          </a:prstGeom>
        </p:spPr>
      </p:pic>
      <p:pic>
        <p:nvPicPr>
          <p:cNvPr id="27" name="Image 26">
            <a:extLst>
              <a:ext uri="{FF2B5EF4-FFF2-40B4-BE49-F238E27FC236}">
                <a16:creationId xmlns:a16="http://schemas.microsoft.com/office/drawing/2014/main" id="{E03A19F7-7ACD-C9B4-9101-8AEDAEF1CF58}"/>
              </a:ext>
            </a:extLst>
          </p:cNvPr>
          <p:cNvPicPr>
            <a:picLocks noChangeAspect="1"/>
          </p:cNvPicPr>
          <p:nvPr/>
        </p:nvPicPr>
        <p:blipFill rotWithShape="1">
          <a:blip r:embed="rId3"/>
          <a:srcRect l="16925" t="11164" r="8518" b="8071"/>
          <a:stretch/>
        </p:blipFill>
        <p:spPr>
          <a:xfrm>
            <a:off x="4786371" y="9250"/>
            <a:ext cx="4357629" cy="4454946"/>
          </a:xfrm>
          <a:prstGeom prst="rect">
            <a:avLst/>
          </a:prstGeom>
        </p:spPr>
      </p:pic>
      <p:pic>
        <p:nvPicPr>
          <p:cNvPr id="26" name="Image 25">
            <a:extLst>
              <a:ext uri="{FF2B5EF4-FFF2-40B4-BE49-F238E27FC236}">
                <a16:creationId xmlns:a16="http://schemas.microsoft.com/office/drawing/2014/main" id="{937F73A1-7B02-BC7C-298F-71753F10A381}"/>
              </a:ext>
            </a:extLst>
          </p:cNvPr>
          <p:cNvPicPr>
            <a:picLocks noChangeAspect="1"/>
          </p:cNvPicPr>
          <p:nvPr/>
        </p:nvPicPr>
        <p:blipFill rotWithShape="1">
          <a:blip r:embed="rId4"/>
          <a:srcRect t="16098"/>
          <a:stretch/>
        </p:blipFill>
        <p:spPr>
          <a:xfrm>
            <a:off x="2606323" y="3865418"/>
            <a:ext cx="3305917" cy="2954049"/>
          </a:xfrm>
          <a:prstGeom prst="rect">
            <a:avLst/>
          </a:prstGeom>
        </p:spPr>
      </p:pic>
      <p:sp>
        <p:nvSpPr>
          <p:cNvPr id="28" name="ZoneTexte 27">
            <a:extLst>
              <a:ext uri="{FF2B5EF4-FFF2-40B4-BE49-F238E27FC236}">
                <a16:creationId xmlns:a16="http://schemas.microsoft.com/office/drawing/2014/main" id="{DDA88791-45A3-E774-888F-DF5D9D8240A5}"/>
              </a:ext>
            </a:extLst>
          </p:cNvPr>
          <p:cNvSpPr txBox="1"/>
          <p:nvPr/>
        </p:nvSpPr>
        <p:spPr>
          <a:xfrm>
            <a:off x="214371" y="1850639"/>
            <a:ext cx="4357629" cy="369332"/>
          </a:xfrm>
          <a:prstGeom prst="rect">
            <a:avLst/>
          </a:prstGeom>
          <a:noFill/>
        </p:spPr>
        <p:txBody>
          <a:bodyPr wrap="square" rtlCol="0">
            <a:spAutoFit/>
          </a:bodyPr>
          <a:lstStyle/>
          <a:p>
            <a:r>
              <a:rPr lang="fr-FR" dirty="0"/>
              <a:t>- Les besoins d’un Etat</a:t>
            </a:r>
          </a:p>
        </p:txBody>
      </p:sp>
      <p:sp>
        <p:nvSpPr>
          <p:cNvPr id="29" name="ZoneTexte 28">
            <a:extLst>
              <a:ext uri="{FF2B5EF4-FFF2-40B4-BE49-F238E27FC236}">
                <a16:creationId xmlns:a16="http://schemas.microsoft.com/office/drawing/2014/main" id="{9E03BA84-71CE-717F-FDEE-77C6A7637714}"/>
              </a:ext>
            </a:extLst>
          </p:cNvPr>
          <p:cNvSpPr txBox="1"/>
          <p:nvPr/>
        </p:nvSpPr>
        <p:spPr>
          <a:xfrm>
            <a:off x="214371" y="2236723"/>
            <a:ext cx="4357629" cy="369332"/>
          </a:xfrm>
          <a:prstGeom prst="rect">
            <a:avLst/>
          </a:prstGeom>
          <a:noFill/>
        </p:spPr>
        <p:txBody>
          <a:bodyPr wrap="square" rtlCol="0">
            <a:spAutoFit/>
          </a:bodyPr>
          <a:lstStyle/>
          <a:p>
            <a:r>
              <a:rPr lang="fr-FR" dirty="0"/>
              <a:t>- L’idée d’un enseignement public</a:t>
            </a:r>
          </a:p>
        </p:txBody>
      </p:sp>
      <p:sp>
        <p:nvSpPr>
          <p:cNvPr id="30" name="ZoneTexte 29">
            <a:extLst>
              <a:ext uri="{FF2B5EF4-FFF2-40B4-BE49-F238E27FC236}">
                <a16:creationId xmlns:a16="http://schemas.microsoft.com/office/drawing/2014/main" id="{FA6AED29-45AE-CF94-87E7-3D287B5312A9}"/>
              </a:ext>
            </a:extLst>
          </p:cNvPr>
          <p:cNvSpPr txBox="1"/>
          <p:nvPr/>
        </p:nvSpPr>
        <p:spPr>
          <a:xfrm>
            <a:off x="536489" y="4927935"/>
            <a:ext cx="8064586" cy="1631216"/>
          </a:xfrm>
          <a:prstGeom prst="rect">
            <a:avLst/>
          </a:prstGeom>
          <a:solidFill>
            <a:srgbClr val="404040">
              <a:alpha val="80000"/>
            </a:srgbClr>
          </a:solidFill>
          <a:ln w="28575">
            <a:solidFill>
              <a:schemeClr val="tx1"/>
            </a:solidFill>
          </a:ln>
        </p:spPr>
        <p:txBody>
          <a:bodyPr wrap="square">
            <a:spAutoFit/>
          </a:bodyPr>
          <a:lstStyle/>
          <a:p>
            <a:r>
              <a:rPr lang="fr-FR" sz="2000" dirty="0"/>
              <a:t>« Que les prêtres attirent vers eux non seulement les enfants de condition servile, mais aussi les fils d’hommes libres. Nous voulons que les écoles soient créées pour apprendre à lire aux enfants. Dans tous les monastères et les évêchés, enseignez les psaumes, les notes, le chant, le comput. »</a:t>
            </a:r>
          </a:p>
          <a:p>
            <a:pPr algn="r"/>
            <a:r>
              <a:rPr lang="fr-FR" sz="2000" dirty="0"/>
              <a:t>Capitulaire de 789, </a:t>
            </a:r>
            <a:r>
              <a:rPr lang="fr-FR" sz="2000" i="1" dirty="0" err="1"/>
              <a:t>Admonitio</a:t>
            </a:r>
            <a:r>
              <a:rPr lang="fr-FR" sz="2000" i="1" dirty="0"/>
              <a:t> </a:t>
            </a:r>
            <a:r>
              <a:rPr lang="fr-FR" sz="2000" i="1" dirty="0" err="1"/>
              <a:t>generalis</a:t>
            </a:r>
            <a:endParaRPr lang="fr-FR" sz="2000" dirty="0"/>
          </a:p>
        </p:txBody>
      </p:sp>
      <p:sp>
        <p:nvSpPr>
          <p:cNvPr id="31" name="ZoneTexte 30">
            <a:extLst>
              <a:ext uri="{FF2B5EF4-FFF2-40B4-BE49-F238E27FC236}">
                <a16:creationId xmlns:a16="http://schemas.microsoft.com/office/drawing/2014/main" id="{DA0AC67A-D078-7FD1-7628-098CCDAF3FC6}"/>
              </a:ext>
            </a:extLst>
          </p:cNvPr>
          <p:cNvSpPr txBox="1"/>
          <p:nvPr/>
        </p:nvSpPr>
        <p:spPr>
          <a:xfrm>
            <a:off x="536489" y="3344180"/>
            <a:ext cx="2885584" cy="1323439"/>
          </a:xfrm>
          <a:prstGeom prst="rect">
            <a:avLst/>
          </a:prstGeom>
          <a:solidFill>
            <a:srgbClr val="404040">
              <a:alpha val="80000"/>
            </a:srgbClr>
          </a:solidFill>
          <a:ln w="28575">
            <a:solidFill>
              <a:schemeClr val="tx1"/>
            </a:solidFill>
          </a:ln>
        </p:spPr>
        <p:txBody>
          <a:bodyPr wrap="square">
            <a:spAutoFit/>
          </a:bodyPr>
          <a:lstStyle/>
          <a:p>
            <a:pPr marL="342900" indent="-342900">
              <a:buFontTx/>
              <a:buChar char="-"/>
            </a:pPr>
            <a:r>
              <a:rPr lang="fr-FR" sz="2000" dirty="0"/>
              <a:t>Petites écoles</a:t>
            </a:r>
          </a:p>
          <a:p>
            <a:pPr marL="342900" indent="-342900">
              <a:buFontTx/>
              <a:buChar char="-"/>
            </a:pPr>
            <a:r>
              <a:rPr lang="fr-FR" sz="2000" dirty="0"/>
              <a:t>Ecoles cathédrales</a:t>
            </a:r>
          </a:p>
          <a:p>
            <a:pPr marL="342900" indent="-342900">
              <a:buFontTx/>
              <a:buChar char="-"/>
            </a:pPr>
            <a:r>
              <a:rPr lang="fr-FR" sz="2000" dirty="0"/>
              <a:t>Ecoles monastiques</a:t>
            </a:r>
          </a:p>
          <a:p>
            <a:pPr marL="342900" indent="-342900">
              <a:buFontTx/>
              <a:buChar char="-"/>
            </a:pPr>
            <a:r>
              <a:rPr lang="fr-FR" sz="2000" dirty="0"/>
              <a:t>Ecole du Palais</a:t>
            </a:r>
          </a:p>
        </p:txBody>
      </p:sp>
    </p:spTree>
    <p:extLst>
      <p:ext uri="{BB962C8B-B14F-4D97-AF65-F5344CB8AC3E}">
        <p14:creationId xmlns:p14="http://schemas.microsoft.com/office/powerpoint/2010/main" val="42814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0-#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8" grpId="0"/>
      <p:bldP spid="29" grpId="0"/>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26939" y="352449"/>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Entre « humanités » et catéchisme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36489" y="70143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L’Ecole est une invention de l’Eglise</a:t>
            </a:r>
          </a:p>
        </p:txBody>
      </p:sp>
      <p:sp>
        <p:nvSpPr>
          <p:cNvPr id="4" name="ZoneTexte 3">
            <a:extLst>
              <a:ext uri="{FF2B5EF4-FFF2-40B4-BE49-F238E27FC236}">
                <a16:creationId xmlns:a16="http://schemas.microsoft.com/office/drawing/2014/main" id="{167C6708-870A-6BB1-95E1-D406C082E8C9}"/>
              </a:ext>
            </a:extLst>
          </p:cNvPr>
          <p:cNvSpPr txBox="1"/>
          <p:nvPr/>
        </p:nvSpPr>
        <p:spPr>
          <a:xfrm>
            <a:off x="536489" y="1050419"/>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disciplines scolaires sont nées dans le secondaire</a:t>
            </a:r>
          </a:p>
        </p:txBody>
      </p:sp>
      <p:sp>
        <p:nvSpPr>
          <p:cNvPr id="7" name="ZoneTexte 6">
            <a:extLst>
              <a:ext uri="{FF2B5EF4-FFF2-40B4-BE49-F238E27FC236}">
                <a16:creationId xmlns:a16="http://schemas.microsoft.com/office/drawing/2014/main" id="{AEE463DB-165E-1415-7833-AB9F42511169}"/>
              </a:ext>
            </a:extLst>
          </p:cNvPr>
          <p:cNvSpPr txBox="1"/>
          <p:nvPr/>
        </p:nvSpPr>
        <p:spPr>
          <a:xfrm>
            <a:off x="750673" y="145052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renaissance carolingienne</a:t>
            </a:r>
          </a:p>
        </p:txBody>
      </p:sp>
      <p:sp>
        <p:nvSpPr>
          <p:cNvPr id="6" name="ZoneTexte 5">
            <a:extLst>
              <a:ext uri="{FF2B5EF4-FFF2-40B4-BE49-F238E27FC236}">
                <a16:creationId xmlns:a16="http://schemas.microsoft.com/office/drawing/2014/main" id="{465EC9AB-CBF7-A75E-388F-A3BC4A82F8F6}"/>
              </a:ext>
            </a:extLst>
          </p:cNvPr>
          <p:cNvSpPr txBox="1"/>
          <p:nvPr/>
        </p:nvSpPr>
        <p:spPr>
          <a:xfrm>
            <a:off x="750673" y="179951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 – L’ambition encyclopédique des « Arts libéraux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FA586C52-5920-32BA-2A12-DBD92F6717A4}"/>
              </a:ext>
            </a:extLst>
          </p:cNvPr>
          <p:cNvSpPr txBox="1"/>
          <p:nvPr/>
        </p:nvSpPr>
        <p:spPr>
          <a:xfrm>
            <a:off x="214371" y="2236723"/>
            <a:ext cx="4357629" cy="369332"/>
          </a:xfrm>
          <a:prstGeom prst="rect">
            <a:avLst/>
          </a:prstGeom>
          <a:noFill/>
        </p:spPr>
        <p:txBody>
          <a:bodyPr wrap="square" rtlCol="0">
            <a:spAutoFit/>
          </a:bodyPr>
          <a:lstStyle/>
          <a:p>
            <a:r>
              <a:rPr lang="fr-FR" dirty="0"/>
              <a:t>- L’unité de la science et de la vérité</a:t>
            </a:r>
          </a:p>
        </p:txBody>
      </p:sp>
      <p:sp>
        <p:nvSpPr>
          <p:cNvPr id="9" name="ZoneTexte 8">
            <a:extLst>
              <a:ext uri="{FF2B5EF4-FFF2-40B4-BE49-F238E27FC236}">
                <a16:creationId xmlns:a16="http://schemas.microsoft.com/office/drawing/2014/main" id="{A4B290CE-F6B1-2E05-B335-F136996FDDCB}"/>
              </a:ext>
            </a:extLst>
          </p:cNvPr>
          <p:cNvSpPr txBox="1"/>
          <p:nvPr/>
        </p:nvSpPr>
        <p:spPr>
          <a:xfrm>
            <a:off x="214371" y="2630381"/>
            <a:ext cx="6768320" cy="369332"/>
          </a:xfrm>
          <a:prstGeom prst="rect">
            <a:avLst/>
          </a:prstGeom>
          <a:noFill/>
        </p:spPr>
        <p:txBody>
          <a:bodyPr wrap="square" rtlCol="0">
            <a:spAutoFit/>
          </a:bodyPr>
          <a:lstStyle/>
          <a:p>
            <a:r>
              <a:rPr lang="fr-FR" dirty="0"/>
              <a:t>- </a:t>
            </a:r>
            <a:r>
              <a:rPr lang="fr-FR" dirty="0" err="1"/>
              <a:t>Septem</a:t>
            </a:r>
            <a:r>
              <a:rPr lang="fr-FR" dirty="0"/>
              <a:t> </a:t>
            </a:r>
            <a:r>
              <a:rPr lang="fr-FR" dirty="0" err="1"/>
              <a:t>artes</a:t>
            </a:r>
            <a:r>
              <a:rPr lang="fr-FR" dirty="0"/>
              <a:t> </a:t>
            </a:r>
            <a:r>
              <a:rPr lang="fr-FR" dirty="0" err="1"/>
              <a:t>liberales</a:t>
            </a:r>
            <a:r>
              <a:rPr lang="fr-FR" dirty="0"/>
              <a:t> (Cassiodore, VI</a:t>
            </a:r>
            <a:r>
              <a:rPr lang="fr-FR" baseline="30000" dirty="0"/>
              <a:t>e</a:t>
            </a:r>
            <a:r>
              <a:rPr lang="fr-FR" dirty="0"/>
              <a:t> siècle)</a:t>
            </a:r>
          </a:p>
        </p:txBody>
      </p:sp>
    </p:spTree>
    <p:extLst>
      <p:ext uri="{BB962C8B-B14F-4D97-AF65-F5344CB8AC3E}">
        <p14:creationId xmlns:p14="http://schemas.microsoft.com/office/powerpoint/2010/main" val="24173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45CA93-A08B-053F-5534-17C0B222161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9530420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2090</TotalTime>
  <Words>2722</Words>
  <Application>Microsoft Office PowerPoint</Application>
  <PresentationFormat>Affichage à l'écran (4:3)</PresentationFormat>
  <Paragraphs>254</Paragraphs>
  <Slides>24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Calibri Light</vt:lpstr>
      <vt:lpstr>Calibri-Italic</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Yann Forestier</dc:creator>
  <cp:lastModifiedBy>Yann Forestier</cp:lastModifiedBy>
  <cp:revision>38</cp:revision>
  <dcterms:created xsi:type="dcterms:W3CDTF">2023-01-07T19:24:20Z</dcterms:created>
  <dcterms:modified xsi:type="dcterms:W3CDTF">2025-01-14T16:42:26Z</dcterms:modified>
</cp:coreProperties>
</file>