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80" r:id="rId3"/>
    <p:sldId id="281" r:id="rId4"/>
    <p:sldId id="282" r:id="rId5"/>
    <p:sldId id="283"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F5F5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8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70128-9D05-404B-8AC7-BFE890770FC2}"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1D503-1564-435D-81C2-EFF86C81907D}" type="slidenum">
              <a:rPr lang="fr-FR" smtClean="0"/>
              <a:t>‹N°›</a:t>
            </a:fld>
            <a:endParaRPr lang="fr-FR"/>
          </a:p>
        </p:txBody>
      </p:sp>
    </p:spTree>
    <p:extLst>
      <p:ext uri="{BB962C8B-B14F-4D97-AF65-F5344CB8AC3E}">
        <p14:creationId xmlns:p14="http://schemas.microsoft.com/office/powerpoint/2010/main" val="47867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AAD9-40A2-49DC-B0F1-392060B24FE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01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57404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29978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242702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514809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230654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932097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3244267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388839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45961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77664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88916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2174433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329715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727834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A2DAB9-18FD-4199-987A-FA9C20473909}" type="datetimeFigureOut">
              <a:rPr lang="fr-FR" smtClean="0"/>
              <a:pPr/>
              <a:t>14/01/2025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82981A-B86F-4E2A-83EA-E8617891A92A}" type="slidenum">
              <a:rPr lang="fr-FR" smtClean="0"/>
              <a:pPr/>
              <a:t>‹N°›</a:t>
            </a:fld>
            <a:endParaRPr lang="fr-FR"/>
          </a:p>
        </p:txBody>
      </p:sp>
    </p:spTree>
    <p:extLst>
      <p:ext uri="{BB962C8B-B14F-4D97-AF65-F5344CB8AC3E}">
        <p14:creationId xmlns:p14="http://schemas.microsoft.com/office/powerpoint/2010/main" val="288634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D65CF35-D3F3-41AF-AF6E-47D1BEE75EC4}"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80209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D65CF35-D3F3-41AF-AF6E-47D1BEE75EC4}" type="datetimeFigureOut">
              <a:rPr lang="fr-FR" smtClean="0"/>
              <a:t>14/01/2025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74660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D65CF35-D3F3-41AF-AF6E-47D1BEE75EC4}" type="datetimeFigureOut">
              <a:rPr lang="fr-FR" smtClean="0"/>
              <a:t>14/01/2025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11073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D65CF35-D3F3-41AF-AF6E-47D1BEE75EC4}" type="datetimeFigureOut">
              <a:rPr lang="fr-FR" smtClean="0"/>
              <a:t>14/01/2025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326596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5CF35-D3F3-41AF-AF6E-47D1BEE75EC4}" type="datetimeFigureOut">
              <a:rPr lang="fr-FR" smtClean="0"/>
              <a:t>14/01/2025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417607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D65CF35-D3F3-41AF-AF6E-47D1BEE75EC4}" type="datetimeFigureOut">
              <a:rPr lang="fr-FR" smtClean="0"/>
              <a:t>14/01/2025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96862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D65CF35-D3F3-41AF-AF6E-47D1BEE75EC4}" type="datetimeFigureOut">
              <a:rPr lang="fr-FR" smtClean="0"/>
              <a:t>14/01/2025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299663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5CF35-D3F3-41AF-AF6E-47D1BEE75EC4}" type="datetimeFigureOut">
              <a:rPr lang="fr-FR" smtClean="0"/>
              <a:t>14/01/2025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792E1-24CD-4AD3-BC60-007379E064D9}" type="slidenum">
              <a:rPr lang="fr-FR" smtClean="0"/>
              <a:t>‹N°›</a:t>
            </a:fld>
            <a:endParaRPr lang="fr-FR"/>
          </a:p>
        </p:txBody>
      </p:sp>
    </p:spTree>
    <p:extLst>
      <p:ext uri="{BB962C8B-B14F-4D97-AF65-F5344CB8AC3E}">
        <p14:creationId xmlns:p14="http://schemas.microsoft.com/office/powerpoint/2010/main" val="42711774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2DAB9-18FD-4199-987A-FA9C20473909}" type="datetimeFigureOut">
              <a:rPr lang="fr-FR" smtClean="0"/>
              <a:pPr/>
              <a:t>14/01/2025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2981A-B86F-4E2A-83EA-E8617891A92A}" type="slidenum">
              <a:rPr lang="fr-FR" smtClean="0"/>
              <a:pPr/>
              <a:t>‹N°›</a:t>
            </a:fld>
            <a:endParaRPr lang="fr-FR"/>
          </a:p>
        </p:txBody>
      </p:sp>
    </p:spTree>
    <p:extLst>
      <p:ext uri="{BB962C8B-B14F-4D97-AF65-F5344CB8AC3E}">
        <p14:creationId xmlns:p14="http://schemas.microsoft.com/office/powerpoint/2010/main" val="3242883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C8BDE6F-4379-5FF2-633E-8F010EAB0338}"/>
              </a:ext>
            </a:extLst>
          </p:cNvPr>
          <p:cNvSpPr txBox="1"/>
          <p:nvPr/>
        </p:nvSpPr>
        <p:spPr>
          <a:xfrm>
            <a:off x="117389" y="0"/>
            <a:ext cx="764265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I – L’invention des disciplines scolaires</a:t>
            </a:r>
          </a:p>
        </p:txBody>
      </p:sp>
      <p:sp>
        <p:nvSpPr>
          <p:cNvPr id="2" name="ZoneTexte 1">
            <a:extLst>
              <a:ext uri="{FF2B5EF4-FFF2-40B4-BE49-F238E27FC236}">
                <a16:creationId xmlns:a16="http://schemas.microsoft.com/office/drawing/2014/main" id="{FE81932F-0674-F1F8-42BD-52CD26AE2E84}"/>
              </a:ext>
            </a:extLst>
          </p:cNvPr>
          <p:cNvSpPr txBox="1"/>
          <p:nvPr/>
        </p:nvSpPr>
        <p:spPr>
          <a:xfrm>
            <a:off x="326939" y="352449"/>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 – Entre « humanités » et catéchisme</a:t>
            </a:r>
          </a:p>
        </p:txBody>
      </p:sp>
      <p:sp>
        <p:nvSpPr>
          <p:cNvPr id="3" name="ZoneTexte 2">
            <a:extLst>
              <a:ext uri="{FF2B5EF4-FFF2-40B4-BE49-F238E27FC236}">
                <a16:creationId xmlns:a16="http://schemas.microsoft.com/office/drawing/2014/main" id="{7081CFBF-4B60-D845-8A4D-809F01A1ED53}"/>
              </a:ext>
            </a:extLst>
          </p:cNvPr>
          <p:cNvSpPr txBox="1"/>
          <p:nvPr/>
        </p:nvSpPr>
        <p:spPr>
          <a:xfrm>
            <a:off x="600192" y="1166563"/>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a:t>
            </a:r>
            <a:r>
              <a:rPr kumimoji="0" lang="fr-FR" sz="2000" b="0" i="0" u="none" strike="noStrike" kern="1200" cap="none" spc="0" normalizeH="0" noProof="0" dirty="0">
                <a:ln>
                  <a:noFill/>
                </a:ln>
                <a:solidFill>
                  <a:prstClr val="white"/>
                </a:solidFill>
                <a:effectLst/>
                <a:uLnTx/>
                <a:uFillTx/>
                <a:latin typeface="Calibri" panose="020F0502020204030204"/>
                <a:ea typeface="+mn-ea"/>
                <a:cs typeface="+mn-cs"/>
              </a:rPr>
              <a:t> s’approprie la formation des élites</a:t>
            </a: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AEE463DB-165E-1415-7833-AB9F42511169}"/>
              </a:ext>
            </a:extLst>
          </p:cNvPr>
          <p:cNvSpPr txBox="1"/>
          <p:nvPr/>
        </p:nvSpPr>
        <p:spPr>
          <a:xfrm>
            <a:off x="755307" y="152475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Une préoccupation qui se manifeste dès la fin de l’Ancien Régime</a:t>
            </a:r>
          </a:p>
        </p:txBody>
      </p:sp>
      <p:sp>
        <p:nvSpPr>
          <p:cNvPr id="8" name="ZoneTexte 7">
            <a:extLst>
              <a:ext uri="{FF2B5EF4-FFF2-40B4-BE49-F238E27FC236}">
                <a16:creationId xmlns:a16="http://schemas.microsoft.com/office/drawing/2014/main" id="{FA586C52-5920-32BA-2A12-DBD92F6717A4}"/>
              </a:ext>
            </a:extLst>
          </p:cNvPr>
          <p:cNvSpPr txBox="1"/>
          <p:nvPr/>
        </p:nvSpPr>
        <p:spPr>
          <a:xfrm>
            <a:off x="386008" y="1919122"/>
            <a:ext cx="87579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La déclaration royale de 1698 : « les vérités de la foi, le rituel catholique, la messe quotidienne,</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et apprendre à lire et même à écrire à ceux qui pourraient en avoir besoin ».</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9078C334-33B8-9951-8C8F-2225133020FA}"/>
              </a:ext>
            </a:extLst>
          </p:cNvPr>
          <p:cNvSpPr txBox="1"/>
          <p:nvPr/>
        </p:nvSpPr>
        <p:spPr>
          <a:xfrm>
            <a:off x="326939" y="71064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dirty="0">
                <a:solidFill>
                  <a:prstClr val="white"/>
                </a:solidFill>
                <a:latin typeface="Calibri" panose="020F0502020204030204"/>
              </a:rPr>
              <a:t>B – Le XIX</a:t>
            </a:r>
            <a:r>
              <a:rPr lang="fr-FR" sz="2400" baseline="30000" dirty="0">
                <a:solidFill>
                  <a:prstClr val="white"/>
                </a:solidFill>
                <a:latin typeface="Calibri" panose="020F0502020204030204"/>
              </a:rPr>
              <a:t>e</a:t>
            </a:r>
            <a:r>
              <a:rPr lang="fr-FR" sz="2400" dirty="0">
                <a:solidFill>
                  <a:prstClr val="white"/>
                </a:solidFill>
                <a:latin typeface="Calibri" panose="020F0502020204030204"/>
              </a:rPr>
              <a:t> siècle ou l’invention du système scolaire</a:t>
            </a: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4BA25B55-DA7F-2EEB-4947-8E1C68D7C439}"/>
              </a:ext>
            </a:extLst>
          </p:cNvPr>
          <p:cNvSpPr txBox="1"/>
          <p:nvPr/>
        </p:nvSpPr>
        <p:spPr>
          <a:xfrm>
            <a:off x="386008" y="2565453"/>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- 1762: La </a:t>
            </a:r>
            <a:r>
              <a:rPr kumimoji="0" lang="fr-FR" sz="1800" b="0" i="0" u="none" strike="noStrike" kern="1200" cap="none" spc="0" normalizeH="0" baseline="0" noProof="0" dirty="0" err="1">
                <a:ln>
                  <a:noFill/>
                </a:ln>
                <a:solidFill>
                  <a:prstClr val="white"/>
                </a:solidFill>
                <a:effectLst/>
                <a:uLnTx/>
                <a:uFillTx/>
                <a:latin typeface="Calibri" panose="020F0502020204030204"/>
                <a:ea typeface="+mn-ea"/>
                <a:cs typeface="+mn-cs"/>
              </a:rPr>
              <a:t>Chalotais</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 1766: création de l’agrégation</a:t>
            </a:r>
          </a:p>
        </p:txBody>
      </p:sp>
      <p:sp>
        <p:nvSpPr>
          <p:cNvPr id="14" name="ZoneTexte 13">
            <a:extLst>
              <a:ext uri="{FF2B5EF4-FFF2-40B4-BE49-F238E27FC236}">
                <a16:creationId xmlns:a16="http://schemas.microsoft.com/office/drawing/2014/main" id="{F038FCD6-EE63-1719-85C3-6094A93F0317}"/>
              </a:ext>
            </a:extLst>
          </p:cNvPr>
          <p:cNvSpPr txBox="1"/>
          <p:nvPr/>
        </p:nvSpPr>
        <p:spPr>
          <a:xfrm>
            <a:off x="386008" y="2917902"/>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XVIII</a:t>
            </a:r>
            <a:r>
              <a:rPr kumimoji="0" lang="fr-FR" sz="18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siècle : les écoles professionnelles d’Etat</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13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947CED3-9C61-6F3F-9A3A-062F71445395}"/>
              </a:ext>
            </a:extLst>
          </p:cNvPr>
          <p:cNvSpPr txBox="1"/>
          <p:nvPr/>
        </p:nvSpPr>
        <p:spPr>
          <a:xfrm>
            <a:off x="235527" y="410713"/>
            <a:ext cx="8819940" cy="6247864"/>
          </a:xfrm>
          <a:prstGeom prst="rect">
            <a:avLst/>
          </a:prstGeom>
          <a:noFill/>
        </p:spPr>
        <p:txBody>
          <a:bodyPr wrap="square">
            <a:spAutoFit/>
          </a:bodyPr>
          <a:lstStyle/>
          <a:p>
            <a:r>
              <a:rPr lang="fr-FR" sz="1600" dirty="0"/>
              <a:t>« En première ligne se présentent les écoles les plus élémentaires de toutes, celles qui sont connues sous le nom de salles d’asile, et où sont reçus les petits enfants de l’âge de deux à six ou sept ans, trop jeunes encore pour fréquenter les écoles primaires proprement dites, et que leurs parents, pauvres et occupés, ne savent comment garder chez eux. Les établissements de ce genre, depuis longtemps en vigueur dans quelques pays voisins, commencent à se multiplier parmi nous, et plusieurs villes, notamment Paris, Lyon, Rouen, Nîmes en ont déjà reconnu les bons effets. Indépendamment des avantages de sûreté et de salubrité qu’elles offrent pour les petits enfants, si souvent et si dangereusement délaissés, dans les classes pauvres, les salles d’asile ont le mérite de leur faire contracter dès l’entrée dans la vie des habitudes d’ordre, de discipline, d’occupation régulière, qui sont un commencement de moralité ; et en même temps ils y reçoivent de premières instructions, des notions élémentaires qui les préparent à suivre avec plus de fruit l’enseignement que d’autres établissements leur offriront plus tard. L’utilité physique, intellectuelle et morale des salles d’asile est donc incontestable : elles sont la base et pour ainsi dire le berceau de l’éducation populaire ; elles profitent enfin directement aux parents eux-mêmes, car les mères, libres des soins qu’exigeaient d’elles leurs jeunes enfants, peuvent se livrer sans inquiétude au travail et tirer constamment un salaire de leur journée »</a:t>
            </a:r>
          </a:p>
          <a:p>
            <a:pPr algn="r"/>
            <a:r>
              <a:rPr lang="fr-FR" sz="1600" dirty="0"/>
              <a:t>Circulaire de François Guizot aux recteurs et aux préfets, 4 juillet 1833</a:t>
            </a:r>
          </a:p>
          <a:p>
            <a:endParaRPr lang="fr-FR" sz="1600" dirty="0"/>
          </a:p>
          <a:p>
            <a:r>
              <a:rPr lang="fr-FR" sz="1600" dirty="0"/>
              <a:t>« Il suffit d’avoir fréquenté une salle d’asile pour savoir que les élèves s’y trouvent entraînés par un mouvement commun imprimé à toute la classe, sans qu’il soit permis à aucun de ceux qui la composent d’élever une discussion ou d’opposer une résistance. Les enfants y suivent, sans le savoir, la droite voie dans laquelle on les place ; l’habitude se prend, et les détails de l’éducation s’effacent sans qu’il soit besoin de les approfondir […]. »</a:t>
            </a:r>
          </a:p>
          <a:p>
            <a:pPr algn="r"/>
            <a:r>
              <a:rPr lang="fr-FR" sz="1600" dirty="0"/>
              <a:t>Jean-Denys Cochin (maire du XIIe arr., fondateur de la 2e salle d’asile de France en 1826),</a:t>
            </a:r>
          </a:p>
          <a:p>
            <a:pPr algn="r"/>
            <a:r>
              <a:rPr lang="fr-FR" sz="1600" dirty="0"/>
              <a:t>Manuel des salles d’asile, 1845</a:t>
            </a:r>
          </a:p>
        </p:txBody>
      </p:sp>
      <p:pic>
        <p:nvPicPr>
          <p:cNvPr id="5" name="Image 4">
            <a:extLst>
              <a:ext uri="{FF2B5EF4-FFF2-40B4-BE49-F238E27FC236}">
                <a16:creationId xmlns:a16="http://schemas.microsoft.com/office/drawing/2014/main" id="{0F3EEF68-DD7D-0E9F-E0B5-810BA0B2D44D}"/>
              </a:ext>
            </a:extLst>
          </p:cNvPr>
          <p:cNvPicPr>
            <a:picLocks noChangeAspect="1"/>
          </p:cNvPicPr>
          <p:nvPr/>
        </p:nvPicPr>
        <p:blipFill>
          <a:blip r:embed="rId2"/>
          <a:stretch>
            <a:fillRect/>
          </a:stretch>
        </p:blipFill>
        <p:spPr>
          <a:xfrm>
            <a:off x="783647" y="752475"/>
            <a:ext cx="2846244" cy="4704674"/>
          </a:xfrm>
          <a:prstGeom prst="rect">
            <a:avLst/>
          </a:prstGeom>
        </p:spPr>
      </p:pic>
      <p:pic>
        <p:nvPicPr>
          <p:cNvPr id="6" name="Image 5">
            <a:extLst>
              <a:ext uri="{FF2B5EF4-FFF2-40B4-BE49-F238E27FC236}">
                <a16:creationId xmlns:a16="http://schemas.microsoft.com/office/drawing/2014/main" id="{30E007BB-B99A-602A-3E03-C0C83757A1FD}"/>
              </a:ext>
            </a:extLst>
          </p:cNvPr>
          <p:cNvPicPr>
            <a:picLocks noChangeAspect="1"/>
          </p:cNvPicPr>
          <p:nvPr/>
        </p:nvPicPr>
        <p:blipFill>
          <a:blip r:embed="rId3"/>
          <a:stretch>
            <a:fillRect/>
          </a:stretch>
        </p:blipFill>
        <p:spPr>
          <a:xfrm>
            <a:off x="4646469" y="752474"/>
            <a:ext cx="3510410" cy="4704673"/>
          </a:xfrm>
          <a:prstGeom prst="rect">
            <a:avLst/>
          </a:prstGeom>
        </p:spPr>
      </p:pic>
      <p:sp>
        <p:nvSpPr>
          <p:cNvPr id="7" name="ZoneTexte 6">
            <a:extLst>
              <a:ext uri="{FF2B5EF4-FFF2-40B4-BE49-F238E27FC236}">
                <a16:creationId xmlns:a16="http://schemas.microsoft.com/office/drawing/2014/main" id="{573F0FDB-85B9-42F3-A277-786B2B000676}"/>
              </a:ext>
            </a:extLst>
          </p:cNvPr>
          <p:cNvSpPr txBox="1"/>
          <p:nvPr/>
        </p:nvSpPr>
        <p:spPr>
          <a:xfrm>
            <a:off x="885384" y="4072705"/>
            <a:ext cx="2642769" cy="1323439"/>
          </a:xfrm>
          <a:prstGeom prst="rect">
            <a:avLst/>
          </a:prstGeom>
          <a:solidFill>
            <a:srgbClr val="333333">
              <a:alpha val="80000"/>
            </a:srgbClr>
          </a:solidFill>
          <a:ln w="28575">
            <a:solidFill>
              <a:schemeClr val="tx1"/>
            </a:solidFill>
          </a:ln>
        </p:spPr>
        <p:txBody>
          <a:bodyPr wrap="square" rtlCol="0">
            <a:spAutoFit/>
          </a:bodyPr>
          <a:lstStyle/>
          <a:p>
            <a:pPr algn="ctr"/>
            <a:r>
              <a:rPr lang="fr-FR" sz="2000" b="1" dirty="0"/>
              <a:t>Marie Pape-Carpantier</a:t>
            </a:r>
          </a:p>
          <a:p>
            <a:pPr algn="ctr"/>
            <a:r>
              <a:rPr lang="fr-FR" sz="2000" dirty="0"/>
              <a:t>Directrice du cours pratique des salles d’asile de 1848 à 1874</a:t>
            </a:r>
          </a:p>
        </p:txBody>
      </p:sp>
      <p:sp>
        <p:nvSpPr>
          <p:cNvPr id="8" name="ZoneTexte 7">
            <a:extLst>
              <a:ext uri="{FF2B5EF4-FFF2-40B4-BE49-F238E27FC236}">
                <a16:creationId xmlns:a16="http://schemas.microsoft.com/office/drawing/2014/main" id="{EE6C0888-B704-A9C8-8FA7-E1F5A341F919}"/>
              </a:ext>
            </a:extLst>
          </p:cNvPr>
          <p:cNvSpPr txBox="1"/>
          <p:nvPr/>
        </p:nvSpPr>
        <p:spPr>
          <a:xfrm>
            <a:off x="5080289" y="4366095"/>
            <a:ext cx="2642769" cy="1015663"/>
          </a:xfrm>
          <a:prstGeom prst="rect">
            <a:avLst/>
          </a:prstGeom>
          <a:solidFill>
            <a:srgbClr val="333333">
              <a:alpha val="80000"/>
            </a:srgbClr>
          </a:solidFill>
          <a:ln w="28575">
            <a:solidFill>
              <a:schemeClr val="tx1"/>
            </a:solidFill>
          </a:ln>
        </p:spPr>
        <p:txBody>
          <a:bodyPr wrap="square" rtlCol="0">
            <a:spAutoFit/>
          </a:bodyPr>
          <a:lstStyle/>
          <a:p>
            <a:pPr algn="ctr"/>
            <a:r>
              <a:rPr lang="fr-FR" sz="2000" b="1" dirty="0"/>
              <a:t>Pauline Kergomard</a:t>
            </a:r>
          </a:p>
          <a:p>
            <a:pPr algn="ctr"/>
            <a:r>
              <a:rPr lang="fr-FR" sz="2000" dirty="0"/>
              <a:t>Inspectrice générale de 1881 à 1897</a:t>
            </a:r>
          </a:p>
        </p:txBody>
      </p:sp>
    </p:spTree>
    <p:extLst>
      <p:ext uri="{BB962C8B-B14F-4D97-AF65-F5344CB8AC3E}">
        <p14:creationId xmlns:p14="http://schemas.microsoft.com/office/powerpoint/2010/main" val="87929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Les salles d’asile</a:t>
            </a:r>
          </a:p>
        </p:txBody>
      </p:sp>
      <p:sp>
        <p:nvSpPr>
          <p:cNvPr id="4" name="ZoneTexte 3">
            <a:extLst>
              <a:ext uri="{FF2B5EF4-FFF2-40B4-BE49-F238E27FC236}">
                <a16:creationId xmlns:a16="http://schemas.microsoft.com/office/drawing/2014/main" id="{2B1489B8-BB6B-06D6-C158-CD8F1258DB51}"/>
              </a:ext>
            </a:extLst>
          </p:cNvPr>
          <p:cNvSpPr txBox="1"/>
          <p:nvPr/>
        </p:nvSpPr>
        <p:spPr>
          <a:xfrm>
            <a:off x="600192" y="236761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c</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 L’éducation des filles</a:t>
            </a:r>
          </a:p>
        </p:txBody>
      </p:sp>
      <p:pic>
        <p:nvPicPr>
          <p:cNvPr id="5" name="Image 4">
            <a:extLst>
              <a:ext uri="{FF2B5EF4-FFF2-40B4-BE49-F238E27FC236}">
                <a16:creationId xmlns:a16="http://schemas.microsoft.com/office/drawing/2014/main" id="{6655D7C4-2C64-E274-7EF2-97806FD1693C}"/>
              </a:ext>
            </a:extLst>
          </p:cNvPr>
          <p:cNvPicPr>
            <a:picLocks noChangeAspect="1"/>
          </p:cNvPicPr>
          <p:nvPr/>
        </p:nvPicPr>
        <p:blipFill>
          <a:blip r:embed="rId2"/>
          <a:stretch>
            <a:fillRect/>
          </a:stretch>
        </p:blipFill>
        <p:spPr>
          <a:xfrm>
            <a:off x="88533" y="2820155"/>
            <a:ext cx="3139576" cy="4007298"/>
          </a:xfrm>
          <a:prstGeom prst="rect">
            <a:avLst/>
          </a:prstGeom>
        </p:spPr>
      </p:pic>
      <p:sp>
        <p:nvSpPr>
          <p:cNvPr id="9" name="ZoneTexte 8">
            <a:extLst>
              <a:ext uri="{FF2B5EF4-FFF2-40B4-BE49-F238E27FC236}">
                <a16:creationId xmlns:a16="http://schemas.microsoft.com/office/drawing/2014/main" id="{869B696B-173A-A2CB-DB31-48A58BCE0E12}"/>
              </a:ext>
            </a:extLst>
          </p:cNvPr>
          <p:cNvSpPr txBox="1"/>
          <p:nvPr/>
        </p:nvSpPr>
        <p:spPr>
          <a:xfrm>
            <a:off x="3466515" y="2034800"/>
            <a:ext cx="5588952" cy="4693593"/>
          </a:xfrm>
          <a:prstGeom prst="rect">
            <a:avLst/>
          </a:prstGeom>
          <a:solidFill>
            <a:schemeClr val="bg1">
              <a:lumMod val="85000"/>
              <a:lumOff val="15000"/>
            </a:schemeClr>
          </a:solidFill>
          <a:ln w="28575">
            <a:solidFill>
              <a:schemeClr val="tx1"/>
            </a:solidFill>
          </a:ln>
        </p:spPr>
        <p:txBody>
          <a:bodyPr wrap="square">
            <a:spAutoFit/>
          </a:bodyPr>
          <a:lstStyle/>
          <a:p>
            <a:r>
              <a:rPr lang="fr-FR" sz="1700" dirty="0"/>
              <a:t>« Faire aller son ménage, avoir l’œil sur ses gens</a:t>
            </a:r>
          </a:p>
          <a:p>
            <a:r>
              <a:rPr lang="fr-FR" sz="1700" dirty="0"/>
              <a:t>Et régler la dépense avec économie</a:t>
            </a:r>
          </a:p>
          <a:p>
            <a:r>
              <a:rPr lang="fr-FR" sz="1700" dirty="0"/>
              <a:t>Doit être son étude et sa philosophie »</a:t>
            </a:r>
          </a:p>
          <a:p>
            <a:pPr algn="r">
              <a:spcAft>
                <a:spcPts val="600"/>
              </a:spcAft>
            </a:pPr>
            <a:r>
              <a:rPr lang="fr-FR" sz="1700" dirty="0"/>
              <a:t>Chrysale, Les Femmes savantes, Molière, 1672</a:t>
            </a:r>
          </a:p>
          <a:p>
            <a:r>
              <a:rPr lang="fr-FR" sz="1700" dirty="0">
                <a:effectLst/>
                <a:ea typeface="Calibri" panose="020F0502020204030204" pitchFamily="34" charset="0"/>
              </a:rPr>
              <a:t>« La faiblesse du cerveau des femmes, la </a:t>
            </a:r>
            <a:r>
              <a:rPr lang="fr-FR" sz="1700" dirty="0" err="1">
                <a:effectLst/>
                <a:ea typeface="Calibri" panose="020F0502020204030204" pitchFamily="34" charset="0"/>
              </a:rPr>
              <a:t>mobilitét</a:t>
            </a:r>
            <a:r>
              <a:rPr lang="fr-FR" sz="1700" dirty="0">
                <a:effectLst/>
                <a:ea typeface="Calibri" panose="020F0502020204030204" pitchFamily="34" charset="0"/>
              </a:rPr>
              <a:t> de leurs idées, leur destination dans l’ordre social, la nécessité d’une constante et perpétuelle résignation et d’une sorte de charité indulgente et facile, tout cela ne peut s’obtenir que par la religion, une religion charitable et douce. »</a:t>
            </a:r>
          </a:p>
          <a:p>
            <a:pPr algn="r">
              <a:spcAft>
                <a:spcPts val="600"/>
              </a:spcAft>
            </a:pPr>
            <a:r>
              <a:rPr lang="fr-FR" sz="1700" dirty="0"/>
              <a:t>Napoléon Ier</a:t>
            </a:r>
          </a:p>
          <a:p>
            <a:r>
              <a:rPr lang="fr-FR" sz="1700" dirty="0">
                <a:effectLst/>
                <a:ea typeface="Calibri" panose="020F0502020204030204" pitchFamily="34" charset="0"/>
              </a:rPr>
              <a:t>« Tempérer l’égoïsme, voilà la fonction de la femme au point de vue social le plus élevé. Mais pour l’exercer il faut qu’elle reste elle-même, c’est-à-dire qu’elle se tienne à l’écart de la vie active qui gâte le cœur, qui exalte la personnalité […]. Il faut qu’elle n’ait part ni aux fonctions de production, ni aux fonctions de direction. »</a:t>
            </a:r>
          </a:p>
          <a:p>
            <a:pPr algn="r"/>
            <a:r>
              <a:rPr lang="fr-FR" sz="1700" dirty="0">
                <a:effectLst/>
                <a:ea typeface="Calibri" panose="020F0502020204030204" pitchFamily="34" charset="0"/>
              </a:rPr>
              <a:t>Jules Ferry, 1858</a:t>
            </a:r>
            <a:endParaRPr lang="fr-FR" sz="1700" dirty="0"/>
          </a:p>
        </p:txBody>
      </p:sp>
    </p:spTree>
    <p:extLst>
      <p:ext uri="{BB962C8B-B14F-4D97-AF65-F5344CB8AC3E}">
        <p14:creationId xmlns:p14="http://schemas.microsoft.com/office/powerpoint/2010/main" val="10999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Les salles d’asile</a:t>
            </a:r>
          </a:p>
        </p:txBody>
      </p:sp>
      <p:sp>
        <p:nvSpPr>
          <p:cNvPr id="4" name="ZoneTexte 3">
            <a:extLst>
              <a:ext uri="{FF2B5EF4-FFF2-40B4-BE49-F238E27FC236}">
                <a16:creationId xmlns:a16="http://schemas.microsoft.com/office/drawing/2014/main" id="{2B1489B8-BB6B-06D6-C158-CD8F1258DB51}"/>
              </a:ext>
            </a:extLst>
          </p:cNvPr>
          <p:cNvSpPr txBox="1"/>
          <p:nvPr/>
        </p:nvSpPr>
        <p:spPr>
          <a:xfrm>
            <a:off x="600192" y="236761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 – L’éducation des filles</a:t>
            </a:r>
          </a:p>
        </p:txBody>
      </p:sp>
      <p:sp>
        <p:nvSpPr>
          <p:cNvPr id="9" name="ZoneTexte 8">
            <a:extLst>
              <a:ext uri="{FF2B5EF4-FFF2-40B4-BE49-F238E27FC236}">
                <a16:creationId xmlns:a16="http://schemas.microsoft.com/office/drawing/2014/main" id="{869B696B-173A-A2CB-DB31-48A58BCE0E12}"/>
              </a:ext>
            </a:extLst>
          </p:cNvPr>
          <p:cNvSpPr txBox="1"/>
          <p:nvPr/>
        </p:nvSpPr>
        <p:spPr>
          <a:xfrm>
            <a:off x="3466515" y="2034800"/>
            <a:ext cx="5588952" cy="4693593"/>
          </a:xfrm>
          <a:prstGeom prst="rect">
            <a:avLst/>
          </a:prstGeom>
          <a:solidFill>
            <a:schemeClr val="bg1">
              <a:lumMod val="85000"/>
              <a:lumOff val="15000"/>
            </a:schemeClr>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rPr>
              <a:t>« Faire aller son ménage, avoir l’œil sur ses gens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rPr>
              <a:t>Et régler la dépense avec économie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rPr>
              <a:t>Doit être son étude et sa philosophie »</a:t>
            </a:r>
          </a:p>
          <a:p>
            <a:pPr marL="0" marR="0" lvl="0" indent="0" algn="r" defTabSz="457200" rtl="0" eaLnBrk="1" fontAlgn="auto" latinLnBrk="0" hangingPunct="1">
              <a:lnSpc>
                <a:spcPct val="100000"/>
              </a:lnSpc>
              <a:spcBef>
                <a:spcPts val="0"/>
              </a:spcBef>
              <a:spcAft>
                <a:spcPts val="60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rPr>
              <a:t>Chrysale, Les Femmes savantes, Molière, 1672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 La faiblesse du cerveau des femmes, la </a:t>
            </a:r>
            <a:r>
              <a:rPr kumimoji="0" lang="fr-FR" sz="1700" b="0" i="0" u="none" strike="noStrike" kern="1200" cap="none" spc="0" normalizeH="0" baseline="0" noProof="0" dirty="0" err="1">
                <a:ln>
                  <a:noFill/>
                </a:ln>
                <a:solidFill>
                  <a:prstClr val="white"/>
                </a:solidFill>
                <a:effectLst/>
                <a:uLnTx/>
                <a:uFillTx/>
                <a:latin typeface="Calibri" panose="020F0502020204030204"/>
                <a:ea typeface="Calibri" panose="020F0502020204030204" pitchFamily="34" charset="0"/>
                <a:cs typeface="+mn-cs"/>
              </a:rPr>
              <a:t>mobilitét</a:t>
            </a:r>
            <a:r>
              <a:rPr kumimoji="0" lang="fr-FR" sz="17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 de leurs idées, leur destination dans l’ordre social, la nécessité d’une constante et perpétuelle résignation et d’une sorte de charité indulgente et facile, tout cela ne peut s’obtenir que par la religion, une religion charitable et douce. »</a:t>
            </a:r>
          </a:p>
          <a:p>
            <a:pPr marL="0" marR="0" lvl="0" indent="0" algn="r" defTabSz="457200" rtl="0" eaLnBrk="1" fontAlgn="auto" latinLnBrk="0" hangingPunct="1">
              <a:lnSpc>
                <a:spcPct val="100000"/>
              </a:lnSpc>
              <a:spcBef>
                <a:spcPts val="0"/>
              </a:spcBef>
              <a:spcAft>
                <a:spcPts val="60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rPr>
              <a:t>Napoléon 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 Tempérer l’égoïsme, voilà la fonction de la femme au point de vue social le plus élevé. Mais pour l’exercer il faut qu’elle reste elle-même, c’est-à-dire qu’elle se tienne à l’écart de la vie active qui gâte le cœur, qui exalte la personnalité […]. Il faut qu’elle n’ait part ni aux fonctions de production, ni aux fonctions de direction.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Jules Ferry, 1858</a:t>
            </a:r>
            <a:endPar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B6249B0-AC91-A001-8219-A6492ECB1B2F}"/>
              </a:ext>
            </a:extLst>
          </p:cNvPr>
          <p:cNvSpPr txBox="1"/>
          <p:nvPr/>
        </p:nvSpPr>
        <p:spPr>
          <a:xfrm>
            <a:off x="198410" y="2736943"/>
            <a:ext cx="32681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Julie-Victoire Daubié, première bachelière en 1861</a:t>
            </a:r>
          </a:p>
        </p:txBody>
      </p:sp>
      <p:sp>
        <p:nvSpPr>
          <p:cNvPr id="10" name="ZoneTexte 9">
            <a:extLst>
              <a:ext uri="{FF2B5EF4-FFF2-40B4-BE49-F238E27FC236}">
                <a16:creationId xmlns:a16="http://schemas.microsoft.com/office/drawing/2014/main" id="{47A0FC31-CA23-792E-B36B-A1B17CC7A428}"/>
              </a:ext>
            </a:extLst>
          </p:cNvPr>
          <p:cNvSpPr txBox="1"/>
          <p:nvPr/>
        </p:nvSpPr>
        <p:spPr>
          <a:xfrm>
            <a:off x="198409" y="3383274"/>
            <a:ext cx="32681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1867 : cours Duruy</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1880 : loi Camille Sée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Les salles d’asile</a:t>
            </a:r>
          </a:p>
        </p:txBody>
      </p:sp>
      <p:sp>
        <p:nvSpPr>
          <p:cNvPr id="4" name="ZoneTexte 3">
            <a:extLst>
              <a:ext uri="{FF2B5EF4-FFF2-40B4-BE49-F238E27FC236}">
                <a16:creationId xmlns:a16="http://schemas.microsoft.com/office/drawing/2014/main" id="{2B1489B8-BB6B-06D6-C158-CD8F1258DB51}"/>
              </a:ext>
            </a:extLst>
          </p:cNvPr>
          <p:cNvSpPr txBox="1"/>
          <p:nvPr/>
        </p:nvSpPr>
        <p:spPr>
          <a:xfrm>
            <a:off x="600192" y="236761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 – L’éducation des filles</a:t>
            </a:r>
          </a:p>
        </p:txBody>
      </p:sp>
      <p:sp>
        <p:nvSpPr>
          <p:cNvPr id="9" name="ZoneTexte 8">
            <a:extLst>
              <a:ext uri="{FF2B5EF4-FFF2-40B4-BE49-F238E27FC236}">
                <a16:creationId xmlns:a16="http://schemas.microsoft.com/office/drawing/2014/main" id="{869B696B-173A-A2CB-DB31-48A58BCE0E12}"/>
              </a:ext>
            </a:extLst>
          </p:cNvPr>
          <p:cNvSpPr txBox="1"/>
          <p:nvPr/>
        </p:nvSpPr>
        <p:spPr>
          <a:xfrm>
            <a:off x="3868296" y="2459065"/>
            <a:ext cx="4871394" cy="1661993"/>
          </a:xfrm>
          <a:prstGeom prst="rect">
            <a:avLst/>
          </a:prstGeom>
          <a:solidFill>
            <a:schemeClr val="bg1">
              <a:lumMod val="85000"/>
              <a:lumOff val="15000"/>
            </a:schemeClr>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rPr>
              <a:t>« Les écoles que nous voulons fonder ont pour but non de les arracher [les femmes] à leur vocation naturelle, mais de les rendre plus capables de remplir les devoirs d’épouse, de mère et de maîtresse de maison</a:t>
            </a:r>
            <a:r>
              <a:rPr kumimoji="0" lang="fr-FR" sz="17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rPr>
              <a:t>Camille Sée</a:t>
            </a:r>
          </a:p>
        </p:txBody>
      </p:sp>
      <p:sp>
        <p:nvSpPr>
          <p:cNvPr id="8" name="ZoneTexte 7">
            <a:extLst>
              <a:ext uri="{FF2B5EF4-FFF2-40B4-BE49-F238E27FC236}">
                <a16:creationId xmlns:a16="http://schemas.microsoft.com/office/drawing/2014/main" id="{CB6249B0-AC91-A001-8219-A6492ECB1B2F}"/>
              </a:ext>
            </a:extLst>
          </p:cNvPr>
          <p:cNvSpPr txBox="1"/>
          <p:nvPr/>
        </p:nvSpPr>
        <p:spPr>
          <a:xfrm>
            <a:off x="198410" y="2736943"/>
            <a:ext cx="32681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Julie-Victoire Daubié, première bachelière en 1861</a:t>
            </a:r>
          </a:p>
        </p:txBody>
      </p:sp>
      <p:sp>
        <p:nvSpPr>
          <p:cNvPr id="10" name="ZoneTexte 9">
            <a:extLst>
              <a:ext uri="{FF2B5EF4-FFF2-40B4-BE49-F238E27FC236}">
                <a16:creationId xmlns:a16="http://schemas.microsoft.com/office/drawing/2014/main" id="{47A0FC31-CA23-792E-B36B-A1B17CC7A428}"/>
              </a:ext>
            </a:extLst>
          </p:cNvPr>
          <p:cNvSpPr txBox="1"/>
          <p:nvPr/>
        </p:nvSpPr>
        <p:spPr>
          <a:xfrm>
            <a:off x="198409" y="3383274"/>
            <a:ext cx="32681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1867 : cours Duruy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1880 : loi Camille Sée</a:t>
            </a:r>
          </a:p>
        </p:txBody>
      </p:sp>
      <p:sp>
        <p:nvSpPr>
          <p:cNvPr id="5" name="ZoneTexte 4">
            <a:extLst>
              <a:ext uri="{FF2B5EF4-FFF2-40B4-BE49-F238E27FC236}">
                <a16:creationId xmlns:a16="http://schemas.microsoft.com/office/drawing/2014/main" id="{DE78F72E-E238-33A4-B9D7-F301C71A3F8E}"/>
              </a:ext>
            </a:extLst>
          </p:cNvPr>
          <p:cNvSpPr txBox="1"/>
          <p:nvPr/>
        </p:nvSpPr>
        <p:spPr>
          <a:xfrm>
            <a:off x="198409" y="4121058"/>
            <a:ext cx="326810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Une « conspiration</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de l’impiété » (Mgr Dupanloup) ? L’enjeu de la concurrence avec l’Eglise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E0F8D8C4-32CE-A9F9-EDE0-0084E6562BE3}"/>
              </a:ext>
            </a:extLst>
          </p:cNvPr>
          <p:cNvSpPr txBox="1"/>
          <p:nvPr/>
        </p:nvSpPr>
        <p:spPr>
          <a:xfrm>
            <a:off x="3868296" y="4355895"/>
            <a:ext cx="4871394" cy="1184940"/>
          </a:xfrm>
          <a:prstGeom prst="rect">
            <a:avLst/>
          </a:prstGeom>
          <a:solidFill>
            <a:schemeClr val="bg1">
              <a:lumMod val="85000"/>
              <a:lumOff val="15000"/>
            </a:schemeClr>
          </a:solidFill>
          <a:ln w="28575">
            <a:solidFill>
              <a:schemeClr val="tx1"/>
            </a:solidFill>
          </a:ln>
        </p:spPr>
        <p:txBody>
          <a:bodyPr wrap="square">
            <a:spAutoFit/>
          </a:bodyPr>
          <a:lstStyle/>
          <a:p>
            <a:pPr lvl="0"/>
            <a:r>
              <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dirty="0"/>
              <a:t>Les femmes, quoi qu’on fasse, dirigent les mœurs, et c’est par les mœurs, plus que par les lois, que se font les peuples. </a:t>
            </a:r>
            <a:r>
              <a:rPr kumimoji="0" lang="fr-FR" sz="17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white"/>
                </a:solidFill>
                <a:effectLst/>
                <a:uLnTx/>
                <a:uFillTx/>
                <a:latin typeface="Calibri" panose="020F0502020204030204"/>
                <a:ea typeface="+mn-ea"/>
                <a:cs typeface="+mn-cs"/>
              </a:rPr>
              <a:t>Jules Ferry</a:t>
            </a:r>
          </a:p>
        </p:txBody>
      </p:sp>
    </p:spTree>
    <p:extLst>
      <p:ext uri="{BB962C8B-B14F-4D97-AF65-F5344CB8AC3E}">
        <p14:creationId xmlns:p14="http://schemas.microsoft.com/office/powerpoint/2010/main" val="32826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p:bldP spid="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Les salles d’asile</a:t>
            </a:r>
          </a:p>
        </p:txBody>
      </p:sp>
      <p:sp>
        <p:nvSpPr>
          <p:cNvPr id="4" name="ZoneTexte 3">
            <a:extLst>
              <a:ext uri="{FF2B5EF4-FFF2-40B4-BE49-F238E27FC236}">
                <a16:creationId xmlns:a16="http://schemas.microsoft.com/office/drawing/2014/main" id="{2B1489B8-BB6B-06D6-C158-CD8F1258DB51}"/>
              </a:ext>
            </a:extLst>
          </p:cNvPr>
          <p:cNvSpPr txBox="1"/>
          <p:nvPr/>
        </p:nvSpPr>
        <p:spPr>
          <a:xfrm>
            <a:off x="600192" y="236761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 – L’éducation des filles</a:t>
            </a:r>
          </a:p>
        </p:txBody>
      </p:sp>
      <p:sp>
        <p:nvSpPr>
          <p:cNvPr id="14" name="ZoneTexte 13">
            <a:extLst>
              <a:ext uri="{FF2B5EF4-FFF2-40B4-BE49-F238E27FC236}">
                <a16:creationId xmlns:a16="http://schemas.microsoft.com/office/drawing/2014/main" id="{B6652583-98CA-152A-6A35-B44FDE94E845}"/>
              </a:ext>
            </a:extLst>
          </p:cNvPr>
          <p:cNvSpPr txBox="1"/>
          <p:nvPr/>
        </p:nvSpPr>
        <p:spPr>
          <a:xfrm>
            <a:off x="600192" y="273694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 – </a:t>
            </a:r>
            <a:r>
              <a:rPr lang="fr-FR" dirty="0">
                <a:solidFill>
                  <a:prstClr val="white"/>
                </a:solidFill>
                <a:latin typeface="Calibri" panose="020F0502020204030204"/>
              </a:rPr>
              <a:t>L’importance de la religion</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E1970F4D-559F-7B1A-5DD0-857CB8C59DBC}"/>
              </a:ext>
            </a:extLst>
          </p:cNvPr>
          <p:cNvSpPr txBox="1"/>
          <p:nvPr/>
        </p:nvSpPr>
        <p:spPr>
          <a:xfrm>
            <a:off x="253829" y="310627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La place de l’instruction religieuse</a:t>
            </a:r>
          </a:p>
        </p:txBody>
      </p:sp>
    </p:spTree>
    <p:extLst>
      <p:ext uri="{BB962C8B-B14F-4D97-AF65-F5344CB8AC3E}">
        <p14:creationId xmlns:p14="http://schemas.microsoft.com/office/powerpoint/2010/main" val="17027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F781BD5-66E4-1076-CCC9-9E618EF3F0CF}"/>
              </a:ext>
            </a:extLst>
          </p:cNvPr>
          <p:cNvSpPr txBox="1"/>
          <p:nvPr/>
        </p:nvSpPr>
        <p:spPr>
          <a:xfrm>
            <a:off x="168957" y="211983"/>
            <a:ext cx="8806085" cy="6494085"/>
          </a:xfrm>
          <a:prstGeom prst="rect">
            <a:avLst/>
          </a:prstGeom>
          <a:noFill/>
        </p:spPr>
        <p:txBody>
          <a:bodyPr wrap="square">
            <a:spAutoFit/>
          </a:bodyPr>
          <a:lstStyle/>
          <a:p>
            <a:pPr>
              <a:spcAft>
                <a:spcPts val="600"/>
              </a:spcAft>
            </a:pPr>
            <a:r>
              <a:rPr lang="fr-FR" dirty="0"/>
              <a:t>Art. 4 : Dans toutes les divisions, l’instruction morale et religieuse tiendra le premier rang. Des prières commenceront et termineront toutes les classes. Des versets de l’Écriture sainte seront appris tous les jours. Tous les samedis, l’évangile du dimanche suivant sera récité. Les dimanches et fêtes consacrées, les élèves seront conduits aux offices divins. Les livres de lecture courante, les exemples d’écriture, les discours et les exhortations de l’instituteur, tendront constamment à faire pénétrer dans l’âme des élèves les sentiments et les principes qui sont la sauvegarde des bonnes mœurs et qui sont propres à inspirer la crainte et l’amour de Dieu. […]</a:t>
            </a:r>
          </a:p>
          <a:p>
            <a:pPr>
              <a:spcAft>
                <a:spcPts val="600"/>
              </a:spcAft>
            </a:pPr>
            <a:r>
              <a:rPr lang="fr-FR" dirty="0"/>
              <a:t>Art. 5 : Les enfants de l’âge de six à huit ans formeront la première division. Indépendamment de lectures pieuses faites à haute voix, ils seront particulièrement exercés à la récitation des prières. On leur enseignera, en même temps, la lecture, l’écriture et les premières notions du calcul verbal.</a:t>
            </a:r>
          </a:p>
          <a:p>
            <a:pPr>
              <a:spcAft>
                <a:spcPts val="600"/>
              </a:spcAft>
            </a:pPr>
            <a:r>
              <a:rPr lang="fr-FR" dirty="0"/>
              <a:t>Art. 6 : Les enfants de huit à dix ans formeront la deuxième division. L’instruction morale et religieuse consistera dans l’étude de l’histoire sainte, Ancien et Nouveau Testament. Les enfants continueront les exercices de la lecture, de l’écriture et du calcul verbal. On leur enseignera le calcul par écrit et la grammaire française.</a:t>
            </a:r>
          </a:p>
          <a:p>
            <a:pPr>
              <a:spcAft>
                <a:spcPts val="600"/>
              </a:spcAft>
            </a:pPr>
            <a:r>
              <a:rPr lang="fr-FR" dirty="0"/>
              <a:t>Art. 7 : Une troisième division se composera des enfants de dix ans et au-dessus, jusqu’à leur sortie de l’école. Ils étudieront spécialement la doctrine chrétienne. Ils recevront en outre des notions élémentaires de géographie et d’histoire générale, et surtout de la géographie et de l’histoire de la France ; l’enseignement du chant et du dessin linéaire, lorsqu’il y aura lieu, sera donné de préférence dans cette division.</a:t>
            </a:r>
          </a:p>
          <a:p>
            <a:pPr algn="r"/>
            <a:r>
              <a:rPr lang="fr-FR" dirty="0"/>
              <a:t>Statut du 25 avril 1834 sur les écoles primaires élémentaires communales</a:t>
            </a:r>
          </a:p>
        </p:txBody>
      </p:sp>
    </p:spTree>
    <p:extLst>
      <p:ext uri="{BB962C8B-B14F-4D97-AF65-F5344CB8AC3E}">
        <p14:creationId xmlns:p14="http://schemas.microsoft.com/office/powerpoint/2010/main" val="88533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Les salles d’asile</a:t>
            </a:r>
          </a:p>
        </p:txBody>
      </p:sp>
      <p:sp>
        <p:nvSpPr>
          <p:cNvPr id="4" name="ZoneTexte 3">
            <a:extLst>
              <a:ext uri="{FF2B5EF4-FFF2-40B4-BE49-F238E27FC236}">
                <a16:creationId xmlns:a16="http://schemas.microsoft.com/office/drawing/2014/main" id="{2B1489B8-BB6B-06D6-C158-CD8F1258DB51}"/>
              </a:ext>
            </a:extLst>
          </p:cNvPr>
          <p:cNvSpPr txBox="1"/>
          <p:nvPr/>
        </p:nvSpPr>
        <p:spPr>
          <a:xfrm>
            <a:off x="600192" y="236761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 – L’éducation des filles</a:t>
            </a:r>
          </a:p>
        </p:txBody>
      </p:sp>
      <p:sp>
        <p:nvSpPr>
          <p:cNvPr id="14" name="ZoneTexte 13">
            <a:extLst>
              <a:ext uri="{FF2B5EF4-FFF2-40B4-BE49-F238E27FC236}">
                <a16:creationId xmlns:a16="http://schemas.microsoft.com/office/drawing/2014/main" id="{B6652583-98CA-152A-6A35-B44FDE94E845}"/>
              </a:ext>
            </a:extLst>
          </p:cNvPr>
          <p:cNvSpPr txBox="1"/>
          <p:nvPr/>
        </p:nvSpPr>
        <p:spPr>
          <a:xfrm>
            <a:off x="600192" y="273694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 – L’importance de la religion</a:t>
            </a:r>
          </a:p>
        </p:txBody>
      </p:sp>
      <p:sp>
        <p:nvSpPr>
          <p:cNvPr id="5" name="ZoneTexte 4">
            <a:extLst>
              <a:ext uri="{FF2B5EF4-FFF2-40B4-BE49-F238E27FC236}">
                <a16:creationId xmlns:a16="http://schemas.microsoft.com/office/drawing/2014/main" id="{4CF92184-7FB5-B376-CC0E-5315CF14161B}"/>
              </a:ext>
            </a:extLst>
          </p:cNvPr>
          <p:cNvSpPr txBox="1"/>
          <p:nvPr/>
        </p:nvSpPr>
        <p:spPr>
          <a:xfrm>
            <a:off x="253829" y="310627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La place de l’instruction religieuse</a:t>
            </a:r>
          </a:p>
        </p:txBody>
      </p:sp>
      <p:sp>
        <p:nvSpPr>
          <p:cNvPr id="8" name="ZoneTexte 7">
            <a:extLst>
              <a:ext uri="{FF2B5EF4-FFF2-40B4-BE49-F238E27FC236}">
                <a16:creationId xmlns:a16="http://schemas.microsoft.com/office/drawing/2014/main" id="{0540995A-4D4D-705D-7371-A3686F3875B8}"/>
              </a:ext>
            </a:extLst>
          </p:cNvPr>
          <p:cNvSpPr txBox="1"/>
          <p:nvPr/>
        </p:nvSpPr>
        <p:spPr>
          <a:xfrm>
            <a:off x="253829" y="3464222"/>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rôle du clergé renforcé par la loi Falloux (1850)</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1FCA37A0-0024-02A4-9466-A18068EBFA97}"/>
              </a:ext>
            </a:extLst>
          </p:cNvPr>
          <p:cNvSpPr txBox="1"/>
          <p:nvPr/>
        </p:nvSpPr>
        <p:spPr>
          <a:xfrm>
            <a:off x="253829" y="3833554"/>
            <a:ext cx="764265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- 1900</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 les établissements religieux secondaires scolarisent 100000 jeunes, contre 87000 pour les collèges et lycées publics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2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Les salles d’asile</a:t>
            </a:r>
          </a:p>
        </p:txBody>
      </p:sp>
      <p:sp>
        <p:nvSpPr>
          <p:cNvPr id="4" name="ZoneTexte 3">
            <a:extLst>
              <a:ext uri="{FF2B5EF4-FFF2-40B4-BE49-F238E27FC236}">
                <a16:creationId xmlns:a16="http://schemas.microsoft.com/office/drawing/2014/main" id="{2B1489B8-BB6B-06D6-C158-CD8F1258DB51}"/>
              </a:ext>
            </a:extLst>
          </p:cNvPr>
          <p:cNvSpPr txBox="1"/>
          <p:nvPr/>
        </p:nvSpPr>
        <p:spPr>
          <a:xfrm>
            <a:off x="600192" y="236761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 – L’éducation des filles</a:t>
            </a:r>
          </a:p>
        </p:txBody>
      </p:sp>
      <p:sp>
        <p:nvSpPr>
          <p:cNvPr id="14" name="ZoneTexte 13">
            <a:extLst>
              <a:ext uri="{FF2B5EF4-FFF2-40B4-BE49-F238E27FC236}">
                <a16:creationId xmlns:a16="http://schemas.microsoft.com/office/drawing/2014/main" id="{B6652583-98CA-152A-6A35-B44FDE94E845}"/>
              </a:ext>
            </a:extLst>
          </p:cNvPr>
          <p:cNvSpPr txBox="1"/>
          <p:nvPr/>
        </p:nvSpPr>
        <p:spPr>
          <a:xfrm>
            <a:off x="600192" y="273694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 – L’importance de la religion</a:t>
            </a:r>
          </a:p>
        </p:txBody>
      </p:sp>
      <p:sp>
        <p:nvSpPr>
          <p:cNvPr id="10" name="ZoneTexte 9">
            <a:extLst>
              <a:ext uri="{FF2B5EF4-FFF2-40B4-BE49-F238E27FC236}">
                <a16:creationId xmlns:a16="http://schemas.microsoft.com/office/drawing/2014/main" id="{F66B095B-EA6D-4A88-E8FD-3CC3A2FC96FE}"/>
              </a:ext>
            </a:extLst>
          </p:cNvPr>
          <p:cNvSpPr txBox="1"/>
          <p:nvPr/>
        </p:nvSpPr>
        <p:spPr>
          <a:xfrm>
            <a:off x="600192" y="310627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e</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 La pédagogie entre normalisation et modernisation</a:t>
            </a:r>
          </a:p>
        </p:txBody>
      </p:sp>
      <p:sp>
        <p:nvSpPr>
          <p:cNvPr id="13" name="ZoneTexte 12">
            <a:extLst>
              <a:ext uri="{FF2B5EF4-FFF2-40B4-BE49-F238E27FC236}">
                <a16:creationId xmlns:a16="http://schemas.microsoft.com/office/drawing/2014/main" id="{D1165177-4E1A-D8DA-D140-87C4A175A70D}"/>
              </a:ext>
            </a:extLst>
          </p:cNvPr>
          <p:cNvSpPr txBox="1"/>
          <p:nvPr/>
        </p:nvSpPr>
        <p:spPr>
          <a:xfrm>
            <a:off x="88533" y="347560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L’Etat intervient dans la pédagogie pour imposer le mode simultané</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Image 14">
            <a:extLst>
              <a:ext uri="{FF2B5EF4-FFF2-40B4-BE49-F238E27FC236}">
                <a16:creationId xmlns:a16="http://schemas.microsoft.com/office/drawing/2014/main" id="{C0DA4E20-3275-B2B4-0CBF-DCBE74AB461C}"/>
              </a:ext>
            </a:extLst>
          </p:cNvPr>
          <p:cNvPicPr>
            <a:picLocks noChangeAspect="1"/>
          </p:cNvPicPr>
          <p:nvPr/>
        </p:nvPicPr>
        <p:blipFill rotWithShape="1">
          <a:blip r:embed="rId2"/>
          <a:srcRect l="3351" t="23752" r="4051" b="14950"/>
          <a:stretch/>
        </p:blipFill>
        <p:spPr>
          <a:xfrm>
            <a:off x="0" y="3869974"/>
            <a:ext cx="3909519" cy="2988026"/>
          </a:xfrm>
          <a:prstGeom prst="rect">
            <a:avLst/>
          </a:prstGeom>
        </p:spPr>
      </p:pic>
      <p:pic>
        <p:nvPicPr>
          <p:cNvPr id="16" name="Image 15">
            <a:extLst>
              <a:ext uri="{FF2B5EF4-FFF2-40B4-BE49-F238E27FC236}">
                <a16:creationId xmlns:a16="http://schemas.microsoft.com/office/drawing/2014/main" id="{62B8F652-6465-53BF-6B1E-DA0051C3EF49}"/>
              </a:ext>
            </a:extLst>
          </p:cNvPr>
          <p:cNvPicPr>
            <a:picLocks noChangeAspect="1"/>
          </p:cNvPicPr>
          <p:nvPr/>
        </p:nvPicPr>
        <p:blipFill rotWithShape="1">
          <a:blip r:embed="rId3"/>
          <a:srcRect r="1570" b="6487"/>
          <a:stretch/>
        </p:blipFill>
        <p:spPr>
          <a:xfrm>
            <a:off x="3320773" y="-53736"/>
            <a:ext cx="5823227" cy="3134976"/>
          </a:xfrm>
          <a:prstGeom prst="rect">
            <a:avLst/>
          </a:prstGeom>
        </p:spPr>
      </p:pic>
      <p:pic>
        <p:nvPicPr>
          <p:cNvPr id="17" name="Image 16">
            <a:extLst>
              <a:ext uri="{FF2B5EF4-FFF2-40B4-BE49-F238E27FC236}">
                <a16:creationId xmlns:a16="http://schemas.microsoft.com/office/drawing/2014/main" id="{80DEDFC4-ED50-1DA5-7FAE-4BD5E4132280}"/>
              </a:ext>
            </a:extLst>
          </p:cNvPr>
          <p:cNvPicPr>
            <a:picLocks noChangeAspect="1"/>
          </p:cNvPicPr>
          <p:nvPr/>
        </p:nvPicPr>
        <p:blipFill>
          <a:blip r:embed="rId4"/>
          <a:stretch>
            <a:fillRect/>
          </a:stretch>
        </p:blipFill>
        <p:spPr>
          <a:xfrm>
            <a:off x="3909519" y="4032640"/>
            <a:ext cx="5234481" cy="2442152"/>
          </a:xfrm>
          <a:prstGeom prst="rect">
            <a:avLst/>
          </a:prstGeom>
        </p:spPr>
      </p:pic>
    </p:spTree>
    <p:extLst>
      <p:ext uri="{BB962C8B-B14F-4D97-AF65-F5344CB8AC3E}">
        <p14:creationId xmlns:p14="http://schemas.microsoft.com/office/powerpoint/2010/main" val="13613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Les salles d’asile</a:t>
            </a:r>
          </a:p>
        </p:txBody>
      </p:sp>
      <p:sp>
        <p:nvSpPr>
          <p:cNvPr id="4" name="ZoneTexte 3">
            <a:extLst>
              <a:ext uri="{FF2B5EF4-FFF2-40B4-BE49-F238E27FC236}">
                <a16:creationId xmlns:a16="http://schemas.microsoft.com/office/drawing/2014/main" id="{2B1489B8-BB6B-06D6-C158-CD8F1258DB51}"/>
              </a:ext>
            </a:extLst>
          </p:cNvPr>
          <p:cNvSpPr txBox="1"/>
          <p:nvPr/>
        </p:nvSpPr>
        <p:spPr>
          <a:xfrm>
            <a:off x="600192" y="236761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 – L’éducation des filles</a:t>
            </a:r>
          </a:p>
        </p:txBody>
      </p:sp>
      <p:sp>
        <p:nvSpPr>
          <p:cNvPr id="14" name="ZoneTexte 13">
            <a:extLst>
              <a:ext uri="{FF2B5EF4-FFF2-40B4-BE49-F238E27FC236}">
                <a16:creationId xmlns:a16="http://schemas.microsoft.com/office/drawing/2014/main" id="{B6652583-98CA-152A-6A35-B44FDE94E845}"/>
              </a:ext>
            </a:extLst>
          </p:cNvPr>
          <p:cNvSpPr txBox="1"/>
          <p:nvPr/>
        </p:nvSpPr>
        <p:spPr>
          <a:xfrm>
            <a:off x="600192" y="273694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 – L’importance de la religion</a:t>
            </a:r>
          </a:p>
        </p:txBody>
      </p:sp>
      <p:sp>
        <p:nvSpPr>
          <p:cNvPr id="10" name="ZoneTexte 9">
            <a:extLst>
              <a:ext uri="{FF2B5EF4-FFF2-40B4-BE49-F238E27FC236}">
                <a16:creationId xmlns:a16="http://schemas.microsoft.com/office/drawing/2014/main" id="{F66B095B-EA6D-4A88-E8FD-3CC3A2FC96FE}"/>
              </a:ext>
            </a:extLst>
          </p:cNvPr>
          <p:cNvSpPr txBox="1"/>
          <p:nvPr/>
        </p:nvSpPr>
        <p:spPr>
          <a:xfrm>
            <a:off x="600192" y="310627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e – La pédagogie entre normalisation et modernisation</a:t>
            </a:r>
          </a:p>
        </p:txBody>
      </p:sp>
      <p:sp>
        <p:nvSpPr>
          <p:cNvPr id="13" name="ZoneTexte 12">
            <a:extLst>
              <a:ext uri="{FF2B5EF4-FFF2-40B4-BE49-F238E27FC236}">
                <a16:creationId xmlns:a16="http://schemas.microsoft.com/office/drawing/2014/main" id="{D1165177-4E1A-D8DA-D140-87C4A175A70D}"/>
              </a:ext>
            </a:extLst>
          </p:cNvPr>
          <p:cNvSpPr txBox="1"/>
          <p:nvPr/>
        </p:nvSpPr>
        <p:spPr>
          <a:xfrm>
            <a:off x="88533" y="347560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L’Etat intervient dans la pédagogie pour imposer le mode simultané</a:t>
            </a:r>
          </a:p>
        </p:txBody>
      </p:sp>
      <p:sp>
        <p:nvSpPr>
          <p:cNvPr id="5" name="ZoneTexte 4">
            <a:extLst>
              <a:ext uri="{FF2B5EF4-FFF2-40B4-BE49-F238E27FC236}">
                <a16:creationId xmlns:a16="http://schemas.microsoft.com/office/drawing/2014/main" id="{A0BEF12E-ABBF-6454-C77B-370B2132F226}"/>
              </a:ext>
            </a:extLst>
          </p:cNvPr>
          <p:cNvSpPr txBox="1"/>
          <p:nvPr/>
        </p:nvSpPr>
        <p:spPr>
          <a:xfrm>
            <a:off x="88533" y="384493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La promotion de la parole du maître</a:t>
            </a:r>
          </a:p>
        </p:txBody>
      </p:sp>
      <p:pic>
        <p:nvPicPr>
          <p:cNvPr id="8" name="Image 7">
            <a:extLst>
              <a:ext uri="{FF2B5EF4-FFF2-40B4-BE49-F238E27FC236}">
                <a16:creationId xmlns:a16="http://schemas.microsoft.com/office/drawing/2014/main" id="{01B4ED03-FF9D-3BDB-0999-7DBD1CAE2568}"/>
              </a:ext>
            </a:extLst>
          </p:cNvPr>
          <p:cNvPicPr>
            <a:picLocks noChangeAspect="1"/>
          </p:cNvPicPr>
          <p:nvPr/>
        </p:nvPicPr>
        <p:blipFill>
          <a:blip r:embed="rId2"/>
          <a:stretch>
            <a:fillRect/>
          </a:stretch>
        </p:blipFill>
        <p:spPr>
          <a:xfrm>
            <a:off x="3756013" y="3255818"/>
            <a:ext cx="5387988" cy="3582239"/>
          </a:xfrm>
          <a:prstGeom prst="rect">
            <a:avLst/>
          </a:prstGeom>
        </p:spPr>
      </p:pic>
      <p:sp>
        <p:nvSpPr>
          <p:cNvPr id="9" name="ZoneTexte 8">
            <a:extLst>
              <a:ext uri="{FF2B5EF4-FFF2-40B4-BE49-F238E27FC236}">
                <a16:creationId xmlns:a16="http://schemas.microsoft.com/office/drawing/2014/main" id="{AF0EB995-6CCD-4B96-2A21-B4E19D773C1C}"/>
              </a:ext>
            </a:extLst>
          </p:cNvPr>
          <p:cNvSpPr txBox="1"/>
          <p:nvPr/>
        </p:nvSpPr>
        <p:spPr>
          <a:xfrm>
            <a:off x="88533" y="4202886"/>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La dictée, exercice-phare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ZoneTexte 17">
            <a:extLst>
              <a:ext uri="{FF2B5EF4-FFF2-40B4-BE49-F238E27FC236}">
                <a16:creationId xmlns:a16="http://schemas.microsoft.com/office/drawing/2014/main" id="{81CB9786-6554-B111-890F-085BEC6E34DE}"/>
              </a:ext>
            </a:extLst>
          </p:cNvPr>
          <p:cNvSpPr txBox="1"/>
          <p:nvPr/>
        </p:nvSpPr>
        <p:spPr>
          <a:xfrm>
            <a:off x="88533" y="4602834"/>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Des mathématiques pratiques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Image 18">
            <a:extLst>
              <a:ext uri="{FF2B5EF4-FFF2-40B4-BE49-F238E27FC236}">
                <a16:creationId xmlns:a16="http://schemas.microsoft.com/office/drawing/2014/main" id="{E209635A-DD09-11D2-F85B-0A3D1316CD62}"/>
              </a:ext>
            </a:extLst>
          </p:cNvPr>
          <p:cNvPicPr>
            <a:picLocks noChangeAspect="1"/>
          </p:cNvPicPr>
          <p:nvPr/>
        </p:nvPicPr>
        <p:blipFill>
          <a:blip r:embed="rId3"/>
          <a:stretch>
            <a:fillRect/>
          </a:stretch>
        </p:blipFill>
        <p:spPr>
          <a:xfrm>
            <a:off x="0" y="-57971"/>
            <a:ext cx="4932218" cy="4087576"/>
          </a:xfrm>
          <a:prstGeom prst="rect">
            <a:avLst/>
          </a:prstGeom>
        </p:spPr>
      </p:pic>
      <p:sp>
        <p:nvSpPr>
          <p:cNvPr id="20" name="ZoneTexte 19">
            <a:extLst>
              <a:ext uri="{FF2B5EF4-FFF2-40B4-BE49-F238E27FC236}">
                <a16:creationId xmlns:a16="http://schemas.microsoft.com/office/drawing/2014/main" id="{C10B9498-FF59-0BE3-4819-326BE75E065A}"/>
              </a:ext>
            </a:extLst>
          </p:cNvPr>
          <p:cNvSpPr txBox="1"/>
          <p:nvPr/>
        </p:nvSpPr>
        <p:spPr>
          <a:xfrm>
            <a:off x="88533" y="4987717"/>
            <a:ext cx="36674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- 1867 : l’histoire et la géographie obligatoires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43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Les salles d’asile</a:t>
            </a:r>
          </a:p>
        </p:txBody>
      </p:sp>
      <p:sp>
        <p:nvSpPr>
          <p:cNvPr id="4" name="ZoneTexte 3">
            <a:extLst>
              <a:ext uri="{FF2B5EF4-FFF2-40B4-BE49-F238E27FC236}">
                <a16:creationId xmlns:a16="http://schemas.microsoft.com/office/drawing/2014/main" id="{2B1489B8-BB6B-06D6-C158-CD8F1258DB51}"/>
              </a:ext>
            </a:extLst>
          </p:cNvPr>
          <p:cNvSpPr txBox="1"/>
          <p:nvPr/>
        </p:nvSpPr>
        <p:spPr>
          <a:xfrm>
            <a:off x="600192" y="236761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 – L’éducation des filles</a:t>
            </a:r>
          </a:p>
        </p:txBody>
      </p:sp>
      <p:sp>
        <p:nvSpPr>
          <p:cNvPr id="14" name="ZoneTexte 13">
            <a:extLst>
              <a:ext uri="{FF2B5EF4-FFF2-40B4-BE49-F238E27FC236}">
                <a16:creationId xmlns:a16="http://schemas.microsoft.com/office/drawing/2014/main" id="{B6652583-98CA-152A-6A35-B44FDE94E845}"/>
              </a:ext>
            </a:extLst>
          </p:cNvPr>
          <p:cNvSpPr txBox="1"/>
          <p:nvPr/>
        </p:nvSpPr>
        <p:spPr>
          <a:xfrm>
            <a:off x="600192" y="273694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 – L’importance de la religion</a:t>
            </a:r>
          </a:p>
        </p:txBody>
      </p:sp>
      <p:sp>
        <p:nvSpPr>
          <p:cNvPr id="10" name="ZoneTexte 9">
            <a:extLst>
              <a:ext uri="{FF2B5EF4-FFF2-40B4-BE49-F238E27FC236}">
                <a16:creationId xmlns:a16="http://schemas.microsoft.com/office/drawing/2014/main" id="{F66B095B-EA6D-4A88-E8FD-3CC3A2FC96FE}"/>
              </a:ext>
            </a:extLst>
          </p:cNvPr>
          <p:cNvSpPr txBox="1"/>
          <p:nvPr/>
        </p:nvSpPr>
        <p:spPr>
          <a:xfrm>
            <a:off x="600192" y="310627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e – La pédagogie entre normalisation et modernisation</a:t>
            </a:r>
          </a:p>
        </p:txBody>
      </p:sp>
      <p:sp>
        <p:nvSpPr>
          <p:cNvPr id="13" name="ZoneTexte 12">
            <a:extLst>
              <a:ext uri="{FF2B5EF4-FFF2-40B4-BE49-F238E27FC236}">
                <a16:creationId xmlns:a16="http://schemas.microsoft.com/office/drawing/2014/main" id="{D1165177-4E1A-D8DA-D140-87C4A175A70D}"/>
              </a:ext>
            </a:extLst>
          </p:cNvPr>
          <p:cNvSpPr txBox="1"/>
          <p:nvPr/>
        </p:nvSpPr>
        <p:spPr>
          <a:xfrm>
            <a:off x="88533" y="380444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- 1802 : la restauration des humanités classiques</a:t>
            </a:r>
          </a:p>
        </p:txBody>
      </p:sp>
      <p:sp>
        <p:nvSpPr>
          <p:cNvPr id="5" name="ZoneTexte 4">
            <a:extLst>
              <a:ext uri="{FF2B5EF4-FFF2-40B4-BE49-F238E27FC236}">
                <a16:creationId xmlns:a16="http://schemas.microsoft.com/office/drawing/2014/main" id="{E675FD51-1348-DFF0-3E0D-F9DC53FB8E2C}"/>
              </a:ext>
            </a:extLst>
          </p:cNvPr>
          <p:cNvSpPr txBox="1"/>
          <p:nvPr/>
        </p:nvSpPr>
        <p:spPr>
          <a:xfrm>
            <a:off x="600192" y="346988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f – Le règne des humanités</a:t>
            </a:r>
          </a:p>
        </p:txBody>
      </p:sp>
      <p:sp>
        <p:nvSpPr>
          <p:cNvPr id="8" name="ZoneTexte 7">
            <a:extLst>
              <a:ext uri="{FF2B5EF4-FFF2-40B4-BE49-F238E27FC236}">
                <a16:creationId xmlns:a16="http://schemas.microsoft.com/office/drawing/2014/main" id="{87C06EC2-ECAE-8277-6CC6-4E1F733CC35F}"/>
              </a:ext>
            </a:extLst>
          </p:cNvPr>
          <p:cNvSpPr txBox="1"/>
          <p:nvPr/>
        </p:nvSpPr>
        <p:spPr>
          <a:xfrm>
            <a:off x="88533" y="4162396"/>
            <a:ext cx="89669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Thème, vers et discours pour placer de nobles paroles dans la bouche de grands personnages</a:t>
            </a:r>
          </a:p>
        </p:txBody>
      </p:sp>
      <p:sp>
        <p:nvSpPr>
          <p:cNvPr id="18" name="ZoneTexte 17">
            <a:extLst>
              <a:ext uri="{FF2B5EF4-FFF2-40B4-BE49-F238E27FC236}">
                <a16:creationId xmlns:a16="http://schemas.microsoft.com/office/drawing/2014/main" id="{84B71352-C74B-BA7C-35E3-4B3FF6BE835B}"/>
              </a:ext>
            </a:extLst>
          </p:cNvPr>
          <p:cNvSpPr txBox="1"/>
          <p:nvPr/>
        </p:nvSpPr>
        <p:spPr>
          <a:xfrm>
            <a:off x="162029" y="220554"/>
            <a:ext cx="8704879" cy="3970318"/>
          </a:xfrm>
          <a:prstGeom prst="rect">
            <a:avLst/>
          </a:prstGeom>
          <a:solidFill>
            <a:schemeClr val="bg1">
              <a:lumMod val="85000"/>
              <a:lumOff val="15000"/>
            </a:schemeClr>
          </a:solidFill>
          <a:ln w="28575">
            <a:solidFill>
              <a:schemeClr val="tx1"/>
            </a:solidFill>
          </a:ln>
        </p:spPr>
        <p:txBody>
          <a:bodyPr wrap="square">
            <a:spAutoFit/>
          </a:bodyPr>
          <a:lstStyle/>
          <a:p>
            <a:r>
              <a:rPr lang="fr-FR" dirty="0"/>
              <a:t>On nous a donné l’autre jour comme sujet « Thémistocle haranguant les Grecs ». Je n’ai rien trouvé, rien, rien ! Qu’est-ce que je vais donc bien dire ? « Mettez-vous à la place de Thémistocle ».</a:t>
            </a:r>
          </a:p>
          <a:p>
            <a:r>
              <a:rPr lang="fr-FR" dirty="0"/>
              <a:t>Ils me disent toujours qu’il fut se mettre à la place de celui-ci, de celui-là – avec le nez coupé comme </a:t>
            </a:r>
            <a:r>
              <a:rPr lang="fr-FR" dirty="0" err="1"/>
              <a:t>Zopyre</a:t>
            </a:r>
            <a:r>
              <a:rPr lang="fr-FR" dirty="0"/>
              <a:t> ? Avec le poignet rôti comme </a:t>
            </a:r>
            <a:r>
              <a:rPr lang="fr-FR" dirty="0" err="1"/>
              <a:t>Scévola</a:t>
            </a:r>
            <a:r>
              <a:rPr lang="fr-FR" dirty="0"/>
              <a:t> ? C’est toujours des généraux, des rois, des reines ! Mais j’ai quatorze ans, je ne sais pas ce qu’il faut faire dire à Hannibal, à Caracalla ni à </a:t>
            </a:r>
            <a:r>
              <a:rPr lang="fr-FR" dirty="0" err="1"/>
              <a:t>Torquatus</a:t>
            </a:r>
            <a:r>
              <a:rPr lang="fr-FR" dirty="0"/>
              <a:t>, non plus !</a:t>
            </a:r>
          </a:p>
          <a:p>
            <a:r>
              <a:rPr lang="fr-FR" dirty="0"/>
              <a:t>Je cherche aux adverbes, et aux adjectifs du Gradus, et je ne fais que copier ce que je trouve dans l’Alexandre. […] Je souffre de me voir accablé d’éloges que je ne mérite pas, on me prend pour un fort, je ne suis qu’un simple filou. Je vole à droite, à gauche, je ramasse des rejets au coin des livres. Je suis même malhonnête quelquefois. J’ai besoin d’une épithète : peu m’importe de sacrifier la vérité ! Je prends dans le dictionnaire le mot qui fait l’affaire, quand même il dirait le contraire de ce que je voulais dire. Je perds la notion du juste ! »							 Jules Vallès, L’Enfant, 1878.</a:t>
            </a:r>
          </a:p>
        </p:txBody>
      </p:sp>
      <p:sp>
        <p:nvSpPr>
          <p:cNvPr id="19" name="ZoneTexte 18">
            <a:extLst>
              <a:ext uri="{FF2B5EF4-FFF2-40B4-BE49-F238E27FC236}">
                <a16:creationId xmlns:a16="http://schemas.microsoft.com/office/drawing/2014/main" id="{3E8D782F-F1CC-A8EE-92EA-E64D5F673015}"/>
              </a:ext>
            </a:extLst>
          </p:cNvPr>
          <p:cNvSpPr txBox="1"/>
          <p:nvPr/>
        </p:nvSpPr>
        <p:spPr>
          <a:xfrm>
            <a:off x="88533" y="4496958"/>
            <a:ext cx="89669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Un exotisme qui élève,</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qui maintient à l’écart et sélectionne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9B054D14-0EFC-728F-3883-4E316E9B3AE1}"/>
              </a:ext>
            </a:extLst>
          </p:cNvPr>
          <p:cNvSpPr txBox="1"/>
          <p:nvPr/>
        </p:nvSpPr>
        <p:spPr>
          <a:xfrm>
            <a:off x="162031" y="4982009"/>
            <a:ext cx="8704878" cy="1554272"/>
          </a:xfrm>
          <a:prstGeom prst="rect">
            <a:avLst/>
          </a:prstGeom>
          <a:solidFill>
            <a:schemeClr val="bg1">
              <a:lumMod val="85000"/>
              <a:lumOff val="15000"/>
            </a:schemeClr>
          </a:solidFill>
          <a:ln>
            <a:solidFill>
              <a:schemeClr val="tx1"/>
            </a:solidFill>
          </a:ln>
        </p:spPr>
        <p:txBody>
          <a:bodyPr wrap="square">
            <a:spAutoFit/>
          </a:bodyPr>
          <a:lstStyle/>
          <a:p>
            <a:pPr>
              <a:spcAft>
                <a:spcPts val="600"/>
              </a:spcAft>
            </a:pPr>
            <a:r>
              <a:rPr lang="fr-FR" dirty="0"/>
              <a:t>« Dieu merci, entre le primaire et le secondaire, il y a la barrière du latin » (Alphonse </a:t>
            </a:r>
            <a:r>
              <a:rPr lang="fr-FR" dirty="0" err="1"/>
              <a:t>Darlu</a:t>
            </a:r>
            <a:r>
              <a:rPr lang="fr-FR" dirty="0"/>
              <a:t>, professeur de philosophie à l’École normale supérieure enquête Ribot, 1899)</a:t>
            </a:r>
          </a:p>
          <a:p>
            <a:r>
              <a:rPr lang="fr-FR" dirty="0"/>
              <a:t>« Si l’on permettait aux enfants du peuple d’accéder au lycée, on créerait une nouvelle catégorie de déclassés, tout disposés à accueillir les suggestions d’un mauvais socialisme » (chambre de commerce de Nancy, enquête Ribot, 1899)</a:t>
            </a:r>
          </a:p>
        </p:txBody>
      </p:sp>
    </p:spTree>
    <p:extLst>
      <p:ext uri="{BB962C8B-B14F-4D97-AF65-F5344CB8AC3E}">
        <p14:creationId xmlns:p14="http://schemas.microsoft.com/office/powerpoint/2010/main" val="134205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8" grpId="0"/>
      <p:bldP spid="18" grpId="0" animBg="1"/>
      <p:bldP spid="19"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C8BDE6F-4379-5FF2-633E-8F010EAB0338}"/>
              </a:ext>
            </a:extLst>
          </p:cNvPr>
          <p:cNvSpPr txBox="1"/>
          <p:nvPr/>
        </p:nvSpPr>
        <p:spPr>
          <a:xfrm>
            <a:off x="117389" y="0"/>
            <a:ext cx="764265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I – L’invention des disciplines scolaires</a:t>
            </a:r>
          </a:p>
        </p:txBody>
      </p:sp>
      <p:sp>
        <p:nvSpPr>
          <p:cNvPr id="2" name="ZoneTexte 1">
            <a:extLst>
              <a:ext uri="{FF2B5EF4-FFF2-40B4-BE49-F238E27FC236}">
                <a16:creationId xmlns:a16="http://schemas.microsoft.com/office/drawing/2014/main" id="{FE81932F-0674-F1F8-42BD-52CD26AE2E84}"/>
              </a:ext>
            </a:extLst>
          </p:cNvPr>
          <p:cNvSpPr txBox="1"/>
          <p:nvPr/>
        </p:nvSpPr>
        <p:spPr>
          <a:xfrm>
            <a:off x="326939" y="352449"/>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 – Entre « humanités » et catéchisme</a:t>
            </a:r>
          </a:p>
        </p:txBody>
      </p:sp>
      <p:sp>
        <p:nvSpPr>
          <p:cNvPr id="3" name="ZoneTexte 2">
            <a:extLst>
              <a:ext uri="{FF2B5EF4-FFF2-40B4-BE49-F238E27FC236}">
                <a16:creationId xmlns:a16="http://schemas.microsoft.com/office/drawing/2014/main" id="{7081CFBF-4B60-D845-8A4D-809F01A1ED53}"/>
              </a:ext>
            </a:extLst>
          </p:cNvPr>
          <p:cNvSpPr txBox="1"/>
          <p:nvPr/>
        </p:nvSpPr>
        <p:spPr>
          <a:xfrm>
            <a:off x="600192" y="1166563"/>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755307" y="152475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Une préoccupation qui se manifeste dès la fin de l’Ancien Régime</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326939" y="71064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4" name="ZoneTexte 13">
            <a:extLst>
              <a:ext uri="{FF2B5EF4-FFF2-40B4-BE49-F238E27FC236}">
                <a16:creationId xmlns:a16="http://schemas.microsoft.com/office/drawing/2014/main" id="{F038FCD6-EE63-1719-85C3-6094A93F0317}"/>
              </a:ext>
            </a:extLst>
          </p:cNvPr>
          <p:cNvSpPr txBox="1"/>
          <p:nvPr/>
        </p:nvSpPr>
        <p:spPr>
          <a:xfrm>
            <a:off x="326939" y="2444691"/>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Talleyrand,</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Condorcet, Le Peletier de Saint-Fargeau… l’idée de régénérer la Nation</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6CCC2A08-AB6D-D7C2-A863-55E84146A575}"/>
              </a:ext>
            </a:extLst>
          </p:cNvPr>
          <p:cNvSpPr txBox="1"/>
          <p:nvPr/>
        </p:nvSpPr>
        <p:spPr>
          <a:xfrm>
            <a:off x="750673" y="191334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b</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 La Révolution : grandes ambitions, réalisations modestes</a:t>
            </a:r>
          </a:p>
        </p:txBody>
      </p:sp>
      <p:sp>
        <p:nvSpPr>
          <p:cNvPr id="6" name="ZoneTexte 5">
            <a:extLst>
              <a:ext uri="{FF2B5EF4-FFF2-40B4-BE49-F238E27FC236}">
                <a16:creationId xmlns:a16="http://schemas.microsoft.com/office/drawing/2014/main" id="{42870EF2-B85D-17A3-D7B0-AADB34A8DEC8}"/>
              </a:ext>
            </a:extLst>
          </p:cNvPr>
          <p:cNvSpPr txBox="1"/>
          <p:nvPr/>
        </p:nvSpPr>
        <p:spPr>
          <a:xfrm>
            <a:off x="326939" y="2833285"/>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Déc. 1793: les</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belles intentions du décret </a:t>
            </a:r>
            <a:r>
              <a:rPr kumimoji="0" lang="fr-FR" sz="1800" b="0" i="0" u="none" strike="noStrike" kern="1200" cap="none" spc="0" normalizeH="0" noProof="0" dirty="0" err="1">
                <a:ln>
                  <a:noFill/>
                </a:ln>
                <a:solidFill>
                  <a:prstClr val="white"/>
                </a:solidFill>
                <a:effectLst/>
                <a:uLnTx/>
                <a:uFillTx/>
                <a:latin typeface="Calibri" panose="020F0502020204030204"/>
                <a:ea typeface="+mn-ea"/>
                <a:cs typeface="+mn-cs"/>
              </a:rPr>
              <a:t>Bouquier</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71DDCE22-5A6C-B90A-AA9E-80C627E8E032}"/>
              </a:ext>
            </a:extLst>
          </p:cNvPr>
          <p:cNvSpPr txBox="1"/>
          <p:nvPr/>
        </p:nvSpPr>
        <p:spPr>
          <a:xfrm>
            <a:off x="326939" y="3186381"/>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- 1796</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 Lakanal crée les écoles centrales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D5962F4C-8A4A-C167-5B2C-AB43D76ECCED}"/>
              </a:ext>
            </a:extLst>
          </p:cNvPr>
          <p:cNvSpPr txBox="1"/>
          <p:nvPr/>
        </p:nvSpPr>
        <p:spPr>
          <a:xfrm>
            <a:off x="925914" y="4009806"/>
            <a:ext cx="6834129" cy="1323439"/>
          </a:xfrm>
          <a:prstGeom prst="rect">
            <a:avLst/>
          </a:prstGeom>
          <a:solidFill>
            <a:srgbClr val="404040">
              <a:alpha val="89804"/>
            </a:srgbClr>
          </a:solidFill>
          <a:ln w="28575">
            <a:solidFill>
              <a:schemeClr val="tx1"/>
            </a:solidFill>
          </a:ln>
        </p:spPr>
        <p:txBody>
          <a:bodyPr wrap="square">
            <a:spAutoFit/>
          </a:bodyPr>
          <a:lstStyle/>
          <a:p>
            <a:pPr algn="ctr"/>
            <a:r>
              <a:rPr lang="fr-FR" sz="2000" b="1" dirty="0"/>
              <a:t>Programme des écoles centrales (1796-1802)</a:t>
            </a:r>
          </a:p>
          <a:p>
            <a:pPr marL="342900" indent="-342900">
              <a:buFontTx/>
              <a:buChar char="-"/>
            </a:pPr>
            <a:r>
              <a:rPr lang="fr-FR" sz="2000" dirty="0"/>
              <a:t>12-14 ans : dessin, histoire naturelle, langues anciennes</a:t>
            </a:r>
          </a:p>
          <a:p>
            <a:pPr marL="285750" indent="-285750">
              <a:buFontTx/>
              <a:buChar char="-"/>
            </a:pPr>
            <a:r>
              <a:rPr lang="fr-FR" sz="2000" dirty="0"/>
              <a:t>14-16 ans : mathématiques, physique, chimie expérimentale</a:t>
            </a:r>
          </a:p>
          <a:p>
            <a:pPr marL="285750" indent="-285750">
              <a:buFontTx/>
              <a:buChar char="-"/>
            </a:pPr>
            <a:r>
              <a:rPr lang="fr-FR" sz="2000" dirty="0"/>
              <a:t>16-18 ans : grammaire, belles-lettres, histoire et législation</a:t>
            </a:r>
            <a:endParaRPr lang="fr-FR" dirty="0"/>
          </a:p>
        </p:txBody>
      </p:sp>
    </p:spTree>
    <p:extLst>
      <p:ext uri="{BB962C8B-B14F-4D97-AF65-F5344CB8AC3E}">
        <p14:creationId xmlns:p14="http://schemas.microsoft.com/office/powerpoint/2010/main" val="23918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P spid="9"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Les salles d’asile</a:t>
            </a:r>
          </a:p>
        </p:txBody>
      </p:sp>
      <p:sp>
        <p:nvSpPr>
          <p:cNvPr id="4" name="ZoneTexte 3">
            <a:extLst>
              <a:ext uri="{FF2B5EF4-FFF2-40B4-BE49-F238E27FC236}">
                <a16:creationId xmlns:a16="http://schemas.microsoft.com/office/drawing/2014/main" id="{2B1489B8-BB6B-06D6-C158-CD8F1258DB51}"/>
              </a:ext>
            </a:extLst>
          </p:cNvPr>
          <p:cNvSpPr txBox="1"/>
          <p:nvPr/>
        </p:nvSpPr>
        <p:spPr>
          <a:xfrm>
            <a:off x="600192" y="236761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 – L’éducation des filles</a:t>
            </a:r>
          </a:p>
        </p:txBody>
      </p:sp>
      <p:sp>
        <p:nvSpPr>
          <p:cNvPr id="14" name="ZoneTexte 13">
            <a:extLst>
              <a:ext uri="{FF2B5EF4-FFF2-40B4-BE49-F238E27FC236}">
                <a16:creationId xmlns:a16="http://schemas.microsoft.com/office/drawing/2014/main" id="{B6652583-98CA-152A-6A35-B44FDE94E845}"/>
              </a:ext>
            </a:extLst>
          </p:cNvPr>
          <p:cNvSpPr txBox="1"/>
          <p:nvPr/>
        </p:nvSpPr>
        <p:spPr>
          <a:xfrm>
            <a:off x="600192" y="273694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 – L’importance de la religion</a:t>
            </a:r>
          </a:p>
        </p:txBody>
      </p:sp>
      <p:sp>
        <p:nvSpPr>
          <p:cNvPr id="10" name="ZoneTexte 9">
            <a:extLst>
              <a:ext uri="{FF2B5EF4-FFF2-40B4-BE49-F238E27FC236}">
                <a16:creationId xmlns:a16="http://schemas.microsoft.com/office/drawing/2014/main" id="{F66B095B-EA6D-4A88-E8FD-3CC3A2FC96FE}"/>
              </a:ext>
            </a:extLst>
          </p:cNvPr>
          <p:cNvSpPr txBox="1"/>
          <p:nvPr/>
        </p:nvSpPr>
        <p:spPr>
          <a:xfrm>
            <a:off x="600192" y="310627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e – La pédagogie entre normalisation et modernisation</a:t>
            </a:r>
          </a:p>
        </p:txBody>
      </p:sp>
      <p:sp>
        <p:nvSpPr>
          <p:cNvPr id="13" name="ZoneTexte 12">
            <a:extLst>
              <a:ext uri="{FF2B5EF4-FFF2-40B4-BE49-F238E27FC236}">
                <a16:creationId xmlns:a16="http://schemas.microsoft.com/office/drawing/2014/main" id="{D1165177-4E1A-D8DA-D140-87C4A175A70D}"/>
              </a:ext>
            </a:extLst>
          </p:cNvPr>
          <p:cNvSpPr txBox="1"/>
          <p:nvPr/>
        </p:nvSpPr>
        <p:spPr>
          <a:xfrm>
            <a:off x="88533" y="380444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- 1802 : la restauration des humanités classiques</a:t>
            </a:r>
          </a:p>
        </p:txBody>
      </p:sp>
      <p:sp>
        <p:nvSpPr>
          <p:cNvPr id="5" name="ZoneTexte 4">
            <a:extLst>
              <a:ext uri="{FF2B5EF4-FFF2-40B4-BE49-F238E27FC236}">
                <a16:creationId xmlns:a16="http://schemas.microsoft.com/office/drawing/2014/main" id="{E675FD51-1348-DFF0-3E0D-F9DC53FB8E2C}"/>
              </a:ext>
            </a:extLst>
          </p:cNvPr>
          <p:cNvSpPr txBox="1"/>
          <p:nvPr/>
        </p:nvSpPr>
        <p:spPr>
          <a:xfrm>
            <a:off x="600192" y="346988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f – Le règne des humanités</a:t>
            </a:r>
          </a:p>
        </p:txBody>
      </p:sp>
      <p:sp>
        <p:nvSpPr>
          <p:cNvPr id="8" name="ZoneTexte 7">
            <a:extLst>
              <a:ext uri="{FF2B5EF4-FFF2-40B4-BE49-F238E27FC236}">
                <a16:creationId xmlns:a16="http://schemas.microsoft.com/office/drawing/2014/main" id="{87C06EC2-ECAE-8277-6CC6-4E1F733CC35F}"/>
              </a:ext>
            </a:extLst>
          </p:cNvPr>
          <p:cNvSpPr txBox="1"/>
          <p:nvPr/>
        </p:nvSpPr>
        <p:spPr>
          <a:xfrm>
            <a:off x="88533" y="4162396"/>
            <a:ext cx="89669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Thème, vers et discours pour placer de nobles paroles dans la bouche de grands personnages</a:t>
            </a:r>
          </a:p>
        </p:txBody>
      </p:sp>
      <p:sp>
        <p:nvSpPr>
          <p:cNvPr id="19" name="ZoneTexte 18">
            <a:extLst>
              <a:ext uri="{FF2B5EF4-FFF2-40B4-BE49-F238E27FC236}">
                <a16:creationId xmlns:a16="http://schemas.microsoft.com/office/drawing/2014/main" id="{3E8D782F-F1CC-A8EE-92EA-E64D5F673015}"/>
              </a:ext>
            </a:extLst>
          </p:cNvPr>
          <p:cNvSpPr txBox="1"/>
          <p:nvPr/>
        </p:nvSpPr>
        <p:spPr>
          <a:xfrm>
            <a:off x="88533" y="4496958"/>
            <a:ext cx="89669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Un exotisme qui élève, qui maintient à l’écart et sélectionne</a:t>
            </a:r>
          </a:p>
        </p:txBody>
      </p:sp>
      <p:sp>
        <p:nvSpPr>
          <p:cNvPr id="9" name="ZoneTexte 8">
            <a:extLst>
              <a:ext uri="{FF2B5EF4-FFF2-40B4-BE49-F238E27FC236}">
                <a16:creationId xmlns:a16="http://schemas.microsoft.com/office/drawing/2014/main" id="{CED343D9-3FAD-3F86-384D-8CDC9C3897D6}"/>
              </a:ext>
            </a:extLst>
          </p:cNvPr>
          <p:cNvSpPr txBox="1"/>
          <p:nvPr/>
        </p:nvSpPr>
        <p:spPr>
          <a:xfrm>
            <a:off x="88533" y="4854905"/>
            <a:ext cx="89669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- 1872-1880 : la fin des vers et du discours latins</a:t>
            </a:r>
          </a:p>
        </p:txBody>
      </p:sp>
      <p:sp>
        <p:nvSpPr>
          <p:cNvPr id="15" name="ZoneTexte 14">
            <a:extLst>
              <a:ext uri="{FF2B5EF4-FFF2-40B4-BE49-F238E27FC236}">
                <a16:creationId xmlns:a16="http://schemas.microsoft.com/office/drawing/2014/main" id="{6B8A5C59-909F-E77B-8C7F-2F12DFB3E516}"/>
              </a:ext>
            </a:extLst>
          </p:cNvPr>
          <p:cNvSpPr txBox="1"/>
          <p:nvPr/>
        </p:nvSpPr>
        <p:spPr>
          <a:xfrm>
            <a:off x="88533" y="5189467"/>
            <a:ext cx="89669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Les sciences sauvées grâce aux écoles</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du gouvernement</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6AF1FAC5-FF57-BAB3-CC32-E15A5598FBB5}"/>
              </a:ext>
            </a:extLst>
          </p:cNvPr>
          <p:cNvSpPr txBox="1"/>
          <p:nvPr/>
        </p:nvSpPr>
        <p:spPr>
          <a:xfrm>
            <a:off x="88533" y="5558799"/>
            <a:ext cx="89669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Une faible différenciation disciplinaire : le latin assure la cohérence de la formation</a:t>
            </a:r>
          </a:p>
        </p:txBody>
      </p:sp>
    </p:spTree>
    <p:extLst>
      <p:ext uri="{BB962C8B-B14F-4D97-AF65-F5344CB8AC3E}">
        <p14:creationId xmlns:p14="http://schemas.microsoft.com/office/powerpoint/2010/main" val="409360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301676"/>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a:t>
            </a:r>
            <a:r>
              <a:rPr lang="fr-FR" dirty="0">
                <a:solidFill>
                  <a:prstClr val="white"/>
                </a:solidFill>
                <a:latin typeface="Calibri" panose="020F0502020204030204"/>
              </a:rPr>
              <a:t>L’Université impériale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4" name="ZoneTexte 13">
            <a:extLst>
              <a:ext uri="{FF2B5EF4-FFF2-40B4-BE49-F238E27FC236}">
                <a16:creationId xmlns:a16="http://schemas.microsoft.com/office/drawing/2014/main" id="{F038FCD6-EE63-1719-85C3-6094A93F0317}"/>
              </a:ext>
            </a:extLst>
          </p:cNvPr>
          <p:cNvSpPr txBox="1"/>
          <p:nvPr/>
        </p:nvSpPr>
        <p:spPr>
          <a:xfrm>
            <a:off x="193004" y="1696144"/>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Les</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lycées créés en 1802 et intégrés à l’Université en 1806 + le baccalauréat en 1808</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solidFill>
                  <a:prstClr val="white"/>
                </a:solidFill>
                <a:latin typeface="Calibri" panose="020F0502020204030204"/>
              </a:rPr>
              <a:t>2 – Napoléon et Guizot jettent les bases d’un système durable</a:t>
            </a: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B777601C-21FB-B218-9328-1E985E06F857}"/>
              </a:ext>
            </a:extLst>
          </p:cNvPr>
          <p:cNvSpPr txBox="1"/>
          <p:nvPr/>
        </p:nvSpPr>
        <p:spPr>
          <a:xfrm>
            <a:off x="193004" y="2126930"/>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Les</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petites écoles négligées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392277A7-A3EC-AA28-5F62-425B94D5CA3B}"/>
              </a:ext>
            </a:extLst>
          </p:cNvPr>
          <p:cNvSpPr txBox="1"/>
          <p:nvPr/>
        </p:nvSpPr>
        <p:spPr>
          <a:xfrm>
            <a:off x="1688043" y="4099942"/>
            <a:ext cx="5767913" cy="1754326"/>
          </a:xfrm>
          <a:prstGeom prst="rect">
            <a:avLst/>
          </a:prstGeom>
          <a:solidFill>
            <a:srgbClr val="333333"/>
          </a:solidFill>
          <a:ln>
            <a:solidFill>
              <a:schemeClr val="tx1"/>
            </a:solidFill>
          </a:ln>
        </p:spPr>
        <p:txBody>
          <a:bodyPr wrap="square">
            <a:spAutoFit/>
          </a:bodyPr>
          <a:lstStyle/>
          <a:p>
            <a:r>
              <a:rPr lang="fr-FR" dirty="0"/>
              <a:t>« Cependant le chef de l’État ne dédaigne pas d’étendre sa pensée sur le genre d’enseignement qui convient aux classes inférieures de la société ; instruction qui, en les formant dans l’habitude des bonnes mœurs, leur donne les notions élémentaires utiles à leurs travaux. »</a:t>
            </a:r>
          </a:p>
          <a:p>
            <a:pPr algn="r"/>
            <a:r>
              <a:rPr lang="fr-FR" dirty="0"/>
              <a:t>Correspondance de Napoléon I</a:t>
            </a:r>
            <a:r>
              <a:rPr lang="fr-FR" baseline="30000" dirty="0"/>
              <a:t>er</a:t>
            </a:r>
            <a:r>
              <a:rPr lang="fr-FR" dirty="0"/>
              <a:t>, 1807</a:t>
            </a:r>
          </a:p>
        </p:txBody>
      </p:sp>
      <p:sp>
        <p:nvSpPr>
          <p:cNvPr id="17" name="ZoneTexte 16">
            <a:extLst>
              <a:ext uri="{FF2B5EF4-FFF2-40B4-BE49-F238E27FC236}">
                <a16:creationId xmlns:a16="http://schemas.microsoft.com/office/drawing/2014/main" id="{0131D1B7-ECFE-19B4-0BFB-CC539B72E3EF}"/>
              </a:ext>
            </a:extLst>
          </p:cNvPr>
          <p:cNvSpPr txBox="1"/>
          <p:nvPr/>
        </p:nvSpPr>
        <p:spPr>
          <a:xfrm>
            <a:off x="193004" y="2557716"/>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Vers</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un système scolaire dualiste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21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1" grpId="0"/>
      <p:bldP spid="13" grpId="0"/>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80A526F-87E1-6617-7626-D507B3EFF387}"/>
              </a:ext>
            </a:extLst>
          </p:cNvPr>
          <p:cNvSpPr txBox="1"/>
          <p:nvPr/>
        </p:nvSpPr>
        <p:spPr>
          <a:xfrm>
            <a:off x="96982" y="86916"/>
            <a:ext cx="8728364" cy="6771084"/>
          </a:xfrm>
          <a:prstGeom prst="rect">
            <a:avLst/>
          </a:prstGeom>
          <a:noFill/>
        </p:spPr>
        <p:txBody>
          <a:bodyPr wrap="square">
            <a:spAutoFit/>
          </a:bodyPr>
          <a:lstStyle/>
          <a:p>
            <a:r>
              <a:rPr lang="fr-FR" sz="1500" dirty="0"/>
              <a:t>	Je remarque tout d’abord que dans toute société civilisée, il y a nécessairement deux classes d’hommes ; l’une qui tire sa subsistance du travail de ses bras, l’autre qui vit du revenu de ses propriétés, ou du produit de certaines fonctions, dans lesquelles le travail de l’esprit a plus de part que celui du corps. La première est la classe ouvrière ; la seconde est celle que j’appellerai la classe savante.</a:t>
            </a:r>
          </a:p>
          <a:p>
            <a:r>
              <a:rPr lang="fr-FR" sz="1500" dirty="0"/>
              <a:t>	Les hommes de la classe ouvrière ont bientôt besoin du travail de leurs enfants ; et les enfants eux-mêmes ont besoin de prendre de bonne heure la connaissance, et surtout l’habitude et les mœurs du travail pénible auquel ils se destinent. Ils ne peuvent donc pas languir longtemps dans les écoles. Il faut qu’une éducation sommaire, mais complète en son genre, leur soit donnée en peu d’années, et que bientôt ils puissent entrer dans les ateliers ou se livrer aux travaux domestiques ou ruraux. Il faut de plus que les écoles où ils reçoivent cette éducation abrégée soient assez à portée d’eux pour qu’ils puissent en suivre les leçons sans quitter la maison paternelle […].</a:t>
            </a:r>
          </a:p>
          <a:p>
            <a:r>
              <a:rPr lang="fr-FR" sz="1500" dirty="0"/>
              <a:t>	Ceux de la classe savante, au contraire, peuvent donner pus de temps à leurs études : et il faut nécessairement qu’ils en donnent davantage ; car ils ont plus de choses à apprendre pour remplir leur destination, et des choses que l’on ne peut saisir que quand l’âge a donné à l’esprit un certain degré de développement. Ils peuvent d’ailleurs sortir de la maison paternelle et se transporter près des écoles. Il faut même qu’ils soient dans des maisons d’éducation ou qu’ils aient chez eux des instituteurs particuliers ; car le genre d’étude qui leur est nécessaire exige que des répétiteurs surveillent et dirigent le travail qui doit suivre les leçons qu’ils reçoivent, sans quoi elles ne seraient d’aucune utilité.</a:t>
            </a:r>
          </a:p>
          <a:p>
            <a:r>
              <a:rPr lang="fr-FR" sz="1500" dirty="0"/>
              <a:t>	Voilà des choses qui ne dépendent d’aucune volonté humaine ; elles dérivent nécessairement de la nature même des hommes et des sociétés : il n’est au pouvoir de personne de les changer. Ce sont donc des données invariables dont il faut partir. […]</a:t>
            </a:r>
          </a:p>
          <a:p>
            <a:r>
              <a:rPr lang="fr-FR" sz="1500" dirty="0"/>
              <a:t>	Concluons donc que dans tout État bien administré et où l’on donne une attention suffisante à l’éducation des citoyens, il doit y avoir deux systèmes complets d’instruction, qui n’ont rien de commun l’un avec l’autre. […] Je regarde comme une grande erreur de croire que les écoles primaires se lient avec les écoles centrales et en sont comme le vestibule […]. Peut-être cela vient-il de ce nom d’école primaire, qui semble indiquer un premier degré. […] C’est pourquoi je serais d’avis de changer cette dénomination. Quand une fois on a adopté la fausse vue qu’elle suggère, il me paraît impossible de rien comprendre au véritable esprit de notre système d’instruction publique.</a:t>
            </a:r>
          </a:p>
          <a:p>
            <a:pPr algn="r"/>
            <a:r>
              <a:rPr lang="fr-FR" sz="1400" dirty="0" err="1"/>
              <a:t>Destutt</a:t>
            </a:r>
            <a:r>
              <a:rPr lang="fr-FR" sz="1400" dirty="0"/>
              <a:t> de Tracy, Observations sur le système actuel d’instruction publique, Paris, Vve </a:t>
            </a:r>
            <a:r>
              <a:rPr lang="fr-FR" sz="1400" dirty="0" err="1"/>
              <a:t>Pachouche</a:t>
            </a:r>
            <a:r>
              <a:rPr lang="fr-FR" sz="1400" dirty="0"/>
              <a:t>, an IX</a:t>
            </a:r>
          </a:p>
        </p:txBody>
      </p:sp>
    </p:spTree>
    <p:extLst>
      <p:ext uri="{BB962C8B-B14F-4D97-AF65-F5344CB8AC3E}">
        <p14:creationId xmlns:p14="http://schemas.microsoft.com/office/powerpoint/2010/main" val="40515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Ecole d'autrefois.jpg"/>
          <p:cNvPicPr>
            <a:picLocks noChangeAspect="1"/>
          </p:cNvPicPr>
          <p:nvPr/>
        </p:nvPicPr>
        <p:blipFill>
          <a:blip r:embed="rId3" cstate="print"/>
          <a:srcRect t="6382" b="5910"/>
          <a:stretch>
            <a:fillRect/>
          </a:stretch>
        </p:blipFill>
        <p:spPr>
          <a:xfrm>
            <a:off x="0" y="0"/>
            <a:ext cx="3929090" cy="2592288"/>
          </a:xfrm>
          <a:prstGeom prst="rect">
            <a:avLst/>
          </a:prstGeom>
        </p:spPr>
      </p:pic>
      <p:pic>
        <p:nvPicPr>
          <p:cNvPr id="11266" name="Picture 2" descr="http://www.condorcet-fcpe.com/condorcetJB.jpg"/>
          <p:cNvPicPr>
            <a:picLocks noChangeAspect="1" noChangeArrowheads="1"/>
          </p:cNvPicPr>
          <p:nvPr/>
        </p:nvPicPr>
        <p:blipFill>
          <a:blip r:embed="rId4" cstate="print"/>
          <a:srcRect l="3877"/>
          <a:stretch>
            <a:fillRect/>
          </a:stretch>
        </p:blipFill>
        <p:spPr bwMode="auto">
          <a:xfrm>
            <a:off x="5210320" y="669765"/>
            <a:ext cx="3923928" cy="2979329"/>
          </a:xfrm>
          <a:prstGeom prst="rect">
            <a:avLst/>
          </a:prstGeom>
          <a:noFill/>
        </p:spPr>
      </p:pic>
      <p:sp>
        <p:nvSpPr>
          <p:cNvPr id="64" name="Rectangle 63"/>
          <p:cNvSpPr/>
          <p:nvPr/>
        </p:nvSpPr>
        <p:spPr>
          <a:xfrm>
            <a:off x="6881261" y="3764589"/>
            <a:ext cx="2133418" cy="2985433"/>
          </a:xfrm>
          <a:prstGeom prst="rect">
            <a:avLst/>
          </a:prstGeom>
          <a:solidFill>
            <a:srgbClr val="292929">
              <a:alpha val="50196"/>
            </a:srgb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 </a:t>
            </a:r>
            <a:r>
              <a:rPr kumimoji="0" lang="fr-FR" sz="2000" b="0" i="1" u="none" strike="noStrike" kern="1200" cap="none" spc="0" normalizeH="0" baseline="0" noProof="0" dirty="0">
                <a:ln>
                  <a:noFill/>
                </a:ln>
                <a:solidFill>
                  <a:prstClr val="white"/>
                </a:solidFill>
                <a:effectLst/>
                <a:uLnTx/>
                <a:uFillTx/>
                <a:latin typeface="Calibri"/>
                <a:ea typeface="+mn-ea"/>
                <a:cs typeface="+mn-cs"/>
              </a:rPr>
              <a:t>C’est l’enseignement accessible aux enfants d’une certaine condition</a:t>
            </a:r>
            <a:r>
              <a:rPr kumimoji="0" lang="fr-FR" sz="20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Ferdinand Buisson</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600" dirty="0">
                <a:solidFill>
                  <a:prstClr val="white"/>
                </a:solidFill>
                <a:latin typeface="Calibri"/>
              </a:rPr>
              <a:t>Directeur de l’enseignement primaire (1879-1896)</a:t>
            </a: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2357422" y="980728"/>
            <a:ext cx="1500198" cy="566298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e 66"/>
          <p:cNvGrpSpPr/>
          <p:nvPr/>
        </p:nvGrpSpPr>
        <p:grpSpPr>
          <a:xfrm>
            <a:off x="2428860" y="5572140"/>
            <a:ext cx="1357322" cy="1000132"/>
            <a:chOff x="2428860" y="5572140"/>
            <a:chExt cx="1357322" cy="1000132"/>
          </a:xfrm>
        </p:grpSpPr>
        <p:sp>
          <p:nvSpPr>
            <p:cNvPr id="8" name="Rectangle 7"/>
            <p:cNvSpPr/>
            <p:nvPr/>
          </p:nvSpPr>
          <p:spPr>
            <a:xfrm>
              <a:off x="2428860" y="5572140"/>
              <a:ext cx="1357322" cy="1000132"/>
            </a:xfrm>
            <a:prstGeom prst="rect">
              <a:avLst/>
            </a:prstGeom>
            <a:solidFill>
              <a:schemeClr val="accent2">
                <a:lumMod val="75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ZoneTexte 15"/>
            <p:cNvSpPr txBox="1"/>
            <p:nvPr/>
          </p:nvSpPr>
          <p:spPr>
            <a:xfrm>
              <a:off x="2428860" y="5715016"/>
              <a:ext cx="12858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Classes maternelles</a:t>
              </a:r>
            </a:p>
          </p:txBody>
        </p:sp>
      </p:grpSp>
      <p:grpSp>
        <p:nvGrpSpPr>
          <p:cNvPr id="3" name="Groupe 65"/>
          <p:cNvGrpSpPr/>
          <p:nvPr/>
        </p:nvGrpSpPr>
        <p:grpSpPr>
          <a:xfrm>
            <a:off x="2428860" y="3000372"/>
            <a:ext cx="1357322" cy="2500330"/>
            <a:chOff x="2428860" y="3000372"/>
            <a:chExt cx="1357322" cy="2500330"/>
          </a:xfrm>
        </p:grpSpPr>
        <p:sp>
          <p:nvSpPr>
            <p:cNvPr id="9" name="Rectangle 8"/>
            <p:cNvSpPr/>
            <p:nvPr/>
          </p:nvSpPr>
          <p:spPr>
            <a:xfrm>
              <a:off x="2428860" y="3000372"/>
              <a:ext cx="1357322" cy="2500330"/>
            </a:xfrm>
            <a:prstGeom prst="rect">
              <a:avLst/>
            </a:prstGeom>
            <a:solidFill>
              <a:schemeClr val="accent2">
                <a:lumMod val="75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ZoneTexte 16"/>
            <p:cNvSpPr txBox="1"/>
            <p:nvPr/>
          </p:nvSpPr>
          <p:spPr>
            <a:xfrm>
              <a:off x="2500298" y="3571876"/>
              <a:ext cx="12144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Classes </a:t>
              </a:r>
              <a:r>
                <a:rPr kumimoji="0" lang="fr-FR" sz="1800" b="0" i="0" u="none" strike="noStrike" kern="1200" cap="none" spc="-120" normalizeH="0" baseline="0" noProof="0" dirty="0">
                  <a:ln>
                    <a:noFill/>
                  </a:ln>
                  <a:solidFill>
                    <a:prstClr val="white"/>
                  </a:solidFill>
                  <a:effectLst/>
                  <a:uLnTx/>
                  <a:uFillTx/>
                  <a:latin typeface="Calibri"/>
                  <a:ea typeface="+mn-ea"/>
                  <a:cs typeface="+mn-cs"/>
                </a:rPr>
                <a:t>élémentaires</a:t>
              </a:r>
            </a:p>
          </p:txBody>
        </p:sp>
      </p:grpSp>
      <p:grpSp>
        <p:nvGrpSpPr>
          <p:cNvPr id="7" name="Groupe 64"/>
          <p:cNvGrpSpPr/>
          <p:nvPr/>
        </p:nvGrpSpPr>
        <p:grpSpPr>
          <a:xfrm>
            <a:off x="2428860" y="1844824"/>
            <a:ext cx="1357322" cy="1084110"/>
            <a:chOff x="2428860" y="1844824"/>
            <a:chExt cx="1357322" cy="1084110"/>
          </a:xfrm>
        </p:grpSpPr>
        <p:sp>
          <p:nvSpPr>
            <p:cNvPr id="10" name="Rectangle 9"/>
            <p:cNvSpPr/>
            <p:nvPr/>
          </p:nvSpPr>
          <p:spPr>
            <a:xfrm>
              <a:off x="2428860" y="1844824"/>
              <a:ext cx="1357322" cy="1084110"/>
            </a:xfrm>
            <a:prstGeom prst="rect">
              <a:avLst/>
            </a:prstGeom>
            <a:solidFill>
              <a:schemeClr val="accent2">
                <a:lumMod val="40000"/>
                <a:lumOff val="60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ZoneTexte 17"/>
            <p:cNvSpPr txBox="1"/>
            <p:nvPr/>
          </p:nvSpPr>
          <p:spPr>
            <a:xfrm>
              <a:off x="2428860" y="1844824"/>
              <a:ext cx="1357322" cy="1015663"/>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white"/>
                  </a:solidFill>
                  <a:effectLst/>
                  <a:uLnTx/>
                  <a:uFillTx/>
                  <a:latin typeface="Calibri"/>
                  <a:ea typeface="+mn-ea"/>
                  <a:cs typeface="+mn-cs"/>
                </a:rPr>
                <a:t>Ecole primaire supérieure, cours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60" normalizeH="0" baseline="0" noProof="0" dirty="0">
                  <a:ln>
                    <a:noFill/>
                  </a:ln>
                  <a:solidFill>
                    <a:prstClr val="white"/>
                  </a:solidFill>
                  <a:effectLst/>
                  <a:uLnTx/>
                  <a:uFillTx/>
                  <a:latin typeface="Calibri"/>
                  <a:ea typeface="+mn-ea"/>
                  <a:cs typeface="+mn-cs"/>
                </a:rPr>
                <a:t>complémentaire</a:t>
              </a:r>
            </a:p>
          </p:txBody>
        </p:sp>
      </p:grpSp>
      <p:grpSp>
        <p:nvGrpSpPr>
          <p:cNvPr id="22" name="Groupe 63"/>
          <p:cNvGrpSpPr/>
          <p:nvPr/>
        </p:nvGrpSpPr>
        <p:grpSpPr>
          <a:xfrm>
            <a:off x="2411760" y="1052736"/>
            <a:ext cx="1357322" cy="713810"/>
            <a:chOff x="2428860" y="357736"/>
            <a:chExt cx="1357322" cy="713810"/>
          </a:xfrm>
        </p:grpSpPr>
        <p:sp>
          <p:nvSpPr>
            <p:cNvPr id="11" name="Rectangle 10"/>
            <p:cNvSpPr/>
            <p:nvPr/>
          </p:nvSpPr>
          <p:spPr>
            <a:xfrm>
              <a:off x="2428860" y="357736"/>
              <a:ext cx="1357322" cy="71381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ZoneTexte 18"/>
            <p:cNvSpPr txBox="1"/>
            <p:nvPr/>
          </p:nvSpPr>
          <p:spPr>
            <a:xfrm>
              <a:off x="2428860" y="357736"/>
              <a:ext cx="13573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white"/>
                  </a:solidFill>
                  <a:effectLst/>
                  <a:uLnTx/>
                  <a:uFillTx/>
                  <a:latin typeface="Calibri"/>
                  <a:ea typeface="+mn-ea"/>
                  <a:cs typeface="+mn-cs"/>
                </a:rPr>
                <a:t>Ecoles</a:t>
              </a:r>
              <a:r>
                <a:rPr kumimoji="0" lang="fr-FR" sz="1800" b="0" i="0" u="none" strike="noStrike" kern="1200" cap="none" spc="0" normalizeH="0" baseline="0" noProof="0" dirty="0">
                  <a:ln>
                    <a:noFill/>
                  </a:ln>
                  <a:solidFill>
                    <a:prstClr val="white"/>
                  </a:solidFill>
                  <a:effectLst/>
                  <a:uLnTx/>
                  <a:uFillTx/>
                  <a:latin typeface="Calibri"/>
                  <a:ea typeface="+mn-ea"/>
                  <a:cs typeface="+mn-cs"/>
                </a:rPr>
                <a:t> spécialisées</a:t>
              </a:r>
            </a:p>
          </p:txBody>
        </p:sp>
      </p:grpSp>
      <p:sp>
        <p:nvSpPr>
          <p:cNvPr id="20" name="ZoneTexte 19"/>
          <p:cNvSpPr txBox="1"/>
          <p:nvPr/>
        </p:nvSpPr>
        <p:spPr>
          <a:xfrm>
            <a:off x="5835845" y="3661324"/>
            <a:ext cx="928694"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PETIT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LYCEE</a:t>
            </a:r>
          </a:p>
        </p:txBody>
      </p:sp>
      <p:sp>
        <p:nvSpPr>
          <p:cNvPr id="5" name="Rectangle 4"/>
          <p:cNvSpPr/>
          <p:nvPr/>
        </p:nvSpPr>
        <p:spPr>
          <a:xfrm>
            <a:off x="4551386" y="1052736"/>
            <a:ext cx="1428760" cy="559097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4622824" y="3714752"/>
            <a:ext cx="1285884" cy="143314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622824" y="1142984"/>
            <a:ext cx="1285884" cy="250033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4" name="Groupe 68"/>
          <p:cNvGrpSpPr/>
          <p:nvPr/>
        </p:nvGrpSpPr>
        <p:grpSpPr>
          <a:xfrm>
            <a:off x="4622824" y="5207196"/>
            <a:ext cx="1285884" cy="1365076"/>
            <a:chOff x="5357818" y="5572140"/>
            <a:chExt cx="1285884" cy="1000132"/>
          </a:xfrm>
        </p:grpSpPr>
        <p:sp>
          <p:nvSpPr>
            <p:cNvPr id="12" name="Rectangle 11"/>
            <p:cNvSpPr/>
            <p:nvPr/>
          </p:nvSpPr>
          <p:spPr>
            <a:xfrm>
              <a:off x="5357818" y="5572140"/>
              <a:ext cx="1285884" cy="100013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ZoneTexte 20"/>
            <p:cNvSpPr txBox="1"/>
            <p:nvPr/>
          </p:nvSpPr>
          <p:spPr>
            <a:xfrm>
              <a:off x="5357818" y="5715016"/>
              <a:ext cx="1285884" cy="6764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Classes enfantines</a:t>
              </a:r>
            </a:p>
          </p:txBody>
        </p:sp>
      </p:grpSp>
      <p:cxnSp>
        <p:nvCxnSpPr>
          <p:cNvPr id="30" name="Connecteur droit 29"/>
          <p:cNvCxnSpPr/>
          <p:nvPr/>
        </p:nvCxnSpPr>
        <p:spPr>
          <a:xfrm>
            <a:off x="4622824" y="4786322"/>
            <a:ext cx="928694" cy="1588"/>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622824" y="4429132"/>
            <a:ext cx="928694" cy="1588"/>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622824" y="4071942"/>
            <a:ext cx="928694" cy="1588"/>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622824" y="3286124"/>
            <a:ext cx="928694" cy="1588"/>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4622824" y="2214554"/>
            <a:ext cx="928694" cy="1588"/>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622824" y="2571744"/>
            <a:ext cx="928694" cy="1588"/>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4622824" y="2928934"/>
            <a:ext cx="928694" cy="1588"/>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4622824" y="1857364"/>
            <a:ext cx="928694" cy="1588"/>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622824" y="1500174"/>
            <a:ext cx="928694" cy="1588"/>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4622824" y="2928934"/>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5</a:t>
            </a:r>
            <a:r>
              <a:rPr kumimoji="0" lang="fr-FR" sz="1800" b="0" i="0" u="none" strike="noStrike" kern="1200" cap="none" spc="0" normalizeH="0" baseline="30000" noProof="0" dirty="0">
                <a:ln>
                  <a:noFill/>
                </a:ln>
                <a:solidFill>
                  <a:prstClr val="white"/>
                </a:solidFill>
                <a:effectLst/>
                <a:uLnTx/>
                <a:uFillTx/>
                <a:latin typeface="Calibri"/>
                <a:ea typeface="+mn-ea"/>
                <a:cs typeface="+mn-cs"/>
              </a:rPr>
              <a:t>e</a:t>
            </a:r>
          </a:p>
        </p:txBody>
      </p:sp>
      <p:sp>
        <p:nvSpPr>
          <p:cNvPr id="41" name="ZoneTexte 40"/>
          <p:cNvSpPr txBox="1"/>
          <p:nvPr/>
        </p:nvSpPr>
        <p:spPr>
          <a:xfrm>
            <a:off x="4622824" y="4786322"/>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10</a:t>
            </a:r>
            <a:r>
              <a:rPr kumimoji="0" lang="fr-FR" sz="1800" b="0" i="0" u="none" strike="noStrike" kern="1200" cap="none" spc="0" normalizeH="0" baseline="30000" noProof="0" dirty="0">
                <a:ln>
                  <a:noFill/>
                </a:ln>
                <a:solidFill>
                  <a:prstClr val="white"/>
                </a:solidFill>
                <a:effectLst/>
                <a:uLnTx/>
                <a:uFillTx/>
                <a:latin typeface="Calibri"/>
                <a:ea typeface="+mn-ea"/>
                <a:cs typeface="+mn-cs"/>
              </a:rPr>
              <a:t>e</a:t>
            </a:r>
          </a:p>
        </p:txBody>
      </p:sp>
      <p:sp>
        <p:nvSpPr>
          <p:cNvPr id="42" name="ZoneTexte 41"/>
          <p:cNvSpPr txBox="1"/>
          <p:nvPr/>
        </p:nvSpPr>
        <p:spPr>
          <a:xfrm>
            <a:off x="4622824" y="4429132"/>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9</a:t>
            </a:r>
            <a:r>
              <a:rPr kumimoji="0" lang="fr-FR" sz="1800" b="0" i="0" u="none" strike="noStrike" kern="1200" cap="none" spc="0" normalizeH="0" baseline="30000" noProof="0" dirty="0">
                <a:ln>
                  <a:noFill/>
                </a:ln>
                <a:solidFill>
                  <a:prstClr val="white"/>
                </a:solidFill>
                <a:effectLst/>
                <a:uLnTx/>
                <a:uFillTx/>
                <a:latin typeface="Calibri"/>
                <a:ea typeface="+mn-ea"/>
                <a:cs typeface="+mn-cs"/>
              </a:rPr>
              <a:t>e</a:t>
            </a:r>
          </a:p>
        </p:txBody>
      </p:sp>
      <p:sp>
        <p:nvSpPr>
          <p:cNvPr id="43" name="ZoneTexte 42"/>
          <p:cNvSpPr txBox="1"/>
          <p:nvPr/>
        </p:nvSpPr>
        <p:spPr>
          <a:xfrm>
            <a:off x="4622824" y="3714752"/>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7</a:t>
            </a:r>
            <a:r>
              <a:rPr kumimoji="0" lang="fr-FR" sz="1800" b="0" i="0" u="none" strike="noStrike" kern="1200" cap="none" spc="0" normalizeH="0" baseline="30000" noProof="0" dirty="0">
                <a:ln>
                  <a:noFill/>
                </a:ln>
                <a:solidFill>
                  <a:prstClr val="white"/>
                </a:solidFill>
                <a:effectLst/>
                <a:uLnTx/>
                <a:uFillTx/>
                <a:latin typeface="Calibri"/>
                <a:ea typeface="+mn-ea"/>
                <a:cs typeface="+mn-cs"/>
              </a:rPr>
              <a:t>e</a:t>
            </a:r>
          </a:p>
        </p:txBody>
      </p:sp>
      <p:sp>
        <p:nvSpPr>
          <p:cNvPr id="44" name="ZoneTexte 43"/>
          <p:cNvSpPr txBox="1"/>
          <p:nvPr/>
        </p:nvSpPr>
        <p:spPr>
          <a:xfrm>
            <a:off x="4622824" y="4071942"/>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8</a:t>
            </a:r>
            <a:r>
              <a:rPr kumimoji="0" lang="fr-FR" sz="1800" b="0" i="0" u="none" strike="noStrike" kern="1200" cap="none" spc="0" normalizeH="0" baseline="30000" noProof="0" dirty="0">
                <a:ln>
                  <a:noFill/>
                </a:ln>
                <a:solidFill>
                  <a:prstClr val="white"/>
                </a:solidFill>
                <a:effectLst/>
                <a:uLnTx/>
                <a:uFillTx/>
                <a:latin typeface="Calibri"/>
                <a:ea typeface="+mn-ea"/>
                <a:cs typeface="+mn-cs"/>
              </a:rPr>
              <a:t>e</a:t>
            </a:r>
          </a:p>
        </p:txBody>
      </p:sp>
      <p:sp>
        <p:nvSpPr>
          <p:cNvPr id="45" name="ZoneTexte 44"/>
          <p:cNvSpPr txBox="1"/>
          <p:nvPr/>
        </p:nvSpPr>
        <p:spPr>
          <a:xfrm>
            <a:off x="4622824" y="3286124"/>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6</a:t>
            </a:r>
            <a:r>
              <a:rPr kumimoji="0" lang="fr-FR" sz="1800" b="0" i="0" u="none" strike="noStrike" kern="1200" cap="none" spc="0" normalizeH="0" baseline="30000" noProof="0" dirty="0">
                <a:ln>
                  <a:noFill/>
                </a:ln>
                <a:solidFill>
                  <a:prstClr val="white"/>
                </a:solidFill>
                <a:effectLst/>
                <a:uLnTx/>
                <a:uFillTx/>
                <a:latin typeface="Calibri"/>
                <a:ea typeface="+mn-ea"/>
                <a:cs typeface="+mn-cs"/>
              </a:rPr>
              <a:t>e</a:t>
            </a:r>
          </a:p>
        </p:txBody>
      </p:sp>
      <p:sp>
        <p:nvSpPr>
          <p:cNvPr id="46" name="ZoneTexte 45"/>
          <p:cNvSpPr txBox="1"/>
          <p:nvPr/>
        </p:nvSpPr>
        <p:spPr>
          <a:xfrm>
            <a:off x="4622824" y="1142984"/>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T</a:t>
            </a:r>
            <a:r>
              <a:rPr kumimoji="0" lang="fr-FR" sz="1800" b="0" i="0" u="none" strike="noStrike" kern="1200" cap="none" spc="0" normalizeH="0" baseline="30000" noProof="0" dirty="0">
                <a:ln>
                  <a:noFill/>
                </a:ln>
                <a:solidFill>
                  <a:prstClr val="white"/>
                </a:solidFill>
                <a:effectLst/>
                <a:uLnTx/>
                <a:uFillTx/>
                <a:latin typeface="Calibri"/>
                <a:ea typeface="+mn-ea"/>
                <a:cs typeface="+mn-cs"/>
              </a:rPr>
              <a:t>ale</a:t>
            </a:r>
          </a:p>
        </p:txBody>
      </p:sp>
      <p:sp>
        <p:nvSpPr>
          <p:cNvPr id="47" name="ZoneTexte 46"/>
          <p:cNvSpPr txBox="1"/>
          <p:nvPr/>
        </p:nvSpPr>
        <p:spPr>
          <a:xfrm>
            <a:off x="4622824" y="1500174"/>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1</a:t>
            </a:r>
            <a:r>
              <a:rPr kumimoji="0" lang="fr-FR" sz="1800" b="0" i="0" u="none" strike="noStrike" kern="1200" cap="none" spc="0" normalizeH="0" baseline="30000" noProof="0" dirty="0">
                <a:ln>
                  <a:noFill/>
                </a:ln>
                <a:solidFill>
                  <a:prstClr val="white"/>
                </a:solidFill>
                <a:effectLst/>
                <a:uLnTx/>
                <a:uFillTx/>
                <a:latin typeface="Calibri"/>
                <a:ea typeface="+mn-ea"/>
                <a:cs typeface="+mn-cs"/>
              </a:rPr>
              <a:t>e</a:t>
            </a:r>
          </a:p>
        </p:txBody>
      </p:sp>
      <p:sp>
        <p:nvSpPr>
          <p:cNvPr id="48" name="ZoneTexte 47"/>
          <p:cNvSpPr txBox="1"/>
          <p:nvPr/>
        </p:nvSpPr>
        <p:spPr>
          <a:xfrm>
            <a:off x="4622824" y="1857364"/>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2</a:t>
            </a:r>
            <a:r>
              <a:rPr kumimoji="0" lang="fr-FR" sz="1800" b="0" i="0" u="none" strike="noStrike" kern="1200" cap="none" spc="0" normalizeH="0" baseline="30000" noProof="0" dirty="0">
                <a:ln>
                  <a:noFill/>
                </a:ln>
                <a:solidFill>
                  <a:prstClr val="white"/>
                </a:solidFill>
                <a:effectLst/>
                <a:uLnTx/>
                <a:uFillTx/>
                <a:latin typeface="Calibri"/>
                <a:ea typeface="+mn-ea"/>
                <a:cs typeface="+mn-cs"/>
              </a:rPr>
              <a:t>nde</a:t>
            </a:r>
          </a:p>
        </p:txBody>
      </p:sp>
      <p:sp>
        <p:nvSpPr>
          <p:cNvPr id="49" name="ZoneTexte 48"/>
          <p:cNvSpPr txBox="1"/>
          <p:nvPr/>
        </p:nvSpPr>
        <p:spPr>
          <a:xfrm>
            <a:off x="4622824" y="2214554"/>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3</a:t>
            </a:r>
            <a:r>
              <a:rPr kumimoji="0" lang="fr-FR" sz="1800" b="0" i="0" u="none" strike="noStrike" kern="1200" cap="none" spc="0" normalizeH="0" baseline="30000" noProof="0" dirty="0">
                <a:ln>
                  <a:noFill/>
                </a:ln>
                <a:solidFill>
                  <a:prstClr val="white"/>
                </a:solidFill>
                <a:effectLst/>
                <a:uLnTx/>
                <a:uFillTx/>
                <a:latin typeface="Calibri"/>
                <a:ea typeface="+mn-ea"/>
                <a:cs typeface="+mn-cs"/>
              </a:rPr>
              <a:t>e</a:t>
            </a:r>
          </a:p>
        </p:txBody>
      </p:sp>
      <p:sp>
        <p:nvSpPr>
          <p:cNvPr id="50" name="ZoneTexte 49"/>
          <p:cNvSpPr txBox="1"/>
          <p:nvPr/>
        </p:nvSpPr>
        <p:spPr>
          <a:xfrm>
            <a:off x="4622824" y="2571744"/>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4</a:t>
            </a:r>
            <a:r>
              <a:rPr kumimoji="0" lang="fr-FR" sz="1800" b="0" i="0" u="none" strike="noStrike" kern="1200" cap="none" spc="0" normalizeH="0" baseline="30000" noProof="0" dirty="0">
                <a:ln>
                  <a:noFill/>
                </a:ln>
                <a:solidFill>
                  <a:prstClr val="white"/>
                </a:solidFill>
                <a:effectLst/>
                <a:uLnTx/>
                <a:uFillTx/>
                <a:latin typeface="Calibri"/>
                <a:ea typeface="+mn-ea"/>
                <a:cs typeface="+mn-cs"/>
              </a:rPr>
              <a:t>e</a:t>
            </a:r>
          </a:p>
        </p:txBody>
      </p:sp>
      <p:grpSp>
        <p:nvGrpSpPr>
          <p:cNvPr id="25" name="Groupe 67"/>
          <p:cNvGrpSpPr/>
          <p:nvPr/>
        </p:nvGrpSpPr>
        <p:grpSpPr>
          <a:xfrm>
            <a:off x="4622824" y="285728"/>
            <a:ext cx="1285884" cy="785818"/>
            <a:chOff x="5357818" y="285728"/>
            <a:chExt cx="1285884" cy="785818"/>
          </a:xfrm>
        </p:grpSpPr>
        <p:sp>
          <p:nvSpPr>
            <p:cNvPr id="15" name="Rectangle 14"/>
            <p:cNvSpPr/>
            <p:nvPr/>
          </p:nvSpPr>
          <p:spPr>
            <a:xfrm>
              <a:off x="5357818" y="285728"/>
              <a:ext cx="1285884" cy="78581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ZoneTexte 50"/>
            <p:cNvSpPr txBox="1"/>
            <p:nvPr/>
          </p:nvSpPr>
          <p:spPr>
            <a:xfrm>
              <a:off x="5357818" y="428604"/>
              <a:ext cx="1285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Université</a:t>
              </a:r>
            </a:p>
          </p:txBody>
        </p:sp>
      </p:grpSp>
      <p:sp>
        <p:nvSpPr>
          <p:cNvPr id="52" name="ZoneTexte 51"/>
          <p:cNvSpPr txBox="1"/>
          <p:nvPr/>
        </p:nvSpPr>
        <p:spPr>
          <a:xfrm>
            <a:off x="571472" y="214290"/>
            <a:ext cx="1714512" cy="523220"/>
          </a:xfrm>
          <a:prstGeom prst="rect">
            <a:avLst/>
          </a:prstGeom>
          <a:solidFill>
            <a:srgbClr val="080808">
              <a:alpha val="3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n-ea"/>
                <a:cs typeface="+mn-cs"/>
              </a:rPr>
              <a:t>PRIMAIRE</a:t>
            </a:r>
          </a:p>
        </p:txBody>
      </p:sp>
      <p:sp>
        <p:nvSpPr>
          <p:cNvPr id="53" name="ZoneTexte 52"/>
          <p:cNvSpPr txBox="1"/>
          <p:nvPr/>
        </p:nvSpPr>
        <p:spPr>
          <a:xfrm>
            <a:off x="6786578" y="214290"/>
            <a:ext cx="21431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n-ea"/>
                <a:cs typeface="+mn-cs"/>
              </a:rPr>
              <a:t>SECONDAIRE</a:t>
            </a:r>
          </a:p>
        </p:txBody>
      </p:sp>
      <p:sp>
        <p:nvSpPr>
          <p:cNvPr id="54" name="ZoneTexte 53"/>
          <p:cNvSpPr txBox="1"/>
          <p:nvPr/>
        </p:nvSpPr>
        <p:spPr>
          <a:xfrm>
            <a:off x="232554" y="2537321"/>
            <a:ext cx="192879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Certificat d’études primaires</a:t>
            </a:r>
          </a:p>
        </p:txBody>
      </p:sp>
      <p:sp>
        <p:nvSpPr>
          <p:cNvPr id="55" name="ZoneTexte 54"/>
          <p:cNvSpPr txBox="1"/>
          <p:nvPr/>
        </p:nvSpPr>
        <p:spPr>
          <a:xfrm>
            <a:off x="6271598" y="872016"/>
            <a:ext cx="1428760" cy="369332"/>
          </a:xfrm>
          <a:prstGeom prst="rect">
            <a:avLst/>
          </a:prstGeom>
          <a:solidFill>
            <a:srgbClr val="292929">
              <a:alpha val="50196"/>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Baccalauréat</a:t>
            </a:r>
          </a:p>
        </p:txBody>
      </p:sp>
      <p:cxnSp>
        <p:nvCxnSpPr>
          <p:cNvPr id="62" name="Connecteur droit 61"/>
          <p:cNvCxnSpPr/>
          <p:nvPr/>
        </p:nvCxnSpPr>
        <p:spPr>
          <a:xfrm>
            <a:off x="2267744" y="2996952"/>
            <a:ext cx="1643074"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4557086" y="1124744"/>
            <a:ext cx="1643074"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Connecteur droit 70"/>
          <p:cNvCxnSpPr>
            <a:cxnSpLocks/>
          </p:cNvCxnSpPr>
          <p:nvPr/>
        </p:nvCxnSpPr>
        <p:spPr>
          <a:xfrm flipV="1">
            <a:off x="2214546" y="2924720"/>
            <a:ext cx="4085646" cy="421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endCxn id="45" idx="1"/>
          </p:cNvCxnSpPr>
          <p:nvPr/>
        </p:nvCxnSpPr>
        <p:spPr>
          <a:xfrm flipV="1">
            <a:off x="3555861" y="3470790"/>
            <a:ext cx="1066963" cy="225152"/>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60"/>
          <p:cNvCxnSpPr>
            <a:cxnSpLocks/>
          </p:cNvCxnSpPr>
          <p:nvPr/>
        </p:nvCxnSpPr>
        <p:spPr>
          <a:xfrm>
            <a:off x="2195736" y="5517232"/>
            <a:ext cx="4104456" cy="2321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4245616" y="188640"/>
            <a:ext cx="0" cy="666936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DCED62A6-F17D-464C-94AB-CBBB9C890FDF}"/>
              </a:ext>
            </a:extLst>
          </p:cNvPr>
          <p:cNvPicPr>
            <a:picLocks noChangeAspect="1"/>
          </p:cNvPicPr>
          <p:nvPr/>
        </p:nvPicPr>
        <p:blipFill>
          <a:blip r:embed="rId5"/>
          <a:stretch>
            <a:fillRect/>
          </a:stretch>
        </p:blipFill>
        <p:spPr>
          <a:xfrm>
            <a:off x="97299" y="3930079"/>
            <a:ext cx="1975796" cy="2826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par>
                                <p:cTn id="21" presetID="53" presetClass="entr" presetSubtype="0" fill="hold" nodeType="withEffect">
                                  <p:stCondLst>
                                    <p:cond delay="0"/>
                                  </p:stCondLst>
                                  <p:childTnLst>
                                    <p:set>
                                      <p:cBhvr>
                                        <p:cTn id="22" dur="1" fill="hold">
                                          <p:stCondLst>
                                            <p:cond delay="0"/>
                                          </p:stCondLst>
                                        </p:cTn>
                                        <p:tgtEl>
                                          <p:spTgt spid="11266"/>
                                        </p:tgtEl>
                                        <p:attrNameLst>
                                          <p:attrName>style.visibility</p:attrName>
                                        </p:attrNameLst>
                                      </p:cBhvr>
                                      <p:to>
                                        <p:strVal val="visible"/>
                                      </p:to>
                                    </p:set>
                                    <p:anim calcmode="lin" valueType="num">
                                      <p:cBhvr>
                                        <p:cTn id="23" dur="500" fill="hold"/>
                                        <p:tgtEl>
                                          <p:spTgt spid="11266"/>
                                        </p:tgtEl>
                                        <p:attrNameLst>
                                          <p:attrName>ppt_w</p:attrName>
                                        </p:attrNameLst>
                                      </p:cBhvr>
                                      <p:tavLst>
                                        <p:tav tm="0">
                                          <p:val>
                                            <p:fltVal val="0"/>
                                          </p:val>
                                        </p:tav>
                                        <p:tav tm="100000">
                                          <p:val>
                                            <p:strVal val="#ppt_w"/>
                                          </p:val>
                                        </p:tav>
                                      </p:tavLst>
                                    </p:anim>
                                    <p:anim calcmode="lin" valueType="num">
                                      <p:cBhvr>
                                        <p:cTn id="24" dur="500" fill="hold"/>
                                        <p:tgtEl>
                                          <p:spTgt spid="11266"/>
                                        </p:tgtEl>
                                        <p:attrNameLst>
                                          <p:attrName>ppt_h</p:attrName>
                                        </p:attrNameLst>
                                      </p:cBhvr>
                                      <p:tavLst>
                                        <p:tav tm="0">
                                          <p:val>
                                            <p:fltVal val="0"/>
                                          </p:val>
                                        </p:tav>
                                        <p:tav tm="100000">
                                          <p:val>
                                            <p:strVal val="#ppt_h"/>
                                          </p:val>
                                        </p:tav>
                                      </p:tavLst>
                                    </p:anim>
                                    <p:animEffect transition="in" filter="fade">
                                      <p:cBhvr>
                                        <p:cTn id="25" dur="500"/>
                                        <p:tgtEl>
                                          <p:spTgt spid="1126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par>
                          <p:cTn id="45" fill="hold">
                            <p:stCondLst>
                              <p:cond delay="500"/>
                            </p:stCondLst>
                            <p:childTnLst>
                              <p:par>
                                <p:cTn id="46" presetID="53"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500" fill="hold"/>
                                        <p:tgtEl>
                                          <p:spTgt spid="54"/>
                                        </p:tgtEl>
                                        <p:attrNameLst>
                                          <p:attrName>ppt_w</p:attrName>
                                        </p:attrNameLst>
                                      </p:cBhvr>
                                      <p:tavLst>
                                        <p:tav tm="0">
                                          <p:val>
                                            <p:fltVal val="0"/>
                                          </p:val>
                                        </p:tav>
                                        <p:tav tm="100000">
                                          <p:val>
                                            <p:strVal val="#ppt_w"/>
                                          </p:val>
                                        </p:tav>
                                      </p:tavLst>
                                    </p:anim>
                                    <p:anim calcmode="lin" valueType="num">
                                      <p:cBhvr>
                                        <p:cTn id="49" dur="500" fill="hold"/>
                                        <p:tgtEl>
                                          <p:spTgt spid="54"/>
                                        </p:tgtEl>
                                        <p:attrNameLst>
                                          <p:attrName>ppt_h</p:attrName>
                                        </p:attrNameLst>
                                      </p:cBhvr>
                                      <p:tavLst>
                                        <p:tav tm="0">
                                          <p:val>
                                            <p:fltVal val="0"/>
                                          </p:val>
                                        </p:tav>
                                        <p:tav tm="100000">
                                          <p:val>
                                            <p:strVal val="#ppt_h"/>
                                          </p:val>
                                        </p:tav>
                                      </p:tavLst>
                                    </p:anim>
                                    <p:animEffect transition="in" filter="fade">
                                      <p:cBhvr>
                                        <p:cTn id="50" dur="500"/>
                                        <p:tgtEl>
                                          <p:spTgt spid="54"/>
                                        </p:tgtEl>
                                      </p:cBhvr>
                                    </p:animEffect>
                                  </p:childTnLst>
                                </p:cTn>
                              </p:par>
                              <p:par>
                                <p:cTn id="51" presetID="55"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strVal val="#ppt_w*0.70"/>
                                          </p:val>
                                        </p:tav>
                                        <p:tav tm="100000">
                                          <p:val>
                                            <p:strVal val="#ppt_w"/>
                                          </p:val>
                                        </p:tav>
                                      </p:tavLst>
                                    </p:anim>
                                    <p:anim calcmode="lin" valueType="num">
                                      <p:cBhvr>
                                        <p:cTn id="54" dur="1000" fill="hold"/>
                                        <p:tgtEl>
                                          <p:spTgt spid="62"/>
                                        </p:tgtEl>
                                        <p:attrNameLst>
                                          <p:attrName>ppt_h</p:attrName>
                                        </p:attrNameLst>
                                      </p:cBhvr>
                                      <p:tavLst>
                                        <p:tav tm="0">
                                          <p:val>
                                            <p:strVal val="#ppt_h"/>
                                          </p:val>
                                        </p:tav>
                                        <p:tav tm="100000">
                                          <p:val>
                                            <p:strVal val="#ppt_h"/>
                                          </p:val>
                                        </p:tav>
                                      </p:tavLst>
                                    </p:anim>
                                    <p:animEffect transition="in" filter="fade">
                                      <p:cBhvr>
                                        <p:cTn id="55" dur="100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par>
                          <p:cTn id="75" fill="hold">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childTnLst>
                                </p:cTn>
                              </p:par>
                            </p:childTnLst>
                          </p:cTn>
                        </p:par>
                        <p:par>
                          <p:cTn id="78" fill="hold">
                            <p:stCondLst>
                              <p:cond delay="500"/>
                            </p:stCondLst>
                            <p:childTnLst>
                              <p:par>
                                <p:cTn id="79" presetID="1" presetClass="entr" presetSubtype="0"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childTnLst>
                          </p:cTn>
                        </p:par>
                        <p:par>
                          <p:cTn id="84" fill="hold">
                            <p:stCondLst>
                              <p:cond delay="500"/>
                            </p:stCondLst>
                            <p:childTnLst>
                              <p:par>
                                <p:cTn id="85" presetID="1" presetClass="entr" presetSubtype="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48"/>
                                        </p:tgtEl>
                                        <p:attrNameLst>
                                          <p:attrName>style.visibility</p:attrName>
                                        </p:attrNameLst>
                                      </p:cBhvr>
                                      <p:to>
                                        <p:strVal val="visible"/>
                                      </p:to>
                                    </p:set>
                                  </p:childTnLst>
                                </p:cTn>
                              </p:par>
                            </p:childTnLst>
                          </p:cTn>
                        </p:par>
                        <p:par>
                          <p:cTn id="90" fill="hold">
                            <p:stCondLst>
                              <p:cond delay="500"/>
                            </p:stCondLst>
                            <p:childTnLst>
                              <p:par>
                                <p:cTn id="91" presetID="1" presetClass="entr" presetSubtype="0"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47"/>
                                        </p:tgtEl>
                                        <p:attrNameLst>
                                          <p:attrName>style.visibility</p:attrName>
                                        </p:attrNameLst>
                                      </p:cBhvr>
                                      <p:to>
                                        <p:strVal val="visible"/>
                                      </p:to>
                                    </p:set>
                                  </p:childTnLst>
                                </p:cTn>
                              </p:par>
                            </p:childTnLst>
                          </p:cTn>
                        </p:par>
                        <p:par>
                          <p:cTn id="96" fill="hold">
                            <p:stCondLst>
                              <p:cond delay="500"/>
                            </p:stCondLst>
                            <p:childTnLst>
                              <p:par>
                                <p:cTn id="97" presetID="1" presetClass="entr" presetSubtype="0" fill="hold" nodeType="after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par>
                          <p:cTn id="99" fill="hold">
                            <p:stCondLst>
                              <p:cond delay="500"/>
                            </p:stCondLst>
                            <p:childTnLst>
                              <p:par>
                                <p:cTn id="100" presetID="1"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childTnLst>
                                </p:cTn>
                              </p:par>
                            </p:childTnLst>
                          </p:cTn>
                        </p:par>
                        <p:par>
                          <p:cTn id="102" fill="hold">
                            <p:stCondLst>
                              <p:cond delay="500"/>
                            </p:stCondLst>
                            <p:childTnLst>
                              <p:par>
                                <p:cTn id="103" presetID="55" presetClass="entr" presetSubtype="0" fill="hold" nodeType="afterEffect">
                                  <p:stCondLst>
                                    <p:cond delay="0"/>
                                  </p:stCondLst>
                                  <p:childTnLst>
                                    <p:set>
                                      <p:cBhvr>
                                        <p:cTn id="104" dur="1" fill="hold">
                                          <p:stCondLst>
                                            <p:cond delay="0"/>
                                          </p:stCondLst>
                                        </p:cTn>
                                        <p:tgtEl>
                                          <p:spTgt spid="63"/>
                                        </p:tgtEl>
                                        <p:attrNameLst>
                                          <p:attrName>style.visibility</p:attrName>
                                        </p:attrNameLst>
                                      </p:cBhvr>
                                      <p:to>
                                        <p:strVal val="visible"/>
                                      </p:to>
                                    </p:set>
                                    <p:anim calcmode="lin" valueType="num">
                                      <p:cBhvr>
                                        <p:cTn id="105" dur="1000" fill="hold"/>
                                        <p:tgtEl>
                                          <p:spTgt spid="63"/>
                                        </p:tgtEl>
                                        <p:attrNameLst>
                                          <p:attrName>ppt_w</p:attrName>
                                        </p:attrNameLst>
                                      </p:cBhvr>
                                      <p:tavLst>
                                        <p:tav tm="0">
                                          <p:val>
                                            <p:strVal val="#ppt_w*0.70"/>
                                          </p:val>
                                        </p:tav>
                                        <p:tav tm="100000">
                                          <p:val>
                                            <p:strVal val="#ppt_w"/>
                                          </p:val>
                                        </p:tav>
                                      </p:tavLst>
                                    </p:anim>
                                    <p:anim calcmode="lin" valueType="num">
                                      <p:cBhvr>
                                        <p:cTn id="106" dur="1000" fill="hold"/>
                                        <p:tgtEl>
                                          <p:spTgt spid="63"/>
                                        </p:tgtEl>
                                        <p:attrNameLst>
                                          <p:attrName>ppt_h</p:attrName>
                                        </p:attrNameLst>
                                      </p:cBhvr>
                                      <p:tavLst>
                                        <p:tav tm="0">
                                          <p:val>
                                            <p:strVal val="#ppt_h"/>
                                          </p:val>
                                        </p:tav>
                                        <p:tav tm="100000">
                                          <p:val>
                                            <p:strVal val="#ppt_h"/>
                                          </p:val>
                                        </p:tav>
                                      </p:tavLst>
                                    </p:anim>
                                    <p:animEffect transition="in" filter="fade">
                                      <p:cBhvr>
                                        <p:cTn id="107" dur="1000"/>
                                        <p:tgtEl>
                                          <p:spTgt spid="63"/>
                                        </p:tgtEl>
                                      </p:cBhvr>
                                    </p:animEffect>
                                  </p:childTnLst>
                                </p:cTn>
                              </p:par>
                            </p:childTnLst>
                          </p:cTn>
                        </p:par>
                        <p:par>
                          <p:cTn id="108" fill="hold">
                            <p:stCondLst>
                              <p:cond delay="1500"/>
                            </p:stCondLst>
                            <p:childTnLst>
                              <p:par>
                                <p:cTn id="109" presetID="53" presetClass="entr" presetSubtype="0" fill="hold" grpId="0" nodeType="after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p:cTn id="111" dur="500" fill="hold"/>
                                        <p:tgtEl>
                                          <p:spTgt spid="55"/>
                                        </p:tgtEl>
                                        <p:attrNameLst>
                                          <p:attrName>ppt_w</p:attrName>
                                        </p:attrNameLst>
                                      </p:cBhvr>
                                      <p:tavLst>
                                        <p:tav tm="0">
                                          <p:val>
                                            <p:fltVal val="0"/>
                                          </p:val>
                                        </p:tav>
                                        <p:tav tm="100000">
                                          <p:val>
                                            <p:strVal val="#ppt_w"/>
                                          </p:val>
                                        </p:tav>
                                      </p:tavLst>
                                    </p:anim>
                                    <p:anim calcmode="lin" valueType="num">
                                      <p:cBhvr>
                                        <p:cTn id="112" dur="500" fill="hold"/>
                                        <p:tgtEl>
                                          <p:spTgt spid="55"/>
                                        </p:tgtEl>
                                        <p:attrNameLst>
                                          <p:attrName>ppt_h</p:attrName>
                                        </p:attrNameLst>
                                      </p:cBhvr>
                                      <p:tavLst>
                                        <p:tav tm="0">
                                          <p:val>
                                            <p:fltVal val="0"/>
                                          </p:val>
                                        </p:tav>
                                        <p:tav tm="100000">
                                          <p:val>
                                            <p:strVal val="#ppt_h"/>
                                          </p:val>
                                        </p:tav>
                                      </p:tavLst>
                                    </p:anim>
                                    <p:animEffect transition="in" filter="fade">
                                      <p:cBhvr>
                                        <p:cTn id="113" dur="500"/>
                                        <p:tgtEl>
                                          <p:spTgt spid="55"/>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ntr" presetSubtype="0" fill="hold" nodeType="clickEffect">
                                  <p:stCondLst>
                                    <p:cond delay="0"/>
                                  </p:stCondLst>
                                  <p:childTnLst>
                                    <p:set>
                                      <p:cBhvr>
                                        <p:cTn id="117" dur="1" fill="hold">
                                          <p:stCondLst>
                                            <p:cond delay="0"/>
                                          </p:stCondLst>
                                        </p:cTn>
                                        <p:tgtEl>
                                          <p:spTgt spid="61"/>
                                        </p:tgtEl>
                                        <p:attrNameLst>
                                          <p:attrName>style.visibility</p:attrName>
                                        </p:attrNameLst>
                                      </p:cBhvr>
                                      <p:to>
                                        <p:strVal val="visible"/>
                                      </p:to>
                                    </p:set>
                                    <p:anim calcmode="lin" valueType="num">
                                      <p:cBhvr>
                                        <p:cTn id="118" dur="1000" fill="hold"/>
                                        <p:tgtEl>
                                          <p:spTgt spid="61"/>
                                        </p:tgtEl>
                                        <p:attrNameLst>
                                          <p:attrName>ppt_w</p:attrName>
                                        </p:attrNameLst>
                                      </p:cBhvr>
                                      <p:tavLst>
                                        <p:tav tm="0">
                                          <p:val>
                                            <p:strVal val="#ppt_w*0.70"/>
                                          </p:val>
                                        </p:tav>
                                        <p:tav tm="100000">
                                          <p:val>
                                            <p:strVal val="#ppt_w"/>
                                          </p:val>
                                        </p:tav>
                                      </p:tavLst>
                                    </p:anim>
                                    <p:anim calcmode="lin" valueType="num">
                                      <p:cBhvr>
                                        <p:cTn id="119" dur="1000" fill="hold"/>
                                        <p:tgtEl>
                                          <p:spTgt spid="61"/>
                                        </p:tgtEl>
                                        <p:attrNameLst>
                                          <p:attrName>ppt_h</p:attrName>
                                        </p:attrNameLst>
                                      </p:cBhvr>
                                      <p:tavLst>
                                        <p:tav tm="0">
                                          <p:val>
                                            <p:strVal val="#ppt_h"/>
                                          </p:val>
                                        </p:tav>
                                        <p:tav tm="100000">
                                          <p:val>
                                            <p:strVal val="#ppt_h"/>
                                          </p:val>
                                        </p:tav>
                                      </p:tavLst>
                                    </p:anim>
                                    <p:animEffect transition="in" filter="fade">
                                      <p:cBhvr>
                                        <p:cTn id="120" dur="1000"/>
                                        <p:tgtEl>
                                          <p:spTgt spid="61"/>
                                        </p:tgtEl>
                                      </p:cBhvr>
                                    </p:animEffect>
                                  </p:childTnLst>
                                </p:cTn>
                              </p:par>
                            </p:childTnLst>
                          </p:cTn>
                        </p:par>
                        <p:par>
                          <p:cTn id="121" fill="hold">
                            <p:stCondLst>
                              <p:cond delay="1000"/>
                            </p:stCondLst>
                            <p:childTnLst>
                              <p:par>
                                <p:cTn id="122" presetID="55" presetClass="entr" presetSubtype="0" fill="hold" nodeType="afterEffect">
                                  <p:stCondLst>
                                    <p:cond delay="0"/>
                                  </p:stCondLst>
                                  <p:childTnLst>
                                    <p:set>
                                      <p:cBhvr>
                                        <p:cTn id="123" dur="1" fill="hold">
                                          <p:stCondLst>
                                            <p:cond delay="0"/>
                                          </p:stCondLst>
                                        </p:cTn>
                                        <p:tgtEl>
                                          <p:spTgt spid="71"/>
                                        </p:tgtEl>
                                        <p:attrNameLst>
                                          <p:attrName>style.visibility</p:attrName>
                                        </p:attrNameLst>
                                      </p:cBhvr>
                                      <p:to>
                                        <p:strVal val="visible"/>
                                      </p:to>
                                    </p:set>
                                    <p:anim calcmode="lin" valueType="num">
                                      <p:cBhvr>
                                        <p:cTn id="124" dur="1000" fill="hold"/>
                                        <p:tgtEl>
                                          <p:spTgt spid="71"/>
                                        </p:tgtEl>
                                        <p:attrNameLst>
                                          <p:attrName>ppt_w</p:attrName>
                                        </p:attrNameLst>
                                      </p:cBhvr>
                                      <p:tavLst>
                                        <p:tav tm="0">
                                          <p:val>
                                            <p:strVal val="#ppt_w*0.70"/>
                                          </p:val>
                                        </p:tav>
                                        <p:tav tm="100000">
                                          <p:val>
                                            <p:strVal val="#ppt_w"/>
                                          </p:val>
                                        </p:tav>
                                      </p:tavLst>
                                    </p:anim>
                                    <p:anim calcmode="lin" valueType="num">
                                      <p:cBhvr>
                                        <p:cTn id="125" dur="1000" fill="hold"/>
                                        <p:tgtEl>
                                          <p:spTgt spid="71"/>
                                        </p:tgtEl>
                                        <p:attrNameLst>
                                          <p:attrName>ppt_h</p:attrName>
                                        </p:attrNameLst>
                                      </p:cBhvr>
                                      <p:tavLst>
                                        <p:tav tm="0">
                                          <p:val>
                                            <p:strVal val="#ppt_h"/>
                                          </p:val>
                                        </p:tav>
                                        <p:tav tm="100000">
                                          <p:val>
                                            <p:strVal val="#ppt_h"/>
                                          </p:val>
                                        </p:tav>
                                      </p:tavLst>
                                    </p:anim>
                                    <p:animEffect transition="in" filter="fade">
                                      <p:cBhvr>
                                        <p:cTn id="126" dur="1000"/>
                                        <p:tgtEl>
                                          <p:spTgt spid="71"/>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0" fill="hold" grpId="0" nodeType="clickEffect">
                                  <p:stCondLst>
                                    <p:cond delay="0"/>
                                  </p:stCondLst>
                                  <p:childTnLst>
                                    <p:set>
                                      <p:cBhvr>
                                        <p:cTn id="130" dur="1" fill="hold">
                                          <p:stCondLst>
                                            <p:cond delay="0"/>
                                          </p:stCondLst>
                                        </p:cTn>
                                        <p:tgtEl>
                                          <p:spTgt spid="13"/>
                                        </p:tgtEl>
                                        <p:attrNameLst>
                                          <p:attrName>style.visibility</p:attrName>
                                        </p:attrNameLst>
                                      </p:cBhvr>
                                      <p:to>
                                        <p:strVal val="visible"/>
                                      </p:to>
                                    </p:set>
                                    <p:anim calcmode="lin" valueType="num">
                                      <p:cBhvr>
                                        <p:cTn id="131" dur="500" fill="hold"/>
                                        <p:tgtEl>
                                          <p:spTgt spid="13"/>
                                        </p:tgtEl>
                                        <p:attrNameLst>
                                          <p:attrName>ppt_w</p:attrName>
                                        </p:attrNameLst>
                                      </p:cBhvr>
                                      <p:tavLst>
                                        <p:tav tm="0">
                                          <p:val>
                                            <p:fltVal val="0"/>
                                          </p:val>
                                        </p:tav>
                                        <p:tav tm="100000">
                                          <p:val>
                                            <p:strVal val="#ppt_w"/>
                                          </p:val>
                                        </p:tav>
                                      </p:tavLst>
                                    </p:anim>
                                    <p:anim calcmode="lin" valueType="num">
                                      <p:cBhvr>
                                        <p:cTn id="132" dur="500" fill="hold"/>
                                        <p:tgtEl>
                                          <p:spTgt spid="13"/>
                                        </p:tgtEl>
                                        <p:attrNameLst>
                                          <p:attrName>ppt_h</p:attrName>
                                        </p:attrNameLst>
                                      </p:cBhvr>
                                      <p:tavLst>
                                        <p:tav tm="0">
                                          <p:val>
                                            <p:fltVal val="0"/>
                                          </p:val>
                                        </p:tav>
                                        <p:tav tm="100000">
                                          <p:val>
                                            <p:strVal val="#ppt_h"/>
                                          </p:val>
                                        </p:tav>
                                      </p:tavLst>
                                    </p:anim>
                                    <p:animEffect transition="in" filter="fade">
                                      <p:cBhvr>
                                        <p:cTn id="133" dur="500"/>
                                        <p:tgtEl>
                                          <p:spTgt spid="13"/>
                                        </p:tgtEl>
                                      </p:cBhvr>
                                    </p:animEffect>
                                  </p:childTnLst>
                                </p:cTn>
                              </p:par>
                              <p:par>
                                <p:cTn id="134" presetID="53"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 calcmode="lin" valueType="num">
                                      <p:cBhvr>
                                        <p:cTn id="136" dur="500" fill="hold"/>
                                        <p:tgtEl>
                                          <p:spTgt spid="20"/>
                                        </p:tgtEl>
                                        <p:attrNameLst>
                                          <p:attrName>ppt_w</p:attrName>
                                        </p:attrNameLst>
                                      </p:cBhvr>
                                      <p:tavLst>
                                        <p:tav tm="0">
                                          <p:val>
                                            <p:fltVal val="0"/>
                                          </p:val>
                                        </p:tav>
                                        <p:tav tm="100000">
                                          <p:val>
                                            <p:strVal val="#ppt_w"/>
                                          </p:val>
                                        </p:tav>
                                      </p:tavLst>
                                    </p:anim>
                                    <p:anim calcmode="lin" valueType="num">
                                      <p:cBhvr>
                                        <p:cTn id="137" dur="500" fill="hold"/>
                                        <p:tgtEl>
                                          <p:spTgt spid="20"/>
                                        </p:tgtEl>
                                        <p:attrNameLst>
                                          <p:attrName>ppt_h</p:attrName>
                                        </p:attrNameLst>
                                      </p:cBhvr>
                                      <p:tavLst>
                                        <p:tav tm="0">
                                          <p:val>
                                            <p:fltVal val="0"/>
                                          </p:val>
                                        </p:tav>
                                        <p:tav tm="100000">
                                          <p:val>
                                            <p:strVal val="#ppt_h"/>
                                          </p:val>
                                        </p:tav>
                                      </p:tavLst>
                                    </p:anim>
                                    <p:animEffect transition="in" filter="fade">
                                      <p:cBhvr>
                                        <p:cTn id="138" dur="500"/>
                                        <p:tgtEl>
                                          <p:spTgt spid="20"/>
                                        </p:tgtEl>
                                      </p:cBhvr>
                                    </p:animEffect>
                                  </p:childTnLst>
                                </p:cTn>
                              </p:par>
                            </p:childTnLst>
                          </p:cTn>
                        </p:par>
                        <p:par>
                          <p:cTn id="139" fill="hold">
                            <p:stCondLst>
                              <p:cond delay="500"/>
                            </p:stCondLst>
                            <p:childTnLst>
                              <p:par>
                                <p:cTn id="140" presetID="1" presetClass="entr" presetSubtype="0" fill="hold" grpId="0" nodeType="afterEffect">
                                  <p:stCondLst>
                                    <p:cond delay="500"/>
                                  </p:stCondLst>
                                  <p:childTnLst>
                                    <p:set>
                                      <p:cBhvr>
                                        <p:cTn id="141" dur="1" fill="hold">
                                          <p:stCondLst>
                                            <p:cond delay="0"/>
                                          </p:stCondLst>
                                        </p:cTn>
                                        <p:tgtEl>
                                          <p:spTgt spid="43"/>
                                        </p:tgtEl>
                                        <p:attrNameLst>
                                          <p:attrName>style.visibility</p:attrName>
                                        </p:attrNameLst>
                                      </p:cBhvr>
                                      <p:to>
                                        <p:strVal val="visible"/>
                                      </p:to>
                                    </p:set>
                                  </p:childTnLst>
                                </p:cTn>
                              </p:par>
                            </p:childTnLst>
                          </p:cTn>
                        </p:par>
                        <p:par>
                          <p:cTn id="142" fill="hold">
                            <p:stCondLst>
                              <p:cond delay="1000"/>
                            </p:stCondLst>
                            <p:childTnLst>
                              <p:par>
                                <p:cTn id="143" presetID="1" presetClass="entr" presetSubtype="0" fill="hold" nodeType="afterEffect">
                                  <p:stCondLst>
                                    <p:cond delay="500"/>
                                  </p:stCondLst>
                                  <p:childTnLst>
                                    <p:set>
                                      <p:cBhvr>
                                        <p:cTn id="144" dur="1" fill="hold">
                                          <p:stCondLst>
                                            <p:cond delay="0"/>
                                          </p:stCondLst>
                                        </p:cTn>
                                        <p:tgtEl>
                                          <p:spTgt spid="32"/>
                                        </p:tgtEl>
                                        <p:attrNameLst>
                                          <p:attrName>style.visibility</p:attrName>
                                        </p:attrNameLst>
                                      </p:cBhvr>
                                      <p:to>
                                        <p:strVal val="visible"/>
                                      </p:to>
                                    </p:set>
                                  </p:childTnLst>
                                </p:cTn>
                              </p:par>
                            </p:childTnLst>
                          </p:cTn>
                        </p:par>
                        <p:par>
                          <p:cTn id="145" fill="hold">
                            <p:stCondLst>
                              <p:cond delay="1500"/>
                            </p:stCondLst>
                            <p:childTnLst>
                              <p:par>
                                <p:cTn id="146" presetID="1" presetClass="entr" presetSubtype="0" fill="hold" grpId="0" nodeType="afterEffect">
                                  <p:stCondLst>
                                    <p:cond delay="500"/>
                                  </p:stCondLst>
                                  <p:childTnLst>
                                    <p:set>
                                      <p:cBhvr>
                                        <p:cTn id="147" dur="1" fill="hold">
                                          <p:stCondLst>
                                            <p:cond delay="0"/>
                                          </p:stCondLst>
                                        </p:cTn>
                                        <p:tgtEl>
                                          <p:spTgt spid="44"/>
                                        </p:tgtEl>
                                        <p:attrNameLst>
                                          <p:attrName>style.visibility</p:attrName>
                                        </p:attrNameLst>
                                      </p:cBhvr>
                                      <p:to>
                                        <p:strVal val="visible"/>
                                      </p:to>
                                    </p:set>
                                  </p:childTnLst>
                                </p:cTn>
                              </p:par>
                            </p:childTnLst>
                          </p:cTn>
                        </p:par>
                        <p:par>
                          <p:cTn id="148" fill="hold">
                            <p:stCondLst>
                              <p:cond delay="2000"/>
                            </p:stCondLst>
                            <p:childTnLst>
                              <p:par>
                                <p:cTn id="149" presetID="1" presetClass="entr" presetSubtype="0" fill="hold" nodeType="afterEffect">
                                  <p:stCondLst>
                                    <p:cond delay="500"/>
                                  </p:stCondLst>
                                  <p:childTnLst>
                                    <p:set>
                                      <p:cBhvr>
                                        <p:cTn id="150" dur="1" fill="hold">
                                          <p:stCondLst>
                                            <p:cond delay="0"/>
                                          </p:stCondLst>
                                        </p:cTn>
                                        <p:tgtEl>
                                          <p:spTgt spid="31"/>
                                        </p:tgtEl>
                                        <p:attrNameLst>
                                          <p:attrName>style.visibility</p:attrName>
                                        </p:attrNameLst>
                                      </p:cBhvr>
                                      <p:to>
                                        <p:strVal val="visible"/>
                                      </p:to>
                                    </p:set>
                                  </p:childTnLst>
                                </p:cTn>
                              </p:par>
                            </p:childTnLst>
                          </p:cTn>
                        </p:par>
                        <p:par>
                          <p:cTn id="151" fill="hold">
                            <p:stCondLst>
                              <p:cond delay="2500"/>
                            </p:stCondLst>
                            <p:childTnLst>
                              <p:par>
                                <p:cTn id="152" presetID="1" presetClass="entr" presetSubtype="0" fill="hold" grpId="0" nodeType="afterEffect">
                                  <p:stCondLst>
                                    <p:cond delay="500"/>
                                  </p:stCondLst>
                                  <p:childTnLst>
                                    <p:set>
                                      <p:cBhvr>
                                        <p:cTn id="153" dur="1" fill="hold">
                                          <p:stCondLst>
                                            <p:cond delay="0"/>
                                          </p:stCondLst>
                                        </p:cTn>
                                        <p:tgtEl>
                                          <p:spTgt spid="42"/>
                                        </p:tgtEl>
                                        <p:attrNameLst>
                                          <p:attrName>style.visibility</p:attrName>
                                        </p:attrNameLst>
                                      </p:cBhvr>
                                      <p:to>
                                        <p:strVal val="visible"/>
                                      </p:to>
                                    </p:set>
                                  </p:childTnLst>
                                </p:cTn>
                              </p:par>
                            </p:childTnLst>
                          </p:cTn>
                        </p:par>
                        <p:par>
                          <p:cTn id="154" fill="hold">
                            <p:stCondLst>
                              <p:cond delay="3000"/>
                            </p:stCondLst>
                            <p:childTnLst>
                              <p:par>
                                <p:cTn id="155" presetID="1" presetClass="entr" presetSubtype="0" fill="hold" nodeType="afterEffect">
                                  <p:stCondLst>
                                    <p:cond delay="500"/>
                                  </p:stCondLst>
                                  <p:childTnLst>
                                    <p:set>
                                      <p:cBhvr>
                                        <p:cTn id="156" dur="1" fill="hold">
                                          <p:stCondLst>
                                            <p:cond delay="0"/>
                                          </p:stCondLst>
                                        </p:cTn>
                                        <p:tgtEl>
                                          <p:spTgt spid="30"/>
                                        </p:tgtEl>
                                        <p:attrNameLst>
                                          <p:attrName>style.visibility</p:attrName>
                                        </p:attrNameLst>
                                      </p:cBhvr>
                                      <p:to>
                                        <p:strVal val="visible"/>
                                      </p:to>
                                    </p:set>
                                  </p:childTnLst>
                                </p:cTn>
                              </p:par>
                            </p:childTnLst>
                          </p:cTn>
                        </p:par>
                        <p:par>
                          <p:cTn id="157" fill="hold">
                            <p:stCondLst>
                              <p:cond delay="3500"/>
                            </p:stCondLst>
                            <p:childTnLst>
                              <p:par>
                                <p:cTn id="158" presetID="1" presetClass="entr" presetSubtype="0" fill="hold" grpId="0" nodeType="afterEffect">
                                  <p:stCondLst>
                                    <p:cond delay="500"/>
                                  </p:stCondLst>
                                  <p:childTnLst>
                                    <p:set>
                                      <p:cBhvr>
                                        <p:cTn id="159" dur="1" fill="hold">
                                          <p:stCondLst>
                                            <p:cond delay="0"/>
                                          </p:stCondLst>
                                        </p:cTn>
                                        <p:tgtEl>
                                          <p:spTgt spid="41"/>
                                        </p:tgtEl>
                                        <p:attrNameLst>
                                          <p:attrName>style.visibility</p:attrName>
                                        </p:attrNameLst>
                                      </p:cBhvr>
                                      <p:to>
                                        <p:strVal val="visible"/>
                                      </p:to>
                                    </p:set>
                                  </p:childTnLst>
                                </p:cTn>
                              </p:par>
                            </p:childTnLst>
                          </p:cTn>
                        </p:par>
                        <p:par>
                          <p:cTn id="160" fill="hold">
                            <p:stCondLst>
                              <p:cond delay="4000"/>
                            </p:stCondLst>
                            <p:childTnLst>
                              <p:par>
                                <p:cTn id="161" presetID="10" presetClass="exit" presetSubtype="0" fill="hold" nodeType="afterEffect">
                                  <p:stCondLst>
                                    <p:cond delay="0"/>
                                  </p:stCondLst>
                                  <p:childTnLst>
                                    <p:animEffect transition="out" filter="fade">
                                      <p:cBhvr>
                                        <p:cTn id="162" dur="2000"/>
                                        <p:tgtEl>
                                          <p:spTgt spid="61"/>
                                        </p:tgtEl>
                                      </p:cBhvr>
                                    </p:animEffect>
                                    <p:set>
                                      <p:cBhvr>
                                        <p:cTn id="163" dur="1" fill="hold">
                                          <p:stCondLst>
                                            <p:cond delay="1999"/>
                                          </p:stCondLst>
                                        </p:cTn>
                                        <p:tgtEl>
                                          <p:spTgt spid="61"/>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2000"/>
                                        <p:tgtEl>
                                          <p:spTgt spid="71"/>
                                        </p:tgtEl>
                                      </p:cBhvr>
                                    </p:animEffect>
                                    <p:set>
                                      <p:cBhvr>
                                        <p:cTn id="166" dur="1" fill="hold">
                                          <p:stCondLst>
                                            <p:cond delay="1999"/>
                                          </p:stCondLst>
                                        </p:cTn>
                                        <p:tgtEl>
                                          <p:spTgt spid="71"/>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53" presetClass="entr" presetSubtype="0" fill="hold" nodeType="clickEffect">
                                  <p:stCondLst>
                                    <p:cond delay="0"/>
                                  </p:stCondLst>
                                  <p:childTnLst>
                                    <p:set>
                                      <p:cBhvr>
                                        <p:cTn id="170" dur="1" fill="hold">
                                          <p:stCondLst>
                                            <p:cond delay="0"/>
                                          </p:stCondLst>
                                        </p:cTn>
                                        <p:tgtEl>
                                          <p:spTgt spid="24"/>
                                        </p:tgtEl>
                                        <p:attrNameLst>
                                          <p:attrName>style.visibility</p:attrName>
                                        </p:attrNameLst>
                                      </p:cBhvr>
                                      <p:to>
                                        <p:strVal val="visible"/>
                                      </p:to>
                                    </p:set>
                                    <p:anim calcmode="lin" valueType="num">
                                      <p:cBhvr>
                                        <p:cTn id="171" dur="500" fill="hold"/>
                                        <p:tgtEl>
                                          <p:spTgt spid="24"/>
                                        </p:tgtEl>
                                        <p:attrNameLst>
                                          <p:attrName>ppt_w</p:attrName>
                                        </p:attrNameLst>
                                      </p:cBhvr>
                                      <p:tavLst>
                                        <p:tav tm="0">
                                          <p:val>
                                            <p:fltVal val="0"/>
                                          </p:val>
                                        </p:tav>
                                        <p:tav tm="100000">
                                          <p:val>
                                            <p:strVal val="#ppt_w"/>
                                          </p:val>
                                        </p:tav>
                                      </p:tavLst>
                                    </p:anim>
                                    <p:anim calcmode="lin" valueType="num">
                                      <p:cBhvr>
                                        <p:cTn id="172" dur="500" fill="hold"/>
                                        <p:tgtEl>
                                          <p:spTgt spid="24"/>
                                        </p:tgtEl>
                                        <p:attrNameLst>
                                          <p:attrName>ppt_h</p:attrName>
                                        </p:attrNameLst>
                                      </p:cBhvr>
                                      <p:tavLst>
                                        <p:tav tm="0">
                                          <p:val>
                                            <p:fltVal val="0"/>
                                          </p:val>
                                        </p:tav>
                                        <p:tav tm="100000">
                                          <p:val>
                                            <p:strVal val="#ppt_h"/>
                                          </p:val>
                                        </p:tav>
                                      </p:tavLst>
                                    </p:anim>
                                    <p:animEffect transition="in" filter="fade">
                                      <p:cBhvr>
                                        <p:cTn id="173" dur="500"/>
                                        <p:tgtEl>
                                          <p:spTgt spid="24"/>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0" fill="hold" grpId="0" nodeType="clickEffect">
                                  <p:stCondLst>
                                    <p:cond delay="0"/>
                                  </p:stCondLst>
                                  <p:childTnLst>
                                    <p:set>
                                      <p:cBhvr>
                                        <p:cTn id="177" dur="1" fill="hold">
                                          <p:stCondLst>
                                            <p:cond delay="0"/>
                                          </p:stCondLst>
                                        </p:cTn>
                                        <p:tgtEl>
                                          <p:spTgt spid="5"/>
                                        </p:tgtEl>
                                        <p:attrNameLst>
                                          <p:attrName>style.visibility</p:attrName>
                                        </p:attrNameLst>
                                      </p:cBhvr>
                                      <p:to>
                                        <p:strVal val="visible"/>
                                      </p:to>
                                    </p:set>
                                    <p:anim calcmode="lin" valueType="num">
                                      <p:cBhvr>
                                        <p:cTn id="178" dur="500" fill="hold"/>
                                        <p:tgtEl>
                                          <p:spTgt spid="5"/>
                                        </p:tgtEl>
                                        <p:attrNameLst>
                                          <p:attrName>ppt_w</p:attrName>
                                        </p:attrNameLst>
                                      </p:cBhvr>
                                      <p:tavLst>
                                        <p:tav tm="0">
                                          <p:val>
                                            <p:fltVal val="0"/>
                                          </p:val>
                                        </p:tav>
                                        <p:tav tm="100000">
                                          <p:val>
                                            <p:strVal val="#ppt_w"/>
                                          </p:val>
                                        </p:tav>
                                      </p:tavLst>
                                    </p:anim>
                                    <p:anim calcmode="lin" valueType="num">
                                      <p:cBhvr>
                                        <p:cTn id="179" dur="500" fill="hold"/>
                                        <p:tgtEl>
                                          <p:spTgt spid="5"/>
                                        </p:tgtEl>
                                        <p:attrNameLst>
                                          <p:attrName>ppt_h</p:attrName>
                                        </p:attrNameLst>
                                      </p:cBhvr>
                                      <p:tavLst>
                                        <p:tav tm="0">
                                          <p:val>
                                            <p:fltVal val="0"/>
                                          </p:val>
                                        </p:tav>
                                        <p:tav tm="100000">
                                          <p:val>
                                            <p:strVal val="#ppt_h"/>
                                          </p:val>
                                        </p:tav>
                                      </p:tavLst>
                                    </p:anim>
                                    <p:animEffect transition="in" filter="fade">
                                      <p:cBhvr>
                                        <p:cTn id="180" dur="500"/>
                                        <p:tgtEl>
                                          <p:spTgt spid="5"/>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0" fill="hold" nodeType="clickEffect">
                                  <p:stCondLst>
                                    <p:cond delay="0"/>
                                  </p:stCondLst>
                                  <p:childTnLst>
                                    <p:set>
                                      <p:cBhvr>
                                        <p:cTn id="184" dur="1" fill="hold">
                                          <p:stCondLst>
                                            <p:cond delay="0"/>
                                          </p:stCondLst>
                                        </p:cTn>
                                        <p:tgtEl>
                                          <p:spTgt spid="25"/>
                                        </p:tgtEl>
                                        <p:attrNameLst>
                                          <p:attrName>style.visibility</p:attrName>
                                        </p:attrNameLst>
                                      </p:cBhvr>
                                      <p:to>
                                        <p:strVal val="visible"/>
                                      </p:to>
                                    </p:set>
                                    <p:anim calcmode="lin" valueType="num">
                                      <p:cBhvr>
                                        <p:cTn id="185" dur="500" fill="hold"/>
                                        <p:tgtEl>
                                          <p:spTgt spid="25"/>
                                        </p:tgtEl>
                                        <p:attrNameLst>
                                          <p:attrName>ppt_w</p:attrName>
                                        </p:attrNameLst>
                                      </p:cBhvr>
                                      <p:tavLst>
                                        <p:tav tm="0">
                                          <p:val>
                                            <p:fltVal val="0"/>
                                          </p:val>
                                        </p:tav>
                                        <p:tav tm="100000">
                                          <p:val>
                                            <p:strVal val="#ppt_w"/>
                                          </p:val>
                                        </p:tav>
                                      </p:tavLst>
                                    </p:anim>
                                    <p:anim calcmode="lin" valueType="num">
                                      <p:cBhvr>
                                        <p:cTn id="186" dur="500" fill="hold"/>
                                        <p:tgtEl>
                                          <p:spTgt spid="25"/>
                                        </p:tgtEl>
                                        <p:attrNameLst>
                                          <p:attrName>ppt_h</p:attrName>
                                        </p:attrNameLst>
                                      </p:cBhvr>
                                      <p:tavLst>
                                        <p:tav tm="0">
                                          <p:val>
                                            <p:fltVal val="0"/>
                                          </p:val>
                                        </p:tav>
                                        <p:tav tm="100000">
                                          <p:val>
                                            <p:strVal val="#ppt_h"/>
                                          </p:val>
                                        </p:tav>
                                      </p:tavLst>
                                    </p:anim>
                                    <p:animEffect transition="in" filter="fade">
                                      <p:cBhvr>
                                        <p:cTn id="187" dur="500"/>
                                        <p:tgtEl>
                                          <p:spTgt spid="25"/>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0" fill="hold" grpId="0" nodeType="clickEffect">
                                  <p:stCondLst>
                                    <p:cond delay="0"/>
                                  </p:stCondLst>
                                  <p:childTnLst>
                                    <p:set>
                                      <p:cBhvr>
                                        <p:cTn id="191" dur="1" fill="hold">
                                          <p:stCondLst>
                                            <p:cond delay="0"/>
                                          </p:stCondLst>
                                        </p:cTn>
                                        <p:tgtEl>
                                          <p:spTgt spid="4"/>
                                        </p:tgtEl>
                                        <p:attrNameLst>
                                          <p:attrName>style.visibility</p:attrName>
                                        </p:attrNameLst>
                                      </p:cBhvr>
                                      <p:to>
                                        <p:strVal val="visible"/>
                                      </p:to>
                                    </p:set>
                                    <p:anim calcmode="lin" valueType="num">
                                      <p:cBhvr>
                                        <p:cTn id="192" dur="500" fill="hold"/>
                                        <p:tgtEl>
                                          <p:spTgt spid="4"/>
                                        </p:tgtEl>
                                        <p:attrNameLst>
                                          <p:attrName>ppt_w</p:attrName>
                                        </p:attrNameLst>
                                      </p:cBhvr>
                                      <p:tavLst>
                                        <p:tav tm="0">
                                          <p:val>
                                            <p:fltVal val="0"/>
                                          </p:val>
                                        </p:tav>
                                        <p:tav tm="100000">
                                          <p:val>
                                            <p:strVal val="#ppt_w"/>
                                          </p:val>
                                        </p:tav>
                                      </p:tavLst>
                                    </p:anim>
                                    <p:anim calcmode="lin" valueType="num">
                                      <p:cBhvr>
                                        <p:cTn id="193" dur="500" fill="hold"/>
                                        <p:tgtEl>
                                          <p:spTgt spid="4"/>
                                        </p:tgtEl>
                                        <p:attrNameLst>
                                          <p:attrName>ppt_h</p:attrName>
                                        </p:attrNameLst>
                                      </p:cBhvr>
                                      <p:tavLst>
                                        <p:tav tm="0">
                                          <p:val>
                                            <p:fltVal val="0"/>
                                          </p:val>
                                        </p:tav>
                                        <p:tav tm="100000">
                                          <p:val>
                                            <p:strVal val="#ppt_h"/>
                                          </p:val>
                                        </p:tav>
                                      </p:tavLst>
                                    </p:anim>
                                    <p:animEffect transition="in" filter="fade">
                                      <p:cBhvr>
                                        <p:cTn id="194" dur="500"/>
                                        <p:tgtEl>
                                          <p:spTgt spid="4"/>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0" fill="hold" nodeType="clickEffect">
                                  <p:stCondLst>
                                    <p:cond delay="0"/>
                                  </p:stCondLst>
                                  <p:childTnLst>
                                    <p:set>
                                      <p:cBhvr>
                                        <p:cTn id="198" dur="1" fill="hold">
                                          <p:stCondLst>
                                            <p:cond delay="0"/>
                                          </p:stCondLst>
                                        </p:cTn>
                                        <p:tgtEl>
                                          <p:spTgt spid="2"/>
                                        </p:tgtEl>
                                        <p:attrNameLst>
                                          <p:attrName>style.visibility</p:attrName>
                                        </p:attrNameLst>
                                      </p:cBhvr>
                                      <p:to>
                                        <p:strVal val="visible"/>
                                      </p:to>
                                    </p:set>
                                    <p:anim calcmode="lin" valueType="num">
                                      <p:cBhvr>
                                        <p:cTn id="199" dur="500" fill="hold"/>
                                        <p:tgtEl>
                                          <p:spTgt spid="2"/>
                                        </p:tgtEl>
                                        <p:attrNameLst>
                                          <p:attrName>ppt_w</p:attrName>
                                        </p:attrNameLst>
                                      </p:cBhvr>
                                      <p:tavLst>
                                        <p:tav tm="0">
                                          <p:val>
                                            <p:fltVal val="0"/>
                                          </p:val>
                                        </p:tav>
                                        <p:tav tm="100000">
                                          <p:val>
                                            <p:strVal val="#ppt_w"/>
                                          </p:val>
                                        </p:tav>
                                      </p:tavLst>
                                    </p:anim>
                                    <p:anim calcmode="lin" valueType="num">
                                      <p:cBhvr>
                                        <p:cTn id="200" dur="500" fill="hold"/>
                                        <p:tgtEl>
                                          <p:spTgt spid="2"/>
                                        </p:tgtEl>
                                        <p:attrNameLst>
                                          <p:attrName>ppt_h</p:attrName>
                                        </p:attrNameLst>
                                      </p:cBhvr>
                                      <p:tavLst>
                                        <p:tav tm="0">
                                          <p:val>
                                            <p:fltVal val="0"/>
                                          </p:val>
                                        </p:tav>
                                        <p:tav tm="100000">
                                          <p:val>
                                            <p:strVal val="#ppt_h"/>
                                          </p:val>
                                        </p:tav>
                                      </p:tavLst>
                                    </p:anim>
                                    <p:animEffect transition="in" filter="fade">
                                      <p:cBhvr>
                                        <p:cTn id="201" dur="500"/>
                                        <p:tgtEl>
                                          <p:spTgt spid="2"/>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0" fill="hold" nodeType="clickEffect">
                                  <p:stCondLst>
                                    <p:cond delay="0"/>
                                  </p:stCondLst>
                                  <p:childTnLst>
                                    <p:set>
                                      <p:cBhvr>
                                        <p:cTn id="205" dur="1" fill="hold">
                                          <p:stCondLst>
                                            <p:cond delay="0"/>
                                          </p:stCondLst>
                                        </p:cTn>
                                        <p:tgtEl>
                                          <p:spTgt spid="7"/>
                                        </p:tgtEl>
                                        <p:attrNameLst>
                                          <p:attrName>style.visibility</p:attrName>
                                        </p:attrNameLst>
                                      </p:cBhvr>
                                      <p:to>
                                        <p:strVal val="visible"/>
                                      </p:to>
                                    </p:set>
                                    <p:anim calcmode="lin" valueType="num">
                                      <p:cBhvr>
                                        <p:cTn id="206" dur="500" fill="hold"/>
                                        <p:tgtEl>
                                          <p:spTgt spid="7"/>
                                        </p:tgtEl>
                                        <p:attrNameLst>
                                          <p:attrName>ppt_w</p:attrName>
                                        </p:attrNameLst>
                                      </p:cBhvr>
                                      <p:tavLst>
                                        <p:tav tm="0">
                                          <p:val>
                                            <p:fltVal val="0"/>
                                          </p:val>
                                        </p:tav>
                                        <p:tav tm="100000">
                                          <p:val>
                                            <p:strVal val="#ppt_w"/>
                                          </p:val>
                                        </p:tav>
                                      </p:tavLst>
                                    </p:anim>
                                    <p:anim calcmode="lin" valueType="num">
                                      <p:cBhvr>
                                        <p:cTn id="207" dur="500" fill="hold"/>
                                        <p:tgtEl>
                                          <p:spTgt spid="7"/>
                                        </p:tgtEl>
                                        <p:attrNameLst>
                                          <p:attrName>ppt_h</p:attrName>
                                        </p:attrNameLst>
                                      </p:cBhvr>
                                      <p:tavLst>
                                        <p:tav tm="0">
                                          <p:val>
                                            <p:fltVal val="0"/>
                                          </p:val>
                                        </p:tav>
                                        <p:tav tm="100000">
                                          <p:val>
                                            <p:strVal val="#ppt_h"/>
                                          </p:val>
                                        </p:tav>
                                      </p:tavLst>
                                    </p:anim>
                                    <p:animEffect transition="in" filter="fade">
                                      <p:cBhvr>
                                        <p:cTn id="208" dur="500"/>
                                        <p:tgtEl>
                                          <p:spTgt spid="7"/>
                                        </p:tgtEl>
                                      </p:cBhvr>
                                    </p:animEffect>
                                  </p:childTnLst>
                                </p:cTn>
                              </p:par>
                            </p:childTnLst>
                          </p:cTn>
                        </p:par>
                      </p:childTnLst>
                    </p:cTn>
                  </p:par>
                  <p:par>
                    <p:cTn id="209" fill="hold">
                      <p:stCondLst>
                        <p:cond delay="indefinite"/>
                      </p:stCondLst>
                      <p:childTnLst>
                        <p:par>
                          <p:cTn id="210" fill="hold">
                            <p:stCondLst>
                              <p:cond delay="0"/>
                            </p:stCondLst>
                            <p:childTnLst>
                              <p:par>
                                <p:cTn id="211" presetID="53" presetClass="entr" presetSubtype="0" fill="hold" nodeType="clickEffect">
                                  <p:stCondLst>
                                    <p:cond delay="0"/>
                                  </p:stCondLst>
                                  <p:childTnLst>
                                    <p:set>
                                      <p:cBhvr>
                                        <p:cTn id="212" dur="1" fill="hold">
                                          <p:stCondLst>
                                            <p:cond delay="0"/>
                                          </p:stCondLst>
                                        </p:cTn>
                                        <p:tgtEl>
                                          <p:spTgt spid="22"/>
                                        </p:tgtEl>
                                        <p:attrNameLst>
                                          <p:attrName>style.visibility</p:attrName>
                                        </p:attrNameLst>
                                      </p:cBhvr>
                                      <p:to>
                                        <p:strVal val="visible"/>
                                      </p:to>
                                    </p:set>
                                    <p:anim calcmode="lin" valueType="num">
                                      <p:cBhvr>
                                        <p:cTn id="213" dur="500" fill="hold"/>
                                        <p:tgtEl>
                                          <p:spTgt spid="22"/>
                                        </p:tgtEl>
                                        <p:attrNameLst>
                                          <p:attrName>ppt_w</p:attrName>
                                        </p:attrNameLst>
                                      </p:cBhvr>
                                      <p:tavLst>
                                        <p:tav tm="0">
                                          <p:val>
                                            <p:fltVal val="0"/>
                                          </p:val>
                                        </p:tav>
                                        <p:tav tm="100000">
                                          <p:val>
                                            <p:strVal val="#ppt_w"/>
                                          </p:val>
                                        </p:tav>
                                      </p:tavLst>
                                    </p:anim>
                                    <p:anim calcmode="lin" valueType="num">
                                      <p:cBhvr>
                                        <p:cTn id="214" dur="500" fill="hold"/>
                                        <p:tgtEl>
                                          <p:spTgt spid="22"/>
                                        </p:tgtEl>
                                        <p:attrNameLst>
                                          <p:attrName>ppt_h</p:attrName>
                                        </p:attrNameLst>
                                      </p:cBhvr>
                                      <p:tavLst>
                                        <p:tav tm="0">
                                          <p:val>
                                            <p:fltVal val="0"/>
                                          </p:val>
                                        </p:tav>
                                        <p:tav tm="100000">
                                          <p:val>
                                            <p:strVal val="#ppt_h"/>
                                          </p:val>
                                        </p:tav>
                                      </p:tavLst>
                                    </p:anim>
                                    <p:animEffect transition="in" filter="fade">
                                      <p:cBhvr>
                                        <p:cTn id="215" dur="500"/>
                                        <p:tgtEl>
                                          <p:spTgt spid="22"/>
                                        </p:tgtEl>
                                      </p:cBhvr>
                                    </p:animEffect>
                                  </p:childTnLst>
                                </p:cTn>
                              </p:par>
                            </p:childTnLst>
                          </p:cTn>
                        </p:par>
                      </p:childTnLst>
                    </p:cTn>
                  </p:par>
                  <p:par>
                    <p:cTn id="216" fill="hold">
                      <p:stCondLst>
                        <p:cond delay="indefinite"/>
                      </p:stCondLst>
                      <p:childTnLst>
                        <p:par>
                          <p:cTn id="217" fill="hold">
                            <p:stCondLst>
                              <p:cond delay="0"/>
                            </p:stCondLst>
                            <p:childTnLst>
                              <p:par>
                                <p:cTn id="218" presetID="55" presetClass="entr" presetSubtype="0" fill="hold" nodeType="clickEffect">
                                  <p:stCondLst>
                                    <p:cond delay="0"/>
                                  </p:stCondLst>
                                  <p:childTnLst>
                                    <p:set>
                                      <p:cBhvr>
                                        <p:cTn id="219" dur="1" fill="hold">
                                          <p:stCondLst>
                                            <p:cond delay="0"/>
                                          </p:stCondLst>
                                        </p:cTn>
                                        <p:tgtEl>
                                          <p:spTgt spid="73"/>
                                        </p:tgtEl>
                                        <p:attrNameLst>
                                          <p:attrName>style.visibility</p:attrName>
                                        </p:attrNameLst>
                                      </p:cBhvr>
                                      <p:to>
                                        <p:strVal val="visible"/>
                                      </p:to>
                                    </p:set>
                                    <p:anim calcmode="lin" valueType="num">
                                      <p:cBhvr>
                                        <p:cTn id="220" dur="1000" fill="hold"/>
                                        <p:tgtEl>
                                          <p:spTgt spid="73"/>
                                        </p:tgtEl>
                                        <p:attrNameLst>
                                          <p:attrName>ppt_w</p:attrName>
                                        </p:attrNameLst>
                                      </p:cBhvr>
                                      <p:tavLst>
                                        <p:tav tm="0">
                                          <p:val>
                                            <p:strVal val="#ppt_w*0.70"/>
                                          </p:val>
                                        </p:tav>
                                        <p:tav tm="100000">
                                          <p:val>
                                            <p:strVal val="#ppt_w"/>
                                          </p:val>
                                        </p:tav>
                                      </p:tavLst>
                                    </p:anim>
                                    <p:anim calcmode="lin" valueType="num">
                                      <p:cBhvr>
                                        <p:cTn id="221" dur="1000" fill="hold"/>
                                        <p:tgtEl>
                                          <p:spTgt spid="73"/>
                                        </p:tgtEl>
                                        <p:attrNameLst>
                                          <p:attrName>ppt_h</p:attrName>
                                        </p:attrNameLst>
                                      </p:cBhvr>
                                      <p:tavLst>
                                        <p:tav tm="0">
                                          <p:val>
                                            <p:strVal val="#ppt_h"/>
                                          </p:val>
                                        </p:tav>
                                        <p:tav tm="100000">
                                          <p:val>
                                            <p:strVal val="#ppt_h"/>
                                          </p:val>
                                        </p:tav>
                                      </p:tavLst>
                                    </p:anim>
                                    <p:animEffect transition="in" filter="fade">
                                      <p:cBhvr>
                                        <p:cTn id="222" dur="1000"/>
                                        <p:tgtEl>
                                          <p:spTgt spid="73"/>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xit" presetSubtype="0" fill="hold" nodeType="clickEffect">
                                  <p:stCondLst>
                                    <p:cond delay="0"/>
                                  </p:stCondLst>
                                  <p:childTnLst>
                                    <p:animEffect transition="out" filter="fade">
                                      <p:cBhvr>
                                        <p:cTn id="226" dur="2000"/>
                                        <p:tgtEl>
                                          <p:spTgt spid="73"/>
                                        </p:tgtEl>
                                      </p:cBhvr>
                                    </p:animEffect>
                                    <p:set>
                                      <p:cBhvr>
                                        <p:cTn id="227" dur="1" fill="hold">
                                          <p:stCondLst>
                                            <p:cond delay="1999"/>
                                          </p:stCondLst>
                                        </p:cTn>
                                        <p:tgtEl>
                                          <p:spTgt spid="73"/>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2" presetClass="entr" presetSubtype="4" fill="hold" nodeType="clickEffect">
                                  <p:stCondLst>
                                    <p:cond delay="0"/>
                                  </p:stCondLst>
                                  <p:childTnLst>
                                    <p:set>
                                      <p:cBhvr>
                                        <p:cTn id="231" dur="1" fill="hold">
                                          <p:stCondLst>
                                            <p:cond delay="0"/>
                                          </p:stCondLst>
                                        </p:cTn>
                                        <p:tgtEl>
                                          <p:spTgt spid="23"/>
                                        </p:tgtEl>
                                        <p:attrNameLst>
                                          <p:attrName>style.visibility</p:attrName>
                                        </p:attrNameLst>
                                      </p:cBhvr>
                                      <p:to>
                                        <p:strVal val="visible"/>
                                      </p:to>
                                    </p:set>
                                    <p:anim calcmode="lin" valueType="num">
                                      <p:cBhvr additive="base">
                                        <p:cTn id="232" dur="500" fill="hold"/>
                                        <p:tgtEl>
                                          <p:spTgt spid="23"/>
                                        </p:tgtEl>
                                        <p:attrNameLst>
                                          <p:attrName>ppt_x</p:attrName>
                                        </p:attrNameLst>
                                      </p:cBhvr>
                                      <p:tavLst>
                                        <p:tav tm="0">
                                          <p:val>
                                            <p:strVal val="#ppt_x"/>
                                          </p:val>
                                        </p:tav>
                                        <p:tav tm="100000">
                                          <p:val>
                                            <p:strVal val="#ppt_x"/>
                                          </p:val>
                                        </p:tav>
                                      </p:tavLst>
                                    </p:anim>
                                    <p:anim calcmode="lin" valueType="num">
                                      <p:cBhvr additive="base">
                                        <p:cTn id="2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 grpId="0" animBg="1"/>
      <p:bldP spid="20" grpId="0"/>
      <p:bldP spid="5" grpId="0" animBg="1"/>
      <p:bldP spid="13" grpId="0" animBg="1"/>
      <p:bldP spid="14" grpId="0" animBg="1"/>
      <p:bldP spid="40" grpId="0"/>
      <p:bldP spid="41" grpId="0"/>
      <p:bldP spid="42" grpId="0"/>
      <p:bldP spid="43" grpId="0"/>
      <p:bldP spid="44" grpId="0"/>
      <p:bldP spid="45" grpId="0"/>
      <p:bldP spid="46" grpId="0"/>
      <p:bldP spid="47" grpId="0"/>
      <p:bldP spid="48" grpId="0"/>
      <p:bldP spid="49" grpId="0"/>
      <p:bldP spid="50" grpId="0"/>
      <p:bldP spid="52" grpId="0" animBg="1"/>
      <p:bldP spid="53" grpId="0"/>
      <p:bldP spid="54" grpId="0"/>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200032"/>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L’Université impériale</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4" name="ZoneTexte 13">
            <a:extLst>
              <a:ext uri="{FF2B5EF4-FFF2-40B4-BE49-F238E27FC236}">
                <a16:creationId xmlns:a16="http://schemas.microsoft.com/office/drawing/2014/main" id="{F038FCD6-EE63-1719-85C3-6094A93F0317}"/>
              </a:ext>
            </a:extLst>
          </p:cNvPr>
          <p:cNvSpPr txBox="1"/>
          <p:nvPr/>
        </p:nvSpPr>
        <p:spPr>
          <a:xfrm>
            <a:off x="234543" y="1887741"/>
            <a:ext cx="678273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La loi Guizot (1833) : première initiative d’ampleur de l’Etat pour développer l’enseignement primaire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2" name="ZoneTexte 1">
            <a:extLst>
              <a:ext uri="{FF2B5EF4-FFF2-40B4-BE49-F238E27FC236}">
                <a16:creationId xmlns:a16="http://schemas.microsoft.com/office/drawing/2014/main" id="{EA2805D9-9EA8-897E-C040-8EAC4E103B01}"/>
              </a:ext>
            </a:extLst>
          </p:cNvPr>
          <p:cNvSpPr txBox="1"/>
          <p:nvPr/>
        </p:nvSpPr>
        <p:spPr>
          <a:xfrm>
            <a:off x="600192" y="153284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a:t>
            </a:r>
            <a:r>
              <a:rPr lang="fr-FR" dirty="0">
                <a:solidFill>
                  <a:prstClr val="white"/>
                </a:solidFill>
                <a:latin typeface="Calibri" panose="020F0502020204030204"/>
              </a:rPr>
              <a:t>1833 : le moment Guizot et ses suites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B2AEB64B-26DB-143E-865E-A00766148162}"/>
              </a:ext>
            </a:extLst>
          </p:cNvPr>
          <p:cNvPicPr>
            <a:picLocks noChangeAspect="1"/>
          </p:cNvPicPr>
          <p:nvPr/>
        </p:nvPicPr>
        <p:blipFill>
          <a:blip r:embed="rId2"/>
          <a:stretch>
            <a:fillRect/>
          </a:stretch>
        </p:blipFill>
        <p:spPr>
          <a:xfrm>
            <a:off x="6975740" y="89298"/>
            <a:ext cx="2057400" cy="2590800"/>
          </a:xfrm>
          <a:prstGeom prst="rect">
            <a:avLst/>
          </a:prstGeom>
        </p:spPr>
      </p:pic>
      <p:sp>
        <p:nvSpPr>
          <p:cNvPr id="5" name="ZoneTexte 4">
            <a:extLst>
              <a:ext uri="{FF2B5EF4-FFF2-40B4-BE49-F238E27FC236}">
                <a16:creationId xmlns:a16="http://schemas.microsoft.com/office/drawing/2014/main" id="{A861E160-3748-1309-D73B-A8BB91C4C917}"/>
              </a:ext>
            </a:extLst>
          </p:cNvPr>
          <p:cNvSpPr txBox="1"/>
          <p:nvPr/>
        </p:nvSpPr>
        <p:spPr>
          <a:xfrm>
            <a:off x="6975740" y="2298332"/>
            <a:ext cx="2057400" cy="1877437"/>
          </a:xfrm>
          <a:prstGeom prst="rect">
            <a:avLst/>
          </a:prstGeom>
          <a:noFill/>
        </p:spPr>
        <p:txBody>
          <a:bodyPr wrap="square" rtlCol="0">
            <a:spAutoFit/>
          </a:bodyPr>
          <a:lstStyle/>
          <a:p>
            <a:pPr algn="ctr"/>
            <a:r>
              <a:rPr lang="fr-FR" sz="2000" b="1" dirty="0"/>
              <a:t>François Guizot</a:t>
            </a:r>
          </a:p>
          <a:p>
            <a:r>
              <a:rPr lang="fr-FR" sz="1600" dirty="0"/>
              <a:t>Membre de la Société pour l’Instruction élémentaire</a:t>
            </a:r>
          </a:p>
          <a:p>
            <a:r>
              <a:rPr lang="fr-FR" sz="1600" dirty="0"/>
              <a:t>Ministre de l’Instruction publique (1832-1834)</a:t>
            </a:r>
          </a:p>
        </p:txBody>
      </p:sp>
      <p:sp>
        <p:nvSpPr>
          <p:cNvPr id="8" name="ZoneTexte 7">
            <a:extLst>
              <a:ext uri="{FF2B5EF4-FFF2-40B4-BE49-F238E27FC236}">
                <a16:creationId xmlns:a16="http://schemas.microsoft.com/office/drawing/2014/main" id="{E7C8498F-DB3A-0978-7108-0A460DD6E36C}"/>
              </a:ext>
            </a:extLst>
          </p:cNvPr>
          <p:cNvSpPr txBox="1"/>
          <p:nvPr/>
        </p:nvSpPr>
        <p:spPr>
          <a:xfrm>
            <a:off x="248889" y="4703860"/>
            <a:ext cx="8646221" cy="1908215"/>
          </a:xfrm>
          <a:prstGeom prst="rect">
            <a:avLst/>
          </a:prstGeom>
          <a:solidFill>
            <a:schemeClr val="bg1">
              <a:lumMod val="85000"/>
              <a:lumOff val="15000"/>
            </a:schemeClr>
          </a:solidFill>
          <a:ln w="28575">
            <a:solidFill>
              <a:schemeClr val="tx1"/>
            </a:solidFill>
          </a:ln>
        </p:spPr>
        <p:txBody>
          <a:bodyPr wrap="square">
            <a:spAutoFit/>
          </a:bodyPr>
          <a:lstStyle/>
          <a:p>
            <a:pPr>
              <a:spcAft>
                <a:spcPts val="600"/>
              </a:spcAft>
            </a:pPr>
            <a:r>
              <a:rPr lang="fr-FR" dirty="0"/>
              <a:t>Art. 9 : « Toute commune est tenue, soit par elle-même, soit en se réunissant à une ou plusieurs communes voisines, d’entretenir au moins une école primaire élémentaire ».</a:t>
            </a:r>
          </a:p>
          <a:p>
            <a:pPr>
              <a:spcAft>
                <a:spcPts val="600"/>
              </a:spcAft>
            </a:pPr>
            <a:r>
              <a:rPr lang="fr-FR" dirty="0"/>
              <a:t>Art. 10 : « Les communes chefs-lieux de département, et celles dont la population excède six mille âmes, devront avoir en outre une école primaire supérieure ».</a:t>
            </a:r>
          </a:p>
          <a:p>
            <a:pPr>
              <a:spcAft>
                <a:spcPts val="600"/>
              </a:spcAft>
            </a:pPr>
            <a:r>
              <a:rPr lang="fr-FR" sz="1800" dirty="0">
                <a:effectLst/>
                <a:ea typeface="Calibri" panose="020F0502020204030204" pitchFamily="34" charset="0"/>
                <a:cs typeface="Times New Roman" panose="02020603050405020304" pitchFamily="18" charset="0"/>
              </a:rPr>
              <a:t>Art. 11 : « Tout département sera tenu d’entretenir une école normale primaire, soit par lui-même, soit en se réunissant à un ou plusieurs départements voisins ».</a:t>
            </a:r>
          </a:p>
        </p:txBody>
      </p:sp>
      <p:sp>
        <p:nvSpPr>
          <p:cNvPr id="9" name="ZoneTexte 8">
            <a:extLst>
              <a:ext uri="{FF2B5EF4-FFF2-40B4-BE49-F238E27FC236}">
                <a16:creationId xmlns:a16="http://schemas.microsoft.com/office/drawing/2014/main" id="{B1D88855-9E45-CD08-A721-E25248D94CE1}"/>
              </a:ext>
            </a:extLst>
          </p:cNvPr>
          <p:cNvSpPr txBox="1"/>
          <p:nvPr/>
        </p:nvSpPr>
        <p:spPr>
          <a:xfrm>
            <a:off x="234543" y="2540048"/>
            <a:ext cx="678273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 Service public</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d’enseignement » (1831), l’Ecole est devenue une institution, une affaire d’Etat</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519E8461-FE63-7732-A420-5F683857EAAF}"/>
              </a:ext>
            </a:extLst>
          </p:cNvPr>
          <p:cNvSpPr txBox="1"/>
          <p:nvPr/>
        </p:nvSpPr>
        <p:spPr>
          <a:xfrm>
            <a:off x="234543" y="3192355"/>
            <a:ext cx="67827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20" normalizeH="0" noProof="0" dirty="0">
                <a:ln>
                  <a:noFill/>
                </a:ln>
                <a:solidFill>
                  <a:prstClr val="white"/>
                </a:solidFill>
                <a:effectLst/>
                <a:uLnTx/>
                <a:uFillTx/>
                <a:latin typeface="Calibri" panose="020F0502020204030204"/>
                <a:ea typeface="+mn-ea"/>
                <a:cs typeface="+mn-cs"/>
              </a:rPr>
              <a:t>- Un encouragement poursuivi par les loi Falloux (1850) et Duruy (1867)</a:t>
            </a:r>
          </a:p>
        </p:txBody>
      </p:sp>
      <p:sp>
        <p:nvSpPr>
          <p:cNvPr id="15" name="ZoneTexte 14">
            <a:extLst>
              <a:ext uri="{FF2B5EF4-FFF2-40B4-BE49-F238E27FC236}">
                <a16:creationId xmlns:a16="http://schemas.microsoft.com/office/drawing/2014/main" id="{07E28F2B-433B-35F9-C809-13F66C8A55D0}"/>
              </a:ext>
            </a:extLst>
          </p:cNvPr>
          <p:cNvSpPr txBox="1"/>
          <p:nvPr/>
        </p:nvSpPr>
        <p:spPr>
          <a:xfrm>
            <a:off x="248889" y="3578775"/>
            <a:ext cx="67827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normalizeH="0" noProof="0" dirty="0">
                <a:ln>
                  <a:noFill/>
                </a:ln>
                <a:solidFill>
                  <a:prstClr val="white"/>
                </a:solidFill>
                <a:effectLst/>
                <a:uLnTx/>
                <a:uFillTx/>
                <a:latin typeface="Calibri" panose="020F0502020204030204"/>
                <a:ea typeface="+mn-ea"/>
                <a:cs typeface="+mn-cs"/>
              </a:rPr>
              <a:t>- Des écoles plus nombreuses… mais un ensemble très disparate</a:t>
            </a:r>
          </a:p>
        </p:txBody>
      </p:sp>
      <p:sp>
        <p:nvSpPr>
          <p:cNvPr id="18" name="ZoneTexte 17">
            <a:extLst>
              <a:ext uri="{FF2B5EF4-FFF2-40B4-BE49-F238E27FC236}">
                <a16:creationId xmlns:a16="http://schemas.microsoft.com/office/drawing/2014/main" id="{A42F74E9-09D0-9597-4199-7B0FBBE32349}"/>
              </a:ext>
            </a:extLst>
          </p:cNvPr>
          <p:cNvSpPr txBox="1"/>
          <p:nvPr/>
        </p:nvSpPr>
        <p:spPr>
          <a:xfrm>
            <a:off x="248889" y="3966847"/>
            <a:ext cx="67827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normalizeH="0" noProof="0" dirty="0">
                <a:ln>
                  <a:noFill/>
                </a:ln>
                <a:solidFill>
                  <a:prstClr val="white"/>
                </a:solidFill>
                <a:effectLst/>
                <a:uLnTx/>
                <a:uFillTx/>
                <a:latin typeface="Calibri" panose="020F0502020204030204"/>
                <a:ea typeface="+mn-ea"/>
                <a:cs typeface="+mn-cs"/>
              </a:rPr>
              <a:t>- 1866: le certificat d’études primaires</a:t>
            </a:r>
          </a:p>
        </p:txBody>
      </p:sp>
    </p:spTree>
    <p:extLst>
      <p:ext uri="{BB962C8B-B14F-4D97-AF65-F5344CB8AC3E}">
        <p14:creationId xmlns:p14="http://schemas.microsoft.com/office/powerpoint/2010/main" val="203561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5" grpId="0"/>
      <p:bldP spid="8" grpId="0" animBg="1"/>
      <p:bldP spid="9" grpId="0"/>
      <p:bldP spid="10"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solidFill>
                  <a:prstClr val="white"/>
                </a:solidFill>
                <a:latin typeface="Calibri" panose="020F0502020204030204"/>
              </a:rPr>
              <a:t>3 – Toujours l’école du contrôle social</a:t>
            </a: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E93863C3-9501-F793-77FF-3987B7E24852}"/>
              </a:ext>
            </a:extLst>
          </p:cNvPr>
          <p:cNvSpPr txBox="1"/>
          <p:nvPr/>
        </p:nvSpPr>
        <p:spPr>
          <a:xfrm>
            <a:off x="361786" y="2551837"/>
            <a:ext cx="3087996" cy="2677216"/>
          </a:xfrm>
          <a:prstGeom prst="rect">
            <a:avLst/>
          </a:prstGeom>
          <a:solidFill>
            <a:schemeClr val="bg1">
              <a:lumMod val="85000"/>
              <a:lumOff val="15000"/>
            </a:schemeClr>
          </a:solidFill>
          <a:ln w="28575">
            <a:solidFill>
              <a:schemeClr val="tx1"/>
            </a:solidFill>
          </a:ln>
        </p:spPr>
        <p:txBody>
          <a:bodyPr wrap="square">
            <a:spAutoFit/>
          </a:bodyPr>
          <a:lstStyle/>
          <a:p>
            <a:r>
              <a:rPr lang="fr-FR" dirty="0"/>
              <a:t>« Tant qu’on n’apprendra pas dès l’enfance s’il faut être républicain ou monarchique, catholique ou irréligieux, l’État ne formera point une nation […], il sera constamment exposé aux désordres et aux changements »</a:t>
            </a:r>
          </a:p>
          <a:p>
            <a:pPr algn="r"/>
            <a:r>
              <a:rPr lang="fr-FR" dirty="0"/>
              <a:t> (Napoléon I</a:t>
            </a:r>
            <a:r>
              <a:rPr lang="fr-FR" baseline="30000" dirty="0"/>
              <a:t>er</a:t>
            </a:r>
            <a:r>
              <a:rPr lang="fr-FR" dirty="0"/>
              <a:t>)</a:t>
            </a:r>
          </a:p>
        </p:txBody>
      </p:sp>
      <p:pic>
        <p:nvPicPr>
          <p:cNvPr id="17" name="Image 16">
            <a:extLst>
              <a:ext uri="{FF2B5EF4-FFF2-40B4-BE49-F238E27FC236}">
                <a16:creationId xmlns:a16="http://schemas.microsoft.com/office/drawing/2014/main" id="{DB72B83D-7F49-59EF-D9F6-58D15B9D6662}"/>
              </a:ext>
            </a:extLst>
          </p:cNvPr>
          <p:cNvPicPr>
            <a:picLocks noChangeAspect="1"/>
          </p:cNvPicPr>
          <p:nvPr/>
        </p:nvPicPr>
        <p:blipFill>
          <a:blip r:embed="rId2"/>
          <a:stretch>
            <a:fillRect/>
          </a:stretch>
        </p:blipFill>
        <p:spPr>
          <a:xfrm>
            <a:off x="4271599" y="50739"/>
            <a:ext cx="4701199" cy="3179186"/>
          </a:xfrm>
          <a:prstGeom prst="rect">
            <a:avLst/>
          </a:prstGeom>
        </p:spPr>
      </p:pic>
      <p:pic>
        <p:nvPicPr>
          <p:cNvPr id="19" name="Image 18">
            <a:extLst>
              <a:ext uri="{FF2B5EF4-FFF2-40B4-BE49-F238E27FC236}">
                <a16:creationId xmlns:a16="http://schemas.microsoft.com/office/drawing/2014/main" id="{DCD6116E-6301-56FA-282D-802C0B3A8608}"/>
              </a:ext>
            </a:extLst>
          </p:cNvPr>
          <p:cNvPicPr>
            <a:picLocks noChangeAspect="1"/>
          </p:cNvPicPr>
          <p:nvPr/>
        </p:nvPicPr>
        <p:blipFill>
          <a:blip r:embed="rId3"/>
          <a:stretch>
            <a:fillRect/>
          </a:stretch>
        </p:blipFill>
        <p:spPr>
          <a:xfrm>
            <a:off x="3733799" y="3180310"/>
            <a:ext cx="2098965" cy="3410818"/>
          </a:xfrm>
          <a:prstGeom prst="rect">
            <a:avLst/>
          </a:prstGeom>
        </p:spPr>
      </p:pic>
    </p:spTree>
    <p:extLst>
      <p:ext uri="{BB962C8B-B14F-4D97-AF65-F5344CB8AC3E}">
        <p14:creationId xmlns:p14="http://schemas.microsoft.com/office/powerpoint/2010/main" val="191402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4" name="ZoneTexte 3">
            <a:extLst>
              <a:ext uri="{FF2B5EF4-FFF2-40B4-BE49-F238E27FC236}">
                <a16:creationId xmlns:a16="http://schemas.microsoft.com/office/drawing/2014/main" id="{418D43B2-8FA6-1F06-ED2D-AD42E3E8EF11}"/>
              </a:ext>
            </a:extLst>
          </p:cNvPr>
          <p:cNvSpPr txBox="1"/>
          <p:nvPr/>
        </p:nvSpPr>
        <p:spPr>
          <a:xfrm>
            <a:off x="88533" y="2034800"/>
            <a:ext cx="8889212" cy="861774"/>
          </a:xfrm>
          <a:prstGeom prst="rect">
            <a:avLst/>
          </a:prstGeom>
          <a:solidFill>
            <a:schemeClr val="bg1">
              <a:lumMod val="85000"/>
              <a:lumOff val="15000"/>
            </a:schemeClr>
          </a:solidFill>
          <a:ln w="28575">
            <a:solidFill>
              <a:schemeClr val="tx1"/>
            </a:solidFill>
          </a:ln>
        </p:spPr>
        <p:txBody>
          <a:bodyPr wrap="square">
            <a:spAutoFit/>
          </a:bodyPr>
          <a:lstStyle/>
          <a:p>
            <a:r>
              <a:rPr lang="fr-FR" sz="1600" dirty="0"/>
              <a:t>« L’ignorance rend le peuple turbulent et féroce. » </a:t>
            </a:r>
          </a:p>
          <a:p>
            <a:r>
              <a:rPr lang="fr-FR" sz="1600" dirty="0"/>
              <a:t>« L’instruction primaire universelle est désormais la garantie de l’ordre et de la stabilité sociale. »</a:t>
            </a:r>
          </a:p>
          <a:p>
            <a:pPr algn="r"/>
            <a:r>
              <a:rPr lang="fr-FR" sz="1600" dirty="0"/>
              <a:t>Guizot</a:t>
            </a:r>
          </a:p>
        </p:txBody>
      </p:sp>
      <p:sp>
        <p:nvSpPr>
          <p:cNvPr id="8" name="ZoneTexte 7">
            <a:extLst>
              <a:ext uri="{FF2B5EF4-FFF2-40B4-BE49-F238E27FC236}">
                <a16:creationId xmlns:a16="http://schemas.microsoft.com/office/drawing/2014/main" id="{B1C8AE1C-08D7-D6FA-26A8-E2061774B488}"/>
              </a:ext>
            </a:extLst>
          </p:cNvPr>
          <p:cNvSpPr txBox="1"/>
          <p:nvPr/>
        </p:nvSpPr>
        <p:spPr>
          <a:xfrm>
            <a:off x="88533" y="2981346"/>
            <a:ext cx="8889212" cy="3785652"/>
          </a:xfrm>
          <a:prstGeom prst="rect">
            <a:avLst/>
          </a:prstGeom>
          <a:solidFill>
            <a:schemeClr val="bg1">
              <a:lumMod val="85000"/>
              <a:lumOff val="15000"/>
            </a:schemeClr>
          </a:solidFill>
          <a:ln w="28575">
            <a:solidFill>
              <a:schemeClr val="tx1"/>
            </a:solidFill>
          </a:ln>
        </p:spPr>
        <p:txBody>
          <a:bodyPr wrap="square">
            <a:spAutoFit/>
          </a:bodyPr>
          <a:lstStyle/>
          <a:p>
            <a:r>
              <a:rPr lang="fr-FR" sz="1600" dirty="0"/>
              <a:t>« Quant à l’éducation morale, […] vous n’ignorez pas que c’est là, sans aucun doute, la plus importante et la plus difficile partie de votre mission. Vous n’ignorez pas qu’en vous confiant un enfant, chaque famille vous demande de lui rendre un honnête homme et le pays un bon citoyen. Vous le savez : les vertus ne suivent pas toujours les lumières, et les leçons que reçoit l’enfance pourraient lui devenir funestes si elles ne s’adressaient qu’à son intelligence. Que l’instituteur ne craigne donc pas d’entreprendre sur les droits des familles en donnant ses premiers soins à la culture intérieure de l’âme de ses élèves. Autant il doit se garder d’ouvrir son école à l’esprit de secte ou de parti, et de nourrir les enfants dans des doctrines religieuses ou politiques qui les mettent pour ainsi dire en révolte contre l’autorité des conseils domestiques, autant il doit s’élever au-dessus des querelles passagères qui agitent la société, pour s’appliquer sans cesse à propager, à affermir ces principes impérissables de morale et de raison sans lesquels l’ordre universel est en péril, et à jeter profondément dans de jeunes cœurs ces semences de vertu et d’honneur que l’âge et les passions n’</a:t>
            </a:r>
            <a:r>
              <a:rPr lang="fr-FR" sz="1600" dirty="0" err="1"/>
              <a:t>étouffferont</a:t>
            </a:r>
            <a:r>
              <a:rPr lang="fr-FR" sz="1600" dirty="0"/>
              <a:t> point. La foi dans la Providence, la sainteté du devoir, la soumission à l’autorité paternelle, le respect dû aux lois, au prince, aux droits de tous, tels sont les sentiments qu’il s’attachera à développer. »</a:t>
            </a:r>
          </a:p>
          <a:p>
            <a:pPr algn="r"/>
            <a:r>
              <a:rPr lang="fr-FR" sz="1600" dirty="0"/>
              <a:t>Guizot</a:t>
            </a:r>
          </a:p>
        </p:txBody>
      </p:sp>
    </p:spTree>
    <p:extLst>
      <p:ext uri="{BB962C8B-B14F-4D97-AF65-F5344CB8AC3E}">
        <p14:creationId xmlns:p14="http://schemas.microsoft.com/office/powerpoint/2010/main" val="3632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81CFBF-4B60-D845-8A4D-809F01A1ED53}"/>
              </a:ext>
            </a:extLst>
          </p:cNvPr>
          <p:cNvSpPr txBox="1"/>
          <p:nvPr/>
        </p:nvSpPr>
        <p:spPr>
          <a:xfrm>
            <a:off x="361786" y="445644"/>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L’Etat s’approprie la formation des élites</a:t>
            </a:r>
          </a:p>
        </p:txBody>
      </p:sp>
      <p:sp>
        <p:nvSpPr>
          <p:cNvPr id="7" name="ZoneTexte 6">
            <a:extLst>
              <a:ext uri="{FF2B5EF4-FFF2-40B4-BE49-F238E27FC236}">
                <a16:creationId xmlns:a16="http://schemas.microsoft.com/office/drawing/2014/main" id="{AEE463DB-165E-1415-7833-AB9F42511169}"/>
              </a:ext>
            </a:extLst>
          </p:cNvPr>
          <p:cNvSpPr txBox="1"/>
          <p:nvPr/>
        </p:nvSpPr>
        <p:spPr>
          <a:xfrm>
            <a:off x="600192" y="162894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Les priorités affichées</a:t>
            </a:r>
          </a:p>
        </p:txBody>
      </p:sp>
      <p:sp>
        <p:nvSpPr>
          <p:cNvPr id="12" name="ZoneTexte 11">
            <a:extLst>
              <a:ext uri="{FF2B5EF4-FFF2-40B4-BE49-F238E27FC236}">
                <a16:creationId xmlns:a16="http://schemas.microsoft.com/office/drawing/2014/main" id="{9078C334-33B8-9951-8C8F-2225133020FA}"/>
              </a:ext>
            </a:extLst>
          </p:cNvPr>
          <p:cNvSpPr txBox="1"/>
          <p:nvPr/>
        </p:nvSpPr>
        <p:spPr>
          <a:xfrm>
            <a:off x="88533" y="-10278"/>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11" name="ZoneTexte 10">
            <a:extLst>
              <a:ext uri="{FF2B5EF4-FFF2-40B4-BE49-F238E27FC236}">
                <a16:creationId xmlns:a16="http://schemas.microsoft.com/office/drawing/2014/main" id="{FA29F9C9-4BBE-99E1-B54F-B8D9029F0011}"/>
              </a:ext>
            </a:extLst>
          </p:cNvPr>
          <p:cNvSpPr txBox="1"/>
          <p:nvPr/>
        </p:nvSpPr>
        <p:spPr>
          <a:xfrm>
            <a:off x="361786" y="84011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Napoléon et Guizot jettent les bases d’un système durable</a:t>
            </a:r>
          </a:p>
        </p:txBody>
      </p:sp>
      <p:sp>
        <p:nvSpPr>
          <p:cNvPr id="6" name="ZoneTexte 5">
            <a:extLst>
              <a:ext uri="{FF2B5EF4-FFF2-40B4-BE49-F238E27FC236}">
                <a16:creationId xmlns:a16="http://schemas.microsoft.com/office/drawing/2014/main" id="{FE12461D-FD98-C6F6-C783-0B6E5BDF0FDE}"/>
              </a:ext>
            </a:extLst>
          </p:cNvPr>
          <p:cNvSpPr txBox="1"/>
          <p:nvPr/>
        </p:nvSpPr>
        <p:spPr>
          <a:xfrm>
            <a:off x="361786" y="1240222"/>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3 – Toujours l’école du contrôle social</a:t>
            </a:r>
          </a:p>
        </p:txBody>
      </p:sp>
      <p:sp>
        <p:nvSpPr>
          <p:cNvPr id="2" name="ZoneTexte 1">
            <a:extLst>
              <a:ext uri="{FF2B5EF4-FFF2-40B4-BE49-F238E27FC236}">
                <a16:creationId xmlns:a16="http://schemas.microsoft.com/office/drawing/2014/main" id="{0DCAB908-3E8D-05CD-4034-9C654B80795A}"/>
              </a:ext>
            </a:extLst>
          </p:cNvPr>
          <p:cNvSpPr txBox="1"/>
          <p:nvPr/>
        </p:nvSpPr>
        <p:spPr>
          <a:xfrm>
            <a:off x="600192" y="199827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b</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 Les salles</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d’asile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3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10892</TotalTime>
  <Words>3813</Words>
  <Application>Microsoft Office PowerPoint</Application>
  <PresentationFormat>Affichage à l'écran (4:3)</PresentationFormat>
  <Paragraphs>245</Paragraphs>
  <Slides>20</Slides>
  <Notes>1</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20</vt:i4>
      </vt:variant>
    </vt:vector>
  </HeadingPairs>
  <TitlesOfParts>
    <vt:vector size="25" baseType="lpstr">
      <vt:lpstr>Arial</vt:lpstr>
      <vt:lpstr>Calibri</vt:lpstr>
      <vt:lpstr>Calibri Light</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Yann Forestier</dc:creator>
  <cp:lastModifiedBy>Yann Forestier</cp:lastModifiedBy>
  <cp:revision>50</cp:revision>
  <dcterms:created xsi:type="dcterms:W3CDTF">2023-01-07T19:24:20Z</dcterms:created>
  <dcterms:modified xsi:type="dcterms:W3CDTF">2025-01-14T16:53:08Z</dcterms:modified>
</cp:coreProperties>
</file>