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382"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333333"/>
    <a:srgbClr val="5F5F5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70128-9D05-404B-8AC7-BFE890770FC2}" type="datetimeFigureOut">
              <a:rPr lang="fr-FR" smtClean="0"/>
              <a:t>11/02/2025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31D503-1564-435D-81C2-EFF86C81907D}" type="slidenum">
              <a:rPr lang="fr-FR" smtClean="0"/>
              <a:t>‹N°›</a:t>
            </a:fld>
            <a:endParaRPr lang="fr-FR"/>
          </a:p>
        </p:txBody>
      </p:sp>
    </p:spTree>
    <p:extLst>
      <p:ext uri="{BB962C8B-B14F-4D97-AF65-F5344CB8AC3E}">
        <p14:creationId xmlns:p14="http://schemas.microsoft.com/office/powerpoint/2010/main" val="47867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11/02/2025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574040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11/02/2025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29978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11/02/2025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42702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D65CF35-D3F3-41AF-AF6E-47D1BEE75EC4}" type="datetimeFigureOut">
              <a:rPr lang="fr-FR" smtClean="0"/>
              <a:t>11/02/2025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17443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D65CF35-D3F3-41AF-AF6E-47D1BEE75EC4}" type="datetimeFigureOut">
              <a:rPr lang="fr-FR" smtClean="0"/>
              <a:t>11/02/2025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80209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D65CF35-D3F3-41AF-AF6E-47D1BEE75EC4}" type="datetimeFigureOut">
              <a:rPr lang="fr-FR" smtClean="0"/>
              <a:t>11/02/2025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74660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D65CF35-D3F3-41AF-AF6E-47D1BEE75EC4}" type="datetimeFigureOut">
              <a:rPr lang="fr-FR" smtClean="0"/>
              <a:t>11/02/2025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1110733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D65CF35-D3F3-41AF-AF6E-47D1BEE75EC4}" type="datetimeFigureOut">
              <a:rPr lang="fr-FR" smtClean="0"/>
              <a:t>11/02/2025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326596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5CF35-D3F3-41AF-AF6E-47D1BEE75EC4}" type="datetimeFigureOut">
              <a:rPr lang="fr-FR" smtClean="0"/>
              <a:t>11/02/2025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417607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11/02/2025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96862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D65CF35-D3F3-41AF-AF6E-47D1BEE75EC4}" type="datetimeFigureOut">
              <a:rPr lang="fr-FR" smtClean="0"/>
              <a:t>11/02/2025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7792E1-24CD-4AD3-BC60-007379E064D9}" type="slidenum">
              <a:rPr lang="fr-FR" smtClean="0"/>
              <a:t>‹N°›</a:t>
            </a:fld>
            <a:endParaRPr lang="fr-FR"/>
          </a:p>
        </p:txBody>
      </p:sp>
    </p:spTree>
    <p:extLst>
      <p:ext uri="{BB962C8B-B14F-4D97-AF65-F5344CB8AC3E}">
        <p14:creationId xmlns:p14="http://schemas.microsoft.com/office/powerpoint/2010/main" val="299663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5CF35-D3F3-41AF-AF6E-47D1BEE75EC4}" type="datetimeFigureOut">
              <a:rPr lang="fr-FR" smtClean="0"/>
              <a:t>11/02/2025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792E1-24CD-4AD3-BC60-007379E064D9}" type="slidenum">
              <a:rPr lang="fr-FR" smtClean="0"/>
              <a:t>‹N°›</a:t>
            </a:fld>
            <a:endParaRPr lang="fr-FR"/>
          </a:p>
        </p:txBody>
      </p:sp>
    </p:spTree>
    <p:extLst>
      <p:ext uri="{BB962C8B-B14F-4D97-AF65-F5344CB8AC3E}">
        <p14:creationId xmlns:p14="http://schemas.microsoft.com/office/powerpoint/2010/main" val="42711774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4436C7E-DB90-8E53-A392-5A5F4F1A64FB}"/>
              </a:ext>
            </a:extLst>
          </p:cNvPr>
          <p:cNvSpPr txBox="1"/>
          <p:nvPr/>
        </p:nvSpPr>
        <p:spPr>
          <a:xfrm>
            <a:off x="574589" y="432486"/>
            <a:ext cx="7994822" cy="584775"/>
          </a:xfrm>
          <a:prstGeom prst="rect">
            <a:avLst/>
          </a:prstGeom>
          <a:noFill/>
          <a:ln w="28575">
            <a:solidFill>
              <a:schemeClr val="tx1"/>
            </a:solidFill>
          </a:ln>
        </p:spPr>
        <p:txBody>
          <a:bodyPr wrap="square" rtlCol="0">
            <a:spAutoFit/>
          </a:bodyPr>
          <a:lstStyle/>
          <a:p>
            <a:pPr algn="ctr"/>
            <a:r>
              <a:rPr lang="fr-FR" sz="3200" b="1" dirty="0"/>
              <a:t>HISTOIRE DES DISCIPLINES SCOLAIRES</a:t>
            </a:r>
          </a:p>
        </p:txBody>
      </p:sp>
      <p:sp>
        <p:nvSpPr>
          <p:cNvPr id="5" name="ZoneTexte 4">
            <a:extLst>
              <a:ext uri="{FF2B5EF4-FFF2-40B4-BE49-F238E27FC236}">
                <a16:creationId xmlns:a16="http://schemas.microsoft.com/office/drawing/2014/main" id="{0C8BDE6F-4379-5FF2-633E-8F010EAB0338}"/>
              </a:ext>
            </a:extLst>
          </p:cNvPr>
          <p:cNvSpPr txBox="1"/>
          <p:nvPr/>
        </p:nvSpPr>
        <p:spPr>
          <a:xfrm>
            <a:off x="574589" y="1309816"/>
            <a:ext cx="7642654" cy="523220"/>
          </a:xfrm>
          <a:prstGeom prst="rect">
            <a:avLst/>
          </a:prstGeom>
          <a:noFill/>
        </p:spPr>
        <p:txBody>
          <a:bodyPr wrap="square" rtlCol="0">
            <a:spAutoFit/>
          </a:bodyPr>
          <a:lstStyle/>
          <a:p>
            <a:r>
              <a:rPr lang="fr-FR" sz="2800" b="1" dirty="0"/>
              <a:t>I – L’invention des disciplines scolaires</a:t>
            </a:r>
          </a:p>
        </p:txBody>
      </p:sp>
      <p:sp>
        <p:nvSpPr>
          <p:cNvPr id="6" name="ZoneTexte 5">
            <a:extLst>
              <a:ext uri="{FF2B5EF4-FFF2-40B4-BE49-F238E27FC236}">
                <a16:creationId xmlns:a16="http://schemas.microsoft.com/office/drawing/2014/main" id="{A387B76F-00C5-8533-21B6-BC0F8FD42EB0}"/>
              </a:ext>
            </a:extLst>
          </p:cNvPr>
          <p:cNvSpPr txBox="1"/>
          <p:nvPr/>
        </p:nvSpPr>
        <p:spPr>
          <a:xfrm>
            <a:off x="574589" y="2016381"/>
            <a:ext cx="7642654" cy="523220"/>
          </a:xfrm>
          <a:prstGeom prst="rect">
            <a:avLst/>
          </a:prstGeom>
          <a:noFill/>
        </p:spPr>
        <p:txBody>
          <a:bodyPr wrap="square" rtlCol="0">
            <a:spAutoFit/>
          </a:bodyPr>
          <a:lstStyle/>
          <a:p>
            <a:r>
              <a:rPr lang="fr-FR" sz="2800" b="1" dirty="0"/>
              <a:t>II – Des disciplines scolaires, pour quoi faire ?</a:t>
            </a:r>
          </a:p>
        </p:txBody>
      </p:sp>
      <p:sp>
        <p:nvSpPr>
          <p:cNvPr id="7" name="ZoneTexte 6">
            <a:extLst>
              <a:ext uri="{FF2B5EF4-FFF2-40B4-BE49-F238E27FC236}">
                <a16:creationId xmlns:a16="http://schemas.microsoft.com/office/drawing/2014/main" id="{50BD4AD4-BBB0-4AF6-0AD8-BAFE48FF05CF}"/>
              </a:ext>
            </a:extLst>
          </p:cNvPr>
          <p:cNvSpPr txBox="1"/>
          <p:nvPr/>
        </p:nvSpPr>
        <p:spPr>
          <a:xfrm>
            <a:off x="574589" y="2722946"/>
            <a:ext cx="7642654" cy="523220"/>
          </a:xfrm>
          <a:prstGeom prst="rect">
            <a:avLst/>
          </a:prstGeom>
          <a:noFill/>
        </p:spPr>
        <p:txBody>
          <a:bodyPr wrap="square" rtlCol="0">
            <a:spAutoFit/>
          </a:bodyPr>
          <a:lstStyle/>
          <a:p>
            <a:r>
              <a:rPr lang="fr-FR" sz="2800" b="1" dirty="0"/>
              <a:t>III – Des savoirs pour le monde moderne</a:t>
            </a:r>
          </a:p>
        </p:txBody>
      </p:sp>
    </p:spTree>
    <p:extLst>
      <p:ext uri="{BB962C8B-B14F-4D97-AF65-F5344CB8AC3E}">
        <p14:creationId xmlns:p14="http://schemas.microsoft.com/office/powerpoint/2010/main" val="23243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8877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31977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remise en question d’une hiérarchie traditionnelle des savoirs</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8888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8" name="ZoneTexte 7">
            <a:extLst>
              <a:ext uri="{FF2B5EF4-FFF2-40B4-BE49-F238E27FC236}">
                <a16:creationId xmlns:a16="http://schemas.microsoft.com/office/drawing/2014/main" id="{11188DBC-CF2B-EE69-0E5C-D64FD0A7E0FB}"/>
              </a:ext>
            </a:extLst>
          </p:cNvPr>
          <p:cNvSpPr txBox="1"/>
          <p:nvPr/>
        </p:nvSpPr>
        <p:spPr>
          <a:xfrm>
            <a:off x="750673" y="171988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dynamisme des écoles « spéciales »</a:t>
            </a:r>
          </a:p>
        </p:txBody>
      </p:sp>
      <p:sp>
        <p:nvSpPr>
          <p:cNvPr id="4" name="ZoneTexte 3">
            <a:extLst>
              <a:ext uri="{FF2B5EF4-FFF2-40B4-BE49-F238E27FC236}">
                <a16:creationId xmlns:a16="http://schemas.microsoft.com/office/drawing/2014/main" id="{83A348F5-0B6C-D7D3-C4D2-8274D0D2DD34}"/>
              </a:ext>
            </a:extLst>
          </p:cNvPr>
          <p:cNvSpPr txBox="1"/>
          <p:nvPr/>
        </p:nvSpPr>
        <p:spPr>
          <a:xfrm>
            <a:off x="750673" y="211999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 – De l’enseignement secondaire spécial au baccalauréat moderne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6F3C00D8-A839-FC8D-A553-2EE290AD772A}"/>
              </a:ext>
            </a:extLst>
          </p:cNvPr>
          <p:cNvSpPr txBox="1"/>
          <p:nvPr/>
        </p:nvSpPr>
        <p:spPr>
          <a:xfrm>
            <a:off x="324127" y="2464925"/>
            <a:ext cx="8175295" cy="646331"/>
          </a:xfrm>
          <a:prstGeom prst="rect">
            <a:avLst/>
          </a:prstGeom>
          <a:noFill/>
        </p:spPr>
        <p:txBody>
          <a:bodyPr wrap="square" rtlCol="0">
            <a:spAutoFit/>
          </a:bodyPr>
          <a:lstStyle/>
          <a:p>
            <a:r>
              <a:rPr lang="fr-FR" dirty="0"/>
              <a:t>- 1865 : Duruy crée l’enseignement secondaire « spécial » pour former « les sous-officiers de l’armée industrielle »</a:t>
            </a:r>
          </a:p>
        </p:txBody>
      </p:sp>
      <p:sp>
        <p:nvSpPr>
          <p:cNvPr id="6" name="ZoneTexte 5">
            <a:extLst>
              <a:ext uri="{FF2B5EF4-FFF2-40B4-BE49-F238E27FC236}">
                <a16:creationId xmlns:a16="http://schemas.microsoft.com/office/drawing/2014/main" id="{C1E9F436-09B0-32C4-1457-F521F6D4B960}"/>
              </a:ext>
            </a:extLst>
          </p:cNvPr>
          <p:cNvSpPr txBox="1"/>
          <p:nvPr/>
        </p:nvSpPr>
        <p:spPr>
          <a:xfrm>
            <a:off x="324127" y="3046033"/>
            <a:ext cx="8175295" cy="369332"/>
          </a:xfrm>
          <a:prstGeom prst="rect">
            <a:avLst/>
          </a:prstGeom>
          <a:noFill/>
        </p:spPr>
        <p:txBody>
          <a:bodyPr wrap="square" rtlCol="0">
            <a:spAutoFit/>
          </a:bodyPr>
          <a:lstStyle/>
          <a:p>
            <a:r>
              <a:rPr lang="fr-FR" dirty="0"/>
              <a:t>- « Enseignement moderne » en 1891, section « moderne » des lycées en 1902</a:t>
            </a:r>
          </a:p>
        </p:txBody>
      </p:sp>
      <p:sp>
        <p:nvSpPr>
          <p:cNvPr id="10" name="ZoneTexte 9">
            <a:extLst>
              <a:ext uri="{FF2B5EF4-FFF2-40B4-BE49-F238E27FC236}">
                <a16:creationId xmlns:a16="http://schemas.microsoft.com/office/drawing/2014/main" id="{C33A394A-0C52-866F-CD39-198D2B8F4370}"/>
              </a:ext>
            </a:extLst>
          </p:cNvPr>
          <p:cNvSpPr txBox="1"/>
          <p:nvPr/>
        </p:nvSpPr>
        <p:spPr>
          <a:xfrm>
            <a:off x="324127" y="3362263"/>
            <a:ext cx="8175295" cy="369332"/>
          </a:xfrm>
          <a:prstGeom prst="rect">
            <a:avLst/>
          </a:prstGeom>
          <a:noFill/>
        </p:spPr>
        <p:txBody>
          <a:bodyPr wrap="square" rtlCol="0">
            <a:spAutoFit/>
          </a:bodyPr>
          <a:lstStyle/>
          <a:p>
            <a:r>
              <a:rPr lang="fr-FR" dirty="0"/>
              <a:t>- Vers des « humanités scientifiques »… ou l’abandon de l’utilitarisme</a:t>
            </a:r>
          </a:p>
        </p:txBody>
      </p:sp>
      <p:sp>
        <p:nvSpPr>
          <p:cNvPr id="15" name="ZoneTexte 14">
            <a:extLst>
              <a:ext uri="{FF2B5EF4-FFF2-40B4-BE49-F238E27FC236}">
                <a16:creationId xmlns:a16="http://schemas.microsoft.com/office/drawing/2014/main" id="{DDF3DDEA-207B-E1CA-1C27-34A48D5D970C}"/>
              </a:ext>
            </a:extLst>
          </p:cNvPr>
          <p:cNvSpPr txBox="1"/>
          <p:nvPr/>
        </p:nvSpPr>
        <p:spPr>
          <a:xfrm>
            <a:off x="455571" y="3736220"/>
            <a:ext cx="8043851" cy="2862322"/>
          </a:xfrm>
          <a:prstGeom prst="rect">
            <a:avLst/>
          </a:prstGeom>
          <a:solidFill>
            <a:schemeClr val="bg1">
              <a:lumMod val="75000"/>
              <a:lumOff val="25000"/>
            </a:schemeClr>
          </a:solidFill>
        </p:spPr>
        <p:txBody>
          <a:bodyPr wrap="square">
            <a:spAutoFit/>
          </a:bodyPr>
          <a:lstStyle/>
          <a:p>
            <a:r>
              <a:rPr lang="fr-FR" dirty="0"/>
              <a:t>« Leur office propre est de travailler, avec les moyens les mieux adaptés, à la culture de tout ce qui, dans l’esprit, sert à découvrir et à comprendre la vérité positive, observation, comparaison, classification, expérience, induction, déduction, analogie, d’éveiller et de développer ce sens des réalités et des possibles qui n’importe pas moins que l’esprit d’idéal, enfin et par là elles deviennent, d’une façon latente mais efficace, des maîtresses de philosophie, d’habituer les intelligences à ne pas penser par fragments, mais à comprendre que tout fragment n’est qu’une partie d’un tout. Elles ont bien ainsi ce caractère général où l’on est convenu de voir le propre des disciplines de l’enseignement secondaire. »</a:t>
            </a:r>
          </a:p>
          <a:p>
            <a:pPr algn="r"/>
            <a:r>
              <a:rPr lang="fr-FR" dirty="0"/>
              <a:t>Louis Liard, « Les sciences dans l’enseignement secondaire », 1904</a:t>
            </a:r>
          </a:p>
        </p:txBody>
      </p:sp>
    </p:spTree>
    <p:extLst>
      <p:ext uri="{BB962C8B-B14F-4D97-AF65-F5344CB8AC3E}">
        <p14:creationId xmlns:p14="http://schemas.microsoft.com/office/powerpoint/2010/main" val="21349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2033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remise en question d’une hiérarchie traditionnelle des savoirs</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8" name="ZoneTexte 7">
            <a:extLst>
              <a:ext uri="{FF2B5EF4-FFF2-40B4-BE49-F238E27FC236}">
                <a16:creationId xmlns:a16="http://schemas.microsoft.com/office/drawing/2014/main" id="{11188DBC-CF2B-EE69-0E5C-D64FD0A7E0FB}"/>
              </a:ext>
            </a:extLst>
          </p:cNvPr>
          <p:cNvSpPr txBox="1"/>
          <p:nvPr/>
        </p:nvSpPr>
        <p:spPr>
          <a:xfrm>
            <a:off x="750673" y="156599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dynamisme des écoles « spéciales »</a:t>
            </a:r>
          </a:p>
        </p:txBody>
      </p:sp>
      <p:sp>
        <p:nvSpPr>
          <p:cNvPr id="4" name="ZoneTexte 3">
            <a:extLst>
              <a:ext uri="{FF2B5EF4-FFF2-40B4-BE49-F238E27FC236}">
                <a16:creationId xmlns:a16="http://schemas.microsoft.com/office/drawing/2014/main" id="{83A348F5-0B6C-D7D3-C4D2-8274D0D2DD34}"/>
              </a:ext>
            </a:extLst>
          </p:cNvPr>
          <p:cNvSpPr txBox="1"/>
          <p:nvPr/>
        </p:nvSpPr>
        <p:spPr>
          <a:xfrm>
            <a:off x="750673" y="197279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De l’enseignement secondaire spécial au baccalauréat moderne</a:t>
            </a:r>
          </a:p>
        </p:txBody>
      </p:sp>
      <p:sp>
        <p:nvSpPr>
          <p:cNvPr id="9" name="ZoneTexte 8">
            <a:extLst>
              <a:ext uri="{FF2B5EF4-FFF2-40B4-BE49-F238E27FC236}">
                <a16:creationId xmlns:a16="http://schemas.microsoft.com/office/drawing/2014/main" id="{60293EED-9C8F-8B88-F820-5A9DE409F3A2}"/>
              </a:ext>
            </a:extLst>
          </p:cNvPr>
          <p:cNvSpPr txBox="1"/>
          <p:nvPr/>
        </p:nvSpPr>
        <p:spPr>
          <a:xfrm>
            <a:off x="750673" y="237960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d – Le succès d’une formation moderne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183CCB33-3C75-B9F2-6969-A0ABA284B508}"/>
              </a:ext>
            </a:extLst>
          </p:cNvPr>
          <p:cNvSpPr txBox="1"/>
          <p:nvPr/>
        </p:nvSpPr>
        <p:spPr>
          <a:xfrm>
            <a:off x="324128" y="2748936"/>
            <a:ext cx="8235256" cy="369332"/>
          </a:xfrm>
          <a:prstGeom prst="rect">
            <a:avLst/>
          </a:prstGeom>
          <a:noFill/>
        </p:spPr>
        <p:txBody>
          <a:bodyPr wrap="square" rtlCol="0">
            <a:spAutoFit/>
          </a:bodyPr>
          <a:lstStyle/>
          <a:p>
            <a:r>
              <a:rPr lang="fr-FR" dirty="0"/>
              <a:t>- Un enseignement concret et appliqué plutôt qu’un travail de mémorisation</a:t>
            </a:r>
          </a:p>
        </p:txBody>
      </p:sp>
      <p:sp>
        <p:nvSpPr>
          <p:cNvPr id="14" name="ZoneTexte 13">
            <a:extLst>
              <a:ext uri="{FF2B5EF4-FFF2-40B4-BE49-F238E27FC236}">
                <a16:creationId xmlns:a16="http://schemas.microsoft.com/office/drawing/2014/main" id="{FB448976-6801-A127-94CD-86CFFBB95501}"/>
              </a:ext>
            </a:extLst>
          </p:cNvPr>
          <p:cNvSpPr txBox="1"/>
          <p:nvPr/>
        </p:nvSpPr>
        <p:spPr>
          <a:xfrm>
            <a:off x="324128" y="3280288"/>
            <a:ext cx="8595020" cy="1754326"/>
          </a:xfrm>
          <a:prstGeom prst="rect">
            <a:avLst/>
          </a:prstGeom>
          <a:solidFill>
            <a:schemeClr val="bg1">
              <a:lumMod val="75000"/>
              <a:lumOff val="25000"/>
            </a:schemeClr>
          </a:solidFill>
        </p:spPr>
        <p:txBody>
          <a:bodyPr wrap="square">
            <a:spAutoFit/>
          </a:bodyPr>
          <a:lstStyle/>
          <a:p>
            <a:r>
              <a:rPr lang="fr-FR" dirty="0"/>
              <a:t>« A chaque fait que l’on citait, à chaque loi que l’on énonçait, on joignait la description détaillée d’un instrument particulier, on se complaisait dans cette description, on y insistait, et petit à petit, dans l’esprit de l’élève, l’appareil prenait des proportions énormes ; il était utile, il devenait nécessaire ; il servait à vérifier une loi, il se substituait, en quelque sorte, à la loi elle-même ».</a:t>
            </a:r>
          </a:p>
          <a:p>
            <a:pPr algn="r"/>
            <a:r>
              <a:rPr lang="fr-FR" dirty="0"/>
              <a:t>Lucien Poincaré, agrégé de physique, 1904</a:t>
            </a:r>
          </a:p>
        </p:txBody>
      </p:sp>
      <p:sp>
        <p:nvSpPr>
          <p:cNvPr id="16" name="ZoneTexte 15">
            <a:extLst>
              <a:ext uri="{FF2B5EF4-FFF2-40B4-BE49-F238E27FC236}">
                <a16:creationId xmlns:a16="http://schemas.microsoft.com/office/drawing/2014/main" id="{F1D537F7-51DD-781B-090B-FB14B2C76D3D}"/>
              </a:ext>
            </a:extLst>
          </p:cNvPr>
          <p:cNvSpPr txBox="1"/>
          <p:nvPr/>
        </p:nvSpPr>
        <p:spPr>
          <a:xfrm>
            <a:off x="324128" y="5177590"/>
            <a:ext cx="8595020" cy="1477328"/>
          </a:xfrm>
          <a:prstGeom prst="rect">
            <a:avLst/>
          </a:prstGeom>
          <a:solidFill>
            <a:schemeClr val="bg1">
              <a:lumMod val="75000"/>
              <a:lumOff val="25000"/>
            </a:schemeClr>
          </a:solidFill>
        </p:spPr>
        <p:txBody>
          <a:bodyPr wrap="square">
            <a:spAutoFit/>
          </a:bodyPr>
          <a:lstStyle/>
          <a:p>
            <a:r>
              <a:rPr lang="fr-FR" dirty="0"/>
              <a:t>Instructions de mathématiques pour le lycée, 1905 :</a:t>
            </a:r>
          </a:p>
          <a:p>
            <a:r>
              <a:rPr lang="fr-FR" dirty="0"/>
              <a:t>« notions sur les calculs pratiques utilisés dans la banque et le commerce »</a:t>
            </a:r>
          </a:p>
          <a:p>
            <a:r>
              <a:rPr lang="fr-FR" dirty="0"/>
              <a:t>« application des notions aux problèmes qui se posent dans la pratique »</a:t>
            </a:r>
          </a:p>
          <a:p>
            <a:r>
              <a:rPr lang="fr-FR" dirty="0"/>
              <a:t>« Toute définition purement verbale étant exclue, on ne devra parler d'un élément nouveau qu'en donnant sa représentation concrète et en indiquant sa construction »</a:t>
            </a:r>
          </a:p>
        </p:txBody>
      </p:sp>
    </p:spTree>
    <p:extLst>
      <p:ext uri="{BB962C8B-B14F-4D97-AF65-F5344CB8AC3E}">
        <p14:creationId xmlns:p14="http://schemas.microsoft.com/office/powerpoint/2010/main" val="305466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20335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remise en question d’une hiérarchie traditionnelle des savoirs</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8" name="ZoneTexte 7">
            <a:extLst>
              <a:ext uri="{FF2B5EF4-FFF2-40B4-BE49-F238E27FC236}">
                <a16:creationId xmlns:a16="http://schemas.microsoft.com/office/drawing/2014/main" id="{11188DBC-CF2B-EE69-0E5C-D64FD0A7E0FB}"/>
              </a:ext>
            </a:extLst>
          </p:cNvPr>
          <p:cNvSpPr txBox="1"/>
          <p:nvPr/>
        </p:nvSpPr>
        <p:spPr>
          <a:xfrm>
            <a:off x="750673" y="156599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 dynamisme des écoles « spéciales »</a:t>
            </a:r>
          </a:p>
        </p:txBody>
      </p:sp>
      <p:sp>
        <p:nvSpPr>
          <p:cNvPr id="4" name="ZoneTexte 3">
            <a:extLst>
              <a:ext uri="{FF2B5EF4-FFF2-40B4-BE49-F238E27FC236}">
                <a16:creationId xmlns:a16="http://schemas.microsoft.com/office/drawing/2014/main" id="{83A348F5-0B6C-D7D3-C4D2-8274D0D2DD34}"/>
              </a:ext>
            </a:extLst>
          </p:cNvPr>
          <p:cNvSpPr txBox="1"/>
          <p:nvPr/>
        </p:nvSpPr>
        <p:spPr>
          <a:xfrm>
            <a:off x="750673" y="197279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De l’enseignement secondaire spécial au baccalauréat moderne</a:t>
            </a:r>
          </a:p>
        </p:txBody>
      </p:sp>
      <p:sp>
        <p:nvSpPr>
          <p:cNvPr id="9" name="ZoneTexte 8">
            <a:extLst>
              <a:ext uri="{FF2B5EF4-FFF2-40B4-BE49-F238E27FC236}">
                <a16:creationId xmlns:a16="http://schemas.microsoft.com/office/drawing/2014/main" id="{60293EED-9C8F-8B88-F820-5A9DE409F3A2}"/>
              </a:ext>
            </a:extLst>
          </p:cNvPr>
          <p:cNvSpPr txBox="1"/>
          <p:nvPr/>
        </p:nvSpPr>
        <p:spPr>
          <a:xfrm>
            <a:off x="750673" y="2379604"/>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 – Le succès d’une formation moderne</a:t>
            </a:r>
          </a:p>
        </p:txBody>
      </p:sp>
      <p:sp>
        <p:nvSpPr>
          <p:cNvPr id="12" name="ZoneTexte 11">
            <a:extLst>
              <a:ext uri="{FF2B5EF4-FFF2-40B4-BE49-F238E27FC236}">
                <a16:creationId xmlns:a16="http://schemas.microsoft.com/office/drawing/2014/main" id="{183CCB33-3C75-B9F2-6969-A0ABA284B508}"/>
              </a:ext>
            </a:extLst>
          </p:cNvPr>
          <p:cNvSpPr txBox="1"/>
          <p:nvPr/>
        </p:nvSpPr>
        <p:spPr>
          <a:xfrm>
            <a:off x="324128" y="2748936"/>
            <a:ext cx="82352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enseignement concret et appliqué plutôt qu’un travail de mémorisation</a:t>
            </a:r>
          </a:p>
        </p:txBody>
      </p:sp>
      <p:sp>
        <p:nvSpPr>
          <p:cNvPr id="5" name="ZoneTexte 4">
            <a:extLst>
              <a:ext uri="{FF2B5EF4-FFF2-40B4-BE49-F238E27FC236}">
                <a16:creationId xmlns:a16="http://schemas.microsoft.com/office/drawing/2014/main" id="{EBCEBB38-30BB-2298-3277-5A1798CB4DEC}"/>
              </a:ext>
            </a:extLst>
          </p:cNvPr>
          <p:cNvSpPr txBox="1"/>
          <p:nvPr/>
        </p:nvSpPr>
        <p:spPr>
          <a:xfrm>
            <a:off x="324128" y="3111573"/>
            <a:ext cx="82352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Vers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le développement des travaux pratiques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DD3E1A9E-9B24-5804-0C8A-686DDA78DB08}"/>
              </a:ext>
            </a:extLst>
          </p:cNvPr>
          <p:cNvSpPr txBox="1"/>
          <p:nvPr/>
        </p:nvSpPr>
        <p:spPr>
          <a:xfrm>
            <a:off x="324128" y="3474210"/>
            <a:ext cx="82352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développement assumé d’un enseignement moderne dans les lycées de jeunes filles (loi Camille Sée 1880 – alignement des programmes 1924)</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1157DD48-2072-528C-9C86-ECBF3ADE25A0}"/>
              </a:ext>
            </a:extLst>
          </p:cNvPr>
          <p:cNvSpPr txBox="1"/>
          <p:nvPr/>
        </p:nvSpPr>
        <p:spPr>
          <a:xfrm>
            <a:off x="324128" y="4161042"/>
            <a:ext cx="82352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succès d’un baccalauréat longtemps subalterne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5064C6FF-B634-5CB8-EAE0-2F34BE2E34DD}"/>
              </a:ext>
            </a:extLst>
          </p:cNvPr>
          <p:cNvSpPr txBox="1"/>
          <p:nvPr/>
        </p:nvSpPr>
        <p:spPr>
          <a:xfrm>
            <a:off x="324128" y="4530374"/>
            <a:ext cx="88198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a:t>
            </a:r>
            <a:r>
              <a:rPr lang="fr-FR" dirty="0">
                <a:solidFill>
                  <a:prstClr val="white"/>
                </a:solidFill>
                <a:latin typeface="Calibri" panose="020F0502020204030204"/>
              </a:rPr>
              <a:t>s années 1960 ou l’inversion de la hiérarchie : vers des sciences instrument de sélection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04F2D878-6F08-38E1-2EAF-678BDCE10926}"/>
              </a:ext>
            </a:extLst>
          </p:cNvPr>
          <p:cNvSpPr txBox="1"/>
          <p:nvPr/>
        </p:nvSpPr>
        <p:spPr>
          <a:xfrm>
            <a:off x="550074" y="5021705"/>
            <a:ext cx="3482280" cy="1754326"/>
          </a:xfrm>
          <a:prstGeom prst="rect">
            <a:avLst/>
          </a:prstGeom>
          <a:solidFill>
            <a:schemeClr val="bg1">
              <a:lumMod val="75000"/>
              <a:lumOff val="25000"/>
            </a:schemeClr>
          </a:solidFill>
        </p:spPr>
        <p:txBody>
          <a:bodyPr wrap="square" rtlCol="0">
            <a:spAutoFit/>
          </a:bodyPr>
          <a:lstStyle/>
          <a:p>
            <a:r>
              <a:rPr lang="fr-FR" dirty="0"/>
              <a:t>Nombre d’ingénieurs formés par million d’habitants en 1956 :</a:t>
            </a:r>
          </a:p>
          <a:p>
            <a:pPr marL="285750" indent="-285750">
              <a:buFontTx/>
              <a:buChar char="-"/>
            </a:pPr>
            <a:r>
              <a:rPr lang="fr-FR" dirty="0"/>
              <a:t>France : 90</a:t>
            </a:r>
          </a:p>
          <a:p>
            <a:pPr marL="285750" indent="-285750">
              <a:buFontTx/>
              <a:buChar char="-"/>
            </a:pPr>
            <a:r>
              <a:rPr lang="fr-FR" dirty="0"/>
              <a:t>Royaume-Uni : 237</a:t>
            </a:r>
          </a:p>
          <a:p>
            <a:pPr marL="285750" indent="-285750">
              <a:buFontTx/>
              <a:buChar char="-"/>
            </a:pPr>
            <a:r>
              <a:rPr lang="fr-FR" dirty="0"/>
              <a:t>Etats-Unis : 195</a:t>
            </a:r>
          </a:p>
          <a:p>
            <a:pPr marL="285750" indent="-285750">
              <a:buFontTx/>
              <a:buChar char="-"/>
            </a:pPr>
            <a:r>
              <a:rPr lang="fr-FR" dirty="0"/>
              <a:t>Italie : 114</a:t>
            </a:r>
          </a:p>
        </p:txBody>
      </p:sp>
      <p:sp>
        <p:nvSpPr>
          <p:cNvPr id="17" name="ZoneTexte 16">
            <a:extLst>
              <a:ext uri="{FF2B5EF4-FFF2-40B4-BE49-F238E27FC236}">
                <a16:creationId xmlns:a16="http://schemas.microsoft.com/office/drawing/2014/main" id="{21FDCE66-AC47-374E-C289-7C101279F590}"/>
              </a:ext>
            </a:extLst>
          </p:cNvPr>
          <p:cNvSpPr txBox="1"/>
          <p:nvPr/>
        </p:nvSpPr>
        <p:spPr>
          <a:xfrm>
            <a:off x="4916774" y="5575702"/>
            <a:ext cx="1993692" cy="646331"/>
          </a:xfrm>
          <a:prstGeom prst="rect">
            <a:avLst/>
          </a:prstGeom>
          <a:solidFill>
            <a:schemeClr val="bg1">
              <a:lumMod val="75000"/>
              <a:lumOff val="25000"/>
            </a:schemeClr>
          </a:solidFill>
        </p:spPr>
        <p:txBody>
          <a:bodyPr wrap="square" rtlCol="0">
            <a:spAutoFit/>
          </a:bodyPr>
          <a:lstStyle/>
          <a:p>
            <a:r>
              <a:rPr lang="fr-FR" dirty="0"/>
              <a:t>1965 : Bacs C et D</a:t>
            </a:r>
          </a:p>
          <a:p>
            <a:r>
              <a:rPr lang="fr-FR" dirty="0"/>
              <a:t>1993 : Bac S</a:t>
            </a:r>
          </a:p>
        </p:txBody>
      </p:sp>
    </p:spTree>
    <p:extLst>
      <p:ext uri="{BB962C8B-B14F-4D97-AF65-F5344CB8AC3E}">
        <p14:creationId xmlns:p14="http://schemas.microsoft.com/office/powerpoint/2010/main" val="406431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3" grpId="0"/>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8210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a:t>
            </a:r>
            <a:r>
              <a:rPr lang="fr-FR" dirty="0">
                <a:solidFill>
                  <a:prstClr val="white"/>
                </a:solidFill>
                <a:latin typeface="Calibri" panose="020F0502020204030204"/>
              </a:rPr>
              <a:t>Un enseignement tourné vers le quotidien</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14" name="ZoneTexte 13">
            <a:extLst>
              <a:ext uri="{FF2B5EF4-FFF2-40B4-BE49-F238E27FC236}">
                <a16:creationId xmlns:a16="http://schemas.microsoft.com/office/drawing/2014/main" id="{32951455-B16E-D194-9CDB-298B0DE1D5D2}"/>
              </a:ext>
            </a:extLst>
          </p:cNvPr>
          <p:cNvSpPr txBox="1"/>
          <p:nvPr/>
        </p:nvSpPr>
        <p:spPr>
          <a:xfrm>
            <a:off x="550074" y="114267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La pédagogie concrète de l’école primaire</a:t>
            </a:r>
          </a:p>
        </p:txBody>
      </p:sp>
      <p:sp>
        <p:nvSpPr>
          <p:cNvPr id="16" name="ZoneTexte 15">
            <a:extLst>
              <a:ext uri="{FF2B5EF4-FFF2-40B4-BE49-F238E27FC236}">
                <a16:creationId xmlns:a16="http://schemas.microsoft.com/office/drawing/2014/main" id="{E28DDFF2-C5F1-0123-D148-6A7C9ADA383A}"/>
              </a:ext>
            </a:extLst>
          </p:cNvPr>
          <p:cNvSpPr txBox="1"/>
          <p:nvPr/>
        </p:nvSpPr>
        <p:spPr>
          <a:xfrm>
            <a:off x="324128" y="185143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lien très indirect avec les savoirs savants</a:t>
            </a:r>
          </a:p>
        </p:txBody>
      </p:sp>
      <p:sp>
        <p:nvSpPr>
          <p:cNvPr id="18" name="ZoneTexte 17">
            <a:extLst>
              <a:ext uri="{FF2B5EF4-FFF2-40B4-BE49-F238E27FC236}">
                <a16:creationId xmlns:a16="http://schemas.microsoft.com/office/drawing/2014/main" id="{79B54662-A4B4-7A6C-40B5-7CFA186AD27B}"/>
              </a:ext>
            </a:extLst>
          </p:cNvPr>
          <p:cNvSpPr txBox="1"/>
          <p:nvPr/>
        </p:nvSpPr>
        <p:spPr>
          <a:xfrm>
            <a:off x="324128" y="222077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exercices pratiques</a:t>
            </a:r>
          </a:p>
        </p:txBody>
      </p:sp>
      <p:pic>
        <p:nvPicPr>
          <p:cNvPr id="19" name="Image 18">
            <a:extLst>
              <a:ext uri="{FF2B5EF4-FFF2-40B4-BE49-F238E27FC236}">
                <a16:creationId xmlns:a16="http://schemas.microsoft.com/office/drawing/2014/main" id="{98198494-7BAC-F5AF-EDDA-6974C671DB55}"/>
              </a:ext>
            </a:extLst>
          </p:cNvPr>
          <p:cNvPicPr>
            <a:picLocks noChangeAspect="1"/>
          </p:cNvPicPr>
          <p:nvPr/>
        </p:nvPicPr>
        <p:blipFill>
          <a:blip r:embed="rId2"/>
          <a:stretch>
            <a:fillRect/>
          </a:stretch>
        </p:blipFill>
        <p:spPr>
          <a:xfrm>
            <a:off x="2759491" y="1574125"/>
            <a:ext cx="6384509" cy="5291162"/>
          </a:xfrm>
          <a:prstGeom prst="rect">
            <a:avLst/>
          </a:prstGeom>
        </p:spPr>
      </p:pic>
      <p:pic>
        <p:nvPicPr>
          <p:cNvPr id="20" name="Image 19">
            <a:extLst>
              <a:ext uri="{FF2B5EF4-FFF2-40B4-BE49-F238E27FC236}">
                <a16:creationId xmlns:a16="http://schemas.microsoft.com/office/drawing/2014/main" id="{FF3553BC-6C68-C89F-C683-A79B0ABF967C}"/>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0" y="3436287"/>
            <a:ext cx="3018394" cy="3429000"/>
          </a:xfrm>
          <a:prstGeom prst="rect">
            <a:avLst/>
          </a:prstGeom>
        </p:spPr>
      </p:pic>
      <p:pic>
        <p:nvPicPr>
          <p:cNvPr id="21" name="Image 20">
            <a:extLst>
              <a:ext uri="{FF2B5EF4-FFF2-40B4-BE49-F238E27FC236}">
                <a16:creationId xmlns:a16="http://schemas.microsoft.com/office/drawing/2014/main" id="{06E34270-4612-FB6C-E932-6DC57DCBA9E2}"/>
              </a:ext>
            </a:extLst>
          </p:cNvPr>
          <p:cNvPicPr>
            <a:picLocks noChangeAspect="1"/>
          </p:cNvPicPr>
          <p:nvPr/>
        </p:nvPicPr>
        <p:blipFill>
          <a:blip r:embed="rId4"/>
          <a:stretch>
            <a:fillRect/>
          </a:stretch>
        </p:blipFill>
        <p:spPr>
          <a:xfrm>
            <a:off x="0" y="7541"/>
            <a:ext cx="3402767" cy="2268511"/>
          </a:xfrm>
          <a:prstGeom prst="rect">
            <a:avLst/>
          </a:prstGeom>
        </p:spPr>
      </p:pic>
      <p:sp>
        <p:nvSpPr>
          <p:cNvPr id="22" name="ZoneTexte 21">
            <a:extLst>
              <a:ext uri="{FF2B5EF4-FFF2-40B4-BE49-F238E27FC236}">
                <a16:creationId xmlns:a16="http://schemas.microsoft.com/office/drawing/2014/main" id="{45A82A4D-E59E-D913-EEBE-D3464D271DAC}"/>
              </a:ext>
            </a:extLst>
          </p:cNvPr>
          <p:cNvSpPr txBox="1"/>
          <p:nvPr/>
        </p:nvSpPr>
        <p:spPr>
          <a:xfrm>
            <a:off x="324128" y="2584005"/>
            <a:ext cx="255398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programmes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concentriques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98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8210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enseignement tourné vers le quotidien</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14" name="ZoneTexte 13">
            <a:extLst>
              <a:ext uri="{FF2B5EF4-FFF2-40B4-BE49-F238E27FC236}">
                <a16:creationId xmlns:a16="http://schemas.microsoft.com/office/drawing/2014/main" id="{32951455-B16E-D194-9CDB-298B0DE1D5D2}"/>
              </a:ext>
            </a:extLst>
          </p:cNvPr>
          <p:cNvSpPr txBox="1"/>
          <p:nvPr/>
        </p:nvSpPr>
        <p:spPr>
          <a:xfrm>
            <a:off x="550074" y="114267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La pédagogie concrète de l’école primaire</a:t>
            </a:r>
          </a:p>
        </p:txBody>
      </p:sp>
      <p:sp>
        <p:nvSpPr>
          <p:cNvPr id="16" name="ZoneTexte 15">
            <a:extLst>
              <a:ext uri="{FF2B5EF4-FFF2-40B4-BE49-F238E27FC236}">
                <a16:creationId xmlns:a16="http://schemas.microsoft.com/office/drawing/2014/main" id="{E28DDFF2-C5F1-0123-D148-6A7C9ADA383A}"/>
              </a:ext>
            </a:extLst>
          </p:cNvPr>
          <p:cNvSpPr txBox="1"/>
          <p:nvPr/>
        </p:nvSpPr>
        <p:spPr>
          <a:xfrm>
            <a:off x="324128" y="185143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lien très indirect avec les savoirs savants</a:t>
            </a:r>
          </a:p>
        </p:txBody>
      </p:sp>
      <p:sp>
        <p:nvSpPr>
          <p:cNvPr id="18" name="ZoneTexte 17">
            <a:extLst>
              <a:ext uri="{FF2B5EF4-FFF2-40B4-BE49-F238E27FC236}">
                <a16:creationId xmlns:a16="http://schemas.microsoft.com/office/drawing/2014/main" id="{79B54662-A4B4-7A6C-40B5-7CFA186AD27B}"/>
              </a:ext>
            </a:extLst>
          </p:cNvPr>
          <p:cNvSpPr txBox="1"/>
          <p:nvPr/>
        </p:nvSpPr>
        <p:spPr>
          <a:xfrm>
            <a:off x="324128" y="222077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exercices pratiques</a:t>
            </a:r>
          </a:p>
        </p:txBody>
      </p:sp>
      <p:sp>
        <p:nvSpPr>
          <p:cNvPr id="22" name="ZoneTexte 21">
            <a:extLst>
              <a:ext uri="{FF2B5EF4-FFF2-40B4-BE49-F238E27FC236}">
                <a16:creationId xmlns:a16="http://schemas.microsoft.com/office/drawing/2014/main" id="{45A82A4D-E59E-D913-EEBE-D3464D271DAC}"/>
              </a:ext>
            </a:extLst>
          </p:cNvPr>
          <p:cNvSpPr txBox="1"/>
          <p:nvPr/>
        </p:nvSpPr>
        <p:spPr>
          <a:xfrm>
            <a:off x="324128" y="2584005"/>
            <a:ext cx="3603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programmes concentriques</a:t>
            </a:r>
          </a:p>
        </p:txBody>
      </p:sp>
      <p:sp>
        <p:nvSpPr>
          <p:cNvPr id="4" name="ZoneTexte 3">
            <a:extLst>
              <a:ext uri="{FF2B5EF4-FFF2-40B4-BE49-F238E27FC236}">
                <a16:creationId xmlns:a16="http://schemas.microsoft.com/office/drawing/2014/main" id="{ADE3981B-784B-6D29-6149-8D49C2879DC5}"/>
              </a:ext>
            </a:extLst>
          </p:cNvPr>
          <p:cNvSpPr txBox="1"/>
          <p:nvPr/>
        </p:nvSpPr>
        <p:spPr>
          <a:xfrm>
            <a:off x="324129" y="2935023"/>
            <a:ext cx="33484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L’enseignement</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ménager : des « travaux à l’aiguille » aux « sciences appliquées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1AD5727A-BFEC-D066-6808-7EEBD38E4589}"/>
              </a:ext>
            </a:extLst>
          </p:cNvPr>
          <p:cNvPicPr>
            <a:picLocks noChangeAspect="1"/>
          </p:cNvPicPr>
          <p:nvPr/>
        </p:nvPicPr>
        <p:blipFill rotWithShape="1">
          <a:blip r:embed="rId2"/>
          <a:srcRect l="13483" t="-1" r="13483" b="2169"/>
          <a:stretch/>
        </p:blipFill>
        <p:spPr>
          <a:xfrm>
            <a:off x="6295869" y="202326"/>
            <a:ext cx="2670623" cy="4790490"/>
          </a:xfrm>
          <a:prstGeom prst="rect">
            <a:avLst/>
          </a:prstGeom>
        </p:spPr>
      </p:pic>
      <p:pic>
        <p:nvPicPr>
          <p:cNvPr id="6" name="Image 5">
            <a:extLst>
              <a:ext uri="{FF2B5EF4-FFF2-40B4-BE49-F238E27FC236}">
                <a16:creationId xmlns:a16="http://schemas.microsoft.com/office/drawing/2014/main" id="{57CE0CE8-8896-BFFD-228C-2B6122B7087E}"/>
              </a:ext>
            </a:extLst>
          </p:cNvPr>
          <p:cNvPicPr>
            <a:picLocks noChangeAspect="1"/>
          </p:cNvPicPr>
          <p:nvPr/>
        </p:nvPicPr>
        <p:blipFill>
          <a:blip r:embed="rId3"/>
          <a:stretch>
            <a:fillRect/>
          </a:stretch>
        </p:blipFill>
        <p:spPr>
          <a:xfrm>
            <a:off x="3672591" y="2923187"/>
            <a:ext cx="2896737" cy="3932877"/>
          </a:xfrm>
          <a:prstGeom prst="rect">
            <a:avLst/>
          </a:prstGeom>
        </p:spPr>
      </p:pic>
      <p:pic>
        <p:nvPicPr>
          <p:cNvPr id="8" name="Image 7">
            <a:extLst>
              <a:ext uri="{FF2B5EF4-FFF2-40B4-BE49-F238E27FC236}">
                <a16:creationId xmlns:a16="http://schemas.microsoft.com/office/drawing/2014/main" id="{CFC28CE7-72CE-6D87-6EFB-23F55DEF7781}"/>
              </a:ext>
            </a:extLst>
          </p:cNvPr>
          <p:cNvPicPr>
            <a:picLocks noChangeAspect="1"/>
          </p:cNvPicPr>
          <p:nvPr/>
        </p:nvPicPr>
        <p:blipFill rotWithShape="1">
          <a:blip r:embed="rId4"/>
          <a:srcRect l="5605" t="21402" r="5868" b="8578"/>
          <a:stretch/>
        </p:blipFill>
        <p:spPr>
          <a:xfrm>
            <a:off x="59960" y="4439618"/>
            <a:ext cx="4257208" cy="2428281"/>
          </a:xfrm>
          <a:prstGeom prst="rect">
            <a:avLst/>
          </a:prstGeom>
        </p:spPr>
      </p:pic>
      <p:sp>
        <p:nvSpPr>
          <p:cNvPr id="10" name="ZoneTexte 9">
            <a:extLst>
              <a:ext uri="{FF2B5EF4-FFF2-40B4-BE49-F238E27FC236}">
                <a16:creationId xmlns:a16="http://schemas.microsoft.com/office/drawing/2014/main" id="{3D62C7F1-89AC-64B1-647A-939104E6028F}"/>
              </a:ext>
            </a:extLst>
          </p:cNvPr>
          <p:cNvSpPr txBox="1"/>
          <p:nvPr/>
        </p:nvSpPr>
        <p:spPr>
          <a:xfrm>
            <a:off x="199189" y="190490"/>
            <a:ext cx="7385833" cy="3139321"/>
          </a:xfrm>
          <a:prstGeom prst="rect">
            <a:avLst/>
          </a:prstGeom>
          <a:solidFill>
            <a:srgbClr val="262626">
              <a:alpha val="89804"/>
            </a:srgbClr>
          </a:solidFill>
          <a:ln w="28575">
            <a:solidFill>
              <a:schemeClr val="tx1"/>
            </a:solidFill>
          </a:ln>
        </p:spPr>
        <p:txBody>
          <a:bodyPr wrap="square">
            <a:spAutoFit/>
          </a:bodyPr>
          <a:lstStyle/>
          <a:p>
            <a:r>
              <a:rPr lang="fr-FR" dirty="0"/>
              <a:t>« L’enseignement ménager a pour but de compléter, par des exercices pratiques, les notions théoriques données aux jeunes filles dans les leçons d’économie domestique. De leur donner le goût, sinon la science, du ménage, si nécessaire à toutes les femmes. Grâce à cet enseignement, et aux principes qu’elles y auront puisés, elles pourront rendre des services dans leur famille et y perfectionner par l’expérience et la pratique les connaissances acquises. (…) L’enseignement des sciences, physique, chimie, histoire naturelle, est orienté vers l’économie domestique et l’hygiène, et rend vivantes les relations étroites qui existent entre les sciences et la vie pratique. »</a:t>
            </a:r>
          </a:p>
          <a:p>
            <a:pPr algn="r"/>
            <a:r>
              <a:rPr lang="fr-FR" dirty="0"/>
              <a:t>Ferdinand Buisson, </a:t>
            </a:r>
            <a:r>
              <a:rPr lang="fr-FR" i="1" dirty="0"/>
              <a:t>Dictionnaire de pédagogie et d’instruction primaire</a:t>
            </a:r>
            <a:r>
              <a:rPr lang="fr-FR" dirty="0"/>
              <a:t>, 1910</a:t>
            </a:r>
          </a:p>
        </p:txBody>
      </p:sp>
      <p:sp>
        <p:nvSpPr>
          <p:cNvPr id="12" name="ZoneTexte 11">
            <a:extLst>
              <a:ext uri="{FF2B5EF4-FFF2-40B4-BE49-F238E27FC236}">
                <a16:creationId xmlns:a16="http://schemas.microsoft.com/office/drawing/2014/main" id="{BA304E60-D647-2AA2-F293-88005B2814CA}"/>
              </a:ext>
            </a:extLst>
          </p:cNvPr>
          <p:cNvSpPr txBox="1"/>
          <p:nvPr/>
        </p:nvSpPr>
        <p:spPr>
          <a:xfrm>
            <a:off x="328797" y="3793288"/>
            <a:ext cx="33484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objectif d’intégration de l’ordre social</a:t>
            </a:r>
          </a:p>
        </p:txBody>
      </p:sp>
    </p:spTree>
    <p:extLst>
      <p:ext uri="{BB962C8B-B14F-4D97-AF65-F5344CB8AC3E}">
        <p14:creationId xmlns:p14="http://schemas.microsoft.com/office/powerpoint/2010/main" val="22794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22" grpId="0"/>
      <p:bldP spid="4" grpId="0"/>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8210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enseignement tourné vers le quotidien</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14" name="ZoneTexte 13">
            <a:extLst>
              <a:ext uri="{FF2B5EF4-FFF2-40B4-BE49-F238E27FC236}">
                <a16:creationId xmlns:a16="http://schemas.microsoft.com/office/drawing/2014/main" id="{32951455-B16E-D194-9CDB-298B0DE1D5D2}"/>
              </a:ext>
            </a:extLst>
          </p:cNvPr>
          <p:cNvSpPr txBox="1"/>
          <p:nvPr/>
        </p:nvSpPr>
        <p:spPr>
          <a:xfrm>
            <a:off x="550074" y="114267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La pédagogie concrète de l’école primaire</a:t>
            </a:r>
          </a:p>
        </p:txBody>
      </p:sp>
      <p:sp>
        <p:nvSpPr>
          <p:cNvPr id="16" name="ZoneTexte 15">
            <a:extLst>
              <a:ext uri="{FF2B5EF4-FFF2-40B4-BE49-F238E27FC236}">
                <a16:creationId xmlns:a16="http://schemas.microsoft.com/office/drawing/2014/main" id="{E28DDFF2-C5F1-0123-D148-6A7C9ADA383A}"/>
              </a:ext>
            </a:extLst>
          </p:cNvPr>
          <p:cNvSpPr txBox="1"/>
          <p:nvPr/>
        </p:nvSpPr>
        <p:spPr>
          <a:xfrm>
            <a:off x="324128" y="185143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lien très indirect avec les savoirs savants</a:t>
            </a:r>
          </a:p>
        </p:txBody>
      </p:sp>
      <p:sp>
        <p:nvSpPr>
          <p:cNvPr id="18" name="ZoneTexte 17">
            <a:extLst>
              <a:ext uri="{FF2B5EF4-FFF2-40B4-BE49-F238E27FC236}">
                <a16:creationId xmlns:a16="http://schemas.microsoft.com/office/drawing/2014/main" id="{79B54662-A4B4-7A6C-40B5-7CFA186AD27B}"/>
              </a:ext>
            </a:extLst>
          </p:cNvPr>
          <p:cNvSpPr txBox="1"/>
          <p:nvPr/>
        </p:nvSpPr>
        <p:spPr>
          <a:xfrm>
            <a:off x="324128" y="2220770"/>
            <a:ext cx="3603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exercices pratiques</a:t>
            </a:r>
          </a:p>
        </p:txBody>
      </p:sp>
      <p:sp>
        <p:nvSpPr>
          <p:cNvPr id="22" name="ZoneTexte 21">
            <a:extLst>
              <a:ext uri="{FF2B5EF4-FFF2-40B4-BE49-F238E27FC236}">
                <a16:creationId xmlns:a16="http://schemas.microsoft.com/office/drawing/2014/main" id="{45A82A4D-E59E-D913-EEBE-D3464D271DAC}"/>
              </a:ext>
            </a:extLst>
          </p:cNvPr>
          <p:cNvSpPr txBox="1"/>
          <p:nvPr/>
        </p:nvSpPr>
        <p:spPr>
          <a:xfrm>
            <a:off x="324128" y="2584005"/>
            <a:ext cx="360329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Des programmes concentriques</a:t>
            </a:r>
          </a:p>
        </p:txBody>
      </p:sp>
      <p:sp>
        <p:nvSpPr>
          <p:cNvPr id="4" name="ZoneTexte 3">
            <a:extLst>
              <a:ext uri="{FF2B5EF4-FFF2-40B4-BE49-F238E27FC236}">
                <a16:creationId xmlns:a16="http://schemas.microsoft.com/office/drawing/2014/main" id="{ADE3981B-784B-6D29-6149-8D49C2879DC5}"/>
              </a:ext>
            </a:extLst>
          </p:cNvPr>
          <p:cNvSpPr txBox="1"/>
          <p:nvPr/>
        </p:nvSpPr>
        <p:spPr>
          <a:xfrm>
            <a:off x="324129" y="2935023"/>
            <a:ext cx="33484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L’enseignement ménager : des « travaux à l’aiguille » aux « sciences appliquées »</a:t>
            </a:r>
          </a:p>
        </p:txBody>
      </p:sp>
      <p:sp>
        <p:nvSpPr>
          <p:cNvPr id="12" name="ZoneTexte 11">
            <a:extLst>
              <a:ext uri="{FF2B5EF4-FFF2-40B4-BE49-F238E27FC236}">
                <a16:creationId xmlns:a16="http://schemas.microsoft.com/office/drawing/2014/main" id="{BA304E60-D647-2AA2-F293-88005B2814CA}"/>
              </a:ext>
            </a:extLst>
          </p:cNvPr>
          <p:cNvSpPr txBox="1"/>
          <p:nvPr/>
        </p:nvSpPr>
        <p:spPr>
          <a:xfrm>
            <a:off x="328797" y="3793288"/>
            <a:ext cx="33484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Un objectif d’intégration de l’ordre social</a:t>
            </a:r>
          </a:p>
        </p:txBody>
      </p:sp>
      <p:sp>
        <p:nvSpPr>
          <p:cNvPr id="9" name="ZoneTexte 8">
            <a:extLst>
              <a:ext uri="{FF2B5EF4-FFF2-40B4-BE49-F238E27FC236}">
                <a16:creationId xmlns:a16="http://schemas.microsoft.com/office/drawing/2014/main" id="{95D874F0-D790-FB3C-A75E-9A9607B2A8CC}"/>
              </a:ext>
            </a:extLst>
          </p:cNvPr>
          <p:cNvSpPr txBox="1"/>
          <p:nvPr/>
        </p:nvSpPr>
        <p:spPr>
          <a:xfrm>
            <a:off x="324128" y="4439619"/>
            <a:ext cx="33484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 années 1960 : vers l’EMT</a:t>
            </a:r>
          </a:p>
        </p:txBody>
      </p:sp>
      <p:sp>
        <p:nvSpPr>
          <p:cNvPr id="13" name="ZoneTexte 12">
            <a:extLst>
              <a:ext uri="{FF2B5EF4-FFF2-40B4-BE49-F238E27FC236}">
                <a16:creationId xmlns:a16="http://schemas.microsoft.com/office/drawing/2014/main" id="{C54A2AA9-0A52-D456-4E33-16E321ED9C54}"/>
              </a:ext>
            </a:extLst>
          </p:cNvPr>
          <p:cNvSpPr txBox="1"/>
          <p:nvPr/>
        </p:nvSpPr>
        <p:spPr>
          <a:xfrm>
            <a:off x="324128" y="4808951"/>
            <a:ext cx="33484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technologie : le choix de rejeter les savoirs ménagers dans la sphère privée.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Image 14">
            <a:extLst>
              <a:ext uri="{FF2B5EF4-FFF2-40B4-BE49-F238E27FC236}">
                <a16:creationId xmlns:a16="http://schemas.microsoft.com/office/drawing/2014/main" id="{2D48C1A0-1AF9-B206-87E6-421D2CBE1FBC}"/>
              </a:ext>
            </a:extLst>
          </p:cNvPr>
          <p:cNvPicPr>
            <a:picLocks noChangeAspect="1"/>
          </p:cNvPicPr>
          <p:nvPr/>
        </p:nvPicPr>
        <p:blipFill>
          <a:blip r:embed="rId2"/>
          <a:stretch>
            <a:fillRect/>
          </a:stretch>
        </p:blipFill>
        <p:spPr>
          <a:xfrm>
            <a:off x="6051753" y="0"/>
            <a:ext cx="3092247" cy="4439619"/>
          </a:xfrm>
          <a:prstGeom prst="rect">
            <a:avLst/>
          </a:prstGeom>
        </p:spPr>
      </p:pic>
      <p:pic>
        <p:nvPicPr>
          <p:cNvPr id="17" name="Image 16">
            <a:extLst>
              <a:ext uri="{FF2B5EF4-FFF2-40B4-BE49-F238E27FC236}">
                <a16:creationId xmlns:a16="http://schemas.microsoft.com/office/drawing/2014/main" id="{7BD69FE5-87EE-8A78-0B84-A807541EDA78}"/>
              </a:ext>
            </a:extLst>
          </p:cNvPr>
          <p:cNvPicPr>
            <a:picLocks noChangeAspect="1"/>
          </p:cNvPicPr>
          <p:nvPr/>
        </p:nvPicPr>
        <p:blipFill>
          <a:blip r:embed="rId3"/>
          <a:stretch>
            <a:fillRect/>
          </a:stretch>
        </p:blipFill>
        <p:spPr>
          <a:xfrm>
            <a:off x="3927423" y="2449995"/>
            <a:ext cx="3011685" cy="4352921"/>
          </a:xfrm>
          <a:prstGeom prst="rect">
            <a:avLst/>
          </a:prstGeom>
        </p:spPr>
      </p:pic>
    </p:spTree>
    <p:extLst>
      <p:ext uri="{BB962C8B-B14F-4D97-AF65-F5344CB8AC3E}">
        <p14:creationId xmlns:p14="http://schemas.microsoft.com/office/powerpoint/2010/main" val="30122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8210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enseignement tourné vers le quotidien</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14" name="ZoneTexte 13">
            <a:extLst>
              <a:ext uri="{FF2B5EF4-FFF2-40B4-BE49-F238E27FC236}">
                <a16:creationId xmlns:a16="http://schemas.microsoft.com/office/drawing/2014/main" id="{32951455-B16E-D194-9CDB-298B0DE1D5D2}"/>
              </a:ext>
            </a:extLst>
          </p:cNvPr>
          <p:cNvSpPr txBox="1"/>
          <p:nvPr/>
        </p:nvSpPr>
        <p:spPr>
          <a:xfrm>
            <a:off x="550074" y="114267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La pédagogie concrète de l’école primaire</a:t>
            </a:r>
          </a:p>
        </p:txBody>
      </p:sp>
      <p:sp>
        <p:nvSpPr>
          <p:cNvPr id="16" name="ZoneTexte 15">
            <a:extLst>
              <a:ext uri="{FF2B5EF4-FFF2-40B4-BE49-F238E27FC236}">
                <a16:creationId xmlns:a16="http://schemas.microsoft.com/office/drawing/2014/main" id="{E28DDFF2-C5F1-0123-D148-6A7C9ADA383A}"/>
              </a:ext>
            </a:extLst>
          </p:cNvPr>
          <p:cNvSpPr txBox="1"/>
          <p:nvPr/>
        </p:nvSpPr>
        <p:spPr>
          <a:xfrm>
            <a:off x="324127" y="2190867"/>
            <a:ext cx="83251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EPS, cours complémentaires (1945) et CEG (1959) : une logique professionnalisante</a:t>
            </a:r>
          </a:p>
        </p:txBody>
      </p:sp>
      <p:sp>
        <p:nvSpPr>
          <p:cNvPr id="5" name="ZoneTexte 4">
            <a:extLst>
              <a:ext uri="{FF2B5EF4-FFF2-40B4-BE49-F238E27FC236}">
                <a16:creationId xmlns:a16="http://schemas.microsoft.com/office/drawing/2014/main" id="{DC6A0FB9-31E8-74C1-CBDF-E44C1E6FBB4D}"/>
              </a:ext>
            </a:extLst>
          </p:cNvPr>
          <p:cNvSpPr txBox="1"/>
          <p:nvPr/>
        </p:nvSpPr>
        <p:spPr>
          <a:xfrm>
            <a:off x="750673" y="182010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 – Les savoirs utilitaires du primaire supérieur</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4567E0D4-3001-BC78-942D-EFA70F068420}"/>
              </a:ext>
            </a:extLst>
          </p:cNvPr>
          <p:cNvSpPr txBox="1"/>
          <p:nvPr/>
        </p:nvSpPr>
        <p:spPr>
          <a:xfrm>
            <a:off x="324126" y="2560199"/>
            <a:ext cx="253899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Acheminer les élèves vers les professions auxquelles les destine le milieu natal »</a:t>
            </a:r>
          </a:p>
        </p:txBody>
      </p:sp>
      <p:sp>
        <p:nvSpPr>
          <p:cNvPr id="8" name="ZoneTexte 7">
            <a:extLst>
              <a:ext uri="{FF2B5EF4-FFF2-40B4-BE49-F238E27FC236}">
                <a16:creationId xmlns:a16="http://schemas.microsoft.com/office/drawing/2014/main" id="{24E607F1-C9B5-DFB0-453B-C6617A51FA25}"/>
              </a:ext>
            </a:extLst>
          </p:cNvPr>
          <p:cNvSpPr txBox="1"/>
          <p:nvPr/>
        </p:nvSpPr>
        <p:spPr>
          <a:xfrm>
            <a:off x="324126" y="3798808"/>
            <a:ext cx="2538995"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Les</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EPCI (1892) : rendre les élèves « aptes à être immédiatement utilisés au comptoir et à l’atelier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4E63E1EB-07D6-53BD-DE64-EF86DA32D43F}"/>
              </a:ext>
            </a:extLst>
          </p:cNvPr>
          <p:cNvSpPr txBox="1"/>
          <p:nvPr/>
        </p:nvSpPr>
        <p:spPr>
          <a:xfrm>
            <a:off x="324126" y="5315846"/>
            <a:ext cx="253899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Balbutiements de la scolarisation de la formation professionnelle</a:t>
            </a:r>
          </a:p>
        </p:txBody>
      </p:sp>
      <p:pic>
        <p:nvPicPr>
          <p:cNvPr id="15" name="Image 14">
            <a:extLst>
              <a:ext uri="{FF2B5EF4-FFF2-40B4-BE49-F238E27FC236}">
                <a16:creationId xmlns:a16="http://schemas.microsoft.com/office/drawing/2014/main" id="{4E467A44-F77E-866C-AF97-7DED80FA3158}"/>
              </a:ext>
            </a:extLst>
          </p:cNvPr>
          <p:cNvPicPr>
            <a:picLocks noChangeAspect="1"/>
          </p:cNvPicPr>
          <p:nvPr/>
        </p:nvPicPr>
        <p:blipFill>
          <a:blip r:embed="rId2"/>
          <a:stretch>
            <a:fillRect/>
          </a:stretch>
        </p:blipFill>
        <p:spPr>
          <a:xfrm>
            <a:off x="2817879" y="2713220"/>
            <a:ext cx="6365365" cy="4168691"/>
          </a:xfrm>
          <a:prstGeom prst="rect">
            <a:avLst/>
          </a:prstGeom>
        </p:spPr>
      </p:pic>
    </p:spTree>
    <p:extLst>
      <p:ext uri="{BB962C8B-B14F-4D97-AF65-F5344CB8AC3E}">
        <p14:creationId xmlns:p14="http://schemas.microsoft.com/office/powerpoint/2010/main" val="199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8210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enseignement tourné vers le quotidien</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14" name="ZoneTexte 13">
            <a:extLst>
              <a:ext uri="{FF2B5EF4-FFF2-40B4-BE49-F238E27FC236}">
                <a16:creationId xmlns:a16="http://schemas.microsoft.com/office/drawing/2014/main" id="{32951455-B16E-D194-9CDB-298B0DE1D5D2}"/>
              </a:ext>
            </a:extLst>
          </p:cNvPr>
          <p:cNvSpPr txBox="1"/>
          <p:nvPr/>
        </p:nvSpPr>
        <p:spPr>
          <a:xfrm>
            <a:off x="550074" y="114267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La pédagogie concrète de l’école primaire</a:t>
            </a:r>
          </a:p>
        </p:txBody>
      </p:sp>
      <p:sp>
        <p:nvSpPr>
          <p:cNvPr id="5" name="ZoneTexte 4">
            <a:extLst>
              <a:ext uri="{FF2B5EF4-FFF2-40B4-BE49-F238E27FC236}">
                <a16:creationId xmlns:a16="http://schemas.microsoft.com/office/drawing/2014/main" id="{DC6A0FB9-31E8-74C1-CBDF-E44C1E6FBB4D}"/>
              </a:ext>
            </a:extLst>
          </p:cNvPr>
          <p:cNvSpPr txBox="1"/>
          <p:nvPr/>
        </p:nvSpPr>
        <p:spPr>
          <a:xfrm>
            <a:off x="750673" y="182010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Les savoirs utilitaires du primaire supérieur</a:t>
            </a:r>
          </a:p>
        </p:txBody>
      </p:sp>
      <p:sp>
        <p:nvSpPr>
          <p:cNvPr id="4" name="ZoneTexte 3">
            <a:extLst>
              <a:ext uri="{FF2B5EF4-FFF2-40B4-BE49-F238E27FC236}">
                <a16:creationId xmlns:a16="http://schemas.microsoft.com/office/drawing/2014/main" id="{A0D8EB3A-4D92-4235-BD00-C647BD969A32}"/>
              </a:ext>
            </a:extLst>
          </p:cNvPr>
          <p:cNvSpPr txBox="1"/>
          <p:nvPr/>
        </p:nvSpPr>
        <p:spPr>
          <a:xfrm>
            <a:off x="750673" y="2189432"/>
            <a:ext cx="40461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 – La leçon de choses : l’environnement immédiat comme source d’apprentissage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7AAB0CB9-641A-783E-E523-6E0613708EEF}"/>
              </a:ext>
            </a:extLst>
          </p:cNvPr>
          <p:cNvSpPr txBox="1"/>
          <p:nvPr/>
        </p:nvSpPr>
        <p:spPr>
          <a:xfrm>
            <a:off x="3702571" y="2947645"/>
            <a:ext cx="4961744" cy="3477875"/>
          </a:xfrm>
          <a:prstGeom prst="rect">
            <a:avLst/>
          </a:prstGeom>
          <a:solidFill>
            <a:schemeClr val="bg1">
              <a:lumMod val="85000"/>
              <a:lumOff val="15000"/>
            </a:schemeClr>
          </a:solidFill>
          <a:ln>
            <a:solidFill>
              <a:schemeClr val="tx1"/>
            </a:solidFill>
          </a:ln>
        </p:spPr>
        <p:txBody>
          <a:bodyPr wrap="square" rtlCol="0">
            <a:spAutoFit/>
          </a:bodyPr>
          <a:lstStyle/>
          <a:p>
            <a:r>
              <a:rPr lang="fr-FR" sz="2000" dirty="0"/>
              <a:t>« notions de sciences physiques et d’histoire naturelle applicables aux usages de la vie »</a:t>
            </a:r>
          </a:p>
          <a:p>
            <a:pPr algn="r"/>
            <a:r>
              <a:rPr lang="fr-FR" sz="2000" dirty="0"/>
              <a:t>Loi Guizot, 1833</a:t>
            </a:r>
          </a:p>
          <a:p>
            <a:r>
              <a:rPr lang="fr-FR" sz="2000" dirty="0"/>
              <a:t>« Les leçons de choses et les premières notions scientifiques, principalement dans leurs applications à l’agriculture »</a:t>
            </a:r>
          </a:p>
          <a:p>
            <a:pPr algn="r"/>
            <a:r>
              <a:rPr lang="fr-FR" sz="2000" dirty="0"/>
              <a:t>Instructions de 1882</a:t>
            </a:r>
          </a:p>
          <a:p>
            <a:r>
              <a:rPr lang="fr-FR" sz="2000" dirty="0"/>
              <a:t>« L’instituteur pourra trouver autour de lui beaucoup d’échantillons utiles de minéraux, végétaux et animaux »</a:t>
            </a:r>
          </a:p>
          <a:p>
            <a:pPr algn="r"/>
            <a:r>
              <a:rPr lang="fr-FR" sz="2000" dirty="0"/>
              <a:t>Paul Bert</a:t>
            </a:r>
          </a:p>
        </p:txBody>
      </p:sp>
      <p:sp>
        <p:nvSpPr>
          <p:cNvPr id="12" name="ZoneTexte 11">
            <a:extLst>
              <a:ext uri="{FF2B5EF4-FFF2-40B4-BE49-F238E27FC236}">
                <a16:creationId xmlns:a16="http://schemas.microsoft.com/office/drawing/2014/main" id="{2E839EFB-7FD7-D7A3-F945-693AA543E143}"/>
              </a:ext>
            </a:extLst>
          </p:cNvPr>
          <p:cNvSpPr txBox="1"/>
          <p:nvPr/>
        </p:nvSpPr>
        <p:spPr>
          <a:xfrm>
            <a:off x="324128" y="2830340"/>
            <a:ext cx="3168580" cy="923330"/>
          </a:xfrm>
          <a:prstGeom prst="rect">
            <a:avLst/>
          </a:prstGeom>
          <a:noFill/>
        </p:spPr>
        <p:txBody>
          <a:bodyPr wrap="square" rtlCol="0">
            <a:spAutoFit/>
          </a:bodyPr>
          <a:lstStyle/>
          <a:p>
            <a:r>
              <a:rPr lang="fr-FR" dirty="0"/>
              <a:t>- « Enseignement par l’aspect », « enseignement par l’action » : la méthode inductive</a:t>
            </a:r>
          </a:p>
        </p:txBody>
      </p:sp>
    </p:spTree>
    <p:extLst>
      <p:ext uri="{BB962C8B-B14F-4D97-AF65-F5344CB8AC3E}">
        <p14:creationId xmlns:p14="http://schemas.microsoft.com/office/powerpoint/2010/main" val="207680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32480"/>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48210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Un enseignement tourné vers le quotidien</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0324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14" name="ZoneTexte 13">
            <a:extLst>
              <a:ext uri="{FF2B5EF4-FFF2-40B4-BE49-F238E27FC236}">
                <a16:creationId xmlns:a16="http://schemas.microsoft.com/office/drawing/2014/main" id="{32951455-B16E-D194-9CDB-298B0DE1D5D2}"/>
              </a:ext>
            </a:extLst>
          </p:cNvPr>
          <p:cNvSpPr txBox="1"/>
          <p:nvPr/>
        </p:nvSpPr>
        <p:spPr>
          <a:xfrm>
            <a:off x="550074" y="1142677"/>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3 – La pédagogie concrète de l’école primaire</a:t>
            </a:r>
          </a:p>
        </p:txBody>
      </p:sp>
      <p:sp>
        <p:nvSpPr>
          <p:cNvPr id="5" name="ZoneTexte 4">
            <a:extLst>
              <a:ext uri="{FF2B5EF4-FFF2-40B4-BE49-F238E27FC236}">
                <a16:creationId xmlns:a16="http://schemas.microsoft.com/office/drawing/2014/main" id="{DC6A0FB9-31E8-74C1-CBDF-E44C1E6FBB4D}"/>
              </a:ext>
            </a:extLst>
          </p:cNvPr>
          <p:cNvSpPr txBox="1"/>
          <p:nvPr/>
        </p:nvSpPr>
        <p:spPr>
          <a:xfrm>
            <a:off x="750673" y="182010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Les savoirs utilitaires du primaire supérieur</a:t>
            </a:r>
          </a:p>
        </p:txBody>
      </p:sp>
      <p:sp>
        <p:nvSpPr>
          <p:cNvPr id="4" name="ZoneTexte 3">
            <a:extLst>
              <a:ext uri="{FF2B5EF4-FFF2-40B4-BE49-F238E27FC236}">
                <a16:creationId xmlns:a16="http://schemas.microsoft.com/office/drawing/2014/main" id="{A0D8EB3A-4D92-4235-BD00-C647BD969A32}"/>
              </a:ext>
            </a:extLst>
          </p:cNvPr>
          <p:cNvSpPr txBox="1"/>
          <p:nvPr/>
        </p:nvSpPr>
        <p:spPr>
          <a:xfrm>
            <a:off x="750673" y="2189432"/>
            <a:ext cx="40461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 – La leçon de choses : l’environnement immédiat comme source d’apprentissage</a:t>
            </a:r>
          </a:p>
        </p:txBody>
      </p:sp>
      <p:sp>
        <p:nvSpPr>
          <p:cNvPr id="12" name="ZoneTexte 11">
            <a:extLst>
              <a:ext uri="{FF2B5EF4-FFF2-40B4-BE49-F238E27FC236}">
                <a16:creationId xmlns:a16="http://schemas.microsoft.com/office/drawing/2014/main" id="{2E839EFB-7FD7-D7A3-F945-693AA543E143}"/>
              </a:ext>
            </a:extLst>
          </p:cNvPr>
          <p:cNvSpPr txBox="1"/>
          <p:nvPr/>
        </p:nvSpPr>
        <p:spPr>
          <a:xfrm>
            <a:off x="324128" y="2830340"/>
            <a:ext cx="316858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Enseignement par l’aspect », « enseignement par l’action » : la méthode inductive</a:t>
            </a:r>
          </a:p>
        </p:txBody>
      </p:sp>
      <p:sp>
        <p:nvSpPr>
          <p:cNvPr id="6" name="ZoneTexte 5">
            <a:extLst>
              <a:ext uri="{FF2B5EF4-FFF2-40B4-BE49-F238E27FC236}">
                <a16:creationId xmlns:a16="http://schemas.microsoft.com/office/drawing/2014/main" id="{7DE22F5A-DCB8-E75B-173F-63395D96DA5B}"/>
              </a:ext>
            </a:extLst>
          </p:cNvPr>
          <p:cNvSpPr txBox="1"/>
          <p:nvPr/>
        </p:nvSpPr>
        <p:spPr>
          <a:xfrm>
            <a:off x="324128" y="3809242"/>
            <a:ext cx="316858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Le</a:t>
            </a:r>
            <a:r>
              <a:rPr kumimoji="0" lang="fr-FR" sz="1800" b="0" i="1" u="none" strike="noStrike" kern="1200" cap="none" spc="0" normalizeH="0" noProof="0" dirty="0">
                <a:ln>
                  <a:noFill/>
                </a:ln>
                <a:solidFill>
                  <a:prstClr val="white"/>
                </a:solidFill>
                <a:effectLst/>
                <a:uLnTx/>
                <a:uFillTx/>
                <a:latin typeface="Calibri" panose="020F0502020204030204"/>
                <a:ea typeface="+mn-ea"/>
                <a:cs typeface="+mn-cs"/>
              </a:rPr>
              <a:t> Tour de la France par deux enfants</a:t>
            </a:r>
            <a:r>
              <a:rPr kumimoji="0" lang="fr-FR" sz="1800" b="0" u="none" strike="noStrike" kern="1200" cap="none" spc="0" normalizeH="0" noProof="0" dirty="0">
                <a:ln>
                  <a:noFill/>
                </a:ln>
                <a:solidFill>
                  <a:prstClr val="white"/>
                </a:solidFill>
                <a:effectLst/>
                <a:uLnTx/>
                <a:uFillTx/>
                <a:latin typeface="Calibri" panose="020F0502020204030204"/>
                <a:ea typeface="+mn-ea"/>
                <a:cs typeface="+mn-cs"/>
              </a:rPr>
              <a:t> (1877)</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6BE8D257-02D9-35C4-E20C-59B8A4738FD8}"/>
              </a:ext>
            </a:extLst>
          </p:cNvPr>
          <p:cNvPicPr>
            <a:picLocks noChangeAspect="1"/>
          </p:cNvPicPr>
          <p:nvPr/>
        </p:nvPicPr>
        <p:blipFill>
          <a:blip r:embed="rId2"/>
          <a:stretch>
            <a:fillRect/>
          </a:stretch>
        </p:blipFill>
        <p:spPr>
          <a:xfrm>
            <a:off x="6067425" y="0"/>
            <a:ext cx="3076575" cy="4762500"/>
          </a:xfrm>
          <a:prstGeom prst="rect">
            <a:avLst/>
          </a:prstGeom>
        </p:spPr>
      </p:pic>
      <p:pic>
        <p:nvPicPr>
          <p:cNvPr id="10" name="Image 9">
            <a:extLst>
              <a:ext uri="{FF2B5EF4-FFF2-40B4-BE49-F238E27FC236}">
                <a16:creationId xmlns:a16="http://schemas.microsoft.com/office/drawing/2014/main" id="{CE750E93-9CF1-89BB-21CE-D7EB11E665E8}"/>
              </a:ext>
            </a:extLst>
          </p:cNvPr>
          <p:cNvPicPr>
            <a:picLocks noChangeAspect="1"/>
          </p:cNvPicPr>
          <p:nvPr/>
        </p:nvPicPr>
        <p:blipFill>
          <a:blip r:embed="rId3"/>
          <a:stretch>
            <a:fillRect/>
          </a:stretch>
        </p:blipFill>
        <p:spPr>
          <a:xfrm>
            <a:off x="2259130" y="0"/>
            <a:ext cx="3962635" cy="6858000"/>
          </a:xfrm>
          <a:prstGeom prst="rect">
            <a:avLst/>
          </a:prstGeom>
        </p:spPr>
      </p:pic>
    </p:spTree>
    <p:extLst>
      <p:ext uri="{BB962C8B-B14F-4D97-AF65-F5344CB8AC3E}">
        <p14:creationId xmlns:p14="http://schemas.microsoft.com/office/powerpoint/2010/main" val="250176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riangle isocèle 19">
            <a:extLst>
              <a:ext uri="{FF2B5EF4-FFF2-40B4-BE49-F238E27FC236}">
                <a16:creationId xmlns:a16="http://schemas.microsoft.com/office/drawing/2014/main" id="{0477E652-82B9-1F18-7AD2-A09B76E0F618}"/>
              </a:ext>
            </a:extLst>
          </p:cNvPr>
          <p:cNvSpPr/>
          <p:nvPr/>
        </p:nvSpPr>
        <p:spPr>
          <a:xfrm>
            <a:off x="-902043" y="2286000"/>
            <a:ext cx="6993924" cy="4648953"/>
          </a:xfrm>
          <a:prstGeom prst="triangle">
            <a:avLst/>
          </a:prstGeom>
          <a:solidFill>
            <a:schemeClr val="accent4">
              <a:lumMod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 – L’invention des disciplines scolaires</a:t>
            </a:r>
          </a:p>
        </p:txBody>
      </p:sp>
      <p:sp>
        <p:nvSpPr>
          <p:cNvPr id="4" name="ZoneTexte 3">
            <a:extLst>
              <a:ext uri="{FF2B5EF4-FFF2-40B4-BE49-F238E27FC236}">
                <a16:creationId xmlns:a16="http://schemas.microsoft.com/office/drawing/2014/main" id="{0640D4C6-D57E-3B9F-EADF-37F0C4DFA2A5}"/>
              </a:ext>
            </a:extLst>
          </p:cNvPr>
          <p:cNvSpPr txBox="1"/>
          <p:nvPr/>
        </p:nvSpPr>
        <p:spPr>
          <a:xfrm>
            <a:off x="117389" y="393099"/>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 – Des disciplines scolaires, pour quoi faire ?</a:t>
            </a:r>
          </a:p>
        </p:txBody>
      </p:sp>
      <p:pic>
        <p:nvPicPr>
          <p:cNvPr id="13" name="Image 12">
            <a:extLst>
              <a:ext uri="{FF2B5EF4-FFF2-40B4-BE49-F238E27FC236}">
                <a16:creationId xmlns:a16="http://schemas.microsoft.com/office/drawing/2014/main" id="{89A526F2-CD25-DA16-040F-72722FC3E2B2}"/>
              </a:ext>
            </a:extLst>
          </p:cNvPr>
          <p:cNvPicPr>
            <a:picLocks noChangeAspect="1"/>
          </p:cNvPicPr>
          <p:nvPr/>
        </p:nvPicPr>
        <p:blipFill>
          <a:blip r:embed="rId2"/>
          <a:stretch>
            <a:fillRect/>
          </a:stretch>
        </p:blipFill>
        <p:spPr>
          <a:xfrm>
            <a:off x="5336498" y="993272"/>
            <a:ext cx="3637067" cy="5727474"/>
          </a:xfrm>
          <a:prstGeom prst="rect">
            <a:avLst/>
          </a:prstGeom>
        </p:spPr>
      </p:pic>
      <p:sp>
        <p:nvSpPr>
          <p:cNvPr id="14" name="ZoneTexte 13">
            <a:extLst>
              <a:ext uri="{FF2B5EF4-FFF2-40B4-BE49-F238E27FC236}">
                <a16:creationId xmlns:a16="http://schemas.microsoft.com/office/drawing/2014/main" id="{9DCEC0E7-B389-DDED-4F16-9E325759F36A}"/>
              </a:ext>
            </a:extLst>
          </p:cNvPr>
          <p:cNvSpPr txBox="1"/>
          <p:nvPr/>
        </p:nvSpPr>
        <p:spPr>
          <a:xfrm>
            <a:off x="117389" y="916319"/>
            <a:ext cx="503922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Forme scolaire : un maître qui, dans une institution séparée de la société, enseigne un savoir identifié à des élèves regroupés par âge, obéissant à des règles impersonnelles.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12100F49-97DF-D3DE-C89A-AF5BDFD01AF4}"/>
              </a:ext>
            </a:extLst>
          </p:cNvPr>
          <p:cNvSpPr txBox="1"/>
          <p:nvPr/>
        </p:nvSpPr>
        <p:spPr>
          <a:xfrm>
            <a:off x="117389" y="2116648"/>
            <a:ext cx="5039227"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noProof="0" dirty="0">
                <a:solidFill>
                  <a:prstClr val="white"/>
                </a:solidFill>
                <a:latin typeface="Calibri" panose="020F0502020204030204"/>
              </a:rPr>
              <a:t>Disciplines scolaires : « mises en forme du savoir formulé, organisé, transposé en vue de l’apprentissage scolaire » (Alain </a:t>
            </a:r>
            <a:r>
              <a:rPr lang="fr-FR" noProof="0" dirty="0" err="1">
                <a:solidFill>
                  <a:prstClr val="white"/>
                </a:solidFill>
                <a:latin typeface="Calibri" panose="020F0502020204030204"/>
              </a:rPr>
              <a:t>Kerlan</a:t>
            </a:r>
            <a:r>
              <a:rPr lang="fr-FR" noProof="0" dirty="0">
                <a:solidFill>
                  <a:prstClr val="white"/>
                </a:solidFill>
                <a:latin typeface="Calibri" panose="020F0502020204030204"/>
              </a:rPr>
              <a:t>)</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035D747A-3C96-0EC7-B042-ABF571F599A6}"/>
              </a:ext>
            </a:extLst>
          </p:cNvPr>
          <p:cNvSpPr txBox="1"/>
          <p:nvPr/>
        </p:nvSpPr>
        <p:spPr>
          <a:xfrm>
            <a:off x="1397197" y="4409659"/>
            <a:ext cx="2203555" cy="954107"/>
          </a:xfrm>
          <a:prstGeom prst="rect">
            <a:avLst/>
          </a:prstGeom>
          <a:noFill/>
        </p:spPr>
        <p:txBody>
          <a:bodyPr wrap="square" rtlCol="0">
            <a:spAutoFit/>
          </a:bodyPr>
          <a:lstStyle/>
          <a:p>
            <a:pPr algn="ctr"/>
            <a:r>
              <a:rPr lang="fr-FR" sz="2800" b="1" dirty="0"/>
              <a:t>DISCIPLINES SCOLAIRES</a:t>
            </a:r>
          </a:p>
        </p:txBody>
      </p:sp>
      <p:sp>
        <p:nvSpPr>
          <p:cNvPr id="17" name="ZoneTexte 16">
            <a:extLst>
              <a:ext uri="{FF2B5EF4-FFF2-40B4-BE49-F238E27FC236}">
                <a16:creationId xmlns:a16="http://schemas.microsoft.com/office/drawing/2014/main" id="{6BC20A77-3D63-781D-8A3C-3A76F7E2A175}"/>
              </a:ext>
            </a:extLst>
          </p:cNvPr>
          <p:cNvSpPr txBox="1"/>
          <p:nvPr/>
        </p:nvSpPr>
        <p:spPr>
          <a:xfrm>
            <a:off x="1535223" y="3436695"/>
            <a:ext cx="1927505" cy="707886"/>
          </a:xfrm>
          <a:prstGeom prst="rect">
            <a:avLst/>
          </a:prstGeom>
          <a:noFill/>
        </p:spPr>
        <p:txBody>
          <a:bodyPr wrap="square" rtlCol="0">
            <a:spAutoFit/>
          </a:bodyPr>
          <a:lstStyle/>
          <a:p>
            <a:pPr algn="ctr"/>
            <a:r>
              <a:rPr lang="fr-FR" sz="2000" b="1" dirty="0"/>
              <a:t>SAVOIRS SAVANTS</a:t>
            </a:r>
          </a:p>
        </p:txBody>
      </p:sp>
      <p:sp>
        <p:nvSpPr>
          <p:cNvPr id="18" name="ZoneTexte 17">
            <a:extLst>
              <a:ext uri="{FF2B5EF4-FFF2-40B4-BE49-F238E27FC236}">
                <a16:creationId xmlns:a16="http://schemas.microsoft.com/office/drawing/2014/main" id="{04A4B788-91F8-E6AE-81D6-AD05B2F187C5}"/>
              </a:ext>
            </a:extLst>
          </p:cNvPr>
          <p:cNvSpPr txBox="1"/>
          <p:nvPr/>
        </p:nvSpPr>
        <p:spPr>
          <a:xfrm>
            <a:off x="-62497" y="5464627"/>
            <a:ext cx="2203555" cy="1015663"/>
          </a:xfrm>
          <a:prstGeom prst="rect">
            <a:avLst/>
          </a:prstGeom>
          <a:noFill/>
        </p:spPr>
        <p:txBody>
          <a:bodyPr wrap="square" rtlCol="0">
            <a:spAutoFit/>
          </a:bodyPr>
          <a:lstStyle/>
          <a:p>
            <a:pPr algn="ctr"/>
            <a:r>
              <a:rPr lang="fr-FR" sz="2000" b="1" dirty="0"/>
              <a:t>FINALITES DE L’EDUCATION SCOLAIRE</a:t>
            </a:r>
          </a:p>
        </p:txBody>
      </p:sp>
      <p:sp>
        <p:nvSpPr>
          <p:cNvPr id="19" name="ZoneTexte 18">
            <a:extLst>
              <a:ext uri="{FF2B5EF4-FFF2-40B4-BE49-F238E27FC236}">
                <a16:creationId xmlns:a16="http://schemas.microsoft.com/office/drawing/2014/main" id="{ED1D23A3-381C-A7EF-AFFD-C51822F07A77}"/>
              </a:ext>
            </a:extLst>
          </p:cNvPr>
          <p:cNvSpPr txBox="1"/>
          <p:nvPr/>
        </p:nvSpPr>
        <p:spPr>
          <a:xfrm>
            <a:off x="3087972" y="5470986"/>
            <a:ext cx="2203555" cy="1015663"/>
          </a:xfrm>
          <a:prstGeom prst="rect">
            <a:avLst/>
          </a:prstGeom>
          <a:noFill/>
        </p:spPr>
        <p:txBody>
          <a:bodyPr wrap="square" rtlCol="0">
            <a:spAutoFit/>
          </a:bodyPr>
          <a:lstStyle/>
          <a:p>
            <a:pPr algn="ctr"/>
            <a:r>
              <a:rPr lang="fr-FR" sz="2000" b="1" dirty="0"/>
              <a:t>POSSIBILITE DE MISE EN ŒUVRE PRATIQUE</a:t>
            </a:r>
          </a:p>
        </p:txBody>
      </p:sp>
    </p:spTree>
    <p:extLst>
      <p:ext uri="{BB962C8B-B14F-4D97-AF65-F5344CB8AC3E}">
        <p14:creationId xmlns:p14="http://schemas.microsoft.com/office/powerpoint/2010/main" val="123415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a:t>
            </a:r>
            <a:r>
              <a:rPr kumimoji="0" lang="fr-FR" sz="2800" b="1" i="0" u="none" strike="noStrike" kern="1200" cap="none" spc="0" normalizeH="0" noProof="0" dirty="0">
                <a:ln>
                  <a:noFill/>
                </a:ln>
                <a:solidFill>
                  <a:prstClr val="white"/>
                </a:solidFill>
                <a:effectLst/>
                <a:uLnTx/>
                <a:uFillTx/>
                <a:latin typeface="Calibri" panose="020F0502020204030204"/>
                <a:ea typeface="+mn-ea"/>
                <a:cs typeface="+mn-cs"/>
              </a:rPr>
              <a:t> – Des disciplines scolaires, pour quoi faire ?</a:t>
            </a:r>
            <a:endPar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a:t>
            </a:r>
            <a:r>
              <a:rPr kumimoji="0" lang="fr-FR" sz="2000" b="0" i="0" u="none" strike="noStrike" kern="1200" cap="none" spc="0" normalizeH="0" noProof="0" dirty="0">
                <a:ln>
                  <a:noFill/>
                </a:ln>
                <a:solidFill>
                  <a:prstClr val="white"/>
                </a:solidFill>
                <a:effectLst/>
                <a:uLnTx/>
                <a:uFillTx/>
                <a:latin typeface="Calibri" panose="020F0502020204030204"/>
                <a:ea typeface="+mn-ea"/>
                <a:cs typeface="+mn-cs"/>
              </a:rPr>
              <a:t> langues vivantes, signe de la modernité</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9A14AB93-7387-05E4-C77E-4F4119AF6031}"/>
              </a:ext>
            </a:extLst>
          </p:cNvPr>
          <p:cNvSpPr txBox="1"/>
          <p:nvPr/>
        </p:nvSpPr>
        <p:spPr>
          <a:xfrm>
            <a:off x="870595" y="2001363"/>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lang="fr-FR" dirty="0">
                <a:solidFill>
                  <a:prstClr val="white"/>
                </a:solidFill>
                <a:latin typeface="Calibri" panose="020F0502020204030204"/>
              </a:rPr>
              <a:t>L’heure de la reconnaissance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9518C903-C9DB-856F-8172-8E825F5D9456}"/>
              </a:ext>
            </a:extLst>
          </p:cNvPr>
          <p:cNvSpPr txBox="1"/>
          <p:nvPr/>
        </p:nvSpPr>
        <p:spPr>
          <a:xfrm>
            <a:off x="870595" y="1384995"/>
            <a:ext cx="68894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a – Un savoir longtemps tenu en lisière de l’école (facultatives en 1820, obligatoires en 1838)</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87B208DC-E6D0-915D-02B2-691D5A43DCC2}"/>
              </a:ext>
            </a:extLst>
          </p:cNvPr>
          <p:cNvPicPr>
            <a:picLocks noChangeAspect="1"/>
          </p:cNvPicPr>
          <p:nvPr/>
        </p:nvPicPr>
        <p:blipFill>
          <a:blip r:embed="rId2"/>
          <a:stretch>
            <a:fillRect/>
          </a:stretch>
        </p:blipFill>
        <p:spPr>
          <a:xfrm>
            <a:off x="1874226" y="2308325"/>
            <a:ext cx="7064237" cy="4376221"/>
          </a:xfrm>
          <a:prstGeom prst="rect">
            <a:avLst/>
          </a:prstGeom>
        </p:spPr>
      </p:pic>
    </p:spTree>
    <p:extLst>
      <p:ext uri="{BB962C8B-B14F-4D97-AF65-F5344CB8AC3E}">
        <p14:creationId xmlns:p14="http://schemas.microsoft.com/office/powerpoint/2010/main" val="15587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 – Des disciplines scolaires, pour quoi faire ?</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870593" y="1908216"/>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L’heure de la reconnaissance</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870593" y="1384995"/>
            <a:ext cx="68894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a</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Un savoir longtemps tenu en lisière de l’école (facultatives en 1820, obligatoires en 1838)</a:t>
            </a:r>
          </a:p>
        </p:txBody>
      </p:sp>
      <p:sp>
        <p:nvSpPr>
          <p:cNvPr id="7" name="ZoneTexte 6">
            <a:extLst>
              <a:ext uri="{FF2B5EF4-FFF2-40B4-BE49-F238E27FC236}">
                <a16:creationId xmlns:a16="http://schemas.microsoft.com/office/drawing/2014/main" id="{1D7810D7-71FC-A02B-31FD-90A985215691}"/>
              </a:ext>
            </a:extLst>
          </p:cNvPr>
          <p:cNvSpPr txBox="1"/>
          <p:nvPr/>
        </p:nvSpPr>
        <p:spPr>
          <a:xfrm>
            <a:off x="213983" y="2246770"/>
            <a:ext cx="8716034" cy="4370427"/>
          </a:xfrm>
          <a:prstGeom prst="rect">
            <a:avLst/>
          </a:prstGeom>
          <a:solidFill>
            <a:schemeClr val="bg1">
              <a:lumMod val="75000"/>
              <a:lumOff val="25000"/>
            </a:schemeClr>
          </a:solidFill>
        </p:spPr>
        <p:txBody>
          <a:bodyPr wrap="square">
            <a:spAutoFit/>
          </a:bodyPr>
          <a:lstStyle/>
          <a:p>
            <a:pPr algn="just"/>
            <a:r>
              <a:rPr lang="fr-FR" sz="2000" dirty="0"/>
              <a:t>« Au temps où nous vivons, au 20e siècle, la pénétration de toutes les nations, leur dépendance mutuelle par l’industrie, par la science et aussi par la guerre, font un devoir à toutes les nations d’étudier les langues étrangères. […] Si cet instrument est nécessaire aux hommes cultivés et qui vouent leur vie aux recherches désintéressées, cette connaissance n’est pas moins indispensable aux représentants les plus autorisés de la vie nationale, aux industriels et aux négociants. Elle n’est pas moins indispensable au marin et au soldat. […] Il y avait un intérêt national et scientifique à briser le cadre désuet de cet enseignement […] Car fournir aux représentants de la vie nationale, commerçants, industriels, agriculteurs, colons, les moyens de centupler l’activité du pays, de se mettre en communication avec toutes les forces vives du monde, cela ne constitue-t-il pas pour les </a:t>
            </a:r>
            <a:r>
              <a:rPr lang="fr-FR" sz="2000" dirty="0" err="1"/>
              <a:t>profeseurs</a:t>
            </a:r>
            <a:r>
              <a:rPr lang="fr-FR" sz="2000" dirty="0"/>
              <a:t>, vu de cette hauteur, un rôle qui apparaît dans toute sa réalité avec son côté pratique et je dis dans toute sa beauté ? »</a:t>
            </a:r>
          </a:p>
          <a:p>
            <a:pPr algn="r"/>
            <a:r>
              <a:rPr lang="fr-FR" dirty="0"/>
              <a:t>Georges Leygues, ministre de l’Instruction publique, 1904</a:t>
            </a:r>
          </a:p>
        </p:txBody>
      </p:sp>
      <p:sp>
        <p:nvSpPr>
          <p:cNvPr id="8" name="ZoneTexte 7">
            <a:extLst>
              <a:ext uri="{FF2B5EF4-FFF2-40B4-BE49-F238E27FC236}">
                <a16:creationId xmlns:a16="http://schemas.microsoft.com/office/drawing/2014/main" id="{00CC1A40-5D18-8BE4-3354-03465589CF01}"/>
              </a:ext>
            </a:extLst>
          </p:cNvPr>
          <p:cNvSpPr txBox="1"/>
          <p:nvPr/>
        </p:nvSpPr>
        <p:spPr>
          <a:xfrm>
            <a:off x="4721902" y="369332"/>
            <a:ext cx="4208115" cy="1631216"/>
          </a:xfrm>
          <a:prstGeom prst="rect">
            <a:avLst/>
          </a:prstGeom>
          <a:solidFill>
            <a:schemeClr val="bg1">
              <a:lumMod val="75000"/>
              <a:lumOff val="25000"/>
            </a:schemeClr>
          </a:solidFill>
          <a:ln>
            <a:noFill/>
          </a:ln>
        </p:spPr>
        <p:txBody>
          <a:bodyPr wrap="square" rtlCol="0">
            <a:spAutoFit/>
          </a:bodyPr>
          <a:lstStyle/>
          <a:p>
            <a:pPr marL="285750" indent="-285750">
              <a:buFontTx/>
              <a:buChar char="-"/>
            </a:pPr>
            <a:r>
              <a:rPr lang="fr-FR" sz="2000" dirty="0"/>
              <a:t>Développement du commerce, échanges de jeunesse</a:t>
            </a:r>
          </a:p>
          <a:p>
            <a:pPr marL="285750" indent="-285750">
              <a:buFontTx/>
              <a:buChar char="-"/>
            </a:pPr>
            <a:r>
              <a:rPr lang="fr-FR" sz="2000" dirty="0"/>
              <a:t>Modèle allemand (défaite de 1871)</a:t>
            </a:r>
          </a:p>
          <a:p>
            <a:pPr marL="285750" indent="-285750">
              <a:buFontTx/>
              <a:buChar char="-"/>
            </a:pPr>
            <a:r>
              <a:rPr lang="fr-FR" sz="2000" dirty="0"/>
              <a:t>Réforme de 1902 : baccalauréat Sciences-langues</a:t>
            </a:r>
          </a:p>
        </p:txBody>
      </p:sp>
    </p:spTree>
    <p:extLst>
      <p:ext uri="{BB962C8B-B14F-4D97-AF65-F5344CB8AC3E}">
        <p14:creationId xmlns:p14="http://schemas.microsoft.com/office/powerpoint/2010/main" val="9141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 – Des disciplines scolaires, pour quoi faire ?</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918021"/>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L’heure de la reconnaissance</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750673" y="1384995"/>
            <a:ext cx="70093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a – Un savoir longtemps tenu en lisière de l’école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(facultatives en 1820, obligatoires en 1838)</a:t>
            </a:r>
          </a:p>
        </p:txBody>
      </p:sp>
      <p:sp>
        <p:nvSpPr>
          <p:cNvPr id="4" name="ZoneTexte 3">
            <a:extLst>
              <a:ext uri="{FF2B5EF4-FFF2-40B4-BE49-F238E27FC236}">
                <a16:creationId xmlns:a16="http://schemas.microsoft.com/office/drawing/2014/main" id="{032F660E-5A9D-6EB1-60F1-BC822FD397F8}"/>
              </a:ext>
            </a:extLst>
          </p:cNvPr>
          <p:cNvSpPr txBox="1"/>
          <p:nvPr/>
        </p:nvSpPr>
        <p:spPr>
          <a:xfrm>
            <a:off x="750673" y="2287353"/>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 – Comment enseigner les langues vivantes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BEA5CB33-A342-21DE-D062-CA809B23FBAE}"/>
              </a:ext>
            </a:extLst>
          </p:cNvPr>
          <p:cNvSpPr txBox="1"/>
          <p:nvPr/>
        </p:nvSpPr>
        <p:spPr>
          <a:xfrm>
            <a:off x="213983" y="2687463"/>
            <a:ext cx="8716034" cy="3477875"/>
          </a:xfrm>
          <a:prstGeom prst="rect">
            <a:avLst/>
          </a:prstGeom>
          <a:solidFill>
            <a:schemeClr val="bg1">
              <a:lumMod val="75000"/>
              <a:lumOff val="25000"/>
            </a:schemeClr>
          </a:solidFill>
        </p:spPr>
        <p:txBody>
          <a:bodyPr wrap="square">
            <a:spAutoFit/>
          </a:bodyPr>
          <a:lstStyle/>
          <a:p>
            <a:pPr marL="342900" indent="-342900" algn="just">
              <a:buFontTx/>
              <a:buChar char="-"/>
            </a:pPr>
            <a:r>
              <a:rPr lang="fr-FR" sz="2000" dirty="0"/>
              <a:t>Instructions de 1905 : « parler la langue des bonnes […]. </a:t>
            </a:r>
            <a:r>
              <a:rPr lang="fr-FR" sz="2000" dirty="0">
                <a:effectLst/>
                <a:ea typeface="Calibri" panose="020F0502020204030204" pitchFamily="34" charset="0"/>
              </a:rPr>
              <a:t>C’est à l’acquisition de la langue que tout doit être subordonné, c’est pour l’apprendre à l’élève qu’on développe son esprit, et non pour développer son esprit qu’on la lui apprend. »</a:t>
            </a:r>
          </a:p>
          <a:p>
            <a:pPr marL="342900" indent="-342900" algn="just">
              <a:buFontTx/>
              <a:buChar char="-"/>
            </a:pPr>
            <a:r>
              <a:rPr lang="fr-FR" sz="2000" dirty="0"/>
              <a:t>Rougé, agrégé d’allemand, </a:t>
            </a:r>
            <a:r>
              <a:rPr lang="fr-FR" sz="2000" i="1" dirty="0"/>
              <a:t>Revue universitaire</a:t>
            </a:r>
            <a:r>
              <a:rPr lang="fr-FR" sz="2000" dirty="0"/>
              <a:t>, 1900 : « </a:t>
            </a:r>
            <a:r>
              <a:rPr lang="fr-FR" sz="2000" dirty="0">
                <a:effectLst/>
                <a:ea typeface="Calibri" panose="020F0502020204030204" pitchFamily="34" charset="0"/>
              </a:rPr>
              <a:t>Notre tâche ne saurait être ravalée à celle de professeurs de conversation ; d’ailleurs, le voulût-on, nous n’arriverons jamais à faire parler et penser les élèves dans une langue étrangère. La mission du professeur de langues est plus haute. </a:t>
            </a:r>
            <a:r>
              <a:rPr lang="fr-FR" sz="2000" dirty="0">
                <a:ea typeface="Calibri" panose="020F0502020204030204" pitchFamily="34" charset="0"/>
              </a:rPr>
              <a:t>[…]</a:t>
            </a:r>
            <a:r>
              <a:rPr lang="fr-FR" sz="2000" dirty="0">
                <a:effectLst/>
                <a:ea typeface="Calibri" panose="020F0502020204030204" pitchFamily="34" charset="0"/>
              </a:rPr>
              <a:t> C’est une pure absurdité que de prétendre qu’une langue vivante est faite pour être parlée. »</a:t>
            </a:r>
          </a:p>
          <a:p>
            <a:pPr marL="342900" indent="-342900" algn="just">
              <a:buFontTx/>
              <a:buChar char="-"/>
            </a:pPr>
            <a:r>
              <a:rPr lang="fr-FR" sz="2000" dirty="0"/>
              <a:t>Instructions de 1901 : « Le professeur s’interdira l’usage de la langue française sauf dans le cas où elle lui est indispensable. »</a:t>
            </a:r>
          </a:p>
        </p:txBody>
      </p:sp>
      <p:sp>
        <p:nvSpPr>
          <p:cNvPr id="9" name="ZoneTexte 8">
            <a:extLst>
              <a:ext uri="{FF2B5EF4-FFF2-40B4-BE49-F238E27FC236}">
                <a16:creationId xmlns:a16="http://schemas.microsoft.com/office/drawing/2014/main" id="{6477EEAF-AEB1-F50D-96F9-C6CED50FE7D9}"/>
              </a:ext>
            </a:extLst>
          </p:cNvPr>
          <p:cNvSpPr txBox="1"/>
          <p:nvPr/>
        </p:nvSpPr>
        <p:spPr>
          <a:xfrm>
            <a:off x="117389" y="6334780"/>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Méthode directe ou version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34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8BDE6F-4379-5FF2-633E-8F010EAB0338}"/>
              </a:ext>
            </a:extLst>
          </p:cNvPr>
          <p:cNvSpPr txBox="1"/>
          <p:nvPr/>
        </p:nvSpPr>
        <p:spPr>
          <a:xfrm>
            <a:off x="117389" y="0"/>
            <a:ext cx="764265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panose="020F0502020204030204"/>
                <a:ea typeface="+mn-ea"/>
                <a:cs typeface="+mn-cs"/>
              </a:rPr>
              <a:t>II – Des disciplines scolaires, pour quoi faire ?</a:t>
            </a:r>
          </a:p>
        </p:txBody>
      </p:sp>
      <p:sp>
        <p:nvSpPr>
          <p:cNvPr id="2" name="ZoneTexte 1">
            <a:extLst>
              <a:ext uri="{FF2B5EF4-FFF2-40B4-BE49-F238E27FC236}">
                <a16:creationId xmlns:a16="http://schemas.microsoft.com/office/drawing/2014/main" id="{FE81932F-0674-F1F8-42BD-52CD26AE2E84}"/>
              </a:ext>
            </a:extLst>
          </p:cNvPr>
          <p:cNvSpPr txBox="1"/>
          <p:nvPr/>
        </p:nvSpPr>
        <p:spPr>
          <a:xfrm>
            <a:off x="384089" y="523220"/>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65064" y="984885"/>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86609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 – L’heure de la reconnaissance</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750673" y="1337532"/>
            <a:ext cx="70093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a – Un savoir longtemps tenu en lisière de l’école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(facultatives en 1820, obligatoires en 1838)</a:t>
            </a:r>
          </a:p>
        </p:txBody>
      </p:sp>
      <p:sp>
        <p:nvSpPr>
          <p:cNvPr id="4" name="ZoneTexte 3">
            <a:extLst>
              <a:ext uri="{FF2B5EF4-FFF2-40B4-BE49-F238E27FC236}">
                <a16:creationId xmlns:a16="http://schemas.microsoft.com/office/drawing/2014/main" id="{032F660E-5A9D-6EB1-60F1-BC822FD397F8}"/>
              </a:ext>
            </a:extLst>
          </p:cNvPr>
          <p:cNvSpPr txBox="1"/>
          <p:nvPr/>
        </p:nvSpPr>
        <p:spPr>
          <a:xfrm>
            <a:off x="750673" y="2197003"/>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c</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Comment enseigner les langues vivantes ?</a:t>
            </a:r>
          </a:p>
        </p:txBody>
      </p:sp>
      <p:sp>
        <p:nvSpPr>
          <p:cNvPr id="7" name="ZoneTexte 6">
            <a:extLst>
              <a:ext uri="{FF2B5EF4-FFF2-40B4-BE49-F238E27FC236}">
                <a16:creationId xmlns:a16="http://schemas.microsoft.com/office/drawing/2014/main" id="{8E198D14-43E3-8F45-7120-223004FF5834}"/>
              </a:ext>
            </a:extLst>
          </p:cNvPr>
          <p:cNvSpPr txBox="1"/>
          <p:nvPr/>
        </p:nvSpPr>
        <p:spPr>
          <a:xfrm>
            <a:off x="750673" y="2540717"/>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d – Quelles langues étudier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70C46C7D-EBFD-110B-4C2D-F2778F9FAF9B}"/>
              </a:ext>
            </a:extLst>
          </p:cNvPr>
          <p:cNvSpPr txBox="1"/>
          <p:nvPr/>
        </p:nvSpPr>
        <p:spPr>
          <a:xfrm>
            <a:off x="202767" y="2858813"/>
            <a:ext cx="864142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Anglais (56 % en 1860), langue de l’intime vs allemand (38 %), langue de la rigueur</a:t>
            </a:r>
          </a:p>
        </p:txBody>
      </p:sp>
      <p:sp>
        <p:nvSpPr>
          <p:cNvPr id="10" name="ZoneTexte 9">
            <a:extLst>
              <a:ext uri="{FF2B5EF4-FFF2-40B4-BE49-F238E27FC236}">
                <a16:creationId xmlns:a16="http://schemas.microsoft.com/office/drawing/2014/main" id="{2877FDBB-D2E7-6D5B-30F6-6B55965223FB}"/>
              </a:ext>
            </a:extLst>
          </p:cNvPr>
          <p:cNvSpPr txBox="1"/>
          <p:nvPr/>
        </p:nvSpPr>
        <p:spPr>
          <a:xfrm>
            <a:off x="202767" y="3226390"/>
            <a:ext cx="89412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L’anglais du commerce et des affaires se fait une place dans l’enseignement « intermédiaire »</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8A7BEC8D-6EB0-CAD6-642F-EB06D012F10B}"/>
              </a:ext>
            </a:extLst>
          </p:cNvPr>
          <p:cNvSpPr txBox="1"/>
          <p:nvPr/>
        </p:nvSpPr>
        <p:spPr>
          <a:xfrm>
            <a:off x="202766" y="3593967"/>
            <a:ext cx="89412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La montée en puissance de l’anglais</a:t>
            </a:r>
          </a:p>
        </p:txBody>
      </p:sp>
      <p:pic>
        <p:nvPicPr>
          <p:cNvPr id="14" name="Image 13">
            <a:extLst>
              <a:ext uri="{FF2B5EF4-FFF2-40B4-BE49-F238E27FC236}">
                <a16:creationId xmlns:a16="http://schemas.microsoft.com/office/drawing/2014/main" id="{6780CA99-98CD-43C1-473E-8F82A8219B71}"/>
              </a:ext>
            </a:extLst>
          </p:cNvPr>
          <p:cNvPicPr>
            <a:picLocks noChangeAspect="1"/>
          </p:cNvPicPr>
          <p:nvPr/>
        </p:nvPicPr>
        <p:blipFill>
          <a:blip r:embed="rId2"/>
          <a:stretch>
            <a:fillRect/>
          </a:stretch>
        </p:blipFill>
        <p:spPr>
          <a:xfrm>
            <a:off x="21261" y="3961544"/>
            <a:ext cx="9004440" cy="2877838"/>
          </a:xfrm>
          <a:prstGeom prst="rect">
            <a:avLst/>
          </a:prstGeom>
        </p:spPr>
      </p:pic>
    </p:spTree>
    <p:extLst>
      <p:ext uri="{BB962C8B-B14F-4D97-AF65-F5344CB8AC3E}">
        <p14:creationId xmlns:p14="http://schemas.microsoft.com/office/powerpoint/2010/main" val="26101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8877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31977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remise en question d’une hiérarchie traditionnelle des savoirs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id="{9518C903-C9DB-856F-8172-8E825F5D9456}"/>
              </a:ext>
            </a:extLst>
          </p:cNvPr>
          <p:cNvSpPr txBox="1"/>
          <p:nvPr/>
        </p:nvSpPr>
        <p:spPr>
          <a:xfrm>
            <a:off x="324128" y="165465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1902 : une réforme qui promeut les sciences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8888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alibri" panose="020F0502020204030204"/>
              </a:rPr>
              <a:t>2 – Les sciences, de la marginalité à la prépondérance</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A8A5AFDF-B9CA-56DB-B0A0-1E55D0AE56D5}"/>
              </a:ext>
            </a:extLst>
          </p:cNvPr>
          <p:cNvSpPr txBox="1"/>
          <p:nvPr/>
        </p:nvSpPr>
        <p:spPr>
          <a:xfrm>
            <a:off x="558172" y="2119992"/>
            <a:ext cx="7642654" cy="2862322"/>
          </a:xfrm>
          <a:prstGeom prst="rect">
            <a:avLst/>
          </a:prstGeom>
          <a:solidFill>
            <a:schemeClr val="bg1">
              <a:lumMod val="75000"/>
              <a:lumOff val="25000"/>
            </a:schemeClr>
          </a:solidFill>
          <a:ln>
            <a:noFill/>
          </a:ln>
        </p:spPr>
        <p:txBody>
          <a:bodyPr wrap="square">
            <a:spAutoFit/>
          </a:bodyPr>
          <a:lstStyle/>
          <a:p>
            <a:r>
              <a:rPr lang="fr-FR" dirty="0"/>
              <a:t>« Les humanités classiques, sous un régime libre comme le nôtre, forment l’élite intellectuelle qui constitue la seule aristocratie que nous reconnaissions, et qui est aussi nécessaire à un peuple qui se gouverne lui-même que la lumière l’est aux êtres animés […]. Mais quand nous aurons pourvu à ces nécessités à la fois historiques, traditionnelles et actuelles, il nous restera à pourvoir à d’autres nécessités non moins impérieuses. […] L’évolution économique et sociale de ces derniers mois, la concurrence […], l’invasion de la science dans le domaine de l’industrie, de l’agriculture et du commerce nous obligent à nous armer plus que jamais pour la lutte. »</a:t>
            </a:r>
          </a:p>
          <a:p>
            <a:pPr algn="r"/>
            <a:r>
              <a:rPr lang="fr-FR" dirty="0"/>
              <a:t>Georges Leygues, ministre au moment de la réforme de 1902</a:t>
            </a:r>
          </a:p>
        </p:txBody>
      </p:sp>
      <p:sp>
        <p:nvSpPr>
          <p:cNvPr id="13" name="ZoneTexte 12">
            <a:extLst>
              <a:ext uri="{FF2B5EF4-FFF2-40B4-BE49-F238E27FC236}">
                <a16:creationId xmlns:a16="http://schemas.microsoft.com/office/drawing/2014/main" id="{9844E40E-D8FC-17E4-6238-E83CB7D62990}"/>
              </a:ext>
            </a:extLst>
          </p:cNvPr>
          <p:cNvSpPr txBox="1"/>
          <p:nvPr/>
        </p:nvSpPr>
        <p:spPr>
          <a:xfrm>
            <a:off x="558172" y="5078316"/>
            <a:ext cx="7642654" cy="1200329"/>
          </a:xfrm>
          <a:prstGeom prst="rect">
            <a:avLst/>
          </a:prstGeom>
          <a:solidFill>
            <a:schemeClr val="bg1">
              <a:lumMod val="75000"/>
              <a:lumOff val="25000"/>
            </a:schemeClr>
          </a:solidFill>
          <a:ln>
            <a:noFill/>
          </a:ln>
        </p:spPr>
        <p:txBody>
          <a:bodyPr wrap="square">
            <a:spAutoFit/>
          </a:bodyPr>
          <a:lstStyle/>
          <a:p>
            <a:r>
              <a:rPr lang="fr-FR" dirty="0"/>
              <a:t>« La nouvelle vie économique exige d’année en année plus de fonctionnaires, plus d’ingénieurs, plus d’administrateurs d’industrie : la vieille formation latin, philosophie, bourgeoise n’y suffit plus ».</a:t>
            </a:r>
          </a:p>
          <a:p>
            <a:pPr algn="r"/>
            <a:r>
              <a:rPr lang="fr-FR" dirty="0"/>
              <a:t>Charles </a:t>
            </a:r>
            <a:r>
              <a:rPr lang="fr-FR" dirty="0" err="1"/>
              <a:t>Morazé</a:t>
            </a:r>
            <a:r>
              <a:rPr lang="fr-FR" dirty="0"/>
              <a:t>, </a:t>
            </a:r>
            <a:r>
              <a:rPr lang="fr-FR" i="1" dirty="0"/>
              <a:t>Les Bourgeois conquérants</a:t>
            </a:r>
            <a:r>
              <a:rPr lang="fr-FR" dirty="0"/>
              <a:t>, 1957</a:t>
            </a:r>
          </a:p>
        </p:txBody>
      </p:sp>
      <p:sp>
        <p:nvSpPr>
          <p:cNvPr id="14" name="ZoneTexte 13">
            <a:extLst>
              <a:ext uri="{FF2B5EF4-FFF2-40B4-BE49-F238E27FC236}">
                <a16:creationId xmlns:a16="http://schemas.microsoft.com/office/drawing/2014/main" id="{DA38F405-9E97-63F8-FA50-A6CEB227A92E}"/>
              </a:ext>
            </a:extLst>
          </p:cNvPr>
          <p:cNvSpPr txBox="1"/>
          <p:nvPr/>
        </p:nvSpPr>
        <p:spPr>
          <a:xfrm>
            <a:off x="324128" y="6304159"/>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noProof="0" dirty="0">
                <a:solidFill>
                  <a:prstClr val="white"/>
                </a:solidFill>
                <a:latin typeface="Calibri" panose="020F0502020204030204"/>
              </a:rPr>
              <a:t>Désintéressement contre utilitarisme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2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9" grpId="0" animBg="1"/>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8877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31977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remise en question d’une hiérarchie traditionnelle des savoirs</a:t>
            </a:r>
          </a:p>
        </p:txBody>
      </p:sp>
      <p:sp>
        <p:nvSpPr>
          <p:cNvPr id="12" name="ZoneTexte 11">
            <a:extLst>
              <a:ext uri="{FF2B5EF4-FFF2-40B4-BE49-F238E27FC236}">
                <a16:creationId xmlns:a16="http://schemas.microsoft.com/office/drawing/2014/main" id="{9518C903-C9DB-856F-8172-8E825F5D9456}"/>
              </a:ext>
            </a:extLst>
          </p:cNvPr>
          <p:cNvSpPr txBox="1"/>
          <p:nvPr/>
        </p:nvSpPr>
        <p:spPr>
          <a:xfrm>
            <a:off x="324128" y="1654658"/>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- 1902 : une réforme qui promeut les sciences</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8888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4" name="ZoneTexte 3">
            <a:extLst>
              <a:ext uri="{FF2B5EF4-FFF2-40B4-BE49-F238E27FC236}">
                <a16:creationId xmlns:a16="http://schemas.microsoft.com/office/drawing/2014/main" id="{DA15C8E0-F190-FC88-3111-90E2B45CF6EE}"/>
              </a:ext>
            </a:extLst>
          </p:cNvPr>
          <p:cNvSpPr txBox="1"/>
          <p:nvPr/>
        </p:nvSpPr>
        <p:spPr>
          <a:xfrm>
            <a:off x="324128" y="202032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dirty="0">
                <a:solidFill>
                  <a:prstClr val="white"/>
                </a:solidFill>
                <a:latin typeface="Calibri" panose="020F0502020204030204"/>
              </a:rPr>
              <a:t>Désintéressement contre utilitarisme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AD7A82D6-38E3-77FB-1213-D1ADBA5E8A59}"/>
              </a:ext>
            </a:extLst>
          </p:cNvPr>
          <p:cNvSpPr txBox="1"/>
          <p:nvPr/>
        </p:nvSpPr>
        <p:spPr>
          <a:xfrm>
            <a:off x="324128" y="2362385"/>
            <a:ext cx="71109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Contenir</a:t>
            </a:r>
            <a:r>
              <a:rPr kumimoji="0" lang="fr-FR" sz="1800" b="0" i="0" u="none" strike="noStrike" kern="1200" cap="none" spc="0" normalizeH="0" noProof="0" dirty="0">
                <a:ln>
                  <a:noFill/>
                </a:ln>
                <a:solidFill>
                  <a:prstClr val="white"/>
                </a:solidFill>
                <a:effectLst/>
                <a:uLnTx/>
                <a:uFillTx/>
                <a:latin typeface="Calibri" panose="020F0502020204030204"/>
                <a:ea typeface="+mn-ea"/>
                <a:cs typeface="+mn-cs"/>
              </a:rPr>
              <a:t> l’esprit des Lumières : les sciences, enjeu d’une lutte entre traditionalistes et libéraux</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530B9743-E972-5478-7F4A-9AD2D190703E}"/>
              </a:ext>
            </a:extLst>
          </p:cNvPr>
          <p:cNvSpPr txBox="1"/>
          <p:nvPr/>
        </p:nvSpPr>
        <p:spPr>
          <a:xfrm>
            <a:off x="750673" y="3429000"/>
            <a:ext cx="7442055" cy="2554545"/>
          </a:xfrm>
          <a:prstGeom prst="rect">
            <a:avLst/>
          </a:prstGeom>
          <a:solidFill>
            <a:schemeClr val="bg1">
              <a:lumMod val="75000"/>
              <a:lumOff val="25000"/>
            </a:schemeClr>
          </a:solidFill>
        </p:spPr>
        <p:txBody>
          <a:bodyPr wrap="square" rtlCol="0">
            <a:spAutoFit/>
          </a:bodyPr>
          <a:lstStyle/>
          <a:p>
            <a:pPr marL="285750" indent="-285750">
              <a:buFontTx/>
              <a:buChar char="-"/>
            </a:pPr>
            <a:r>
              <a:rPr lang="fr-FR" sz="2000" dirty="0"/>
              <a:t>1809 : mathématiques à partir de la 3</a:t>
            </a:r>
            <a:r>
              <a:rPr lang="fr-FR" sz="2000" baseline="30000" dirty="0"/>
              <a:t>e</a:t>
            </a:r>
            <a:endParaRPr lang="fr-FR" sz="2000" dirty="0"/>
          </a:p>
          <a:p>
            <a:pPr marL="285750" indent="-285750">
              <a:buFontTx/>
              <a:buChar char="-"/>
            </a:pPr>
            <a:r>
              <a:rPr lang="fr-FR" sz="2000" dirty="0"/>
              <a:t>1821 : sciences en terminale</a:t>
            </a:r>
          </a:p>
          <a:p>
            <a:pPr marL="285750" indent="-285750">
              <a:buFontTx/>
              <a:buChar char="-"/>
            </a:pPr>
            <a:r>
              <a:rPr lang="fr-FR" sz="2000" dirty="0"/>
              <a:t>1830 : sciences en 3</a:t>
            </a:r>
            <a:r>
              <a:rPr lang="fr-FR" sz="2000" baseline="30000" dirty="0"/>
              <a:t>e</a:t>
            </a:r>
            <a:endParaRPr lang="fr-FR" sz="2000" dirty="0"/>
          </a:p>
          <a:p>
            <a:pPr marL="285750" indent="-285750">
              <a:buFontTx/>
              <a:buChar char="-"/>
            </a:pPr>
            <a:r>
              <a:rPr lang="fr-FR" sz="2000" dirty="0"/>
              <a:t>1840 : sciences en terminale</a:t>
            </a:r>
          </a:p>
          <a:p>
            <a:pPr marL="285750" indent="-285750">
              <a:buFontTx/>
              <a:buChar char="-"/>
            </a:pPr>
            <a:r>
              <a:rPr lang="fr-FR" sz="2000" dirty="0"/>
              <a:t>1847 : sciences en 4</a:t>
            </a:r>
            <a:r>
              <a:rPr lang="fr-FR" sz="2000" baseline="30000" dirty="0"/>
              <a:t>e</a:t>
            </a:r>
            <a:r>
              <a:rPr lang="fr-FR" sz="2000" dirty="0"/>
              <a:t> </a:t>
            </a:r>
          </a:p>
          <a:p>
            <a:pPr marL="285750" indent="-285750">
              <a:buFontTx/>
              <a:buChar char="-"/>
            </a:pPr>
            <a:r>
              <a:rPr lang="fr-FR" sz="2000" dirty="0"/>
              <a:t>1900 : mathématiques + sciences physiques + sciences naturelles = 10 % de l’horaire en 6</a:t>
            </a:r>
            <a:r>
              <a:rPr lang="fr-FR" sz="2000" baseline="30000" dirty="0"/>
              <a:t>e</a:t>
            </a:r>
            <a:r>
              <a:rPr lang="fr-FR" sz="2000" dirty="0"/>
              <a:t>-5</a:t>
            </a:r>
            <a:r>
              <a:rPr lang="fr-FR" sz="2000" baseline="30000" dirty="0"/>
              <a:t>e</a:t>
            </a:r>
            <a:r>
              <a:rPr lang="fr-FR" sz="2000" dirty="0"/>
              <a:t>-4</a:t>
            </a:r>
            <a:r>
              <a:rPr lang="fr-FR" sz="2000" baseline="30000" dirty="0"/>
              <a:t>e</a:t>
            </a:r>
            <a:r>
              <a:rPr lang="fr-FR" sz="2000" dirty="0"/>
              <a:t>, 15 % en 3</a:t>
            </a:r>
            <a:r>
              <a:rPr lang="fr-FR" sz="2000" baseline="30000" dirty="0"/>
              <a:t>e</a:t>
            </a:r>
            <a:r>
              <a:rPr lang="fr-FR" sz="2000" dirty="0"/>
              <a:t>-2</a:t>
            </a:r>
            <a:r>
              <a:rPr lang="fr-FR" sz="2000" baseline="30000" dirty="0"/>
              <a:t>nde</a:t>
            </a:r>
            <a:r>
              <a:rPr lang="fr-FR" sz="2000" dirty="0"/>
              <a:t>, 38 % en T (mathématiques facultatives).</a:t>
            </a:r>
          </a:p>
        </p:txBody>
      </p:sp>
    </p:spTree>
    <p:extLst>
      <p:ext uri="{BB962C8B-B14F-4D97-AF65-F5344CB8AC3E}">
        <p14:creationId xmlns:p14="http://schemas.microsoft.com/office/powerpoint/2010/main" val="262463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E81932F-0674-F1F8-42BD-52CD26AE2E84}"/>
              </a:ext>
            </a:extLst>
          </p:cNvPr>
          <p:cNvSpPr txBox="1"/>
          <p:nvPr/>
        </p:nvSpPr>
        <p:spPr>
          <a:xfrm>
            <a:off x="324128" y="61555"/>
            <a:ext cx="76426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A – La réhabilitation de l’utilitarisme</a:t>
            </a:r>
          </a:p>
        </p:txBody>
      </p:sp>
      <p:sp>
        <p:nvSpPr>
          <p:cNvPr id="3" name="ZoneTexte 2">
            <a:extLst>
              <a:ext uri="{FF2B5EF4-FFF2-40B4-BE49-F238E27FC236}">
                <a16:creationId xmlns:a16="http://schemas.microsoft.com/office/drawing/2014/main" id="{7081CFBF-4B60-D845-8A4D-809F01A1ED53}"/>
              </a:ext>
            </a:extLst>
          </p:cNvPr>
          <p:cNvSpPr txBox="1"/>
          <p:nvPr/>
        </p:nvSpPr>
        <p:spPr>
          <a:xfrm>
            <a:off x="550074" y="48877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1 – Les langues vivantes, signe de la modernité</a:t>
            </a:r>
          </a:p>
        </p:txBody>
      </p:sp>
      <p:sp>
        <p:nvSpPr>
          <p:cNvPr id="11" name="ZoneTexte 10">
            <a:extLst>
              <a:ext uri="{FF2B5EF4-FFF2-40B4-BE49-F238E27FC236}">
                <a16:creationId xmlns:a16="http://schemas.microsoft.com/office/drawing/2014/main" id="{9A14AB93-7387-05E4-C77E-4F4119AF6031}"/>
              </a:ext>
            </a:extLst>
          </p:cNvPr>
          <p:cNvSpPr txBox="1"/>
          <p:nvPr/>
        </p:nvSpPr>
        <p:spPr>
          <a:xfrm>
            <a:off x="750673" y="131977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 – La remise en question d’une hiérarchie traditionnelle des savoirs</a:t>
            </a:r>
          </a:p>
        </p:txBody>
      </p:sp>
      <p:sp>
        <p:nvSpPr>
          <p:cNvPr id="7" name="ZoneTexte 6">
            <a:extLst>
              <a:ext uri="{FF2B5EF4-FFF2-40B4-BE49-F238E27FC236}">
                <a16:creationId xmlns:a16="http://schemas.microsoft.com/office/drawing/2014/main" id="{9CDB67A9-95B8-654B-BABF-6164CE90871D}"/>
              </a:ext>
            </a:extLst>
          </p:cNvPr>
          <p:cNvSpPr txBox="1"/>
          <p:nvPr/>
        </p:nvSpPr>
        <p:spPr>
          <a:xfrm>
            <a:off x="550074" y="888884"/>
            <a:ext cx="764265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2 – Les sciences, de la marginalité à la prépondérance</a:t>
            </a:r>
          </a:p>
        </p:txBody>
      </p:sp>
      <p:sp>
        <p:nvSpPr>
          <p:cNvPr id="8" name="ZoneTexte 7">
            <a:extLst>
              <a:ext uri="{FF2B5EF4-FFF2-40B4-BE49-F238E27FC236}">
                <a16:creationId xmlns:a16="http://schemas.microsoft.com/office/drawing/2014/main" id="{11188DBC-CF2B-EE69-0E5C-D64FD0A7E0FB}"/>
              </a:ext>
            </a:extLst>
          </p:cNvPr>
          <p:cNvSpPr txBox="1"/>
          <p:nvPr/>
        </p:nvSpPr>
        <p:spPr>
          <a:xfrm>
            <a:off x="750673" y="1719882"/>
            <a:ext cx="76426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alibri" panose="020F0502020204030204"/>
              </a:rPr>
              <a:t>b</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 Le dynamisme des écoles « spéciales »</a:t>
            </a:r>
          </a:p>
        </p:txBody>
      </p:sp>
      <p:sp>
        <p:nvSpPr>
          <p:cNvPr id="9" name="ZoneTexte 8">
            <a:extLst>
              <a:ext uri="{FF2B5EF4-FFF2-40B4-BE49-F238E27FC236}">
                <a16:creationId xmlns:a16="http://schemas.microsoft.com/office/drawing/2014/main" id="{751A79F6-1BF8-079E-7956-B195FD22AD9E}"/>
              </a:ext>
            </a:extLst>
          </p:cNvPr>
          <p:cNvSpPr txBox="1"/>
          <p:nvPr/>
        </p:nvSpPr>
        <p:spPr>
          <a:xfrm>
            <a:off x="1132340" y="2908092"/>
            <a:ext cx="6879320" cy="1938992"/>
          </a:xfrm>
          <a:prstGeom prst="rect">
            <a:avLst/>
          </a:prstGeom>
          <a:solidFill>
            <a:schemeClr val="bg1">
              <a:lumMod val="75000"/>
              <a:lumOff val="25000"/>
            </a:schemeClr>
          </a:solidFill>
        </p:spPr>
        <p:txBody>
          <a:bodyPr wrap="square" rtlCol="0">
            <a:spAutoFit/>
          </a:bodyPr>
          <a:lstStyle/>
          <a:p>
            <a:pPr marL="285750" indent="-285750">
              <a:buFontTx/>
              <a:buChar char="-"/>
            </a:pPr>
            <a:r>
              <a:rPr lang="fr-FR" sz="2000" dirty="0"/>
              <a:t>1808 : école militaire de Saint-Cyr</a:t>
            </a:r>
          </a:p>
          <a:p>
            <a:pPr marL="285750" indent="-285750">
              <a:buFontTx/>
              <a:buChar char="-"/>
            </a:pPr>
            <a:r>
              <a:rPr lang="fr-FR" sz="2000" dirty="0"/>
              <a:t>1820 : Ecole de commerce</a:t>
            </a:r>
          </a:p>
          <a:p>
            <a:pPr marL="285750" indent="-285750">
              <a:buFontTx/>
              <a:buChar char="-"/>
            </a:pPr>
            <a:r>
              <a:rPr lang="fr-FR" sz="2000" dirty="0"/>
              <a:t>1829 : Ecole centrale</a:t>
            </a:r>
          </a:p>
          <a:p>
            <a:pPr marL="285750" indent="-285750">
              <a:buFontTx/>
              <a:buChar char="-"/>
            </a:pPr>
            <a:r>
              <a:rPr lang="fr-FR" sz="2000" dirty="0"/>
              <a:t>1848 : Ecole d’administration</a:t>
            </a:r>
          </a:p>
          <a:p>
            <a:pPr marL="285750" indent="-285750">
              <a:buFontTx/>
              <a:buChar char="-"/>
            </a:pPr>
            <a:r>
              <a:rPr lang="fr-FR" sz="2000" dirty="0"/>
              <a:t>1848 : Institut national agronomique</a:t>
            </a:r>
          </a:p>
          <a:p>
            <a:pPr marL="285750" indent="-285750">
              <a:buFontTx/>
              <a:buChar char="-"/>
            </a:pPr>
            <a:r>
              <a:rPr lang="fr-FR" sz="2000" dirty="0"/>
              <a:t>1872 : Ecole libre des Sciences politiques (Emile Boutmy)</a:t>
            </a:r>
          </a:p>
        </p:txBody>
      </p:sp>
    </p:spTree>
    <p:extLst>
      <p:ext uri="{BB962C8B-B14F-4D97-AF65-F5344CB8AC3E}">
        <p14:creationId xmlns:p14="http://schemas.microsoft.com/office/powerpoint/2010/main" val="4321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11652</TotalTime>
  <Words>2513</Words>
  <Application>Microsoft Office PowerPoint</Application>
  <PresentationFormat>Affichage à l'écran (4:3)</PresentationFormat>
  <Paragraphs>190</Paragraphs>
  <Slides>18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Yann Forestier</dc:creator>
  <cp:lastModifiedBy>Yann Forestier</cp:lastModifiedBy>
  <cp:revision>102</cp:revision>
  <dcterms:created xsi:type="dcterms:W3CDTF">2023-01-07T19:24:20Z</dcterms:created>
  <dcterms:modified xsi:type="dcterms:W3CDTF">2025-02-11T19:59:02Z</dcterms:modified>
</cp:coreProperties>
</file>