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398" r:id="rId3"/>
    <p:sldId id="399" r:id="rId4"/>
    <p:sldId id="400" r:id="rId5"/>
    <p:sldId id="401" r:id="rId6"/>
    <p:sldId id="402" r:id="rId7"/>
    <p:sldId id="403" r:id="rId8"/>
    <p:sldId id="404" r:id="rId9"/>
    <p:sldId id="405" r:id="rId10"/>
    <p:sldId id="406" r:id="rId11"/>
    <p:sldId id="407" r:id="rId12"/>
    <p:sldId id="408" r:id="rId13"/>
    <p:sldId id="409" r:id="rId14"/>
    <p:sldId id="410" r:id="rId15"/>
    <p:sldId id="411" r:id="rId16"/>
    <p:sldId id="412" r:id="rId17"/>
    <p:sldId id="413" r:id="rId18"/>
    <p:sldId id="414" r:id="rId19"/>
    <p:sldId id="415" r:id="rId20"/>
    <p:sldId id="416" r:id="rId21"/>
    <p:sldId id="417" r:id="rId22"/>
    <p:sldId id="419"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2626"/>
    <a:srgbClr val="333333"/>
    <a:srgbClr val="5F5F5F"/>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6" d="100"/>
          <a:sy n="76" d="100"/>
        </p:scale>
        <p:origin x="57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70128-9D05-404B-8AC7-BFE890770FC2}" type="datetimeFigureOut">
              <a:rPr lang="fr-FR" smtClean="0"/>
              <a:t>04/03/2025</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31D503-1564-435D-81C2-EFF86C81907D}" type="slidenum">
              <a:rPr lang="fr-FR" smtClean="0"/>
              <a:t>‹N°›</a:t>
            </a:fld>
            <a:endParaRPr lang="fr-FR"/>
          </a:p>
        </p:txBody>
      </p:sp>
    </p:spTree>
    <p:extLst>
      <p:ext uri="{BB962C8B-B14F-4D97-AF65-F5344CB8AC3E}">
        <p14:creationId xmlns:p14="http://schemas.microsoft.com/office/powerpoint/2010/main" val="478677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7D65CF35-D3F3-41AF-AF6E-47D1BEE75EC4}" type="datetimeFigureOut">
              <a:rPr lang="fr-FR" smtClean="0"/>
              <a:t>04/03/2025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7792E1-24CD-4AD3-BC60-007379E064D9}" type="slidenum">
              <a:rPr lang="fr-FR" smtClean="0"/>
              <a:t>‹N°›</a:t>
            </a:fld>
            <a:endParaRPr lang="fr-FR"/>
          </a:p>
        </p:txBody>
      </p:sp>
    </p:spTree>
    <p:extLst>
      <p:ext uri="{BB962C8B-B14F-4D97-AF65-F5344CB8AC3E}">
        <p14:creationId xmlns:p14="http://schemas.microsoft.com/office/powerpoint/2010/main" val="1574040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D65CF35-D3F3-41AF-AF6E-47D1BEE75EC4}" type="datetimeFigureOut">
              <a:rPr lang="fr-FR" smtClean="0"/>
              <a:t>04/03/2025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7792E1-24CD-4AD3-BC60-007379E064D9}" type="slidenum">
              <a:rPr lang="fr-FR" smtClean="0"/>
              <a:t>‹N°›</a:t>
            </a:fld>
            <a:endParaRPr lang="fr-FR"/>
          </a:p>
        </p:txBody>
      </p:sp>
    </p:spTree>
    <p:extLst>
      <p:ext uri="{BB962C8B-B14F-4D97-AF65-F5344CB8AC3E}">
        <p14:creationId xmlns:p14="http://schemas.microsoft.com/office/powerpoint/2010/main" val="1299781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D65CF35-D3F3-41AF-AF6E-47D1BEE75EC4}" type="datetimeFigureOut">
              <a:rPr lang="fr-FR" smtClean="0"/>
              <a:t>04/03/2025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7792E1-24CD-4AD3-BC60-007379E064D9}" type="slidenum">
              <a:rPr lang="fr-FR" smtClean="0"/>
              <a:t>‹N°›</a:t>
            </a:fld>
            <a:endParaRPr lang="fr-FR"/>
          </a:p>
        </p:txBody>
      </p:sp>
    </p:spTree>
    <p:extLst>
      <p:ext uri="{BB962C8B-B14F-4D97-AF65-F5344CB8AC3E}">
        <p14:creationId xmlns:p14="http://schemas.microsoft.com/office/powerpoint/2010/main" val="2427027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D65CF35-D3F3-41AF-AF6E-47D1BEE75EC4}" type="datetimeFigureOut">
              <a:rPr lang="fr-FR" smtClean="0"/>
              <a:t>04/03/2025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7792E1-24CD-4AD3-BC60-007379E064D9}" type="slidenum">
              <a:rPr lang="fr-FR" smtClean="0"/>
              <a:t>‹N°›</a:t>
            </a:fld>
            <a:endParaRPr lang="fr-FR"/>
          </a:p>
        </p:txBody>
      </p:sp>
    </p:spTree>
    <p:extLst>
      <p:ext uri="{BB962C8B-B14F-4D97-AF65-F5344CB8AC3E}">
        <p14:creationId xmlns:p14="http://schemas.microsoft.com/office/powerpoint/2010/main" val="2174433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7D65CF35-D3F3-41AF-AF6E-47D1BEE75EC4}" type="datetimeFigureOut">
              <a:rPr lang="fr-FR" smtClean="0"/>
              <a:t>04/03/2025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7792E1-24CD-4AD3-BC60-007379E064D9}" type="slidenum">
              <a:rPr lang="fr-FR" smtClean="0"/>
              <a:t>‹N°›</a:t>
            </a:fld>
            <a:endParaRPr lang="fr-FR"/>
          </a:p>
        </p:txBody>
      </p:sp>
    </p:spTree>
    <p:extLst>
      <p:ext uri="{BB962C8B-B14F-4D97-AF65-F5344CB8AC3E}">
        <p14:creationId xmlns:p14="http://schemas.microsoft.com/office/powerpoint/2010/main" val="802091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7D65CF35-D3F3-41AF-AF6E-47D1BEE75EC4}" type="datetimeFigureOut">
              <a:rPr lang="fr-FR" smtClean="0"/>
              <a:t>04/03/2025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27792E1-24CD-4AD3-BC60-007379E064D9}" type="slidenum">
              <a:rPr lang="fr-FR" smtClean="0"/>
              <a:t>‹N°›</a:t>
            </a:fld>
            <a:endParaRPr lang="fr-FR"/>
          </a:p>
        </p:txBody>
      </p:sp>
    </p:spTree>
    <p:extLst>
      <p:ext uri="{BB962C8B-B14F-4D97-AF65-F5344CB8AC3E}">
        <p14:creationId xmlns:p14="http://schemas.microsoft.com/office/powerpoint/2010/main" val="1746604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7D65CF35-D3F3-41AF-AF6E-47D1BEE75EC4}" type="datetimeFigureOut">
              <a:rPr lang="fr-FR" smtClean="0"/>
              <a:t>04/03/2025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927792E1-24CD-4AD3-BC60-007379E064D9}" type="slidenum">
              <a:rPr lang="fr-FR" smtClean="0"/>
              <a:t>‹N°›</a:t>
            </a:fld>
            <a:endParaRPr lang="fr-FR"/>
          </a:p>
        </p:txBody>
      </p:sp>
    </p:spTree>
    <p:extLst>
      <p:ext uri="{BB962C8B-B14F-4D97-AF65-F5344CB8AC3E}">
        <p14:creationId xmlns:p14="http://schemas.microsoft.com/office/powerpoint/2010/main" val="1110733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7D65CF35-D3F3-41AF-AF6E-47D1BEE75EC4}" type="datetimeFigureOut">
              <a:rPr lang="fr-FR" smtClean="0"/>
              <a:t>04/03/2025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927792E1-24CD-4AD3-BC60-007379E064D9}" type="slidenum">
              <a:rPr lang="fr-FR" smtClean="0"/>
              <a:t>‹N°›</a:t>
            </a:fld>
            <a:endParaRPr lang="fr-FR"/>
          </a:p>
        </p:txBody>
      </p:sp>
    </p:spTree>
    <p:extLst>
      <p:ext uri="{BB962C8B-B14F-4D97-AF65-F5344CB8AC3E}">
        <p14:creationId xmlns:p14="http://schemas.microsoft.com/office/powerpoint/2010/main" val="3265962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65CF35-D3F3-41AF-AF6E-47D1BEE75EC4}" type="datetimeFigureOut">
              <a:rPr lang="fr-FR" smtClean="0"/>
              <a:t>04/03/2025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927792E1-24CD-4AD3-BC60-007379E064D9}" type="slidenum">
              <a:rPr lang="fr-FR" smtClean="0"/>
              <a:t>‹N°›</a:t>
            </a:fld>
            <a:endParaRPr lang="fr-FR"/>
          </a:p>
        </p:txBody>
      </p:sp>
    </p:spTree>
    <p:extLst>
      <p:ext uri="{BB962C8B-B14F-4D97-AF65-F5344CB8AC3E}">
        <p14:creationId xmlns:p14="http://schemas.microsoft.com/office/powerpoint/2010/main" val="4176078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D65CF35-D3F3-41AF-AF6E-47D1BEE75EC4}" type="datetimeFigureOut">
              <a:rPr lang="fr-FR" smtClean="0"/>
              <a:t>04/03/2025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27792E1-24CD-4AD3-BC60-007379E064D9}" type="slidenum">
              <a:rPr lang="fr-FR" smtClean="0"/>
              <a:t>‹N°›</a:t>
            </a:fld>
            <a:endParaRPr lang="fr-FR"/>
          </a:p>
        </p:txBody>
      </p:sp>
    </p:spTree>
    <p:extLst>
      <p:ext uri="{BB962C8B-B14F-4D97-AF65-F5344CB8AC3E}">
        <p14:creationId xmlns:p14="http://schemas.microsoft.com/office/powerpoint/2010/main" val="968622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D65CF35-D3F3-41AF-AF6E-47D1BEE75EC4}" type="datetimeFigureOut">
              <a:rPr lang="fr-FR" smtClean="0"/>
              <a:t>04/03/2025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27792E1-24CD-4AD3-BC60-007379E064D9}" type="slidenum">
              <a:rPr lang="fr-FR" smtClean="0"/>
              <a:t>‹N°›</a:t>
            </a:fld>
            <a:endParaRPr lang="fr-FR"/>
          </a:p>
        </p:txBody>
      </p:sp>
    </p:spTree>
    <p:extLst>
      <p:ext uri="{BB962C8B-B14F-4D97-AF65-F5344CB8AC3E}">
        <p14:creationId xmlns:p14="http://schemas.microsoft.com/office/powerpoint/2010/main" val="2996637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65CF35-D3F3-41AF-AF6E-47D1BEE75EC4}" type="datetimeFigureOut">
              <a:rPr lang="fr-FR" smtClean="0"/>
              <a:t>04/03/2025</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7792E1-24CD-4AD3-BC60-007379E064D9}" type="slidenum">
              <a:rPr lang="fr-FR" smtClean="0"/>
              <a:t>‹N°›</a:t>
            </a:fld>
            <a:endParaRPr lang="fr-FR"/>
          </a:p>
        </p:txBody>
      </p:sp>
    </p:spTree>
    <p:extLst>
      <p:ext uri="{BB962C8B-B14F-4D97-AF65-F5344CB8AC3E}">
        <p14:creationId xmlns:p14="http://schemas.microsoft.com/office/powerpoint/2010/main" val="427117744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4436C7E-DB90-8E53-A392-5A5F4F1A64FB}"/>
              </a:ext>
            </a:extLst>
          </p:cNvPr>
          <p:cNvSpPr txBox="1"/>
          <p:nvPr/>
        </p:nvSpPr>
        <p:spPr>
          <a:xfrm>
            <a:off x="574589" y="432486"/>
            <a:ext cx="7994822" cy="584775"/>
          </a:xfrm>
          <a:prstGeom prst="rect">
            <a:avLst/>
          </a:prstGeom>
          <a:noFill/>
          <a:ln w="28575">
            <a:solidFill>
              <a:schemeClr val="tx1"/>
            </a:solidFill>
          </a:ln>
        </p:spPr>
        <p:txBody>
          <a:bodyPr wrap="square" rtlCol="0">
            <a:spAutoFit/>
          </a:bodyPr>
          <a:lstStyle/>
          <a:p>
            <a:pPr algn="ctr"/>
            <a:r>
              <a:rPr lang="fr-FR" sz="3200" b="1" dirty="0"/>
              <a:t>HISTOIRE DES DISCIPLINES SCOLAIRES</a:t>
            </a:r>
          </a:p>
        </p:txBody>
      </p:sp>
      <p:sp>
        <p:nvSpPr>
          <p:cNvPr id="5" name="ZoneTexte 4">
            <a:extLst>
              <a:ext uri="{FF2B5EF4-FFF2-40B4-BE49-F238E27FC236}">
                <a16:creationId xmlns:a16="http://schemas.microsoft.com/office/drawing/2014/main" id="{0C8BDE6F-4379-5FF2-633E-8F010EAB0338}"/>
              </a:ext>
            </a:extLst>
          </p:cNvPr>
          <p:cNvSpPr txBox="1"/>
          <p:nvPr/>
        </p:nvSpPr>
        <p:spPr>
          <a:xfrm>
            <a:off x="574589" y="1309816"/>
            <a:ext cx="7642654" cy="523220"/>
          </a:xfrm>
          <a:prstGeom prst="rect">
            <a:avLst/>
          </a:prstGeom>
          <a:noFill/>
        </p:spPr>
        <p:txBody>
          <a:bodyPr wrap="square" rtlCol="0">
            <a:spAutoFit/>
          </a:bodyPr>
          <a:lstStyle/>
          <a:p>
            <a:r>
              <a:rPr lang="fr-FR" sz="2800" b="1" dirty="0"/>
              <a:t>I – L’invention des disciplines scolaires</a:t>
            </a:r>
          </a:p>
        </p:txBody>
      </p:sp>
      <p:sp>
        <p:nvSpPr>
          <p:cNvPr id="6" name="ZoneTexte 5">
            <a:extLst>
              <a:ext uri="{FF2B5EF4-FFF2-40B4-BE49-F238E27FC236}">
                <a16:creationId xmlns:a16="http://schemas.microsoft.com/office/drawing/2014/main" id="{A387B76F-00C5-8533-21B6-BC0F8FD42EB0}"/>
              </a:ext>
            </a:extLst>
          </p:cNvPr>
          <p:cNvSpPr txBox="1"/>
          <p:nvPr/>
        </p:nvSpPr>
        <p:spPr>
          <a:xfrm>
            <a:off x="574589" y="2016381"/>
            <a:ext cx="7642654" cy="523220"/>
          </a:xfrm>
          <a:prstGeom prst="rect">
            <a:avLst/>
          </a:prstGeom>
          <a:noFill/>
        </p:spPr>
        <p:txBody>
          <a:bodyPr wrap="square" rtlCol="0">
            <a:spAutoFit/>
          </a:bodyPr>
          <a:lstStyle/>
          <a:p>
            <a:r>
              <a:rPr lang="fr-FR" sz="2800" b="1" dirty="0"/>
              <a:t>II – Des disciplines scolaires, pour quoi faire ?</a:t>
            </a:r>
          </a:p>
        </p:txBody>
      </p:sp>
      <p:sp>
        <p:nvSpPr>
          <p:cNvPr id="7" name="ZoneTexte 6">
            <a:extLst>
              <a:ext uri="{FF2B5EF4-FFF2-40B4-BE49-F238E27FC236}">
                <a16:creationId xmlns:a16="http://schemas.microsoft.com/office/drawing/2014/main" id="{50BD4AD4-BBB0-4AF6-0AD8-BAFE48FF05CF}"/>
              </a:ext>
            </a:extLst>
          </p:cNvPr>
          <p:cNvSpPr txBox="1"/>
          <p:nvPr/>
        </p:nvSpPr>
        <p:spPr>
          <a:xfrm>
            <a:off x="574589" y="2722946"/>
            <a:ext cx="7642654" cy="523220"/>
          </a:xfrm>
          <a:prstGeom prst="rect">
            <a:avLst/>
          </a:prstGeom>
          <a:noFill/>
        </p:spPr>
        <p:txBody>
          <a:bodyPr wrap="square" rtlCol="0">
            <a:spAutoFit/>
          </a:bodyPr>
          <a:lstStyle/>
          <a:p>
            <a:r>
              <a:rPr lang="fr-FR" sz="2800" b="1" dirty="0"/>
              <a:t>III – Des savoirs pour le monde moderne</a:t>
            </a:r>
          </a:p>
        </p:txBody>
      </p:sp>
    </p:spTree>
    <p:extLst>
      <p:ext uri="{BB962C8B-B14F-4D97-AF65-F5344CB8AC3E}">
        <p14:creationId xmlns:p14="http://schemas.microsoft.com/office/powerpoint/2010/main" val="23243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81932F-0674-F1F8-42BD-52CD26AE2E84}"/>
              </a:ext>
            </a:extLst>
          </p:cNvPr>
          <p:cNvSpPr txBox="1"/>
          <p:nvPr/>
        </p:nvSpPr>
        <p:spPr>
          <a:xfrm>
            <a:off x="324128" y="61555"/>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B – Le projet politique de la Troisième République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80054" y="422354"/>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La langue française pour unifier la patrie</a:t>
            </a:r>
          </a:p>
        </p:txBody>
      </p:sp>
      <p:sp>
        <p:nvSpPr>
          <p:cNvPr id="9" name="ZoneTexte 8">
            <a:extLst>
              <a:ext uri="{FF2B5EF4-FFF2-40B4-BE49-F238E27FC236}">
                <a16:creationId xmlns:a16="http://schemas.microsoft.com/office/drawing/2014/main" id="{F4BEA5DA-704E-909B-D17C-2086E64DDE64}"/>
              </a:ext>
            </a:extLst>
          </p:cNvPr>
          <p:cNvSpPr txBox="1"/>
          <p:nvPr/>
        </p:nvSpPr>
        <p:spPr>
          <a:xfrm>
            <a:off x="580054" y="783153"/>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000" dirty="0">
                <a:solidFill>
                  <a:prstClr val="white"/>
                </a:solidFill>
                <a:latin typeface="Calibri" panose="020F0502020204030204"/>
              </a:rPr>
              <a:t>2</a:t>
            </a: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 – L’histoire et la géographie pour faire connaître et aimer la France</a:t>
            </a:r>
          </a:p>
        </p:txBody>
      </p:sp>
      <p:sp>
        <p:nvSpPr>
          <p:cNvPr id="13" name="ZoneTexte 12">
            <a:extLst>
              <a:ext uri="{FF2B5EF4-FFF2-40B4-BE49-F238E27FC236}">
                <a16:creationId xmlns:a16="http://schemas.microsoft.com/office/drawing/2014/main" id="{40D555FB-DCCF-EF4D-392F-49CFA30DA8B6}"/>
              </a:ext>
            </a:extLst>
          </p:cNvPr>
          <p:cNvSpPr txBox="1"/>
          <p:nvPr/>
        </p:nvSpPr>
        <p:spPr>
          <a:xfrm>
            <a:off x="164892" y="1185096"/>
            <a:ext cx="6947451" cy="369332"/>
          </a:xfrm>
          <a:prstGeom prst="rect">
            <a:avLst/>
          </a:prstGeom>
          <a:noFill/>
        </p:spPr>
        <p:txBody>
          <a:bodyPr wrap="square" rtlCol="0">
            <a:spAutoFit/>
          </a:bodyPr>
          <a:lstStyle/>
          <a:p>
            <a:r>
              <a:rPr lang="fr-FR" dirty="0"/>
              <a:t>- Un couple inégal</a:t>
            </a:r>
          </a:p>
        </p:txBody>
      </p:sp>
      <p:sp>
        <p:nvSpPr>
          <p:cNvPr id="14" name="ZoneTexte 13">
            <a:extLst>
              <a:ext uri="{FF2B5EF4-FFF2-40B4-BE49-F238E27FC236}">
                <a16:creationId xmlns:a16="http://schemas.microsoft.com/office/drawing/2014/main" id="{3A0D557E-8EF4-8976-83D5-0BD5063385EA}"/>
              </a:ext>
            </a:extLst>
          </p:cNvPr>
          <p:cNvSpPr txBox="1"/>
          <p:nvPr/>
        </p:nvSpPr>
        <p:spPr>
          <a:xfrm>
            <a:off x="164892" y="1547728"/>
            <a:ext cx="9084039" cy="369332"/>
          </a:xfrm>
          <a:prstGeom prst="rect">
            <a:avLst/>
          </a:prstGeom>
          <a:noFill/>
        </p:spPr>
        <p:txBody>
          <a:bodyPr wrap="square" rtlCol="0">
            <a:spAutoFit/>
          </a:bodyPr>
          <a:lstStyle/>
          <a:p>
            <a:r>
              <a:rPr lang="fr-FR" spc="-20" dirty="0"/>
              <a:t>- Une discipline dotée de finalités civiques obligatoire depuis 1863 (secondaire) et 1867 (primaire)</a:t>
            </a:r>
          </a:p>
        </p:txBody>
      </p:sp>
      <p:sp>
        <p:nvSpPr>
          <p:cNvPr id="15" name="ZoneTexte 14">
            <a:extLst>
              <a:ext uri="{FF2B5EF4-FFF2-40B4-BE49-F238E27FC236}">
                <a16:creationId xmlns:a16="http://schemas.microsoft.com/office/drawing/2014/main" id="{7C53FD22-1004-21CB-FB77-3309ACA25D69}"/>
              </a:ext>
            </a:extLst>
          </p:cNvPr>
          <p:cNvSpPr txBox="1"/>
          <p:nvPr/>
        </p:nvSpPr>
        <p:spPr>
          <a:xfrm>
            <a:off x="1098274" y="1917060"/>
            <a:ext cx="6947451" cy="369332"/>
          </a:xfrm>
          <a:prstGeom prst="rect">
            <a:avLst/>
          </a:prstGeom>
          <a:noFill/>
        </p:spPr>
        <p:txBody>
          <a:bodyPr wrap="square" rtlCol="0">
            <a:spAutoFit/>
          </a:bodyPr>
          <a:lstStyle/>
          <a:p>
            <a:r>
              <a:rPr lang="fr-FR" dirty="0"/>
              <a:t>a – 1870-1880 : un contexte porteur</a:t>
            </a:r>
          </a:p>
        </p:txBody>
      </p:sp>
      <p:sp>
        <p:nvSpPr>
          <p:cNvPr id="16" name="ZoneTexte 15">
            <a:extLst>
              <a:ext uri="{FF2B5EF4-FFF2-40B4-BE49-F238E27FC236}">
                <a16:creationId xmlns:a16="http://schemas.microsoft.com/office/drawing/2014/main" id="{3566A39C-9F22-0B46-B749-B62DF3126E9E}"/>
              </a:ext>
            </a:extLst>
          </p:cNvPr>
          <p:cNvSpPr txBox="1"/>
          <p:nvPr/>
        </p:nvSpPr>
        <p:spPr>
          <a:xfrm>
            <a:off x="164891" y="2279692"/>
            <a:ext cx="8859188" cy="646331"/>
          </a:xfrm>
          <a:prstGeom prst="rect">
            <a:avLst/>
          </a:prstGeom>
          <a:noFill/>
        </p:spPr>
        <p:txBody>
          <a:bodyPr wrap="square" rtlCol="0">
            <a:spAutoFit/>
          </a:bodyPr>
          <a:lstStyle/>
          <a:p>
            <a:r>
              <a:rPr lang="fr-FR" dirty="0"/>
              <a:t>- Une jeune République confrontée à des enjeux où la connaissance historique et géographique a un rôle à jouer</a:t>
            </a:r>
          </a:p>
        </p:txBody>
      </p:sp>
      <p:pic>
        <p:nvPicPr>
          <p:cNvPr id="17" name="Image 16">
            <a:extLst>
              <a:ext uri="{FF2B5EF4-FFF2-40B4-BE49-F238E27FC236}">
                <a16:creationId xmlns:a16="http://schemas.microsoft.com/office/drawing/2014/main" id="{2C8B900A-6858-5E9F-9B11-3F505D1E0170}"/>
              </a:ext>
            </a:extLst>
          </p:cNvPr>
          <p:cNvPicPr>
            <a:picLocks noChangeAspect="1"/>
          </p:cNvPicPr>
          <p:nvPr/>
        </p:nvPicPr>
        <p:blipFill rotWithShape="1">
          <a:blip r:embed="rId2"/>
          <a:srcRect l="19417" t="10663" r="7380" b="6899"/>
          <a:stretch/>
        </p:blipFill>
        <p:spPr>
          <a:xfrm>
            <a:off x="7950" y="3288655"/>
            <a:ext cx="3200400" cy="2701170"/>
          </a:xfrm>
          <a:prstGeom prst="rect">
            <a:avLst/>
          </a:prstGeom>
        </p:spPr>
      </p:pic>
      <p:pic>
        <p:nvPicPr>
          <p:cNvPr id="18" name="Image 17">
            <a:extLst>
              <a:ext uri="{FF2B5EF4-FFF2-40B4-BE49-F238E27FC236}">
                <a16:creationId xmlns:a16="http://schemas.microsoft.com/office/drawing/2014/main" id="{5DEA236C-E928-0A38-897E-B80745B72F24}"/>
              </a:ext>
            </a:extLst>
          </p:cNvPr>
          <p:cNvPicPr>
            <a:picLocks noChangeAspect="1"/>
          </p:cNvPicPr>
          <p:nvPr/>
        </p:nvPicPr>
        <p:blipFill>
          <a:blip r:embed="rId3"/>
          <a:stretch>
            <a:fillRect/>
          </a:stretch>
        </p:blipFill>
        <p:spPr>
          <a:xfrm>
            <a:off x="5518" y="0"/>
            <a:ext cx="3562141" cy="2436504"/>
          </a:xfrm>
          <a:prstGeom prst="rect">
            <a:avLst/>
          </a:prstGeom>
        </p:spPr>
      </p:pic>
      <p:pic>
        <p:nvPicPr>
          <p:cNvPr id="19" name="Image 18">
            <a:extLst>
              <a:ext uri="{FF2B5EF4-FFF2-40B4-BE49-F238E27FC236}">
                <a16:creationId xmlns:a16="http://schemas.microsoft.com/office/drawing/2014/main" id="{CC18C65E-37D9-14B4-B0B4-74A9C6276F49}"/>
              </a:ext>
            </a:extLst>
          </p:cNvPr>
          <p:cNvPicPr>
            <a:picLocks noChangeAspect="1"/>
          </p:cNvPicPr>
          <p:nvPr/>
        </p:nvPicPr>
        <p:blipFill rotWithShape="1">
          <a:blip r:embed="rId4"/>
          <a:srcRect l="10206" t="4897" r="10207" b="15443"/>
          <a:stretch/>
        </p:blipFill>
        <p:spPr>
          <a:xfrm>
            <a:off x="3208350" y="1324562"/>
            <a:ext cx="3687126" cy="5463043"/>
          </a:xfrm>
          <a:prstGeom prst="rect">
            <a:avLst/>
          </a:prstGeom>
        </p:spPr>
      </p:pic>
      <p:pic>
        <p:nvPicPr>
          <p:cNvPr id="20" name="Image 19">
            <a:extLst>
              <a:ext uri="{FF2B5EF4-FFF2-40B4-BE49-F238E27FC236}">
                <a16:creationId xmlns:a16="http://schemas.microsoft.com/office/drawing/2014/main" id="{2D7257B8-FD94-9B19-9070-43BCBDED654B}"/>
              </a:ext>
            </a:extLst>
          </p:cNvPr>
          <p:cNvPicPr>
            <a:picLocks noChangeAspect="1"/>
          </p:cNvPicPr>
          <p:nvPr/>
        </p:nvPicPr>
        <p:blipFill>
          <a:blip r:embed="rId5"/>
          <a:stretch>
            <a:fillRect/>
          </a:stretch>
        </p:blipFill>
        <p:spPr>
          <a:xfrm>
            <a:off x="5966687" y="0"/>
            <a:ext cx="3200400" cy="4000500"/>
          </a:xfrm>
          <a:prstGeom prst="rect">
            <a:avLst/>
          </a:prstGeom>
        </p:spPr>
      </p:pic>
    </p:spTree>
    <p:extLst>
      <p:ext uri="{BB962C8B-B14F-4D97-AF65-F5344CB8AC3E}">
        <p14:creationId xmlns:p14="http://schemas.microsoft.com/office/powerpoint/2010/main" val="226052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81932F-0674-F1F8-42BD-52CD26AE2E84}"/>
              </a:ext>
            </a:extLst>
          </p:cNvPr>
          <p:cNvSpPr txBox="1"/>
          <p:nvPr/>
        </p:nvSpPr>
        <p:spPr>
          <a:xfrm>
            <a:off x="324128" y="61555"/>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400" dirty="0">
                <a:solidFill>
                  <a:prstClr val="white"/>
                </a:solidFill>
                <a:latin typeface="Calibri" panose="020F0502020204030204"/>
              </a:rPr>
              <a:t>B</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 Le projet politique de la Troisième République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80054" y="422354"/>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La langue française pour unifier la patrie</a:t>
            </a:r>
          </a:p>
        </p:txBody>
      </p:sp>
      <p:sp>
        <p:nvSpPr>
          <p:cNvPr id="9" name="ZoneTexte 8">
            <a:extLst>
              <a:ext uri="{FF2B5EF4-FFF2-40B4-BE49-F238E27FC236}">
                <a16:creationId xmlns:a16="http://schemas.microsoft.com/office/drawing/2014/main" id="{F4BEA5DA-704E-909B-D17C-2086E64DDE64}"/>
              </a:ext>
            </a:extLst>
          </p:cNvPr>
          <p:cNvSpPr txBox="1"/>
          <p:nvPr/>
        </p:nvSpPr>
        <p:spPr>
          <a:xfrm>
            <a:off x="580054" y="783153"/>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2 – L’histoire et la géographie pour faire connaître et aimer la France</a:t>
            </a:r>
          </a:p>
        </p:txBody>
      </p:sp>
      <p:sp>
        <p:nvSpPr>
          <p:cNvPr id="13" name="ZoneTexte 12">
            <a:extLst>
              <a:ext uri="{FF2B5EF4-FFF2-40B4-BE49-F238E27FC236}">
                <a16:creationId xmlns:a16="http://schemas.microsoft.com/office/drawing/2014/main" id="{40D555FB-DCCF-EF4D-392F-49CFA30DA8B6}"/>
              </a:ext>
            </a:extLst>
          </p:cNvPr>
          <p:cNvSpPr txBox="1"/>
          <p:nvPr/>
        </p:nvSpPr>
        <p:spPr>
          <a:xfrm>
            <a:off x="164892" y="1185096"/>
            <a:ext cx="694745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Un couple inégal</a:t>
            </a:r>
          </a:p>
        </p:txBody>
      </p:sp>
      <p:sp>
        <p:nvSpPr>
          <p:cNvPr id="14" name="ZoneTexte 13">
            <a:extLst>
              <a:ext uri="{FF2B5EF4-FFF2-40B4-BE49-F238E27FC236}">
                <a16:creationId xmlns:a16="http://schemas.microsoft.com/office/drawing/2014/main" id="{3A0D557E-8EF4-8976-83D5-0BD5063385EA}"/>
              </a:ext>
            </a:extLst>
          </p:cNvPr>
          <p:cNvSpPr txBox="1"/>
          <p:nvPr/>
        </p:nvSpPr>
        <p:spPr>
          <a:xfrm>
            <a:off x="164892" y="1547728"/>
            <a:ext cx="908403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20" normalizeH="0" baseline="0" noProof="0" dirty="0">
                <a:ln>
                  <a:noFill/>
                </a:ln>
                <a:solidFill>
                  <a:prstClr val="white"/>
                </a:solidFill>
                <a:effectLst/>
                <a:uLnTx/>
                <a:uFillTx/>
                <a:latin typeface="Calibri" panose="020F0502020204030204"/>
                <a:ea typeface="+mn-ea"/>
                <a:cs typeface="+mn-cs"/>
              </a:rPr>
              <a:t>- Une discipline dotée de finalités civiques obligatoire depuis 1863 (secondaire) et 1867 (primaire)</a:t>
            </a:r>
          </a:p>
        </p:txBody>
      </p:sp>
      <p:sp>
        <p:nvSpPr>
          <p:cNvPr id="15" name="ZoneTexte 14">
            <a:extLst>
              <a:ext uri="{FF2B5EF4-FFF2-40B4-BE49-F238E27FC236}">
                <a16:creationId xmlns:a16="http://schemas.microsoft.com/office/drawing/2014/main" id="{7C53FD22-1004-21CB-FB77-3309ACA25D69}"/>
              </a:ext>
            </a:extLst>
          </p:cNvPr>
          <p:cNvSpPr txBox="1"/>
          <p:nvPr/>
        </p:nvSpPr>
        <p:spPr>
          <a:xfrm>
            <a:off x="1098274" y="1917060"/>
            <a:ext cx="694745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 – 1870-1880 : un contexte porteur</a:t>
            </a:r>
          </a:p>
        </p:txBody>
      </p:sp>
      <p:sp>
        <p:nvSpPr>
          <p:cNvPr id="16" name="ZoneTexte 15">
            <a:extLst>
              <a:ext uri="{FF2B5EF4-FFF2-40B4-BE49-F238E27FC236}">
                <a16:creationId xmlns:a16="http://schemas.microsoft.com/office/drawing/2014/main" id="{3566A39C-9F22-0B46-B749-B62DF3126E9E}"/>
              </a:ext>
            </a:extLst>
          </p:cNvPr>
          <p:cNvSpPr txBox="1"/>
          <p:nvPr/>
        </p:nvSpPr>
        <p:spPr>
          <a:xfrm>
            <a:off x="164891" y="2279692"/>
            <a:ext cx="4017364"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Une jeune République confrontée à des enjeux où la connaissance historique et géographique a un rôle à jouer</a:t>
            </a:r>
          </a:p>
        </p:txBody>
      </p:sp>
      <p:sp>
        <p:nvSpPr>
          <p:cNvPr id="4" name="ZoneTexte 3">
            <a:extLst>
              <a:ext uri="{FF2B5EF4-FFF2-40B4-BE49-F238E27FC236}">
                <a16:creationId xmlns:a16="http://schemas.microsoft.com/office/drawing/2014/main" id="{4EF0BDE2-6108-07E8-7982-02266F62C7A6}"/>
              </a:ext>
            </a:extLst>
          </p:cNvPr>
          <p:cNvSpPr txBox="1"/>
          <p:nvPr/>
        </p:nvSpPr>
        <p:spPr>
          <a:xfrm>
            <a:off x="164890" y="3186613"/>
            <a:ext cx="4017365"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Une situation catastrophique</a:t>
            </a:r>
            <a:r>
              <a:rPr kumimoji="0" lang="fr-FR" sz="1800" b="0" i="0" u="none" strike="noStrike" kern="1200" cap="none" spc="0" normalizeH="0" noProof="0" dirty="0">
                <a:ln>
                  <a:noFill/>
                </a:ln>
                <a:solidFill>
                  <a:prstClr val="white"/>
                </a:solidFill>
                <a:effectLst/>
                <a:uLnTx/>
                <a:uFillTx/>
                <a:latin typeface="Calibri" panose="020F0502020204030204"/>
                <a:ea typeface="+mn-ea"/>
                <a:cs typeface="+mn-cs"/>
              </a:rPr>
              <a:t> : </a:t>
            </a:r>
            <a:r>
              <a:rPr kumimoji="0" lang="fr-FR" sz="1800" b="0" i="1" u="none" strike="noStrike" kern="1200" cap="none" spc="0" normalizeH="0" noProof="0" dirty="0">
                <a:ln>
                  <a:noFill/>
                </a:ln>
                <a:solidFill>
                  <a:prstClr val="white"/>
                </a:solidFill>
                <a:effectLst/>
                <a:uLnTx/>
                <a:uFillTx/>
                <a:latin typeface="Calibri" panose="020F0502020204030204"/>
                <a:ea typeface="+mn-ea"/>
                <a:cs typeface="+mn-cs"/>
              </a:rPr>
              <a:t>Géographie</a:t>
            </a:r>
            <a:r>
              <a:rPr kumimoji="0" lang="fr-FR" sz="1800" b="0" u="none" strike="noStrike" kern="1200" cap="none" spc="0" normalizeH="0" noProof="0" dirty="0">
                <a:ln>
                  <a:noFill/>
                </a:ln>
                <a:solidFill>
                  <a:prstClr val="white"/>
                </a:solidFill>
                <a:effectLst/>
                <a:uLnTx/>
                <a:uFillTx/>
                <a:latin typeface="Calibri" panose="020F0502020204030204"/>
                <a:ea typeface="+mn-ea"/>
                <a:cs typeface="+mn-cs"/>
              </a:rPr>
              <a:t> de l’Abbé Gaultier, pas d’atlas… (cf. rapport </a:t>
            </a:r>
            <a:r>
              <a:rPr kumimoji="0" lang="fr-FR" sz="1800" b="0" u="none" strike="noStrike" kern="1200" cap="none" spc="0" normalizeH="0" noProof="0" dirty="0" err="1">
                <a:ln>
                  <a:noFill/>
                </a:ln>
                <a:solidFill>
                  <a:prstClr val="white"/>
                </a:solidFill>
                <a:effectLst/>
                <a:uLnTx/>
                <a:uFillTx/>
                <a:latin typeface="Calibri" panose="020F0502020204030204"/>
                <a:ea typeface="+mn-ea"/>
                <a:cs typeface="+mn-cs"/>
              </a:rPr>
              <a:t>Himly</a:t>
            </a:r>
            <a:r>
              <a:rPr kumimoji="0" lang="fr-FR" sz="1800" b="0" u="none" strike="noStrike" kern="1200" cap="none" spc="0" normalizeH="0" noProof="0" dirty="0">
                <a:ln>
                  <a:noFill/>
                </a:ln>
                <a:solidFill>
                  <a:prstClr val="white"/>
                </a:solidFill>
                <a:effectLst/>
                <a:uLnTx/>
                <a:uFillTx/>
                <a:latin typeface="Calibri" panose="020F0502020204030204"/>
                <a:ea typeface="+mn-ea"/>
                <a:cs typeface="+mn-cs"/>
              </a:rPr>
              <a:t>-Levasseur 1870)</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AE7D9726-946F-85D5-4532-6CD005122BA9}"/>
              </a:ext>
            </a:extLst>
          </p:cNvPr>
          <p:cNvSpPr txBox="1"/>
          <p:nvPr/>
        </p:nvSpPr>
        <p:spPr>
          <a:xfrm>
            <a:off x="164891" y="4386942"/>
            <a:ext cx="4017365"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Les manuels de Lavisse (« l’instituteur national ») et les cartes murales de Vidal</a:t>
            </a:r>
            <a:r>
              <a:rPr kumimoji="0" lang="fr-FR" sz="1800" b="0" i="0" u="none" strike="noStrike" kern="1200" cap="none" spc="0" normalizeH="0" noProof="0" dirty="0">
                <a:ln>
                  <a:noFill/>
                </a:ln>
                <a:solidFill>
                  <a:prstClr val="white"/>
                </a:solidFill>
                <a:effectLst/>
                <a:uLnTx/>
                <a:uFillTx/>
                <a:latin typeface="Calibri" panose="020F0502020204030204"/>
                <a:ea typeface="+mn-ea"/>
                <a:cs typeface="+mn-cs"/>
              </a:rPr>
              <a:t> de La Blache</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Image 5">
            <a:extLst>
              <a:ext uri="{FF2B5EF4-FFF2-40B4-BE49-F238E27FC236}">
                <a16:creationId xmlns:a16="http://schemas.microsoft.com/office/drawing/2014/main" id="{DD77DB6F-4424-A53B-93A2-02E7B5D41993}"/>
              </a:ext>
            </a:extLst>
          </p:cNvPr>
          <p:cNvPicPr>
            <a:picLocks noChangeAspect="1"/>
          </p:cNvPicPr>
          <p:nvPr/>
        </p:nvPicPr>
        <p:blipFill rotWithShape="1">
          <a:blip r:embed="rId2"/>
          <a:srcRect l="9269"/>
          <a:stretch/>
        </p:blipFill>
        <p:spPr>
          <a:xfrm>
            <a:off x="4438181" y="66370"/>
            <a:ext cx="4705820" cy="6804693"/>
          </a:xfrm>
          <a:prstGeom prst="rect">
            <a:avLst/>
          </a:prstGeom>
        </p:spPr>
      </p:pic>
      <p:pic>
        <p:nvPicPr>
          <p:cNvPr id="7" name="Image 6">
            <a:extLst>
              <a:ext uri="{FF2B5EF4-FFF2-40B4-BE49-F238E27FC236}">
                <a16:creationId xmlns:a16="http://schemas.microsoft.com/office/drawing/2014/main" id="{B2A7BE0B-3033-9F4E-2C1D-F9E9715F4845}"/>
              </a:ext>
            </a:extLst>
          </p:cNvPr>
          <p:cNvPicPr>
            <a:picLocks noChangeAspect="1"/>
          </p:cNvPicPr>
          <p:nvPr/>
        </p:nvPicPr>
        <p:blipFill>
          <a:blip r:embed="rId3"/>
          <a:stretch>
            <a:fillRect/>
          </a:stretch>
        </p:blipFill>
        <p:spPr>
          <a:xfrm>
            <a:off x="15128" y="-33913"/>
            <a:ext cx="4987980" cy="4340502"/>
          </a:xfrm>
          <a:prstGeom prst="rect">
            <a:avLst/>
          </a:prstGeom>
        </p:spPr>
      </p:pic>
    </p:spTree>
    <p:extLst>
      <p:ext uri="{BB962C8B-B14F-4D97-AF65-F5344CB8AC3E}">
        <p14:creationId xmlns:p14="http://schemas.microsoft.com/office/powerpoint/2010/main" val="95005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81932F-0674-F1F8-42BD-52CD26AE2E84}"/>
              </a:ext>
            </a:extLst>
          </p:cNvPr>
          <p:cNvSpPr txBox="1"/>
          <p:nvPr/>
        </p:nvSpPr>
        <p:spPr>
          <a:xfrm>
            <a:off x="324128" y="61555"/>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400" dirty="0">
                <a:solidFill>
                  <a:prstClr val="white"/>
                </a:solidFill>
                <a:latin typeface="Calibri" panose="020F0502020204030204"/>
              </a:rPr>
              <a:t>B</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 Le projet politique de la Troisième République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80054" y="422354"/>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La langue française pour unifier la patrie</a:t>
            </a:r>
          </a:p>
        </p:txBody>
      </p:sp>
      <p:sp>
        <p:nvSpPr>
          <p:cNvPr id="9" name="ZoneTexte 8">
            <a:extLst>
              <a:ext uri="{FF2B5EF4-FFF2-40B4-BE49-F238E27FC236}">
                <a16:creationId xmlns:a16="http://schemas.microsoft.com/office/drawing/2014/main" id="{F4BEA5DA-704E-909B-D17C-2086E64DDE64}"/>
              </a:ext>
            </a:extLst>
          </p:cNvPr>
          <p:cNvSpPr txBox="1"/>
          <p:nvPr/>
        </p:nvSpPr>
        <p:spPr>
          <a:xfrm>
            <a:off x="580054" y="783153"/>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2 – L’histoire et la géographie pour faire connaître et aimer la France</a:t>
            </a:r>
          </a:p>
        </p:txBody>
      </p:sp>
      <p:sp>
        <p:nvSpPr>
          <p:cNvPr id="15" name="ZoneTexte 14">
            <a:extLst>
              <a:ext uri="{FF2B5EF4-FFF2-40B4-BE49-F238E27FC236}">
                <a16:creationId xmlns:a16="http://schemas.microsoft.com/office/drawing/2014/main" id="{7C53FD22-1004-21CB-FB77-3309ACA25D69}"/>
              </a:ext>
            </a:extLst>
          </p:cNvPr>
          <p:cNvSpPr txBox="1"/>
          <p:nvPr/>
        </p:nvSpPr>
        <p:spPr>
          <a:xfrm>
            <a:off x="671730" y="1191511"/>
            <a:ext cx="37664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 – 1870-1880 : un contexte porteur</a:t>
            </a:r>
          </a:p>
        </p:txBody>
      </p:sp>
      <p:pic>
        <p:nvPicPr>
          <p:cNvPr id="6" name="Image 5">
            <a:extLst>
              <a:ext uri="{FF2B5EF4-FFF2-40B4-BE49-F238E27FC236}">
                <a16:creationId xmlns:a16="http://schemas.microsoft.com/office/drawing/2014/main" id="{DD77DB6F-4424-A53B-93A2-02E7B5D41993}"/>
              </a:ext>
            </a:extLst>
          </p:cNvPr>
          <p:cNvPicPr>
            <a:picLocks noChangeAspect="1"/>
          </p:cNvPicPr>
          <p:nvPr/>
        </p:nvPicPr>
        <p:blipFill rotWithShape="1">
          <a:blip r:embed="rId2"/>
          <a:srcRect l="9269"/>
          <a:stretch/>
        </p:blipFill>
        <p:spPr>
          <a:xfrm>
            <a:off x="4438181" y="53307"/>
            <a:ext cx="4705820" cy="6804693"/>
          </a:xfrm>
          <a:prstGeom prst="rect">
            <a:avLst/>
          </a:prstGeom>
        </p:spPr>
      </p:pic>
      <p:sp>
        <p:nvSpPr>
          <p:cNvPr id="8" name="ZoneTexte 7">
            <a:extLst>
              <a:ext uri="{FF2B5EF4-FFF2-40B4-BE49-F238E27FC236}">
                <a16:creationId xmlns:a16="http://schemas.microsoft.com/office/drawing/2014/main" id="{4BA8A73A-F241-241D-AAD3-0259817BC43B}"/>
              </a:ext>
            </a:extLst>
          </p:cNvPr>
          <p:cNvSpPr txBox="1"/>
          <p:nvPr/>
        </p:nvSpPr>
        <p:spPr>
          <a:xfrm>
            <a:off x="671730" y="1573455"/>
            <a:ext cx="37664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b – Une certaine vision de la France</a:t>
            </a:r>
          </a:p>
        </p:txBody>
      </p:sp>
      <p:pic>
        <p:nvPicPr>
          <p:cNvPr id="12" name="Image 11">
            <a:extLst>
              <a:ext uri="{FF2B5EF4-FFF2-40B4-BE49-F238E27FC236}">
                <a16:creationId xmlns:a16="http://schemas.microsoft.com/office/drawing/2014/main" id="{A31B9994-4687-8042-8117-AFF8181FCAA4}"/>
              </a:ext>
            </a:extLst>
          </p:cNvPr>
          <p:cNvPicPr>
            <a:picLocks noChangeAspect="1"/>
          </p:cNvPicPr>
          <p:nvPr/>
        </p:nvPicPr>
        <p:blipFill>
          <a:blip r:embed="rId3"/>
          <a:stretch>
            <a:fillRect/>
          </a:stretch>
        </p:blipFill>
        <p:spPr>
          <a:xfrm>
            <a:off x="4571999" y="-67569"/>
            <a:ext cx="4535201" cy="6924181"/>
          </a:xfrm>
          <a:prstGeom prst="rect">
            <a:avLst/>
          </a:prstGeom>
        </p:spPr>
      </p:pic>
      <p:pic>
        <p:nvPicPr>
          <p:cNvPr id="11" name="Image 10">
            <a:extLst>
              <a:ext uri="{FF2B5EF4-FFF2-40B4-BE49-F238E27FC236}">
                <a16:creationId xmlns:a16="http://schemas.microsoft.com/office/drawing/2014/main" id="{03F22FEC-B5A6-9BBC-691A-41212CC4B0A7}"/>
              </a:ext>
            </a:extLst>
          </p:cNvPr>
          <p:cNvPicPr>
            <a:picLocks noChangeAspect="1"/>
          </p:cNvPicPr>
          <p:nvPr/>
        </p:nvPicPr>
        <p:blipFill rotWithShape="1">
          <a:blip r:embed="rId4"/>
          <a:srcRect l="2555" t="6158" r="2555" b="6158"/>
          <a:stretch/>
        </p:blipFill>
        <p:spPr>
          <a:xfrm>
            <a:off x="0" y="2250175"/>
            <a:ext cx="5454407" cy="4655384"/>
          </a:xfrm>
          <a:prstGeom prst="rect">
            <a:avLst/>
          </a:prstGeom>
        </p:spPr>
      </p:pic>
      <p:sp>
        <p:nvSpPr>
          <p:cNvPr id="18" name="ZoneTexte 17">
            <a:extLst>
              <a:ext uri="{FF2B5EF4-FFF2-40B4-BE49-F238E27FC236}">
                <a16:creationId xmlns:a16="http://schemas.microsoft.com/office/drawing/2014/main" id="{6EB2722B-F582-5FBF-66EF-E7D79E68B056}"/>
              </a:ext>
            </a:extLst>
          </p:cNvPr>
          <p:cNvSpPr txBox="1"/>
          <p:nvPr/>
        </p:nvSpPr>
        <p:spPr>
          <a:xfrm>
            <a:off x="180073" y="2407604"/>
            <a:ext cx="5454406" cy="4370427"/>
          </a:xfrm>
          <a:prstGeom prst="rect">
            <a:avLst/>
          </a:prstGeom>
          <a:solidFill>
            <a:srgbClr val="262626">
              <a:alpha val="80000"/>
            </a:srgbClr>
          </a:solidFill>
          <a:ln w="28575">
            <a:solidFill>
              <a:schemeClr val="tx1"/>
            </a:solidFill>
          </a:ln>
        </p:spPr>
        <p:txBody>
          <a:bodyPr wrap="square">
            <a:spAutoFit/>
          </a:bodyPr>
          <a:lstStyle/>
          <a:p>
            <a:r>
              <a:rPr lang="fr-FR" sz="2000" dirty="0"/>
              <a:t>« Nous Français, nous sommes très fiers de notre pays, cette terre privilégiée, baignée par trois mers, flanquée des deux plus hautes chaînes de montagnes de l’Europe, arrosée par de beaux fleuves, jouissant de toutes les nuances d’un climat tempéré, produisant tous les fruits de la terre (…). Aimer la France pour sa beauté et parce qu’il fait bon vivre, ce n’est pas du patriotisme »</a:t>
            </a:r>
          </a:p>
          <a:p>
            <a:pPr algn="r"/>
            <a:r>
              <a:rPr lang="fr-FR" sz="2000" dirty="0"/>
              <a:t>(Lavisse, 1884) </a:t>
            </a:r>
          </a:p>
          <a:p>
            <a:r>
              <a:rPr lang="fr-FR" sz="2000" dirty="0"/>
              <a:t>« La France est notre patrie à nous, Français. C’est le pays de nos ancêtres, le sol qu’ils ont défriché, assaini, couvert de culture, de villes et de routes, arrosé de leur sueur et de leur sang »</a:t>
            </a:r>
          </a:p>
          <a:p>
            <a:pPr algn="r"/>
            <a:r>
              <a:rPr lang="fr-FR" sz="2000" dirty="0"/>
              <a:t>(Lavisse, 1890)</a:t>
            </a:r>
            <a:endParaRPr lang="fr-FR" dirty="0"/>
          </a:p>
        </p:txBody>
      </p:sp>
      <p:sp>
        <p:nvSpPr>
          <p:cNvPr id="19" name="ZoneTexte 18">
            <a:extLst>
              <a:ext uri="{FF2B5EF4-FFF2-40B4-BE49-F238E27FC236}">
                <a16:creationId xmlns:a16="http://schemas.microsoft.com/office/drawing/2014/main" id="{37F7C34D-7E8F-8F62-A1CC-E454C3EFC088}"/>
              </a:ext>
            </a:extLst>
          </p:cNvPr>
          <p:cNvSpPr txBox="1"/>
          <p:nvPr/>
        </p:nvSpPr>
        <p:spPr>
          <a:xfrm>
            <a:off x="180073" y="1950931"/>
            <a:ext cx="37664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La stabilité du territoire</a:t>
            </a:r>
          </a:p>
        </p:txBody>
      </p:sp>
    </p:spTree>
    <p:extLst>
      <p:ext uri="{BB962C8B-B14F-4D97-AF65-F5344CB8AC3E}">
        <p14:creationId xmlns:p14="http://schemas.microsoft.com/office/powerpoint/2010/main" val="240815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81932F-0674-F1F8-42BD-52CD26AE2E84}"/>
              </a:ext>
            </a:extLst>
          </p:cNvPr>
          <p:cNvSpPr txBox="1"/>
          <p:nvPr/>
        </p:nvSpPr>
        <p:spPr>
          <a:xfrm>
            <a:off x="324128" y="61555"/>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B – Le projet politique de la Troisième République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80054" y="422354"/>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La langue française pour unifier la patrie</a:t>
            </a:r>
          </a:p>
        </p:txBody>
      </p:sp>
      <p:sp>
        <p:nvSpPr>
          <p:cNvPr id="9" name="ZoneTexte 8">
            <a:extLst>
              <a:ext uri="{FF2B5EF4-FFF2-40B4-BE49-F238E27FC236}">
                <a16:creationId xmlns:a16="http://schemas.microsoft.com/office/drawing/2014/main" id="{F4BEA5DA-704E-909B-D17C-2086E64DDE64}"/>
              </a:ext>
            </a:extLst>
          </p:cNvPr>
          <p:cNvSpPr txBox="1"/>
          <p:nvPr/>
        </p:nvSpPr>
        <p:spPr>
          <a:xfrm>
            <a:off x="580054" y="783153"/>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2 – L’histoire et la géographie pour faire connaître et aimer la France</a:t>
            </a:r>
          </a:p>
        </p:txBody>
      </p:sp>
      <p:sp>
        <p:nvSpPr>
          <p:cNvPr id="15" name="ZoneTexte 14">
            <a:extLst>
              <a:ext uri="{FF2B5EF4-FFF2-40B4-BE49-F238E27FC236}">
                <a16:creationId xmlns:a16="http://schemas.microsoft.com/office/drawing/2014/main" id="{7C53FD22-1004-21CB-FB77-3309ACA25D69}"/>
              </a:ext>
            </a:extLst>
          </p:cNvPr>
          <p:cNvSpPr txBox="1"/>
          <p:nvPr/>
        </p:nvSpPr>
        <p:spPr>
          <a:xfrm>
            <a:off x="671730" y="1110237"/>
            <a:ext cx="37664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 – 1870-1880 : un contexte porteur</a:t>
            </a:r>
          </a:p>
        </p:txBody>
      </p:sp>
      <p:sp>
        <p:nvSpPr>
          <p:cNvPr id="8" name="ZoneTexte 7">
            <a:extLst>
              <a:ext uri="{FF2B5EF4-FFF2-40B4-BE49-F238E27FC236}">
                <a16:creationId xmlns:a16="http://schemas.microsoft.com/office/drawing/2014/main" id="{4BA8A73A-F241-241D-AAD3-0259817BC43B}"/>
              </a:ext>
            </a:extLst>
          </p:cNvPr>
          <p:cNvSpPr txBox="1"/>
          <p:nvPr/>
        </p:nvSpPr>
        <p:spPr>
          <a:xfrm>
            <a:off x="671730" y="1471036"/>
            <a:ext cx="37664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b – Une certaine vision de la France</a:t>
            </a:r>
          </a:p>
        </p:txBody>
      </p:sp>
      <p:sp>
        <p:nvSpPr>
          <p:cNvPr id="18" name="ZoneTexte 17">
            <a:extLst>
              <a:ext uri="{FF2B5EF4-FFF2-40B4-BE49-F238E27FC236}">
                <a16:creationId xmlns:a16="http://schemas.microsoft.com/office/drawing/2014/main" id="{6EB2722B-F582-5FBF-66EF-E7D79E68B056}"/>
              </a:ext>
            </a:extLst>
          </p:cNvPr>
          <p:cNvSpPr txBox="1"/>
          <p:nvPr/>
        </p:nvSpPr>
        <p:spPr>
          <a:xfrm>
            <a:off x="224948" y="3592618"/>
            <a:ext cx="8694104" cy="3170099"/>
          </a:xfrm>
          <a:prstGeom prst="rect">
            <a:avLst/>
          </a:prstGeom>
          <a:solidFill>
            <a:srgbClr val="262626">
              <a:alpha val="80000"/>
            </a:srgbClr>
          </a:solidFill>
          <a:ln w="28575">
            <a:solidFill>
              <a:schemeClr val="tx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 Nous Français, nous sommes très fiers de notre pays, cette terre privilégiée, baignée par trois mers, flanquée des deux plus hautes chaînes de montagnes de l’Europe, arrosée par de beaux fleuves, jouissant de toutes les nuances d’un climat tempéré, produisant tous les fruits de la terre (…). Aimer la France pour sa beauté et parce qu’il fait bon vivre, ce n’est pas du patriotisme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(Lavisse, 1884)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 La France est notre patrie à nous, Français. C’est le pays de nos ancêtres, le sol qu’ils ont défriché, assaini, couvert de culture, de villes et de routes, arrosé de leur sueur et de leur sang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(Lavisse, 1890)</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B59964B6-9F97-D01F-5C5B-58DED8420AF6}"/>
              </a:ext>
            </a:extLst>
          </p:cNvPr>
          <p:cNvSpPr txBox="1"/>
          <p:nvPr/>
        </p:nvSpPr>
        <p:spPr>
          <a:xfrm>
            <a:off x="224948" y="1767342"/>
            <a:ext cx="37664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La stabilité du territoire</a:t>
            </a:r>
          </a:p>
        </p:txBody>
      </p:sp>
      <p:sp>
        <p:nvSpPr>
          <p:cNvPr id="5" name="ZoneTexte 4">
            <a:extLst>
              <a:ext uri="{FF2B5EF4-FFF2-40B4-BE49-F238E27FC236}">
                <a16:creationId xmlns:a16="http://schemas.microsoft.com/office/drawing/2014/main" id="{EA2D62AA-88C2-D70B-107C-D518BAED61EB}"/>
              </a:ext>
            </a:extLst>
          </p:cNvPr>
          <p:cNvSpPr txBox="1"/>
          <p:nvPr/>
        </p:nvSpPr>
        <p:spPr>
          <a:xfrm>
            <a:off x="224948" y="2128141"/>
            <a:ext cx="37664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Une situation géographique</a:t>
            </a:r>
            <a:r>
              <a:rPr kumimoji="0" lang="fr-FR" sz="1800" b="0" i="0" u="none" strike="noStrike" kern="1200" cap="none" spc="0" normalizeH="0" noProof="0" dirty="0">
                <a:ln>
                  <a:noFill/>
                </a:ln>
                <a:solidFill>
                  <a:prstClr val="white"/>
                </a:solidFill>
                <a:effectLst/>
                <a:uLnTx/>
                <a:uFillTx/>
                <a:latin typeface="Calibri" panose="020F0502020204030204"/>
                <a:ea typeface="+mn-ea"/>
                <a:cs typeface="+mn-cs"/>
              </a:rPr>
              <a:t> idéale</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id="{D2545D0B-B88A-974C-68AF-7A85AA06429D}"/>
              </a:ext>
            </a:extLst>
          </p:cNvPr>
          <p:cNvSpPr txBox="1"/>
          <p:nvPr/>
        </p:nvSpPr>
        <p:spPr>
          <a:xfrm>
            <a:off x="224948" y="2497473"/>
            <a:ext cx="869410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Des héritages multiples,</a:t>
            </a:r>
            <a:r>
              <a:rPr kumimoji="0" lang="fr-FR" sz="1800" b="0" i="0" u="none" strike="noStrike" kern="1200" cap="none" spc="0" normalizeH="0" noProof="0" dirty="0">
                <a:ln>
                  <a:noFill/>
                </a:ln>
                <a:solidFill>
                  <a:prstClr val="white"/>
                </a:solidFill>
                <a:effectLst/>
                <a:uLnTx/>
                <a:uFillTx/>
                <a:latin typeface="Calibri" panose="020F0502020204030204"/>
                <a:ea typeface="+mn-ea"/>
                <a:cs typeface="+mn-cs"/>
              </a:rPr>
              <a:t> portés par de grands personnages, dont la France n’a gardé que le bien</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34402822-FC10-F2C0-F7D7-980ED06E059F}"/>
              </a:ext>
            </a:extLst>
          </p:cNvPr>
          <p:cNvSpPr txBox="1"/>
          <p:nvPr/>
        </p:nvSpPr>
        <p:spPr>
          <a:xfrm>
            <a:off x="224948" y="3143804"/>
            <a:ext cx="869410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Des clichés porteurs de messages politiques</a:t>
            </a:r>
          </a:p>
        </p:txBody>
      </p:sp>
      <p:pic>
        <p:nvPicPr>
          <p:cNvPr id="14" name="Image 13">
            <a:extLst>
              <a:ext uri="{FF2B5EF4-FFF2-40B4-BE49-F238E27FC236}">
                <a16:creationId xmlns:a16="http://schemas.microsoft.com/office/drawing/2014/main" id="{D1B43495-C591-3B14-7899-4019C78CB2CD}"/>
              </a:ext>
            </a:extLst>
          </p:cNvPr>
          <p:cNvPicPr>
            <a:picLocks noChangeAspect="1"/>
          </p:cNvPicPr>
          <p:nvPr/>
        </p:nvPicPr>
        <p:blipFill>
          <a:blip r:embed="rId2"/>
          <a:stretch>
            <a:fillRect/>
          </a:stretch>
        </p:blipFill>
        <p:spPr>
          <a:xfrm>
            <a:off x="4833724" y="0"/>
            <a:ext cx="4265116" cy="6796445"/>
          </a:xfrm>
          <a:prstGeom prst="rect">
            <a:avLst/>
          </a:prstGeom>
        </p:spPr>
      </p:pic>
    </p:spTree>
    <p:extLst>
      <p:ext uri="{BB962C8B-B14F-4D97-AF65-F5344CB8AC3E}">
        <p14:creationId xmlns:p14="http://schemas.microsoft.com/office/powerpoint/2010/main" val="50376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81932F-0674-F1F8-42BD-52CD26AE2E84}"/>
              </a:ext>
            </a:extLst>
          </p:cNvPr>
          <p:cNvSpPr txBox="1"/>
          <p:nvPr/>
        </p:nvSpPr>
        <p:spPr>
          <a:xfrm>
            <a:off x="324128" y="61555"/>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B – Le projet politique de la Troisième République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80054" y="422354"/>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La langue française pour unifier la patrie</a:t>
            </a:r>
          </a:p>
        </p:txBody>
      </p:sp>
      <p:sp>
        <p:nvSpPr>
          <p:cNvPr id="9" name="ZoneTexte 8">
            <a:extLst>
              <a:ext uri="{FF2B5EF4-FFF2-40B4-BE49-F238E27FC236}">
                <a16:creationId xmlns:a16="http://schemas.microsoft.com/office/drawing/2014/main" id="{F4BEA5DA-704E-909B-D17C-2086E64DDE64}"/>
              </a:ext>
            </a:extLst>
          </p:cNvPr>
          <p:cNvSpPr txBox="1"/>
          <p:nvPr/>
        </p:nvSpPr>
        <p:spPr>
          <a:xfrm>
            <a:off x="580054" y="783153"/>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2 – L’histoire et la géographie pour faire connaître et aimer la France</a:t>
            </a:r>
          </a:p>
        </p:txBody>
      </p:sp>
      <p:sp>
        <p:nvSpPr>
          <p:cNvPr id="15" name="ZoneTexte 14">
            <a:extLst>
              <a:ext uri="{FF2B5EF4-FFF2-40B4-BE49-F238E27FC236}">
                <a16:creationId xmlns:a16="http://schemas.microsoft.com/office/drawing/2014/main" id="{7C53FD22-1004-21CB-FB77-3309ACA25D69}"/>
              </a:ext>
            </a:extLst>
          </p:cNvPr>
          <p:cNvSpPr txBox="1"/>
          <p:nvPr/>
        </p:nvSpPr>
        <p:spPr>
          <a:xfrm>
            <a:off x="671730" y="1110237"/>
            <a:ext cx="37664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 – 1870-1880 : un contexte porteur</a:t>
            </a:r>
          </a:p>
        </p:txBody>
      </p:sp>
      <p:sp>
        <p:nvSpPr>
          <p:cNvPr id="8" name="ZoneTexte 7">
            <a:extLst>
              <a:ext uri="{FF2B5EF4-FFF2-40B4-BE49-F238E27FC236}">
                <a16:creationId xmlns:a16="http://schemas.microsoft.com/office/drawing/2014/main" id="{4BA8A73A-F241-241D-AAD3-0259817BC43B}"/>
              </a:ext>
            </a:extLst>
          </p:cNvPr>
          <p:cNvSpPr txBox="1"/>
          <p:nvPr/>
        </p:nvSpPr>
        <p:spPr>
          <a:xfrm>
            <a:off x="671730" y="1471036"/>
            <a:ext cx="37664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b – Une certaine vision de la France</a:t>
            </a:r>
          </a:p>
        </p:txBody>
      </p:sp>
      <p:sp>
        <p:nvSpPr>
          <p:cNvPr id="4" name="ZoneTexte 3">
            <a:extLst>
              <a:ext uri="{FF2B5EF4-FFF2-40B4-BE49-F238E27FC236}">
                <a16:creationId xmlns:a16="http://schemas.microsoft.com/office/drawing/2014/main" id="{B59964B6-9F97-D01F-5C5B-58DED8420AF6}"/>
              </a:ext>
            </a:extLst>
          </p:cNvPr>
          <p:cNvSpPr txBox="1"/>
          <p:nvPr/>
        </p:nvSpPr>
        <p:spPr>
          <a:xfrm>
            <a:off x="224948" y="1767342"/>
            <a:ext cx="37664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La stabilité du territoire</a:t>
            </a:r>
          </a:p>
        </p:txBody>
      </p:sp>
      <p:sp>
        <p:nvSpPr>
          <p:cNvPr id="5" name="ZoneTexte 4">
            <a:extLst>
              <a:ext uri="{FF2B5EF4-FFF2-40B4-BE49-F238E27FC236}">
                <a16:creationId xmlns:a16="http://schemas.microsoft.com/office/drawing/2014/main" id="{EA2D62AA-88C2-D70B-107C-D518BAED61EB}"/>
              </a:ext>
            </a:extLst>
          </p:cNvPr>
          <p:cNvSpPr txBox="1"/>
          <p:nvPr/>
        </p:nvSpPr>
        <p:spPr>
          <a:xfrm>
            <a:off x="224948" y="2128141"/>
            <a:ext cx="37664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Une situation géographique idéale</a:t>
            </a:r>
          </a:p>
        </p:txBody>
      </p:sp>
      <p:sp>
        <p:nvSpPr>
          <p:cNvPr id="7" name="ZoneTexte 6">
            <a:extLst>
              <a:ext uri="{FF2B5EF4-FFF2-40B4-BE49-F238E27FC236}">
                <a16:creationId xmlns:a16="http://schemas.microsoft.com/office/drawing/2014/main" id="{D2545D0B-B88A-974C-68AF-7A85AA06429D}"/>
              </a:ext>
            </a:extLst>
          </p:cNvPr>
          <p:cNvSpPr txBox="1"/>
          <p:nvPr/>
        </p:nvSpPr>
        <p:spPr>
          <a:xfrm>
            <a:off x="224948" y="2497473"/>
            <a:ext cx="869410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Des héritages multiples, portés par de grands personnages, dont la France n’a gardé que le bien</a:t>
            </a:r>
          </a:p>
        </p:txBody>
      </p:sp>
      <p:sp>
        <p:nvSpPr>
          <p:cNvPr id="10" name="ZoneTexte 9">
            <a:extLst>
              <a:ext uri="{FF2B5EF4-FFF2-40B4-BE49-F238E27FC236}">
                <a16:creationId xmlns:a16="http://schemas.microsoft.com/office/drawing/2014/main" id="{34402822-FC10-F2C0-F7D7-980ED06E059F}"/>
              </a:ext>
            </a:extLst>
          </p:cNvPr>
          <p:cNvSpPr txBox="1"/>
          <p:nvPr/>
        </p:nvSpPr>
        <p:spPr>
          <a:xfrm>
            <a:off x="224948" y="3143804"/>
            <a:ext cx="869410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Des clichés porteurs de messages politiques</a:t>
            </a:r>
          </a:p>
        </p:txBody>
      </p:sp>
      <p:pic>
        <p:nvPicPr>
          <p:cNvPr id="14" name="Image 13">
            <a:extLst>
              <a:ext uri="{FF2B5EF4-FFF2-40B4-BE49-F238E27FC236}">
                <a16:creationId xmlns:a16="http://schemas.microsoft.com/office/drawing/2014/main" id="{D1B43495-C591-3B14-7899-4019C78CB2CD}"/>
              </a:ext>
            </a:extLst>
          </p:cNvPr>
          <p:cNvPicPr>
            <a:picLocks noChangeAspect="1"/>
          </p:cNvPicPr>
          <p:nvPr/>
        </p:nvPicPr>
        <p:blipFill>
          <a:blip r:embed="rId2"/>
          <a:stretch>
            <a:fillRect/>
          </a:stretch>
        </p:blipFill>
        <p:spPr>
          <a:xfrm>
            <a:off x="4833724" y="0"/>
            <a:ext cx="4265116" cy="6796445"/>
          </a:xfrm>
          <a:prstGeom prst="rect">
            <a:avLst/>
          </a:prstGeom>
        </p:spPr>
      </p:pic>
      <p:sp>
        <p:nvSpPr>
          <p:cNvPr id="6" name="ZoneTexte 5">
            <a:extLst>
              <a:ext uri="{FF2B5EF4-FFF2-40B4-BE49-F238E27FC236}">
                <a16:creationId xmlns:a16="http://schemas.microsoft.com/office/drawing/2014/main" id="{9C0E3CBE-86BB-2727-BB01-9A6F9C874B3F}"/>
              </a:ext>
            </a:extLst>
          </p:cNvPr>
          <p:cNvSpPr txBox="1"/>
          <p:nvPr/>
        </p:nvSpPr>
        <p:spPr>
          <a:xfrm>
            <a:off x="224948" y="3529531"/>
            <a:ext cx="4466973"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On est bien loin de l’histoire méthodique</a:t>
            </a:r>
            <a:r>
              <a:rPr kumimoji="0" lang="fr-FR" sz="1800" b="0" i="0" u="none" strike="noStrike" kern="1200" cap="none" spc="0" normalizeH="0" noProof="0" dirty="0">
                <a:ln>
                  <a:noFill/>
                </a:ln>
                <a:solidFill>
                  <a:prstClr val="white"/>
                </a:solidFill>
                <a:effectLst/>
                <a:uLnTx/>
                <a:uFillTx/>
                <a:latin typeface="Calibri" panose="020F0502020204030204"/>
                <a:ea typeface="+mn-ea"/>
                <a:cs typeface="+mn-cs"/>
              </a:rPr>
              <a:t> (Langlois et Seignobos), et plus encore de l’école des </a:t>
            </a:r>
            <a:r>
              <a:rPr kumimoji="0" lang="fr-FR" sz="1800" b="0" i="1" u="none" strike="noStrike" kern="1200" cap="none" spc="0" normalizeH="0" noProof="0" dirty="0">
                <a:ln>
                  <a:noFill/>
                </a:ln>
                <a:solidFill>
                  <a:prstClr val="white"/>
                </a:solidFill>
                <a:effectLst/>
                <a:uLnTx/>
                <a:uFillTx/>
                <a:latin typeface="Calibri" panose="020F0502020204030204"/>
                <a:ea typeface="+mn-ea"/>
                <a:cs typeface="+mn-cs"/>
              </a:rPr>
              <a:t>Annales</a:t>
            </a:r>
            <a:r>
              <a:rPr kumimoji="0" lang="fr-FR" sz="1800" b="0" u="none" strike="noStrike" kern="1200" cap="none" spc="0" normalizeH="0" noProof="0" dirty="0">
                <a:ln>
                  <a:noFill/>
                </a:ln>
                <a:solidFill>
                  <a:prstClr val="white"/>
                </a:solidFill>
                <a:effectLst/>
                <a:uLnTx/>
                <a:uFillTx/>
                <a:latin typeface="Calibri" panose="020F0502020204030204"/>
                <a:ea typeface="+mn-ea"/>
                <a:cs typeface="+mn-cs"/>
              </a:rPr>
              <a:t>…</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93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81932F-0674-F1F8-42BD-52CD26AE2E84}"/>
              </a:ext>
            </a:extLst>
          </p:cNvPr>
          <p:cNvSpPr txBox="1"/>
          <p:nvPr/>
        </p:nvSpPr>
        <p:spPr>
          <a:xfrm>
            <a:off x="324128" y="61555"/>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400" dirty="0">
                <a:solidFill>
                  <a:prstClr val="white"/>
                </a:solidFill>
                <a:latin typeface="Calibri" panose="020F0502020204030204"/>
              </a:rPr>
              <a:t>B</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 Le projet politique de la Troisième République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80054" y="422354"/>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La langue française pour unifier la patrie</a:t>
            </a:r>
          </a:p>
        </p:txBody>
      </p:sp>
      <p:sp>
        <p:nvSpPr>
          <p:cNvPr id="9" name="ZoneTexte 8">
            <a:extLst>
              <a:ext uri="{FF2B5EF4-FFF2-40B4-BE49-F238E27FC236}">
                <a16:creationId xmlns:a16="http://schemas.microsoft.com/office/drawing/2014/main" id="{F4BEA5DA-704E-909B-D17C-2086E64DDE64}"/>
              </a:ext>
            </a:extLst>
          </p:cNvPr>
          <p:cNvSpPr txBox="1"/>
          <p:nvPr/>
        </p:nvSpPr>
        <p:spPr>
          <a:xfrm>
            <a:off x="580054" y="783153"/>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2 – L’histoire et la géographie pour faire connaître et aimer la France</a:t>
            </a:r>
          </a:p>
        </p:txBody>
      </p:sp>
      <p:sp>
        <p:nvSpPr>
          <p:cNvPr id="11" name="ZoneTexte 10">
            <a:extLst>
              <a:ext uri="{FF2B5EF4-FFF2-40B4-BE49-F238E27FC236}">
                <a16:creationId xmlns:a16="http://schemas.microsoft.com/office/drawing/2014/main" id="{B6E4BE2F-B48F-F5EE-8F40-CE59D088CCCD}"/>
              </a:ext>
            </a:extLst>
          </p:cNvPr>
          <p:cNvSpPr txBox="1"/>
          <p:nvPr/>
        </p:nvSpPr>
        <p:spPr>
          <a:xfrm>
            <a:off x="580054" y="1183263"/>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3 – A l’école du citoyen</a:t>
            </a:r>
          </a:p>
        </p:txBody>
      </p:sp>
      <p:sp>
        <p:nvSpPr>
          <p:cNvPr id="12" name="ZoneTexte 11">
            <a:extLst>
              <a:ext uri="{FF2B5EF4-FFF2-40B4-BE49-F238E27FC236}">
                <a16:creationId xmlns:a16="http://schemas.microsoft.com/office/drawing/2014/main" id="{17E0053F-8A57-CBC8-EA55-152B2133D282}"/>
              </a:ext>
            </a:extLst>
          </p:cNvPr>
          <p:cNvSpPr txBox="1"/>
          <p:nvPr/>
        </p:nvSpPr>
        <p:spPr>
          <a:xfrm>
            <a:off x="713801" y="1544062"/>
            <a:ext cx="4622697" cy="646331"/>
          </a:xfrm>
          <a:prstGeom prst="rect">
            <a:avLst/>
          </a:prstGeom>
          <a:noFill/>
        </p:spPr>
        <p:txBody>
          <a:bodyPr wrap="square" rtlCol="0">
            <a:spAutoFit/>
          </a:bodyPr>
          <a:lstStyle/>
          <a:p>
            <a:r>
              <a:rPr lang="fr-FR" dirty="0"/>
              <a:t>a - L’éducation civique (1882) : une priorité pour la République</a:t>
            </a:r>
          </a:p>
        </p:txBody>
      </p:sp>
      <p:sp>
        <p:nvSpPr>
          <p:cNvPr id="16" name="ZoneTexte 15">
            <a:extLst>
              <a:ext uri="{FF2B5EF4-FFF2-40B4-BE49-F238E27FC236}">
                <a16:creationId xmlns:a16="http://schemas.microsoft.com/office/drawing/2014/main" id="{84866FAA-1F28-AC84-40CE-64BC5B99D668}"/>
              </a:ext>
            </a:extLst>
          </p:cNvPr>
          <p:cNvSpPr txBox="1"/>
          <p:nvPr/>
        </p:nvSpPr>
        <p:spPr>
          <a:xfrm>
            <a:off x="5541938" y="1218749"/>
            <a:ext cx="3410937" cy="5391913"/>
          </a:xfrm>
          <a:prstGeom prst="rect">
            <a:avLst/>
          </a:prstGeom>
          <a:solidFill>
            <a:srgbClr val="262626"/>
          </a:solidFill>
          <a:ln>
            <a:solidFill>
              <a:schemeClr val="tx1"/>
            </a:solidFill>
          </a:ln>
        </p:spPr>
        <p:txBody>
          <a:bodyPr wrap="square">
            <a:spAutoFit/>
          </a:bodyPr>
          <a:lstStyle/>
          <a:p>
            <a:r>
              <a:rPr lang="fr-FR" dirty="0"/>
              <a:t>« Vous devez enseigner la politique. Pour deux raisons : d’abord, n’êtes-vous pas chargés, d’après les nouveaux programmes, de l’enseignement civique ? C’est une première raison. Il y en a une seconde, et plus haute, c’est que vous êtes tous les fils de 1789 ! Vous avez été affranchis comme citoyens par la Révolution française, vous allez être émancipés comme instituteurs par la République de 1880 : comment n'aimeriez-vous pas et ne feriez-vous pas aimer dans votre enseignement et la révolution et la République ? »</a:t>
            </a:r>
          </a:p>
          <a:p>
            <a:pPr algn="r"/>
            <a:r>
              <a:rPr lang="fr-FR" dirty="0"/>
              <a:t>Jules Ferry, Congrès pédagogique du 25 avril 1881</a:t>
            </a:r>
          </a:p>
        </p:txBody>
      </p:sp>
      <p:sp>
        <p:nvSpPr>
          <p:cNvPr id="17" name="ZoneTexte 16">
            <a:extLst>
              <a:ext uri="{FF2B5EF4-FFF2-40B4-BE49-F238E27FC236}">
                <a16:creationId xmlns:a16="http://schemas.microsoft.com/office/drawing/2014/main" id="{7AE91ABB-6274-48B0-F36F-365897145EFB}"/>
              </a:ext>
            </a:extLst>
          </p:cNvPr>
          <p:cNvSpPr txBox="1"/>
          <p:nvPr/>
        </p:nvSpPr>
        <p:spPr>
          <a:xfrm>
            <a:off x="324128" y="2190393"/>
            <a:ext cx="5402115" cy="369332"/>
          </a:xfrm>
          <a:prstGeom prst="rect">
            <a:avLst/>
          </a:prstGeom>
          <a:noFill/>
        </p:spPr>
        <p:txBody>
          <a:bodyPr wrap="square" rtlCol="0">
            <a:spAutoFit/>
          </a:bodyPr>
          <a:lstStyle/>
          <a:p>
            <a:r>
              <a:rPr lang="fr-FR" dirty="0"/>
              <a:t>- Une République qu’il faut défendre</a:t>
            </a:r>
          </a:p>
        </p:txBody>
      </p:sp>
      <p:sp>
        <p:nvSpPr>
          <p:cNvPr id="18" name="ZoneTexte 17">
            <a:extLst>
              <a:ext uri="{FF2B5EF4-FFF2-40B4-BE49-F238E27FC236}">
                <a16:creationId xmlns:a16="http://schemas.microsoft.com/office/drawing/2014/main" id="{3CBF5FEF-05AB-C492-2C59-75E649D818C8}"/>
              </a:ext>
            </a:extLst>
          </p:cNvPr>
          <p:cNvSpPr txBox="1"/>
          <p:nvPr/>
        </p:nvSpPr>
        <p:spPr>
          <a:xfrm>
            <a:off x="324128" y="2565885"/>
            <a:ext cx="5402115" cy="369332"/>
          </a:xfrm>
          <a:prstGeom prst="rect">
            <a:avLst/>
          </a:prstGeom>
          <a:noFill/>
        </p:spPr>
        <p:txBody>
          <a:bodyPr wrap="square" rtlCol="0">
            <a:spAutoFit/>
          </a:bodyPr>
          <a:lstStyle/>
          <a:p>
            <a:r>
              <a:rPr lang="fr-FR" dirty="0"/>
              <a:t>- Une démocratie qu’il faut faire vivre</a:t>
            </a:r>
          </a:p>
        </p:txBody>
      </p:sp>
      <p:pic>
        <p:nvPicPr>
          <p:cNvPr id="19" name="Image 18">
            <a:extLst>
              <a:ext uri="{FF2B5EF4-FFF2-40B4-BE49-F238E27FC236}">
                <a16:creationId xmlns:a16="http://schemas.microsoft.com/office/drawing/2014/main" id="{CF29B837-E1C4-8FA5-859B-71F1E8B8AAF5}"/>
              </a:ext>
            </a:extLst>
          </p:cNvPr>
          <p:cNvPicPr>
            <a:picLocks noChangeAspect="1"/>
          </p:cNvPicPr>
          <p:nvPr/>
        </p:nvPicPr>
        <p:blipFill>
          <a:blip r:embed="rId2"/>
          <a:stretch>
            <a:fillRect/>
          </a:stretch>
        </p:blipFill>
        <p:spPr>
          <a:xfrm>
            <a:off x="324128" y="2965857"/>
            <a:ext cx="5164929" cy="3892143"/>
          </a:xfrm>
          <a:prstGeom prst="rect">
            <a:avLst/>
          </a:prstGeom>
        </p:spPr>
      </p:pic>
      <p:pic>
        <p:nvPicPr>
          <p:cNvPr id="20" name="Image 19">
            <a:extLst>
              <a:ext uri="{FF2B5EF4-FFF2-40B4-BE49-F238E27FC236}">
                <a16:creationId xmlns:a16="http://schemas.microsoft.com/office/drawing/2014/main" id="{F8B29E1C-08CC-CC2D-03FD-F553B83FA9FD}"/>
              </a:ext>
            </a:extLst>
          </p:cNvPr>
          <p:cNvPicPr>
            <a:picLocks noChangeAspect="1"/>
          </p:cNvPicPr>
          <p:nvPr/>
        </p:nvPicPr>
        <p:blipFill>
          <a:blip r:embed="rId3"/>
          <a:stretch>
            <a:fillRect/>
          </a:stretch>
        </p:blipFill>
        <p:spPr>
          <a:xfrm>
            <a:off x="5622804" y="1143288"/>
            <a:ext cx="3410937" cy="4495963"/>
          </a:xfrm>
          <a:prstGeom prst="rect">
            <a:avLst/>
          </a:prstGeom>
        </p:spPr>
      </p:pic>
    </p:spTree>
    <p:extLst>
      <p:ext uri="{BB962C8B-B14F-4D97-AF65-F5344CB8AC3E}">
        <p14:creationId xmlns:p14="http://schemas.microsoft.com/office/powerpoint/2010/main" val="184909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6" grpId="0" animBg="1"/>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81932F-0674-F1F8-42BD-52CD26AE2E84}"/>
              </a:ext>
            </a:extLst>
          </p:cNvPr>
          <p:cNvSpPr txBox="1"/>
          <p:nvPr/>
        </p:nvSpPr>
        <p:spPr>
          <a:xfrm>
            <a:off x="324128" y="61555"/>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400" dirty="0">
                <a:solidFill>
                  <a:prstClr val="white"/>
                </a:solidFill>
                <a:latin typeface="Calibri" panose="020F0502020204030204"/>
              </a:rPr>
              <a:t>B</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 Le projet politique de la Troisième République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80054" y="422354"/>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La langue française pour unifier la patrie</a:t>
            </a:r>
          </a:p>
        </p:txBody>
      </p:sp>
      <p:sp>
        <p:nvSpPr>
          <p:cNvPr id="9" name="ZoneTexte 8">
            <a:extLst>
              <a:ext uri="{FF2B5EF4-FFF2-40B4-BE49-F238E27FC236}">
                <a16:creationId xmlns:a16="http://schemas.microsoft.com/office/drawing/2014/main" id="{F4BEA5DA-704E-909B-D17C-2086E64DDE64}"/>
              </a:ext>
            </a:extLst>
          </p:cNvPr>
          <p:cNvSpPr txBox="1"/>
          <p:nvPr/>
        </p:nvSpPr>
        <p:spPr>
          <a:xfrm>
            <a:off x="580054" y="783153"/>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2 – L’histoire et la géographie pour faire connaître et aimer la France</a:t>
            </a:r>
          </a:p>
        </p:txBody>
      </p:sp>
      <p:sp>
        <p:nvSpPr>
          <p:cNvPr id="11" name="ZoneTexte 10">
            <a:extLst>
              <a:ext uri="{FF2B5EF4-FFF2-40B4-BE49-F238E27FC236}">
                <a16:creationId xmlns:a16="http://schemas.microsoft.com/office/drawing/2014/main" id="{B6E4BE2F-B48F-F5EE-8F40-CE59D088CCCD}"/>
              </a:ext>
            </a:extLst>
          </p:cNvPr>
          <p:cNvSpPr txBox="1"/>
          <p:nvPr/>
        </p:nvSpPr>
        <p:spPr>
          <a:xfrm>
            <a:off x="580054" y="1183263"/>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3 – A l’école du citoyen</a:t>
            </a:r>
          </a:p>
        </p:txBody>
      </p:sp>
      <p:sp>
        <p:nvSpPr>
          <p:cNvPr id="12" name="ZoneTexte 11">
            <a:extLst>
              <a:ext uri="{FF2B5EF4-FFF2-40B4-BE49-F238E27FC236}">
                <a16:creationId xmlns:a16="http://schemas.microsoft.com/office/drawing/2014/main" id="{17E0053F-8A57-CBC8-EA55-152B2133D282}"/>
              </a:ext>
            </a:extLst>
          </p:cNvPr>
          <p:cNvSpPr txBox="1"/>
          <p:nvPr/>
        </p:nvSpPr>
        <p:spPr>
          <a:xfrm>
            <a:off x="713801" y="1544062"/>
            <a:ext cx="462269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 - L’éducation civique (1882) : une priorité pour la République</a:t>
            </a:r>
          </a:p>
        </p:txBody>
      </p:sp>
      <p:sp>
        <p:nvSpPr>
          <p:cNvPr id="17" name="ZoneTexte 16">
            <a:extLst>
              <a:ext uri="{FF2B5EF4-FFF2-40B4-BE49-F238E27FC236}">
                <a16:creationId xmlns:a16="http://schemas.microsoft.com/office/drawing/2014/main" id="{7AE91ABB-6274-48B0-F36F-365897145EFB}"/>
              </a:ext>
            </a:extLst>
          </p:cNvPr>
          <p:cNvSpPr txBox="1"/>
          <p:nvPr/>
        </p:nvSpPr>
        <p:spPr>
          <a:xfrm>
            <a:off x="324128" y="2190393"/>
            <a:ext cx="540211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Une République qu’il faut défendre</a:t>
            </a:r>
          </a:p>
        </p:txBody>
      </p:sp>
      <p:sp>
        <p:nvSpPr>
          <p:cNvPr id="18" name="ZoneTexte 17">
            <a:extLst>
              <a:ext uri="{FF2B5EF4-FFF2-40B4-BE49-F238E27FC236}">
                <a16:creationId xmlns:a16="http://schemas.microsoft.com/office/drawing/2014/main" id="{3CBF5FEF-05AB-C492-2C59-75E649D818C8}"/>
              </a:ext>
            </a:extLst>
          </p:cNvPr>
          <p:cNvSpPr txBox="1"/>
          <p:nvPr/>
        </p:nvSpPr>
        <p:spPr>
          <a:xfrm>
            <a:off x="324128" y="2565885"/>
            <a:ext cx="540211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Une démocratie qu’il faut faire vivre</a:t>
            </a:r>
          </a:p>
        </p:txBody>
      </p:sp>
      <p:sp>
        <p:nvSpPr>
          <p:cNvPr id="4" name="ZoneTexte 3">
            <a:extLst>
              <a:ext uri="{FF2B5EF4-FFF2-40B4-BE49-F238E27FC236}">
                <a16:creationId xmlns:a16="http://schemas.microsoft.com/office/drawing/2014/main" id="{AA95966E-E8FC-57FD-118E-166E4C70916C}"/>
              </a:ext>
            </a:extLst>
          </p:cNvPr>
          <p:cNvSpPr txBox="1"/>
          <p:nvPr/>
        </p:nvSpPr>
        <p:spPr>
          <a:xfrm>
            <a:off x="324091" y="2951302"/>
            <a:ext cx="540211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solidFill>
                  <a:prstClr val="white"/>
                </a:solidFill>
                <a:latin typeface="Calibri" panose="020F0502020204030204"/>
              </a:rPr>
              <a:t>- S’identifier à la France</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Image 5">
            <a:extLst>
              <a:ext uri="{FF2B5EF4-FFF2-40B4-BE49-F238E27FC236}">
                <a16:creationId xmlns:a16="http://schemas.microsoft.com/office/drawing/2014/main" id="{EDC1441B-710B-F400-0EE8-D679E64DA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2432" y="2930184"/>
            <a:ext cx="4958517" cy="3750016"/>
          </a:xfrm>
          <a:prstGeom prst="rect">
            <a:avLst/>
          </a:prstGeom>
        </p:spPr>
      </p:pic>
      <p:sp>
        <p:nvSpPr>
          <p:cNvPr id="7" name="ZoneTexte 6">
            <a:extLst>
              <a:ext uri="{FF2B5EF4-FFF2-40B4-BE49-F238E27FC236}">
                <a16:creationId xmlns:a16="http://schemas.microsoft.com/office/drawing/2014/main" id="{95829C3C-9D9B-C00C-FF7A-0BCD069E6B25}"/>
              </a:ext>
            </a:extLst>
          </p:cNvPr>
          <p:cNvSpPr txBox="1"/>
          <p:nvPr/>
        </p:nvSpPr>
        <p:spPr>
          <a:xfrm>
            <a:off x="324091" y="3342879"/>
            <a:ext cx="540211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solidFill>
                  <a:prstClr val="white"/>
                </a:solidFill>
                <a:latin typeface="Calibri" panose="020F0502020204030204"/>
              </a:rPr>
              <a:t>- Des citoyens qui savent obéir</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ZoneTexte 7">
            <a:extLst>
              <a:ext uri="{FF2B5EF4-FFF2-40B4-BE49-F238E27FC236}">
                <a16:creationId xmlns:a16="http://schemas.microsoft.com/office/drawing/2014/main" id="{4C07BDEC-9BE7-01DD-D232-26D2B9647FFC}"/>
              </a:ext>
            </a:extLst>
          </p:cNvPr>
          <p:cNvSpPr txBox="1"/>
          <p:nvPr/>
        </p:nvSpPr>
        <p:spPr>
          <a:xfrm>
            <a:off x="324091" y="3721870"/>
            <a:ext cx="540211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solidFill>
                  <a:prstClr val="white"/>
                </a:solidFill>
                <a:latin typeface="Calibri" panose="020F0502020204030204"/>
              </a:rPr>
              <a:t>- Remplacer l’instruction religieuse</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10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81932F-0674-F1F8-42BD-52CD26AE2E84}"/>
              </a:ext>
            </a:extLst>
          </p:cNvPr>
          <p:cNvSpPr txBox="1"/>
          <p:nvPr/>
        </p:nvSpPr>
        <p:spPr>
          <a:xfrm>
            <a:off x="324128" y="61555"/>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B – Le projet politique de la Troisième République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80054" y="422354"/>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La langue française pour unifier la patrie</a:t>
            </a:r>
          </a:p>
        </p:txBody>
      </p:sp>
      <p:sp>
        <p:nvSpPr>
          <p:cNvPr id="9" name="ZoneTexte 8">
            <a:extLst>
              <a:ext uri="{FF2B5EF4-FFF2-40B4-BE49-F238E27FC236}">
                <a16:creationId xmlns:a16="http://schemas.microsoft.com/office/drawing/2014/main" id="{F4BEA5DA-704E-909B-D17C-2086E64DDE64}"/>
              </a:ext>
            </a:extLst>
          </p:cNvPr>
          <p:cNvSpPr txBox="1"/>
          <p:nvPr/>
        </p:nvSpPr>
        <p:spPr>
          <a:xfrm>
            <a:off x="580054" y="783153"/>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2 – L’histoire et la géographie pour faire connaître et aimer la France</a:t>
            </a:r>
          </a:p>
        </p:txBody>
      </p:sp>
      <p:sp>
        <p:nvSpPr>
          <p:cNvPr id="11" name="ZoneTexte 10">
            <a:extLst>
              <a:ext uri="{FF2B5EF4-FFF2-40B4-BE49-F238E27FC236}">
                <a16:creationId xmlns:a16="http://schemas.microsoft.com/office/drawing/2014/main" id="{B6E4BE2F-B48F-F5EE-8F40-CE59D088CCCD}"/>
              </a:ext>
            </a:extLst>
          </p:cNvPr>
          <p:cNvSpPr txBox="1"/>
          <p:nvPr/>
        </p:nvSpPr>
        <p:spPr>
          <a:xfrm>
            <a:off x="580054" y="1183263"/>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3 – A l’école du citoyen</a:t>
            </a:r>
          </a:p>
        </p:txBody>
      </p:sp>
      <p:sp>
        <p:nvSpPr>
          <p:cNvPr id="12" name="ZoneTexte 11">
            <a:extLst>
              <a:ext uri="{FF2B5EF4-FFF2-40B4-BE49-F238E27FC236}">
                <a16:creationId xmlns:a16="http://schemas.microsoft.com/office/drawing/2014/main" id="{17E0053F-8A57-CBC8-EA55-152B2133D282}"/>
              </a:ext>
            </a:extLst>
          </p:cNvPr>
          <p:cNvSpPr txBox="1"/>
          <p:nvPr/>
        </p:nvSpPr>
        <p:spPr>
          <a:xfrm>
            <a:off x="713801" y="1544062"/>
            <a:ext cx="663137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 - L’éducation civique (1882) : une priorité pour la République</a:t>
            </a:r>
          </a:p>
        </p:txBody>
      </p:sp>
      <p:sp>
        <p:nvSpPr>
          <p:cNvPr id="5" name="ZoneTexte 4">
            <a:extLst>
              <a:ext uri="{FF2B5EF4-FFF2-40B4-BE49-F238E27FC236}">
                <a16:creationId xmlns:a16="http://schemas.microsoft.com/office/drawing/2014/main" id="{863F2F99-3E97-C85F-D741-9C7C9993D19E}"/>
              </a:ext>
            </a:extLst>
          </p:cNvPr>
          <p:cNvSpPr txBox="1"/>
          <p:nvPr/>
        </p:nvSpPr>
        <p:spPr>
          <a:xfrm>
            <a:off x="713801" y="1904861"/>
            <a:ext cx="663137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b – Education morale et instruction civique</a:t>
            </a:r>
          </a:p>
        </p:txBody>
      </p:sp>
      <p:sp>
        <p:nvSpPr>
          <p:cNvPr id="10" name="ZoneTexte 9">
            <a:extLst>
              <a:ext uri="{FF2B5EF4-FFF2-40B4-BE49-F238E27FC236}">
                <a16:creationId xmlns:a16="http://schemas.microsoft.com/office/drawing/2014/main" id="{419EC931-7819-CFC3-2371-AE1A01739E25}"/>
              </a:ext>
            </a:extLst>
          </p:cNvPr>
          <p:cNvSpPr txBox="1"/>
          <p:nvPr/>
        </p:nvSpPr>
        <p:spPr>
          <a:xfrm>
            <a:off x="324128" y="2274193"/>
            <a:ext cx="663137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L’éducation morale : une réponse aux accusations des cléricaux</a:t>
            </a:r>
          </a:p>
        </p:txBody>
      </p:sp>
      <p:pic>
        <p:nvPicPr>
          <p:cNvPr id="13" name="Image 12">
            <a:extLst>
              <a:ext uri="{FF2B5EF4-FFF2-40B4-BE49-F238E27FC236}">
                <a16:creationId xmlns:a16="http://schemas.microsoft.com/office/drawing/2014/main" id="{D6231664-A2F1-4AED-3707-4FAECEEFB241}"/>
              </a:ext>
            </a:extLst>
          </p:cNvPr>
          <p:cNvPicPr>
            <a:picLocks noChangeAspect="1"/>
          </p:cNvPicPr>
          <p:nvPr/>
        </p:nvPicPr>
        <p:blipFill>
          <a:blip r:embed="rId2"/>
          <a:stretch>
            <a:fillRect/>
          </a:stretch>
        </p:blipFill>
        <p:spPr>
          <a:xfrm>
            <a:off x="3633082" y="3004324"/>
            <a:ext cx="5510918" cy="3849032"/>
          </a:xfrm>
          <a:prstGeom prst="rect">
            <a:avLst/>
          </a:prstGeom>
        </p:spPr>
      </p:pic>
      <p:sp>
        <p:nvSpPr>
          <p:cNvPr id="14" name="ZoneTexte 13">
            <a:extLst>
              <a:ext uri="{FF2B5EF4-FFF2-40B4-BE49-F238E27FC236}">
                <a16:creationId xmlns:a16="http://schemas.microsoft.com/office/drawing/2014/main" id="{692F1ADD-62D7-9E5B-C7ED-9B79FFE2F66A}"/>
              </a:ext>
            </a:extLst>
          </p:cNvPr>
          <p:cNvSpPr txBox="1"/>
          <p:nvPr/>
        </p:nvSpPr>
        <p:spPr>
          <a:xfrm>
            <a:off x="326698" y="2635476"/>
            <a:ext cx="663137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L’instruction civique : un ensemble</a:t>
            </a:r>
            <a:r>
              <a:rPr kumimoji="0" lang="fr-FR" sz="1800" b="0" i="0" u="none" strike="noStrike" kern="1200" cap="none" spc="0" normalizeH="0" noProof="0" dirty="0">
                <a:ln>
                  <a:noFill/>
                </a:ln>
                <a:solidFill>
                  <a:prstClr val="white"/>
                </a:solidFill>
                <a:effectLst/>
                <a:uLnTx/>
                <a:uFillTx/>
                <a:latin typeface="Calibri" panose="020F0502020204030204"/>
                <a:ea typeface="+mn-ea"/>
                <a:cs typeface="+mn-cs"/>
              </a:rPr>
              <a:t> de connaissances</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ZoneTexte 15">
            <a:extLst>
              <a:ext uri="{FF2B5EF4-FFF2-40B4-BE49-F238E27FC236}">
                <a16:creationId xmlns:a16="http://schemas.microsoft.com/office/drawing/2014/main" id="{C3C32AE5-0040-366D-F687-61B2C190E31C}"/>
              </a:ext>
            </a:extLst>
          </p:cNvPr>
          <p:cNvSpPr txBox="1"/>
          <p:nvPr/>
        </p:nvSpPr>
        <p:spPr>
          <a:xfrm>
            <a:off x="324128" y="3296325"/>
            <a:ext cx="5117302" cy="3139321"/>
          </a:xfrm>
          <a:prstGeom prst="rect">
            <a:avLst/>
          </a:prstGeom>
          <a:solidFill>
            <a:srgbClr val="262626">
              <a:alpha val="80000"/>
            </a:srgbClr>
          </a:solidFill>
          <a:ln w="19050">
            <a:solidFill>
              <a:schemeClr val="tx1"/>
            </a:solidFill>
          </a:ln>
        </p:spPr>
        <p:txBody>
          <a:bodyPr wrap="square">
            <a:spAutoFit/>
          </a:bodyPr>
          <a:lstStyle/>
          <a:p>
            <a:r>
              <a:rPr lang="fr-FR" dirty="0"/>
              <a:t>« Bien compris, l’enseignement civique a un double but : l’instruction et l’éducation ; faire connaître le pays, et faire aimer la patrie ; en d’autres termes, d’une part, l’étude succincte des institutions qui nous régissent, précédée des notions nécessaires sur l’organisation de la société en général ; de l’autre l’éveil et le développement chez l’enfant du sentiment de la reconnaissance, de l’attachement, du dévouement à la patrie. »</a:t>
            </a:r>
          </a:p>
          <a:p>
            <a:pPr algn="r"/>
            <a:r>
              <a:rPr lang="fr-FR" dirty="0"/>
              <a:t>Ferdinand Buisson, </a:t>
            </a:r>
            <a:r>
              <a:rPr lang="fr-FR" i="1" dirty="0"/>
              <a:t>Dictionnaire de pédagogie et d’instruction primaire</a:t>
            </a:r>
            <a:r>
              <a:rPr lang="fr-FR" dirty="0"/>
              <a:t>, 1887</a:t>
            </a:r>
          </a:p>
        </p:txBody>
      </p:sp>
    </p:spTree>
    <p:extLst>
      <p:ext uri="{BB962C8B-B14F-4D97-AF65-F5344CB8AC3E}">
        <p14:creationId xmlns:p14="http://schemas.microsoft.com/office/powerpoint/2010/main" val="195167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4" grpId="0"/>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81932F-0674-F1F8-42BD-52CD26AE2E84}"/>
              </a:ext>
            </a:extLst>
          </p:cNvPr>
          <p:cNvSpPr txBox="1"/>
          <p:nvPr/>
        </p:nvSpPr>
        <p:spPr>
          <a:xfrm>
            <a:off x="324128" y="61555"/>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400" dirty="0">
                <a:solidFill>
                  <a:prstClr val="white"/>
                </a:solidFill>
                <a:latin typeface="Calibri" panose="020F0502020204030204"/>
              </a:rPr>
              <a:t>B</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 Le projet politique de la Troisième République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80054" y="422354"/>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La langue française pour unifier la patrie</a:t>
            </a:r>
          </a:p>
        </p:txBody>
      </p:sp>
      <p:sp>
        <p:nvSpPr>
          <p:cNvPr id="9" name="ZoneTexte 8">
            <a:extLst>
              <a:ext uri="{FF2B5EF4-FFF2-40B4-BE49-F238E27FC236}">
                <a16:creationId xmlns:a16="http://schemas.microsoft.com/office/drawing/2014/main" id="{F4BEA5DA-704E-909B-D17C-2086E64DDE64}"/>
              </a:ext>
            </a:extLst>
          </p:cNvPr>
          <p:cNvSpPr txBox="1"/>
          <p:nvPr/>
        </p:nvSpPr>
        <p:spPr>
          <a:xfrm>
            <a:off x="580054" y="783153"/>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2 – L’histoire et la géographie pour faire connaître et aimer la France</a:t>
            </a:r>
          </a:p>
        </p:txBody>
      </p:sp>
      <p:sp>
        <p:nvSpPr>
          <p:cNvPr id="11" name="ZoneTexte 10">
            <a:extLst>
              <a:ext uri="{FF2B5EF4-FFF2-40B4-BE49-F238E27FC236}">
                <a16:creationId xmlns:a16="http://schemas.microsoft.com/office/drawing/2014/main" id="{B6E4BE2F-B48F-F5EE-8F40-CE59D088CCCD}"/>
              </a:ext>
            </a:extLst>
          </p:cNvPr>
          <p:cNvSpPr txBox="1"/>
          <p:nvPr/>
        </p:nvSpPr>
        <p:spPr>
          <a:xfrm>
            <a:off x="580054" y="1183263"/>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3 – A l’école du citoyen</a:t>
            </a:r>
          </a:p>
        </p:txBody>
      </p:sp>
      <p:sp>
        <p:nvSpPr>
          <p:cNvPr id="12" name="ZoneTexte 11">
            <a:extLst>
              <a:ext uri="{FF2B5EF4-FFF2-40B4-BE49-F238E27FC236}">
                <a16:creationId xmlns:a16="http://schemas.microsoft.com/office/drawing/2014/main" id="{17E0053F-8A57-CBC8-EA55-152B2133D282}"/>
              </a:ext>
            </a:extLst>
          </p:cNvPr>
          <p:cNvSpPr txBox="1"/>
          <p:nvPr/>
        </p:nvSpPr>
        <p:spPr>
          <a:xfrm>
            <a:off x="713801" y="1544062"/>
            <a:ext cx="663137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 - L’éducation civique (1882) : une priorité pour la République</a:t>
            </a:r>
          </a:p>
        </p:txBody>
      </p:sp>
      <p:sp>
        <p:nvSpPr>
          <p:cNvPr id="5" name="ZoneTexte 4">
            <a:extLst>
              <a:ext uri="{FF2B5EF4-FFF2-40B4-BE49-F238E27FC236}">
                <a16:creationId xmlns:a16="http://schemas.microsoft.com/office/drawing/2014/main" id="{863F2F99-3E97-C85F-D741-9C7C9993D19E}"/>
              </a:ext>
            </a:extLst>
          </p:cNvPr>
          <p:cNvSpPr txBox="1"/>
          <p:nvPr/>
        </p:nvSpPr>
        <p:spPr>
          <a:xfrm>
            <a:off x="713801" y="1904861"/>
            <a:ext cx="663137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b – Education morale et instruction civique</a:t>
            </a:r>
          </a:p>
        </p:txBody>
      </p:sp>
      <p:sp>
        <p:nvSpPr>
          <p:cNvPr id="10" name="ZoneTexte 9">
            <a:extLst>
              <a:ext uri="{FF2B5EF4-FFF2-40B4-BE49-F238E27FC236}">
                <a16:creationId xmlns:a16="http://schemas.microsoft.com/office/drawing/2014/main" id="{419EC931-7819-CFC3-2371-AE1A01739E25}"/>
              </a:ext>
            </a:extLst>
          </p:cNvPr>
          <p:cNvSpPr txBox="1"/>
          <p:nvPr/>
        </p:nvSpPr>
        <p:spPr>
          <a:xfrm>
            <a:off x="713801" y="2274193"/>
            <a:ext cx="624170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solidFill>
                  <a:prstClr val="white"/>
                </a:solidFill>
                <a:latin typeface="Calibri" panose="020F0502020204030204"/>
              </a:rPr>
              <a:t>c</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 Endoctrinement et bourrage de crâne ?</a:t>
            </a:r>
          </a:p>
        </p:txBody>
      </p:sp>
      <p:pic>
        <p:nvPicPr>
          <p:cNvPr id="13" name="Image 12">
            <a:extLst>
              <a:ext uri="{FF2B5EF4-FFF2-40B4-BE49-F238E27FC236}">
                <a16:creationId xmlns:a16="http://schemas.microsoft.com/office/drawing/2014/main" id="{D6231664-A2F1-4AED-3707-4FAECEEFB241}"/>
              </a:ext>
            </a:extLst>
          </p:cNvPr>
          <p:cNvPicPr>
            <a:picLocks noChangeAspect="1"/>
          </p:cNvPicPr>
          <p:nvPr/>
        </p:nvPicPr>
        <p:blipFill>
          <a:blip r:embed="rId2"/>
          <a:stretch>
            <a:fillRect/>
          </a:stretch>
        </p:blipFill>
        <p:spPr>
          <a:xfrm>
            <a:off x="3633082" y="3004324"/>
            <a:ext cx="5510918" cy="3849032"/>
          </a:xfrm>
          <a:prstGeom prst="rect">
            <a:avLst/>
          </a:prstGeom>
        </p:spPr>
      </p:pic>
      <p:sp>
        <p:nvSpPr>
          <p:cNvPr id="16" name="ZoneTexte 15">
            <a:extLst>
              <a:ext uri="{FF2B5EF4-FFF2-40B4-BE49-F238E27FC236}">
                <a16:creationId xmlns:a16="http://schemas.microsoft.com/office/drawing/2014/main" id="{C3C32AE5-0040-366D-F687-61B2C190E31C}"/>
              </a:ext>
            </a:extLst>
          </p:cNvPr>
          <p:cNvSpPr txBox="1"/>
          <p:nvPr/>
        </p:nvSpPr>
        <p:spPr>
          <a:xfrm>
            <a:off x="324128" y="3296325"/>
            <a:ext cx="5117302" cy="3139321"/>
          </a:xfrm>
          <a:prstGeom prst="rect">
            <a:avLst/>
          </a:prstGeom>
          <a:solidFill>
            <a:srgbClr val="262626">
              <a:alpha val="80000"/>
            </a:srgbClr>
          </a:solidFill>
          <a:ln w="19050">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Cahier d’un élève de CM1, 1888 :</a:t>
            </a:r>
          </a:p>
          <a:p>
            <a:r>
              <a:rPr lang="fr-FR" dirty="0"/>
              <a:t>« Nous sommes protégés et défendus par une armée nombreuse. Pour la nourrir l’habiller, la loger, l’équiper, il faut de l’argent. Pour la construction et l’entretien des routes, des canaux, des ports, etc., il faut de l’argent. Il en faut pour rétribuer tous ceux qui consacrent leur temps au service de tous. Tout cet argent, c’est l’impôt et l’impôt seul qui le fournit. L’impôt est donc nécessaire. Si l’impôt est supprimé tous les services publics disparaîtraient. C’est l’impôt qui en assure le fonctionnement. » </a:t>
            </a:r>
          </a:p>
        </p:txBody>
      </p:sp>
    </p:spTree>
    <p:extLst>
      <p:ext uri="{BB962C8B-B14F-4D97-AF65-F5344CB8AC3E}">
        <p14:creationId xmlns:p14="http://schemas.microsoft.com/office/powerpoint/2010/main" val="56190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BF5147ED-35AB-D0DA-D9EF-C478F9D69FF7}"/>
              </a:ext>
            </a:extLst>
          </p:cNvPr>
          <p:cNvSpPr txBox="1"/>
          <p:nvPr/>
        </p:nvSpPr>
        <p:spPr>
          <a:xfrm>
            <a:off x="494675" y="355540"/>
            <a:ext cx="8229600" cy="5632311"/>
          </a:xfrm>
          <a:prstGeom prst="rect">
            <a:avLst/>
          </a:prstGeom>
          <a:noFill/>
        </p:spPr>
        <p:txBody>
          <a:bodyPr wrap="square">
            <a:spAutoFit/>
          </a:bodyPr>
          <a:lstStyle/>
          <a:p>
            <a:r>
              <a:rPr lang="fr-FR" sz="2000" dirty="0"/>
              <a:t>« Et c'est le principal ; car, si l'on vous demande d’être soldats, ce n'est pas pour le plaisir de vous mettre un pantalon rouge, de vous apprendre « portez armes », et de vous nourrir à ne rien faire. Non, c'est pour qu’en cas de guerre, quand l’ennemi est aux frontières, quand la patrie est menacée, tous les citoyens soient prêts à la défendre sachent manier le fusil ou le canon, ou monter à cheval. Et tout cela est long à apprendre. On disait dans le temps qu'il fallait 7 ans pour préparer un soldat. On s'est rabattu à 5 ans ; il y en a même qui disent  qu'il suffit de 3 ans; moi je suis sûr que cela serait assez pour vous, mes enfants, parce que vous savez déjà faire l'exercice et manier les petits fusils que le conseil municipal vous a donnés. Mais, enfin, 3 ans, c'est encore long, et il faut s'y prendre d'avance c'est pour cela qu'on appelle tous les jeunes gens pour en faire des soldats. (…) Souhaitons seulement d’être assez sages pour ne jamais déclarer de guerre sans avoir absolument pour nous le bon droit. Mais, si l’on nous cherche noise, si l’on nous insulte, si l’on veut nous prendre quelque province, alors il ne faudrait pas avoir de cœur pour ne pas empoigner son fusil et courir sus à l’ennemi. Un peuple libre doit être juste et brave. »</a:t>
            </a:r>
          </a:p>
          <a:p>
            <a:pPr algn="r"/>
            <a:r>
              <a:rPr lang="fr-FR" sz="2000" dirty="0"/>
              <a:t>Paul Bert, </a:t>
            </a:r>
            <a:r>
              <a:rPr lang="fr-FR" sz="2000" i="1" dirty="0"/>
              <a:t>Manuel d’instruction civique</a:t>
            </a:r>
            <a:r>
              <a:rPr lang="fr-FR" sz="2000" dirty="0"/>
              <a:t>, 1882</a:t>
            </a:r>
          </a:p>
        </p:txBody>
      </p:sp>
    </p:spTree>
    <p:extLst>
      <p:ext uri="{BB962C8B-B14F-4D97-AF65-F5344CB8AC3E}">
        <p14:creationId xmlns:p14="http://schemas.microsoft.com/office/powerpoint/2010/main" val="762071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C8BDE6F-4379-5FF2-633E-8F010EAB0338}"/>
              </a:ext>
            </a:extLst>
          </p:cNvPr>
          <p:cNvSpPr txBox="1"/>
          <p:nvPr/>
        </p:nvSpPr>
        <p:spPr>
          <a:xfrm>
            <a:off x="117389" y="0"/>
            <a:ext cx="764265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II – Des disciplines scolaires, pour quoi faire ?</a:t>
            </a:r>
          </a:p>
        </p:txBody>
      </p:sp>
      <p:sp>
        <p:nvSpPr>
          <p:cNvPr id="2" name="ZoneTexte 1">
            <a:extLst>
              <a:ext uri="{FF2B5EF4-FFF2-40B4-BE49-F238E27FC236}">
                <a16:creationId xmlns:a16="http://schemas.microsoft.com/office/drawing/2014/main" id="{FE81932F-0674-F1F8-42BD-52CD26AE2E84}"/>
              </a:ext>
            </a:extLst>
          </p:cNvPr>
          <p:cNvSpPr txBox="1"/>
          <p:nvPr/>
        </p:nvSpPr>
        <p:spPr>
          <a:xfrm>
            <a:off x="384089" y="523220"/>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La réhabilitation de l’utilitarisme</a:t>
            </a:r>
          </a:p>
        </p:txBody>
      </p:sp>
      <p:sp>
        <p:nvSpPr>
          <p:cNvPr id="4" name="ZoneTexte 3">
            <a:extLst>
              <a:ext uri="{FF2B5EF4-FFF2-40B4-BE49-F238E27FC236}">
                <a16:creationId xmlns:a16="http://schemas.microsoft.com/office/drawing/2014/main" id="{3A0FB6CE-C84B-2DD6-BB16-84FC3DDC05C0}"/>
              </a:ext>
            </a:extLst>
          </p:cNvPr>
          <p:cNvSpPr txBox="1"/>
          <p:nvPr/>
        </p:nvSpPr>
        <p:spPr>
          <a:xfrm>
            <a:off x="384089" y="984885"/>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400" dirty="0">
                <a:solidFill>
                  <a:prstClr val="white"/>
                </a:solidFill>
                <a:latin typeface="Calibri" panose="020F0502020204030204"/>
              </a:rPr>
              <a:t>B</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 Le</a:t>
            </a:r>
            <a:r>
              <a:rPr kumimoji="0" lang="fr-FR" sz="2400" b="0" i="0" u="none" strike="noStrike" kern="1200" cap="none" spc="0" normalizeH="0" noProof="0" dirty="0">
                <a:ln>
                  <a:noFill/>
                </a:ln>
                <a:solidFill>
                  <a:prstClr val="white"/>
                </a:solidFill>
                <a:effectLst/>
                <a:uLnTx/>
                <a:uFillTx/>
                <a:latin typeface="Calibri" panose="020F0502020204030204"/>
                <a:ea typeface="+mn-ea"/>
                <a:cs typeface="+mn-cs"/>
              </a:rPr>
              <a:t> projet politique de la Troisième République</a:t>
            </a:r>
            <a:endPar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5EB052E3-3020-2E18-DA83-9F4D462D1FEA}"/>
              </a:ext>
            </a:extLst>
          </p:cNvPr>
          <p:cNvSpPr txBox="1"/>
          <p:nvPr/>
        </p:nvSpPr>
        <p:spPr>
          <a:xfrm>
            <a:off x="6325847" y="1621968"/>
            <a:ext cx="2597045" cy="1477328"/>
          </a:xfrm>
          <a:prstGeom prst="rect">
            <a:avLst/>
          </a:prstGeom>
          <a:solidFill>
            <a:schemeClr val="bg1">
              <a:lumMod val="85000"/>
              <a:lumOff val="15000"/>
            </a:schemeClr>
          </a:solidFill>
          <a:ln>
            <a:solidFill>
              <a:schemeClr val="tx1"/>
            </a:solidFill>
          </a:ln>
        </p:spPr>
        <p:txBody>
          <a:bodyPr wrap="square">
            <a:spAutoFit/>
          </a:bodyPr>
          <a:lstStyle/>
          <a:p>
            <a:r>
              <a:rPr lang="fr-FR" dirty="0"/>
              <a:t>« La première République nous a donné la liberté, la deuxième le suffrage et la troisième le savoir »</a:t>
            </a:r>
          </a:p>
          <a:p>
            <a:pPr algn="r"/>
            <a:r>
              <a:rPr lang="fr-FR" dirty="0"/>
              <a:t>Jules Ferry</a:t>
            </a:r>
          </a:p>
        </p:txBody>
      </p:sp>
      <p:pic>
        <p:nvPicPr>
          <p:cNvPr id="13" name="Image 12">
            <a:extLst>
              <a:ext uri="{FF2B5EF4-FFF2-40B4-BE49-F238E27FC236}">
                <a16:creationId xmlns:a16="http://schemas.microsoft.com/office/drawing/2014/main" id="{84E4FD2E-5804-510F-D47D-EA341367A87B}"/>
              </a:ext>
            </a:extLst>
          </p:cNvPr>
          <p:cNvPicPr>
            <a:picLocks noChangeAspect="1"/>
          </p:cNvPicPr>
          <p:nvPr/>
        </p:nvPicPr>
        <p:blipFill>
          <a:blip r:embed="rId2"/>
          <a:stretch>
            <a:fillRect/>
          </a:stretch>
        </p:blipFill>
        <p:spPr>
          <a:xfrm>
            <a:off x="1189667" y="-15615"/>
            <a:ext cx="4646951" cy="6873615"/>
          </a:xfrm>
          <a:prstGeom prst="rect">
            <a:avLst/>
          </a:prstGeom>
        </p:spPr>
      </p:pic>
      <p:sp>
        <p:nvSpPr>
          <p:cNvPr id="15" name="ZoneTexte 14">
            <a:extLst>
              <a:ext uri="{FF2B5EF4-FFF2-40B4-BE49-F238E27FC236}">
                <a16:creationId xmlns:a16="http://schemas.microsoft.com/office/drawing/2014/main" id="{A723B3B6-9472-D10A-FCB2-0648646B4921}"/>
              </a:ext>
            </a:extLst>
          </p:cNvPr>
          <p:cNvSpPr txBox="1"/>
          <p:nvPr/>
        </p:nvSpPr>
        <p:spPr>
          <a:xfrm>
            <a:off x="6325846" y="3736379"/>
            <a:ext cx="2489043" cy="1477328"/>
          </a:xfrm>
          <a:prstGeom prst="rect">
            <a:avLst/>
          </a:prstGeom>
          <a:solidFill>
            <a:schemeClr val="bg1">
              <a:lumMod val="85000"/>
              <a:lumOff val="15000"/>
            </a:schemeClr>
          </a:solidFill>
          <a:ln>
            <a:solidFill>
              <a:schemeClr val="tx1"/>
            </a:solidFill>
          </a:ln>
        </p:spPr>
        <p:txBody>
          <a:bodyPr wrap="square">
            <a:spAutoFit/>
          </a:bodyPr>
          <a:lstStyle/>
          <a:p>
            <a:r>
              <a:rPr lang="fr-FR" dirty="0"/>
              <a:t>Citoyen : personne consciente de ses droits et de ses devoirs et impliquée dans la vie publique</a:t>
            </a:r>
          </a:p>
        </p:txBody>
      </p:sp>
    </p:spTree>
    <p:extLst>
      <p:ext uri="{BB962C8B-B14F-4D97-AF65-F5344CB8AC3E}">
        <p14:creationId xmlns:p14="http://schemas.microsoft.com/office/powerpoint/2010/main" val="397115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81932F-0674-F1F8-42BD-52CD26AE2E84}"/>
              </a:ext>
            </a:extLst>
          </p:cNvPr>
          <p:cNvSpPr txBox="1"/>
          <p:nvPr/>
        </p:nvSpPr>
        <p:spPr>
          <a:xfrm>
            <a:off x="324128" y="61555"/>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400" dirty="0">
                <a:solidFill>
                  <a:prstClr val="white"/>
                </a:solidFill>
                <a:latin typeface="Calibri" panose="020F0502020204030204"/>
              </a:rPr>
              <a:t>B</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 Le projet politique de la Troisième République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80054" y="422354"/>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La langue française pour unifier la patrie</a:t>
            </a:r>
          </a:p>
        </p:txBody>
      </p:sp>
      <p:sp>
        <p:nvSpPr>
          <p:cNvPr id="9" name="ZoneTexte 8">
            <a:extLst>
              <a:ext uri="{FF2B5EF4-FFF2-40B4-BE49-F238E27FC236}">
                <a16:creationId xmlns:a16="http://schemas.microsoft.com/office/drawing/2014/main" id="{F4BEA5DA-704E-909B-D17C-2086E64DDE64}"/>
              </a:ext>
            </a:extLst>
          </p:cNvPr>
          <p:cNvSpPr txBox="1"/>
          <p:nvPr/>
        </p:nvSpPr>
        <p:spPr>
          <a:xfrm>
            <a:off x="580054" y="783153"/>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2 – L’histoire et la géographie pour faire connaître et aimer la France</a:t>
            </a:r>
          </a:p>
        </p:txBody>
      </p:sp>
      <p:sp>
        <p:nvSpPr>
          <p:cNvPr id="11" name="ZoneTexte 10">
            <a:extLst>
              <a:ext uri="{FF2B5EF4-FFF2-40B4-BE49-F238E27FC236}">
                <a16:creationId xmlns:a16="http://schemas.microsoft.com/office/drawing/2014/main" id="{B6E4BE2F-B48F-F5EE-8F40-CE59D088CCCD}"/>
              </a:ext>
            </a:extLst>
          </p:cNvPr>
          <p:cNvSpPr txBox="1"/>
          <p:nvPr/>
        </p:nvSpPr>
        <p:spPr>
          <a:xfrm>
            <a:off x="580054" y="1183263"/>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3 – A l’école du citoyen</a:t>
            </a:r>
          </a:p>
        </p:txBody>
      </p:sp>
      <p:sp>
        <p:nvSpPr>
          <p:cNvPr id="12" name="ZoneTexte 11">
            <a:extLst>
              <a:ext uri="{FF2B5EF4-FFF2-40B4-BE49-F238E27FC236}">
                <a16:creationId xmlns:a16="http://schemas.microsoft.com/office/drawing/2014/main" id="{17E0053F-8A57-CBC8-EA55-152B2133D282}"/>
              </a:ext>
            </a:extLst>
          </p:cNvPr>
          <p:cNvSpPr txBox="1"/>
          <p:nvPr/>
        </p:nvSpPr>
        <p:spPr>
          <a:xfrm>
            <a:off x="829765" y="1944172"/>
            <a:ext cx="663137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 – Un lien ancien entre le sport et l’armée</a:t>
            </a:r>
          </a:p>
        </p:txBody>
      </p:sp>
      <p:sp>
        <p:nvSpPr>
          <p:cNvPr id="4" name="ZoneTexte 3">
            <a:extLst>
              <a:ext uri="{FF2B5EF4-FFF2-40B4-BE49-F238E27FC236}">
                <a16:creationId xmlns:a16="http://schemas.microsoft.com/office/drawing/2014/main" id="{E1A75117-0AA5-9619-DF7F-1318C8E87BA6}"/>
              </a:ext>
            </a:extLst>
          </p:cNvPr>
          <p:cNvSpPr txBox="1"/>
          <p:nvPr/>
        </p:nvSpPr>
        <p:spPr>
          <a:xfrm>
            <a:off x="580054" y="1544062"/>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4 – Le sport doit former des soldats</a:t>
            </a:r>
          </a:p>
        </p:txBody>
      </p:sp>
      <p:sp>
        <p:nvSpPr>
          <p:cNvPr id="6" name="ZoneTexte 5">
            <a:extLst>
              <a:ext uri="{FF2B5EF4-FFF2-40B4-BE49-F238E27FC236}">
                <a16:creationId xmlns:a16="http://schemas.microsoft.com/office/drawing/2014/main" id="{3097080E-F729-CD4A-23F2-ECAC585E885D}"/>
              </a:ext>
            </a:extLst>
          </p:cNvPr>
          <p:cNvSpPr txBox="1"/>
          <p:nvPr/>
        </p:nvSpPr>
        <p:spPr>
          <a:xfrm>
            <a:off x="324128" y="2304971"/>
            <a:ext cx="663137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Le rôle du général</a:t>
            </a:r>
            <a:r>
              <a:rPr kumimoji="0" lang="fr-FR" sz="1800" b="0" i="0" u="none" strike="noStrike" kern="1200" cap="none" spc="0" normalizeH="0" noProof="0" dirty="0">
                <a:ln>
                  <a:noFill/>
                </a:ln>
                <a:solidFill>
                  <a:prstClr val="white"/>
                </a:solidFill>
                <a:effectLst/>
                <a:uLnTx/>
                <a:uFillTx/>
                <a:latin typeface="Calibri" panose="020F0502020204030204"/>
                <a:ea typeface="+mn-ea"/>
                <a:cs typeface="+mn-cs"/>
              </a:rPr>
              <a:t> Amoros et le modèle allemand</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id="{083AD740-B66D-9A2E-6A67-DB2D2858D37E}"/>
              </a:ext>
            </a:extLst>
          </p:cNvPr>
          <p:cNvSpPr txBox="1"/>
          <p:nvPr/>
        </p:nvSpPr>
        <p:spPr>
          <a:xfrm>
            <a:off x="324127" y="2674303"/>
            <a:ext cx="591178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Reconnaissance</a:t>
            </a:r>
            <a:r>
              <a:rPr kumimoji="0" lang="fr-FR" sz="1800" b="0" i="0" u="none" strike="noStrike" kern="1200" cap="none" spc="0" normalizeH="0" noProof="0" dirty="0">
                <a:ln>
                  <a:noFill/>
                </a:ln>
                <a:solidFill>
                  <a:prstClr val="white"/>
                </a:solidFill>
                <a:effectLst/>
                <a:uLnTx/>
                <a:uFillTx/>
                <a:latin typeface="Calibri" panose="020F0502020204030204"/>
                <a:ea typeface="+mn-ea"/>
                <a:cs typeface="+mn-cs"/>
              </a:rPr>
              <a:t> officielle : discipline à part entière en 1854, certificat d’aptitude à la gymnastique en 1869</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ZoneTexte 7">
            <a:extLst>
              <a:ext uri="{FF2B5EF4-FFF2-40B4-BE49-F238E27FC236}">
                <a16:creationId xmlns:a16="http://schemas.microsoft.com/office/drawing/2014/main" id="{074734B2-830B-A41C-8FE7-5BCCB0EDC9B0}"/>
              </a:ext>
            </a:extLst>
          </p:cNvPr>
          <p:cNvSpPr txBox="1"/>
          <p:nvPr/>
        </p:nvSpPr>
        <p:spPr>
          <a:xfrm>
            <a:off x="829765" y="3320634"/>
            <a:ext cx="591178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solidFill>
                  <a:prstClr val="white"/>
                </a:solidFill>
                <a:latin typeface="Calibri" panose="020F0502020204030204"/>
              </a:rPr>
              <a:t>b</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 La complémentarité avec la conscription</a:t>
            </a:r>
          </a:p>
        </p:txBody>
      </p:sp>
      <p:sp>
        <p:nvSpPr>
          <p:cNvPr id="14" name="ZoneTexte 13">
            <a:extLst>
              <a:ext uri="{FF2B5EF4-FFF2-40B4-BE49-F238E27FC236}">
                <a16:creationId xmlns:a16="http://schemas.microsoft.com/office/drawing/2014/main" id="{E7F847F3-B0AB-66D4-C445-F7ECCC6AC2F6}"/>
              </a:ext>
            </a:extLst>
          </p:cNvPr>
          <p:cNvSpPr txBox="1"/>
          <p:nvPr/>
        </p:nvSpPr>
        <p:spPr>
          <a:xfrm>
            <a:off x="1832794" y="4811674"/>
            <a:ext cx="5628350" cy="1938992"/>
          </a:xfrm>
          <a:prstGeom prst="rect">
            <a:avLst/>
          </a:prstGeom>
          <a:solidFill>
            <a:srgbClr val="262626">
              <a:alpha val="80000"/>
            </a:srgbClr>
          </a:solidFill>
          <a:ln w="19050">
            <a:solidFill>
              <a:schemeClr val="tx1"/>
            </a:solidFill>
          </a:ln>
        </p:spPr>
        <p:txBody>
          <a:bodyPr wrap="square">
            <a:spAutoFit/>
          </a:bodyPr>
          <a:lstStyle/>
          <a:p>
            <a:r>
              <a:rPr lang="fr-FR" sz="2000" dirty="0"/>
              <a:t>1880 : gymnastique obligatoire pour les garçons dans tous les ordres d’enseignement</a:t>
            </a:r>
          </a:p>
          <a:p>
            <a:r>
              <a:rPr lang="fr-FR" sz="2000" dirty="0"/>
              <a:t>1881 : fin du tirage au sort, service de 5 ans</a:t>
            </a:r>
          </a:p>
          <a:p>
            <a:r>
              <a:rPr lang="fr-FR" sz="2000" dirty="0"/>
              <a:t>1882 : gymnastique obligatoire pour les filles</a:t>
            </a:r>
          </a:p>
          <a:p>
            <a:r>
              <a:rPr lang="fr-FR" sz="2000" dirty="0"/>
              <a:t>1889 : service de 3 ans</a:t>
            </a:r>
          </a:p>
          <a:p>
            <a:r>
              <a:rPr lang="fr-FR" sz="2000" dirty="0"/>
              <a:t>1902 : service de 2 ans</a:t>
            </a:r>
          </a:p>
        </p:txBody>
      </p:sp>
      <p:sp>
        <p:nvSpPr>
          <p:cNvPr id="15" name="ZoneTexte 14">
            <a:extLst>
              <a:ext uri="{FF2B5EF4-FFF2-40B4-BE49-F238E27FC236}">
                <a16:creationId xmlns:a16="http://schemas.microsoft.com/office/drawing/2014/main" id="{30788D54-C437-6BFD-A2F3-762C8AC67B0E}"/>
              </a:ext>
            </a:extLst>
          </p:cNvPr>
          <p:cNvSpPr txBox="1"/>
          <p:nvPr/>
        </p:nvSpPr>
        <p:spPr>
          <a:xfrm>
            <a:off x="324125" y="3681433"/>
            <a:ext cx="822026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Une institutionnalisation parallèle à la généralisation du service militaire</a:t>
            </a:r>
          </a:p>
        </p:txBody>
      </p:sp>
      <p:sp>
        <p:nvSpPr>
          <p:cNvPr id="17" name="ZoneTexte 16">
            <a:extLst>
              <a:ext uri="{FF2B5EF4-FFF2-40B4-BE49-F238E27FC236}">
                <a16:creationId xmlns:a16="http://schemas.microsoft.com/office/drawing/2014/main" id="{C6AD2A38-4A73-AB54-C8A3-CE5B82ACCC91}"/>
              </a:ext>
            </a:extLst>
          </p:cNvPr>
          <p:cNvSpPr txBox="1"/>
          <p:nvPr/>
        </p:nvSpPr>
        <p:spPr>
          <a:xfrm>
            <a:off x="324125" y="4042232"/>
            <a:ext cx="822026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L’avantage matériel des exercices militaires</a:t>
            </a:r>
          </a:p>
        </p:txBody>
      </p:sp>
      <p:sp>
        <p:nvSpPr>
          <p:cNvPr id="18" name="ZoneTexte 17">
            <a:extLst>
              <a:ext uri="{FF2B5EF4-FFF2-40B4-BE49-F238E27FC236}">
                <a16:creationId xmlns:a16="http://schemas.microsoft.com/office/drawing/2014/main" id="{C578533F-C012-3B9F-4360-B3D645A52148}"/>
              </a:ext>
            </a:extLst>
          </p:cNvPr>
          <p:cNvSpPr txBox="1"/>
          <p:nvPr/>
        </p:nvSpPr>
        <p:spPr>
          <a:xfrm>
            <a:off x="324125" y="4433809"/>
            <a:ext cx="822026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- 1882 : la généralisation des bataillons scolaires (146 en 1886 pour 43000 élèves)</a:t>
            </a:r>
          </a:p>
        </p:txBody>
      </p:sp>
      <p:pic>
        <p:nvPicPr>
          <p:cNvPr id="19" name="Image 18">
            <a:extLst>
              <a:ext uri="{FF2B5EF4-FFF2-40B4-BE49-F238E27FC236}">
                <a16:creationId xmlns:a16="http://schemas.microsoft.com/office/drawing/2014/main" id="{0021B7E4-8616-C77D-E104-D212A9B0F506}"/>
              </a:ext>
            </a:extLst>
          </p:cNvPr>
          <p:cNvPicPr>
            <a:picLocks noChangeAspect="1"/>
          </p:cNvPicPr>
          <p:nvPr/>
        </p:nvPicPr>
        <p:blipFill rotWithShape="1">
          <a:blip r:embed="rId2"/>
          <a:srcRect l="35348" t="11392" r="4546" b="13353"/>
          <a:stretch/>
        </p:blipFill>
        <p:spPr>
          <a:xfrm>
            <a:off x="2710627" y="8801"/>
            <a:ext cx="6440306" cy="4535696"/>
          </a:xfrm>
          <a:prstGeom prst="rect">
            <a:avLst/>
          </a:prstGeom>
        </p:spPr>
      </p:pic>
    </p:spTree>
    <p:extLst>
      <p:ext uri="{BB962C8B-B14F-4D97-AF65-F5344CB8AC3E}">
        <p14:creationId xmlns:p14="http://schemas.microsoft.com/office/powerpoint/2010/main" val="310067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1"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500" fill="hold"/>
                                        <p:tgtEl>
                                          <p:spTgt spid="18"/>
                                        </p:tgtEl>
                                        <p:attrNameLst>
                                          <p:attrName>ppt_x</p:attrName>
                                        </p:attrNameLst>
                                      </p:cBhvr>
                                      <p:tavLst>
                                        <p:tav tm="0">
                                          <p:val>
                                            <p:strVal val="#ppt_x"/>
                                          </p:val>
                                        </p:tav>
                                        <p:tav tm="100000">
                                          <p:val>
                                            <p:strVal val="#ppt_x"/>
                                          </p:val>
                                        </p:tav>
                                      </p:tavLst>
                                    </p:anim>
                                    <p:anim calcmode="lin" valueType="num">
                                      <p:cBhvr additive="base">
                                        <p:cTn id="6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P spid="6" grpId="0"/>
      <p:bldP spid="7" grpId="0"/>
      <p:bldP spid="8" grpId="0"/>
      <p:bldP spid="14" grpId="0" animBg="1"/>
      <p:bldP spid="14" grpId="1" animBg="1"/>
      <p:bldP spid="15" grpId="0"/>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81932F-0674-F1F8-42BD-52CD26AE2E84}"/>
              </a:ext>
            </a:extLst>
          </p:cNvPr>
          <p:cNvSpPr txBox="1"/>
          <p:nvPr/>
        </p:nvSpPr>
        <p:spPr>
          <a:xfrm>
            <a:off x="324128" y="61555"/>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400" dirty="0">
                <a:solidFill>
                  <a:prstClr val="white"/>
                </a:solidFill>
                <a:latin typeface="Calibri" panose="020F0502020204030204"/>
              </a:rPr>
              <a:t>B</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 Le projet politique de la Troisième République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80054" y="422354"/>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La langue française pour unifier la patrie</a:t>
            </a:r>
          </a:p>
        </p:txBody>
      </p:sp>
      <p:sp>
        <p:nvSpPr>
          <p:cNvPr id="9" name="ZoneTexte 8">
            <a:extLst>
              <a:ext uri="{FF2B5EF4-FFF2-40B4-BE49-F238E27FC236}">
                <a16:creationId xmlns:a16="http://schemas.microsoft.com/office/drawing/2014/main" id="{F4BEA5DA-704E-909B-D17C-2086E64DDE64}"/>
              </a:ext>
            </a:extLst>
          </p:cNvPr>
          <p:cNvSpPr txBox="1"/>
          <p:nvPr/>
        </p:nvSpPr>
        <p:spPr>
          <a:xfrm>
            <a:off x="580054" y="783153"/>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2 – L’histoire et la géographie pour faire connaître et aimer la France</a:t>
            </a:r>
          </a:p>
        </p:txBody>
      </p:sp>
      <p:sp>
        <p:nvSpPr>
          <p:cNvPr id="11" name="ZoneTexte 10">
            <a:extLst>
              <a:ext uri="{FF2B5EF4-FFF2-40B4-BE49-F238E27FC236}">
                <a16:creationId xmlns:a16="http://schemas.microsoft.com/office/drawing/2014/main" id="{B6E4BE2F-B48F-F5EE-8F40-CE59D088CCCD}"/>
              </a:ext>
            </a:extLst>
          </p:cNvPr>
          <p:cNvSpPr txBox="1"/>
          <p:nvPr/>
        </p:nvSpPr>
        <p:spPr>
          <a:xfrm>
            <a:off x="580054" y="1183263"/>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3 – A l’école du citoyen</a:t>
            </a:r>
          </a:p>
        </p:txBody>
      </p:sp>
      <p:sp>
        <p:nvSpPr>
          <p:cNvPr id="12" name="ZoneTexte 11">
            <a:extLst>
              <a:ext uri="{FF2B5EF4-FFF2-40B4-BE49-F238E27FC236}">
                <a16:creationId xmlns:a16="http://schemas.microsoft.com/office/drawing/2014/main" id="{17E0053F-8A57-CBC8-EA55-152B2133D282}"/>
              </a:ext>
            </a:extLst>
          </p:cNvPr>
          <p:cNvSpPr txBox="1"/>
          <p:nvPr/>
        </p:nvSpPr>
        <p:spPr>
          <a:xfrm>
            <a:off x="829765" y="1944172"/>
            <a:ext cx="663137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 – Un lien ancien entre le sport et l’armée</a:t>
            </a:r>
          </a:p>
        </p:txBody>
      </p:sp>
      <p:sp>
        <p:nvSpPr>
          <p:cNvPr id="4" name="ZoneTexte 3">
            <a:extLst>
              <a:ext uri="{FF2B5EF4-FFF2-40B4-BE49-F238E27FC236}">
                <a16:creationId xmlns:a16="http://schemas.microsoft.com/office/drawing/2014/main" id="{E1A75117-0AA5-9619-DF7F-1318C8E87BA6}"/>
              </a:ext>
            </a:extLst>
          </p:cNvPr>
          <p:cNvSpPr txBox="1"/>
          <p:nvPr/>
        </p:nvSpPr>
        <p:spPr>
          <a:xfrm>
            <a:off x="580054" y="1544062"/>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4 – Le sport doit former des soldats</a:t>
            </a:r>
          </a:p>
        </p:txBody>
      </p:sp>
      <p:sp>
        <p:nvSpPr>
          <p:cNvPr id="6" name="ZoneTexte 5">
            <a:extLst>
              <a:ext uri="{FF2B5EF4-FFF2-40B4-BE49-F238E27FC236}">
                <a16:creationId xmlns:a16="http://schemas.microsoft.com/office/drawing/2014/main" id="{3097080E-F729-CD4A-23F2-ECAC585E885D}"/>
              </a:ext>
            </a:extLst>
          </p:cNvPr>
          <p:cNvSpPr txBox="1"/>
          <p:nvPr/>
        </p:nvSpPr>
        <p:spPr>
          <a:xfrm>
            <a:off x="324128" y="2304971"/>
            <a:ext cx="663137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Le rôle du général Amoros et le modèle allemand</a:t>
            </a:r>
          </a:p>
        </p:txBody>
      </p:sp>
      <p:sp>
        <p:nvSpPr>
          <p:cNvPr id="7" name="ZoneTexte 6">
            <a:extLst>
              <a:ext uri="{FF2B5EF4-FFF2-40B4-BE49-F238E27FC236}">
                <a16:creationId xmlns:a16="http://schemas.microsoft.com/office/drawing/2014/main" id="{083AD740-B66D-9A2E-6A67-DB2D2858D37E}"/>
              </a:ext>
            </a:extLst>
          </p:cNvPr>
          <p:cNvSpPr txBox="1"/>
          <p:nvPr/>
        </p:nvSpPr>
        <p:spPr>
          <a:xfrm>
            <a:off x="324127" y="2674303"/>
            <a:ext cx="591178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Reconnaissance officielle : discipline à part entière en 1854, certificat d’aptitude à la gymnastique en 1869</a:t>
            </a:r>
          </a:p>
        </p:txBody>
      </p:sp>
      <p:sp>
        <p:nvSpPr>
          <p:cNvPr id="8" name="ZoneTexte 7">
            <a:extLst>
              <a:ext uri="{FF2B5EF4-FFF2-40B4-BE49-F238E27FC236}">
                <a16:creationId xmlns:a16="http://schemas.microsoft.com/office/drawing/2014/main" id="{074734B2-830B-A41C-8FE7-5BCCB0EDC9B0}"/>
              </a:ext>
            </a:extLst>
          </p:cNvPr>
          <p:cNvSpPr txBox="1"/>
          <p:nvPr/>
        </p:nvSpPr>
        <p:spPr>
          <a:xfrm>
            <a:off x="829765" y="3320634"/>
            <a:ext cx="591178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b - La complémentarité avec la conscription</a:t>
            </a:r>
          </a:p>
        </p:txBody>
      </p:sp>
      <p:sp>
        <p:nvSpPr>
          <p:cNvPr id="15" name="ZoneTexte 14">
            <a:extLst>
              <a:ext uri="{FF2B5EF4-FFF2-40B4-BE49-F238E27FC236}">
                <a16:creationId xmlns:a16="http://schemas.microsoft.com/office/drawing/2014/main" id="{30788D54-C437-6BFD-A2F3-762C8AC67B0E}"/>
              </a:ext>
            </a:extLst>
          </p:cNvPr>
          <p:cNvSpPr txBox="1"/>
          <p:nvPr/>
        </p:nvSpPr>
        <p:spPr>
          <a:xfrm>
            <a:off x="324125" y="3681433"/>
            <a:ext cx="822026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Une institutionnalisation parallèle à la généralisation du service militaire</a:t>
            </a:r>
          </a:p>
        </p:txBody>
      </p:sp>
      <p:sp>
        <p:nvSpPr>
          <p:cNvPr id="17" name="ZoneTexte 16">
            <a:extLst>
              <a:ext uri="{FF2B5EF4-FFF2-40B4-BE49-F238E27FC236}">
                <a16:creationId xmlns:a16="http://schemas.microsoft.com/office/drawing/2014/main" id="{C6AD2A38-4A73-AB54-C8A3-CE5B82ACCC91}"/>
              </a:ext>
            </a:extLst>
          </p:cNvPr>
          <p:cNvSpPr txBox="1"/>
          <p:nvPr/>
        </p:nvSpPr>
        <p:spPr>
          <a:xfrm>
            <a:off x="324125" y="4042232"/>
            <a:ext cx="822026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L’avantage matériel des exercices militaires</a:t>
            </a:r>
          </a:p>
        </p:txBody>
      </p:sp>
      <p:sp>
        <p:nvSpPr>
          <p:cNvPr id="18" name="ZoneTexte 17">
            <a:extLst>
              <a:ext uri="{FF2B5EF4-FFF2-40B4-BE49-F238E27FC236}">
                <a16:creationId xmlns:a16="http://schemas.microsoft.com/office/drawing/2014/main" id="{C578533F-C012-3B9F-4360-B3D645A52148}"/>
              </a:ext>
            </a:extLst>
          </p:cNvPr>
          <p:cNvSpPr txBox="1"/>
          <p:nvPr/>
        </p:nvSpPr>
        <p:spPr>
          <a:xfrm>
            <a:off x="324125" y="4433809"/>
            <a:ext cx="822026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- 1882 : la généralisation des bataillons scolaires (146 en 1886 pour 43000 élèves)</a:t>
            </a:r>
          </a:p>
        </p:txBody>
      </p:sp>
      <p:sp>
        <p:nvSpPr>
          <p:cNvPr id="5" name="ZoneTexte 4">
            <a:extLst>
              <a:ext uri="{FF2B5EF4-FFF2-40B4-BE49-F238E27FC236}">
                <a16:creationId xmlns:a16="http://schemas.microsoft.com/office/drawing/2014/main" id="{2BB4AAE3-A2D6-5468-CFBC-05C0A1217584}"/>
              </a:ext>
            </a:extLst>
          </p:cNvPr>
          <p:cNvSpPr txBox="1"/>
          <p:nvPr/>
        </p:nvSpPr>
        <p:spPr>
          <a:xfrm>
            <a:off x="829765" y="4825386"/>
            <a:ext cx="591178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c – De nouvelles perspectives à la fin du XIX</a:t>
            </a:r>
            <a:r>
              <a:rPr kumimoji="0" lang="fr-FR" sz="1800" b="0" i="0" u="none" strike="noStrike" kern="1200" cap="none" spc="0" normalizeH="0" baseline="30000" noProof="0" dirty="0">
                <a:ln>
                  <a:noFill/>
                </a:ln>
                <a:solidFill>
                  <a:prstClr val="white"/>
                </a:solidFill>
                <a:effectLst/>
                <a:uLnTx/>
                <a:uFillTx/>
                <a:latin typeface="Calibri" panose="020F0502020204030204"/>
                <a:ea typeface="+mn-ea"/>
                <a:cs typeface="+mn-cs"/>
              </a:rPr>
              <a:t>e</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siècle</a:t>
            </a:r>
          </a:p>
        </p:txBody>
      </p:sp>
      <p:sp>
        <p:nvSpPr>
          <p:cNvPr id="10" name="ZoneTexte 9">
            <a:extLst>
              <a:ext uri="{FF2B5EF4-FFF2-40B4-BE49-F238E27FC236}">
                <a16:creationId xmlns:a16="http://schemas.microsoft.com/office/drawing/2014/main" id="{564B0318-B9D2-6C4B-DA58-26C65D683B9D}"/>
              </a:ext>
            </a:extLst>
          </p:cNvPr>
          <p:cNvSpPr txBox="1"/>
          <p:nvPr/>
        </p:nvSpPr>
        <p:spPr>
          <a:xfrm>
            <a:off x="324127" y="5197182"/>
            <a:ext cx="863999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Le modèle hygiéniste</a:t>
            </a:r>
            <a:r>
              <a:rPr kumimoji="0" lang="fr-FR" sz="1800" b="0" i="0" u="none" strike="noStrike" kern="1200" cap="none" spc="0" normalizeH="0" noProof="0" dirty="0">
                <a:ln>
                  <a:noFill/>
                </a:ln>
                <a:solidFill>
                  <a:prstClr val="white"/>
                </a:solidFill>
                <a:effectLst/>
                <a:uLnTx/>
                <a:uFillTx/>
                <a:latin typeface="Calibri" panose="020F0502020204030204"/>
                <a:ea typeface="+mn-ea"/>
                <a:cs typeface="+mn-cs"/>
              </a:rPr>
              <a:t> (influence britannique) : priorité au corps et aux valeurs du sport</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359758F6-28E6-2228-7AD8-1B7ACAAF6B31}"/>
              </a:ext>
            </a:extLst>
          </p:cNvPr>
          <p:cNvSpPr txBox="1"/>
          <p:nvPr/>
        </p:nvSpPr>
        <p:spPr>
          <a:xfrm>
            <a:off x="324127" y="5557981"/>
            <a:ext cx="863999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Sportivisation : la « gymnastique » fait</a:t>
            </a:r>
            <a:r>
              <a:rPr kumimoji="0" lang="fr-FR" sz="1800" b="0" i="0" u="none" strike="noStrike" kern="1200" cap="none" spc="0" normalizeH="0" noProof="0" dirty="0">
                <a:ln>
                  <a:noFill/>
                </a:ln>
                <a:solidFill>
                  <a:prstClr val="white"/>
                </a:solidFill>
                <a:effectLst/>
                <a:uLnTx/>
                <a:uFillTx/>
                <a:latin typeface="Calibri" panose="020F0502020204030204"/>
                <a:ea typeface="+mn-ea"/>
                <a:cs typeface="+mn-cs"/>
              </a:rPr>
              <a:t> place à l’éducation physique et aux activités de pleine nature</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1" name="Image 20">
            <a:extLst>
              <a:ext uri="{FF2B5EF4-FFF2-40B4-BE49-F238E27FC236}">
                <a16:creationId xmlns:a16="http://schemas.microsoft.com/office/drawing/2014/main" id="{7D827CE9-8390-256C-837F-B8772C60D403}"/>
              </a:ext>
            </a:extLst>
          </p:cNvPr>
          <p:cNvPicPr>
            <a:picLocks noChangeAspect="1"/>
          </p:cNvPicPr>
          <p:nvPr/>
        </p:nvPicPr>
        <p:blipFill>
          <a:blip r:embed="rId2"/>
          <a:stretch>
            <a:fillRect/>
          </a:stretch>
        </p:blipFill>
        <p:spPr>
          <a:xfrm>
            <a:off x="1208842" y="-23995"/>
            <a:ext cx="6861203" cy="4391170"/>
          </a:xfrm>
          <a:prstGeom prst="rect">
            <a:avLst/>
          </a:prstGeom>
        </p:spPr>
      </p:pic>
      <p:pic>
        <p:nvPicPr>
          <p:cNvPr id="20" name="Image 19">
            <a:extLst>
              <a:ext uri="{FF2B5EF4-FFF2-40B4-BE49-F238E27FC236}">
                <a16:creationId xmlns:a16="http://schemas.microsoft.com/office/drawing/2014/main" id="{61D9AFCA-3D62-E4D3-3D90-9EC9D33C4132}"/>
              </a:ext>
            </a:extLst>
          </p:cNvPr>
          <p:cNvPicPr>
            <a:picLocks noChangeAspect="1"/>
          </p:cNvPicPr>
          <p:nvPr/>
        </p:nvPicPr>
        <p:blipFill rotWithShape="1">
          <a:blip r:embed="rId3"/>
          <a:srcRect l="7732" t="1951" r="7259" b="3233"/>
          <a:stretch/>
        </p:blipFill>
        <p:spPr>
          <a:xfrm>
            <a:off x="5606322" y="76224"/>
            <a:ext cx="3262196" cy="5110252"/>
          </a:xfrm>
          <a:prstGeom prst="rect">
            <a:avLst/>
          </a:prstGeom>
        </p:spPr>
      </p:pic>
      <p:pic>
        <p:nvPicPr>
          <p:cNvPr id="16" name="Image 15">
            <a:extLst>
              <a:ext uri="{FF2B5EF4-FFF2-40B4-BE49-F238E27FC236}">
                <a16:creationId xmlns:a16="http://schemas.microsoft.com/office/drawing/2014/main" id="{BE6FEDBB-E0E1-DA8C-5D38-6C04B1E87554}"/>
              </a:ext>
            </a:extLst>
          </p:cNvPr>
          <p:cNvPicPr>
            <a:picLocks noChangeAspect="1"/>
          </p:cNvPicPr>
          <p:nvPr/>
        </p:nvPicPr>
        <p:blipFill>
          <a:blip r:embed="rId4"/>
          <a:stretch>
            <a:fillRect/>
          </a:stretch>
        </p:blipFill>
        <p:spPr>
          <a:xfrm>
            <a:off x="-1" y="-26522"/>
            <a:ext cx="3878424" cy="5023546"/>
          </a:xfrm>
          <a:prstGeom prst="rect">
            <a:avLst/>
          </a:prstGeom>
        </p:spPr>
      </p:pic>
    </p:spTree>
    <p:extLst>
      <p:ext uri="{BB962C8B-B14F-4D97-AF65-F5344CB8AC3E}">
        <p14:creationId xmlns:p14="http://schemas.microsoft.com/office/powerpoint/2010/main" val="65173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fill="hold"/>
                                        <p:tgtEl>
                                          <p:spTgt spid="10"/>
                                        </p:tgtEl>
                                        <p:attrNameLst>
                                          <p:attrName>ppt_x</p:attrName>
                                        </p:attrNameLst>
                                      </p:cBhvr>
                                      <p:tavLst>
                                        <p:tav tm="0">
                                          <p:val>
                                            <p:strVal val="#ppt_x"/>
                                          </p:val>
                                        </p:tav>
                                        <p:tav tm="100000">
                                          <p:val>
                                            <p:strVal val="#ppt_x"/>
                                          </p:val>
                                        </p:tav>
                                      </p:tavLst>
                                    </p:anim>
                                    <p:anim calcmode="lin" valueType="num">
                                      <p:cBhvr additive="base">
                                        <p:cTn id="62" dur="500" fill="hold"/>
                                        <p:tgtEl>
                                          <p:spTgt spid="10"/>
                                        </p:tgtEl>
                                        <p:attrNameLst>
                                          <p:attrName>ppt_y</p:attrName>
                                        </p:attrNameLst>
                                      </p:cBhvr>
                                      <p:tavLst>
                                        <p:tav tm="0">
                                          <p:val>
                                            <p:strVal val="1+#ppt_h/2"/>
                                          </p:val>
                                        </p:tav>
                                        <p:tav tm="100000">
                                          <p:val>
                                            <p:strVal val="#ppt_y"/>
                                          </p:val>
                                        </p:tav>
                                      </p:tavLst>
                                    </p:anim>
                                  </p:childTnLst>
                                </p:cTn>
                              </p:par>
                            </p:childTnLst>
                          </p:cTn>
                        </p:par>
                        <p:par>
                          <p:cTn id="63" fill="hold">
                            <p:stCondLst>
                              <p:cond delay="500"/>
                            </p:stCondLst>
                            <p:childTnLst>
                              <p:par>
                                <p:cTn id="64" presetID="10" presetClass="entr" presetSubtype="0" fill="hold" nodeType="after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anim calcmode="lin" valueType="num">
                                      <p:cBhvr additive="base">
                                        <p:cTn id="71" dur="500" fill="hold"/>
                                        <p:tgtEl>
                                          <p:spTgt spid="13"/>
                                        </p:tgtEl>
                                        <p:attrNameLst>
                                          <p:attrName>ppt_x</p:attrName>
                                        </p:attrNameLst>
                                      </p:cBhvr>
                                      <p:tavLst>
                                        <p:tav tm="0">
                                          <p:val>
                                            <p:strVal val="#ppt_x"/>
                                          </p:val>
                                        </p:tav>
                                        <p:tav tm="100000">
                                          <p:val>
                                            <p:strVal val="#ppt_x"/>
                                          </p:val>
                                        </p:tav>
                                      </p:tavLst>
                                    </p:anim>
                                    <p:anim calcmode="lin" valueType="num">
                                      <p:cBhvr additive="base">
                                        <p:cTn id="72" dur="500" fill="hold"/>
                                        <p:tgtEl>
                                          <p:spTgt spid="13"/>
                                        </p:tgtEl>
                                        <p:attrNameLst>
                                          <p:attrName>ppt_y</p:attrName>
                                        </p:attrNameLst>
                                      </p:cBhvr>
                                      <p:tavLst>
                                        <p:tav tm="0">
                                          <p:val>
                                            <p:strVal val="1+#ppt_h/2"/>
                                          </p:val>
                                        </p:tav>
                                        <p:tav tm="100000">
                                          <p:val>
                                            <p:strVal val="#ppt_y"/>
                                          </p:val>
                                        </p:tav>
                                      </p:tavLst>
                                    </p:anim>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fade">
                                      <p:cBhvr>
                                        <p:cTn id="76" dur="500"/>
                                        <p:tgtEl>
                                          <p:spTgt spid="16"/>
                                        </p:tgtEl>
                                      </p:cBhvr>
                                    </p:animEffect>
                                  </p:childTnLst>
                                </p:cTn>
                              </p:par>
                            </p:childTnLst>
                          </p:cTn>
                        </p:par>
                        <p:par>
                          <p:cTn id="77" fill="hold">
                            <p:stCondLst>
                              <p:cond delay="1000"/>
                            </p:stCondLst>
                            <p:childTnLst>
                              <p:par>
                                <p:cTn id="78" presetID="10" presetClass="entr" presetSubtype="0" fill="hold" nodeType="after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fade">
                                      <p:cBhvr>
                                        <p:cTn id="8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P spid="6" grpId="0"/>
      <p:bldP spid="7" grpId="0"/>
      <p:bldP spid="8" grpId="0"/>
      <p:bldP spid="15" grpId="0"/>
      <p:bldP spid="17" grpId="0"/>
      <p:bldP spid="18" grpId="0"/>
      <p:bldP spid="5" grpId="0"/>
      <p:bldP spid="10"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81932F-0674-F1F8-42BD-52CD26AE2E84}"/>
              </a:ext>
            </a:extLst>
          </p:cNvPr>
          <p:cNvSpPr txBox="1"/>
          <p:nvPr/>
        </p:nvSpPr>
        <p:spPr>
          <a:xfrm>
            <a:off x="324128" y="61555"/>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B – Le projet politique de la Troisième République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80054" y="422354"/>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La langue française pour unifier la patrie</a:t>
            </a:r>
          </a:p>
        </p:txBody>
      </p:sp>
      <p:sp>
        <p:nvSpPr>
          <p:cNvPr id="9" name="ZoneTexte 8">
            <a:extLst>
              <a:ext uri="{FF2B5EF4-FFF2-40B4-BE49-F238E27FC236}">
                <a16:creationId xmlns:a16="http://schemas.microsoft.com/office/drawing/2014/main" id="{F4BEA5DA-704E-909B-D17C-2086E64DDE64}"/>
              </a:ext>
            </a:extLst>
          </p:cNvPr>
          <p:cNvSpPr txBox="1"/>
          <p:nvPr/>
        </p:nvSpPr>
        <p:spPr>
          <a:xfrm>
            <a:off x="580054" y="783153"/>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2 – L’histoire et la géographie pour faire connaître et aimer la France</a:t>
            </a:r>
          </a:p>
        </p:txBody>
      </p:sp>
      <p:sp>
        <p:nvSpPr>
          <p:cNvPr id="11" name="ZoneTexte 10">
            <a:extLst>
              <a:ext uri="{FF2B5EF4-FFF2-40B4-BE49-F238E27FC236}">
                <a16:creationId xmlns:a16="http://schemas.microsoft.com/office/drawing/2014/main" id="{B6E4BE2F-B48F-F5EE-8F40-CE59D088CCCD}"/>
              </a:ext>
            </a:extLst>
          </p:cNvPr>
          <p:cNvSpPr txBox="1"/>
          <p:nvPr/>
        </p:nvSpPr>
        <p:spPr>
          <a:xfrm>
            <a:off x="580054" y="1183263"/>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3 – A l’école du citoyen</a:t>
            </a:r>
          </a:p>
        </p:txBody>
      </p:sp>
      <p:sp>
        <p:nvSpPr>
          <p:cNvPr id="4" name="ZoneTexte 3">
            <a:extLst>
              <a:ext uri="{FF2B5EF4-FFF2-40B4-BE49-F238E27FC236}">
                <a16:creationId xmlns:a16="http://schemas.microsoft.com/office/drawing/2014/main" id="{E1A75117-0AA5-9619-DF7F-1318C8E87BA6}"/>
              </a:ext>
            </a:extLst>
          </p:cNvPr>
          <p:cNvSpPr txBox="1"/>
          <p:nvPr/>
        </p:nvSpPr>
        <p:spPr>
          <a:xfrm>
            <a:off x="580054" y="1544062"/>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4 – Le sport doit former des soldats</a:t>
            </a:r>
          </a:p>
        </p:txBody>
      </p:sp>
    </p:spTree>
    <p:extLst>
      <p:ext uri="{BB962C8B-B14F-4D97-AF65-F5344CB8AC3E}">
        <p14:creationId xmlns:p14="http://schemas.microsoft.com/office/powerpoint/2010/main" val="1485004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81932F-0674-F1F8-42BD-52CD26AE2E84}"/>
              </a:ext>
            </a:extLst>
          </p:cNvPr>
          <p:cNvSpPr txBox="1"/>
          <p:nvPr/>
        </p:nvSpPr>
        <p:spPr>
          <a:xfrm>
            <a:off x="324128" y="61555"/>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400" dirty="0">
                <a:solidFill>
                  <a:prstClr val="white"/>
                </a:solidFill>
                <a:latin typeface="Calibri" panose="020F0502020204030204"/>
              </a:rPr>
              <a:t>B</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 Le projet politique de la Troisième République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80054" y="422354"/>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La langue française pour unifier la patrie</a:t>
            </a:r>
          </a:p>
        </p:txBody>
      </p:sp>
      <p:sp>
        <p:nvSpPr>
          <p:cNvPr id="11" name="ZoneTexte 10">
            <a:extLst>
              <a:ext uri="{FF2B5EF4-FFF2-40B4-BE49-F238E27FC236}">
                <a16:creationId xmlns:a16="http://schemas.microsoft.com/office/drawing/2014/main" id="{9A14AB93-7387-05E4-C77E-4F4119AF6031}"/>
              </a:ext>
            </a:extLst>
          </p:cNvPr>
          <p:cNvSpPr txBox="1"/>
          <p:nvPr/>
        </p:nvSpPr>
        <p:spPr>
          <a:xfrm>
            <a:off x="750673" y="737428"/>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 – Un objectif d’uniformisation culturelle</a:t>
            </a:r>
          </a:p>
        </p:txBody>
      </p:sp>
      <p:sp>
        <p:nvSpPr>
          <p:cNvPr id="12" name="ZoneTexte 11">
            <a:extLst>
              <a:ext uri="{FF2B5EF4-FFF2-40B4-BE49-F238E27FC236}">
                <a16:creationId xmlns:a16="http://schemas.microsoft.com/office/drawing/2014/main" id="{9518C903-C9DB-856F-8172-8E825F5D9456}"/>
              </a:ext>
            </a:extLst>
          </p:cNvPr>
          <p:cNvSpPr txBox="1"/>
          <p:nvPr/>
        </p:nvSpPr>
        <p:spPr>
          <a:xfrm>
            <a:off x="324128" y="1064140"/>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- 1851</a:t>
            </a:r>
            <a:r>
              <a:rPr kumimoji="0" lang="fr-FR" sz="1800" b="0" i="0" u="none" strike="noStrike" kern="1200" cap="none" spc="0" normalizeH="0" noProof="0" dirty="0">
                <a:ln>
                  <a:noFill/>
                </a:ln>
                <a:solidFill>
                  <a:prstClr val="white"/>
                </a:solidFill>
                <a:effectLst/>
                <a:uLnTx/>
                <a:uFillTx/>
                <a:latin typeface="Calibri" panose="020F0502020204030204"/>
                <a:ea typeface="+mn-ea"/>
                <a:cs typeface="+mn-cs"/>
              </a:rPr>
              <a:t> : « Le français sera seul en usage dans l’école »</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A8A5AFDF-B9CA-56DB-B0A0-1E55D0AE56D5}"/>
              </a:ext>
            </a:extLst>
          </p:cNvPr>
          <p:cNvSpPr txBox="1"/>
          <p:nvPr/>
        </p:nvSpPr>
        <p:spPr>
          <a:xfrm>
            <a:off x="140426" y="1441133"/>
            <a:ext cx="8863147" cy="5355312"/>
          </a:xfrm>
          <a:prstGeom prst="rect">
            <a:avLst/>
          </a:prstGeom>
          <a:solidFill>
            <a:schemeClr val="bg1">
              <a:lumMod val="75000"/>
              <a:lumOff val="25000"/>
            </a:schemeClr>
          </a:solidFill>
          <a:ln>
            <a:noFill/>
          </a:ln>
        </p:spPr>
        <p:txBody>
          <a:bodyPr wrap="square">
            <a:spAutoFit/>
          </a:bodyPr>
          <a:lstStyle/>
          <a:p>
            <a:r>
              <a:rPr lang="fr-FR" dirty="0"/>
              <a:t>« Qui est Monsieur Le Bail ? C’est le monsieur maire de Plozévet. Il est aussi </a:t>
            </a:r>
            <a:r>
              <a:rPr lang="fr-FR" i="1" dirty="0"/>
              <a:t>député</a:t>
            </a:r>
            <a:r>
              <a:rPr lang="fr-FR" dirty="0"/>
              <a:t>. Il défend le pays à la </a:t>
            </a:r>
            <a:r>
              <a:rPr lang="fr-FR" i="1" dirty="0"/>
              <a:t>Chambre</a:t>
            </a:r>
            <a:r>
              <a:rPr lang="fr-FR" dirty="0"/>
              <a:t>. La </a:t>
            </a:r>
            <a:r>
              <a:rPr lang="fr-FR" i="1" dirty="0"/>
              <a:t>Chambre</a:t>
            </a:r>
            <a:r>
              <a:rPr lang="fr-FR" dirty="0"/>
              <a:t> est à Paris, pas loin de là où habite mon oncle Corentin. A la </a:t>
            </a:r>
            <a:r>
              <a:rPr lang="fr-FR" i="1" dirty="0"/>
              <a:t>Chambre</a:t>
            </a:r>
            <a:r>
              <a:rPr lang="fr-FR" dirty="0"/>
              <a:t>, il y a les </a:t>
            </a:r>
            <a:r>
              <a:rPr lang="fr-FR" i="1" dirty="0"/>
              <a:t>Blancs </a:t>
            </a:r>
            <a:r>
              <a:rPr lang="fr-FR" dirty="0"/>
              <a:t>et les </a:t>
            </a:r>
            <a:r>
              <a:rPr lang="fr-FR" i="1" dirty="0"/>
              <a:t>Rouges</a:t>
            </a:r>
            <a:r>
              <a:rPr lang="fr-FR" dirty="0"/>
              <a:t> qui luttent les uns contre les autres à longueur de temps, les Blancs étant pour l’Église, les Rouges pour la République. Monsieur Le Bail est rouge. Donc nous </a:t>
            </a:r>
            <a:r>
              <a:rPr lang="fr-FR" dirty="0" err="1"/>
              <a:t>ommes</a:t>
            </a:r>
            <a:r>
              <a:rPr lang="fr-FR" dirty="0"/>
              <a:t> rouges puisque la famille de mon père relève du clan Le Bail depuis deux générations déjà. […] Le reste, me dit-on, vous le saurez par la suite. […] C’est pourquoi, me dit-on, il faut aller à l’école. Monsieur Le Bail répète sans se lasser que les Rouges doivent être plus instruits que les Blancs. L’instruction est le seul bien qui ne se lègue pas de père en fils. La République la dispense à tout le monde. A chacun d’en prendre ce qu’il peut. Plus il en prend, plus il se dégage des Blancs qui détiennent la plus grande part du reste. Témoin mon oncle Jean Le Goff qui est parti d’ici en sachant juste lire et écrire et qui, à force de s’instruire tout seul, est devenu un officier. […] Pas colonel encore, tous les colonels que mon père a connus pendant sept ans étaient des </a:t>
            </a:r>
            <a:r>
              <a:rPr lang="fr-FR" i="1" dirty="0"/>
              <a:t>Blancs </a:t>
            </a:r>
            <a:r>
              <a:rPr lang="fr-FR" dirty="0"/>
              <a:t>et fils de </a:t>
            </a:r>
            <a:r>
              <a:rPr lang="fr-FR" i="1" dirty="0"/>
              <a:t>Blancs</a:t>
            </a:r>
            <a:r>
              <a:rPr lang="fr-FR" dirty="0"/>
              <a:t>, parfois de la noblesse. Mais cela va changer parce que les instituteurs sont déjà des </a:t>
            </a:r>
            <a:r>
              <a:rPr lang="fr-FR" i="1" dirty="0"/>
              <a:t>Rouges</a:t>
            </a:r>
            <a:r>
              <a:rPr lang="fr-FR" dirty="0"/>
              <a:t>. Et ce sont les instituteurs qui feront bientôt les colonels. Si seulement je pouvais devenir instituteur, Monsieur Le Bail serait content. […] Je me jure de faire mes sept possibles. Si seulement il n’y avait pas tout ce français à apprendre, je pourrais commencer tout de suite. Mais l’école, qui est à la République, parle français tandis que l’Église, qui est blanche, parle breton. »</a:t>
            </a:r>
          </a:p>
          <a:p>
            <a:pPr algn="r"/>
            <a:r>
              <a:rPr lang="fr-FR" dirty="0"/>
              <a:t>Per-</a:t>
            </a:r>
            <a:r>
              <a:rPr lang="fr-FR" dirty="0" err="1"/>
              <a:t>Jakez</a:t>
            </a:r>
            <a:r>
              <a:rPr lang="fr-FR" dirty="0"/>
              <a:t> </a:t>
            </a:r>
            <a:r>
              <a:rPr lang="fr-FR" dirty="0" err="1"/>
              <a:t>Hélias</a:t>
            </a:r>
            <a:r>
              <a:rPr lang="fr-FR" dirty="0"/>
              <a:t>, </a:t>
            </a:r>
            <a:r>
              <a:rPr lang="fr-FR" i="1" dirty="0"/>
              <a:t>Le Cheval d’orgueil</a:t>
            </a:r>
            <a:r>
              <a:rPr lang="fr-FR" dirty="0"/>
              <a:t>, 1975</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68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81932F-0674-F1F8-42BD-52CD26AE2E84}"/>
              </a:ext>
            </a:extLst>
          </p:cNvPr>
          <p:cNvSpPr txBox="1"/>
          <p:nvPr/>
        </p:nvSpPr>
        <p:spPr>
          <a:xfrm>
            <a:off x="324128" y="61555"/>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400" dirty="0">
                <a:solidFill>
                  <a:prstClr val="white"/>
                </a:solidFill>
                <a:latin typeface="Calibri" panose="020F0502020204030204"/>
              </a:rPr>
              <a:t>B</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 Le projet politique de la Troisième République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80054" y="422354"/>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La langue française pour unifier la patrie</a:t>
            </a:r>
          </a:p>
        </p:txBody>
      </p:sp>
      <p:sp>
        <p:nvSpPr>
          <p:cNvPr id="11" name="ZoneTexte 10">
            <a:extLst>
              <a:ext uri="{FF2B5EF4-FFF2-40B4-BE49-F238E27FC236}">
                <a16:creationId xmlns:a16="http://schemas.microsoft.com/office/drawing/2014/main" id="{9A14AB93-7387-05E4-C77E-4F4119AF6031}"/>
              </a:ext>
            </a:extLst>
          </p:cNvPr>
          <p:cNvSpPr txBox="1"/>
          <p:nvPr/>
        </p:nvSpPr>
        <p:spPr>
          <a:xfrm>
            <a:off x="750673" y="737428"/>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 – Un objectif d’uniformisation culturelle</a:t>
            </a:r>
          </a:p>
        </p:txBody>
      </p:sp>
      <p:sp>
        <p:nvSpPr>
          <p:cNvPr id="12" name="ZoneTexte 11">
            <a:extLst>
              <a:ext uri="{FF2B5EF4-FFF2-40B4-BE49-F238E27FC236}">
                <a16:creationId xmlns:a16="http://schemas.microsoft.com/office/drawing/2014/main" id="{9518C903-C9DB-856F-8172-8E825F5D9456}"/>
              </a:ext>
            </a:extLst>
          </p:cNvPr>
          <p:cNvSpPr txBox="1"/>
          <p:nvPr/>
        </p:nvSpPr>
        <p:spPr>
          <a:xfrm>
            <a:off x="324128" y="1064140"/>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- 1851 : « Le français sera seul en usage dans l’école »</a:t>
            </a:r>
          </a:p>
        </p:txBody>
      </p:sp>
      <p:sp>
        <p:nvSpPr>
          <p:cNvPr id="4" name="ZoneTexte 3">
            <a:extLst>
              <a:ext uri="{FF2B5EF4-FFF2-40B4-BE49-F238E27FC236}">
                <a16:creationId xmlns:a16="http://schemas.microsoft.com/office/drawing/2014/main" id="{B066C046-4785-1E8F-3524-7F072ED66C8B}"/>
              </a:ext>
            </a:extLst>
          </p:cNvPr>
          <p:cNvSpPr txBox="1"/>
          <p:nvPr/>
        </p:nvSpPr>
        <p:spPr>
          <a:xfrm>
            <a:off x="324128" y="1463014"/>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La généralisation de la dictée</a:t>
            </a:r>
          </a:p>
        </p:txBody>
      </p:sp>
      <p:pic>
        <p:nvPicPr>
          <p:cNvPr id="5" name="Image 4">
            <a:extLst>
              <a:ext uri="{FF2B5EF4-FFF2-40B4-BE49-F238E27FC236}">
                <a16:creationId xmlns:a16="http://schemas.microsoft.com/office/drawing/2014/main" id="{0C355DB4-A6E7-577F-325A-79DDA746F628}"/>
              </a:ext>
            </a:extLst>
          </p:cNvPr>
          <p:cNvPicPr>
            <a:picLocks noChangeAspect="1"/>
          </p:cNvPicPr>
          <p:nvPr/>
        </p:nvPicPr>
        <p:blipFill>
          <a:blip r:embed="rId2"/>
          <a:stretch>
            <a:fillRect/>
          </a:stretch>
        </p:blipFill>
        <p:spPr>
          <a:xfrm>
            <a:off x="5210409" y="2578021"/>
            <a:ext cx="3609975" cy="3857625"/>
          </a:xfrm>
          <a:prstGeom prst="rect">
            <a:avLst/>
          </a:prstGeom>
        </p:spPr>
      </p:pic>
      <p:sp>
        <p:nvSpPr>
          <p:cNvPr id="6" name="ZoneTexte 5">
            <a:extLst>
              <a:ext uri="{FF2B5EF4-FFF2-40B4-BE49-F238E27FC236}">
                <a16:creationId xmlns:a16="http://schemas.microsoft.com/office/drawing/2014/main" id="{D1950DC6-F946-B4A3-E8E2-58F5FB906F59}"/>
              </a:ext>
            </a:extLst>
          </p:cNvPr>
          <p:cNvSpPr txBox="1"/>
          <p:nvPr/>
        </p:nvSpPr>
        <p:spPr>
          <a:xfrm>
            <a:off x="324128" y="1885279"/>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Unification de l’orthographe et grammaire scolaire</a:t>
            </a:r>
          </a:p>
        </p:txBody>
      </p:sp>
    </p:spTree>
    <p:extLst>
      <p:ext uri="{BB962C8B-B14F-4D97-AF65-F5344CB8AC3E}">
        <p14:creationId xmlns:p14="http://schemas.microsoft.com/office/powerpoint/2010/main" val="112432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81932F-0674-F1F8-42BD-52CD26AE2E84}"/>
              </a:ext>
            </a:extLst>
          </p:cNvPr>
          <p:cNvSpPr txBox="1"/>
          <p:nvPr/>
        </p:nvSpPr>
        <p:spPr>
          <a:xfrm>
            <a:off x="324128" y="61555"/>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400" dirty="0">
                <a:solidFill>
                  <a:prstClr val="white"/>
                </a:solidFill>
                <a:latin typeface="Calibri" panose="020F0502020204030204"/>
              </a:rPr>
              <a:t>B</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 Le projet politique de la Troisième République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80054" y="422354"/>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La langue française pour unifier la patrie</a:t>
            </a:r>
          </a:p>
        </p:txBody>
      </p:sp>
      <p:sp>
        <p:nvSpPr>
          <p:cNvPr id="11" name="ZoneTexte 10">
            <a:extLst>
              <a:ext uri="{FF2B5EF4-FFF2-40B4-BE49-F238E27FC236}">
                <a16:creationId xmlns:a16="http://schemas.microsoft.com/office/drawing/2014/main" id="{9A14AB93-7387-05E4-C77E-4F4119AF6031}"/>
              </a:ext>
            </a:extLst>
          </p:cNvPr>
          <p:cNvSpPr txBox="1"/>
          <p:nvPr/>
        </p:nvSpPr>
        <p:spPr>
          <a:xfrm>
            <a:off x="750673" y="737428"/>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 – Un objectif d’uniformisation culturelle</a:t>
            </a:r>
          </a:p>
        </p:txBody>
      </p:sp>
      <p:pic>
        <p:nvPicPr>
          <p:cNvPr id="5" name="Image 4">
            <a:extLst>
              <a:ext uri="{FF2B5EF4-FFF2-40B4-BE49-F238E27FC236}">
                <a16:creationId xmlns:a16="http://schemas.microsoft.com/office/drawing/2014/main" id="{0C355DB4-A6E7-577F-325A-79DDA746F628}"/>
              </a:ext>
            </a:extLst>
          </p:cNvPr>
          <p:cNvPicPr>
            <a:picLocks noChangeAspect="1"/>
          </p:cNvPicPr>
          <p:nvPr/>
        </p:nvPicPr>
        <p:blipFill>
          <a:blip r:embed="rId2"/>
          <a:stretch>
            <a:fillRect/>
          </a:stretch>
        </p:blipFill>
        <p:spPr>
          <a:xfrm>
            <a:off x="5463179" y="2848131"/>
            <a:ext cx="3357205" cy="3587515"/>
          </a:xfrm>
          <a:prstGeom prst="rect">
            <a:avLst/>
          </a:prstGeom>
        </p:spPr>
      </p:pic>
      <p:sp>
        <p:nvSpPr>
          <p:cNvPr id="7" name="ZoneTexte 6">
            <a:extLst>
              <a:ext uri="{FF2B5EF4-FFF2-40B4-BE49-F238E27FC236}">
                <a16:creationId xmlns:a16="http://schemas.microsoft.com/office/drawing/2014/main" id="{ED9B687E-D500-5775-D427-EA50E7EA6960}"/>
              </a:ext>
            </a:extLst>
          </p:cNvPr>
          <p:cNvSpPr txBox="1"/>
          <p:nvPr/>
        </p:nvSpPr>
        <p:spPr>
          <a:xfrm>
            <a:off x="750673" y="1074184"/>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b – La priorité à la maîtrise de la langue</a:t>
            </a:r>
          </a:p>
        </p:txBody>
      </p:sp>
      <p:sp>
        <p:nvSpPr>
          <p:cNvPr id="8" name="ZoneTexte 7">
            <a:extLst>
              <a:ext uri="{FF2B5EF4-FFF2-40B4-BE49-F238E27FC236}">
                <a16:creationId xmlns:a16="http://schemas.microsoft.com/office/drawing/2014/main" id="{537FB314-ACF5-9F65-E4CC-35C73544C12E}"/>
              </a:ext>
            </a:extLst>
          </p:cNvPr>
          <p:cNvSpPr txBox="1"/>
          <p:nvPr/>
        </p:nvSpPr>
        <p:spPr>
          <a:xfrm>
            <a:off x="324128" y="1421834"/>
            <a:ext cx="861001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Les critiques des années 1870-1880 et l’enquête de Gaspard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Beuvain</a:t>
            </a:r>
            <a:r>
              <a:rPr kumimoji="0" lang="fr-FR" sz="1800" b="0" i="0" u="none" strike="noStrike" kern="1200" cap="none" spc="0" normalizeH="0" noProof="0" dirty="0">
                <a:ln>
                  <a:noFill/>
                </a:ln>
                <a:solidFill>
                  <a:prstClr val="white"/>
                </a:solidFill>
                <a:effectLst/>
                <a:uLnTx/>
                <a:uFillTx/>
                <a:latin typeface="Calibri" panose="020F0502020204030204"/>
                <a:ea typeface="+mn-ea"/>
                <a:cs typeface="+mn-cs"/>
              </a:rPr>
              <a:t> d’Altenheim (1873)</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CF4D24BB-28C0-2308-65C7-C13C6E87731B}"/>
              </a:ext>
            </a:extLst>
          </p:cNvPr>
          <p:cNvSpPr txBox="1"/>
          <p:nvPr/>
        </p:nvSpPr>
        <p:spPr>
          <a:xfrm>
            <a:off x="209862" y="2349566"/>
            <a:ext cx="5411448" cy="4247317"/>
          </a:xfrm>
          <a:prstGeom prst="rect">
            <a:avLst/>
          </a:prstGeom>
          <a:solidFill>
            <a:schemeClr val="bg1">
              <a:lumMod val="85000"/>
              <a:lumOff val="15000"/>
            </a:schemeClr>
          </a:solidFill>
          <a:ln>
            <a:solidFill>
              <a:schemeClr val="tx1"/>
            </a:solidFill>
          </a:ln>
        </p:spPr>
        <p:txBody>
          <a:bodyPr wrap="square">
            <a:spAutoFit/>
          </a:bodyPr>
          <a:lstStyle/>
          <a:p>
            <a:r>
              <a:rPr lang="fr-FR" dirty="0"/>
              <a:t>« Ce que nous vous demandons à tous, c’est de nous faire des hommes avant de nous faire des grammairiens ! (…) Oui, vous avez compris qu’il faut réduire dans les programmes la part des matières qui y tiennent une part excessive ; vous avez compris qu’aux anciens procédés, qui consument tant de temps en vain, à la vieille méthode grammaticale, à la dictée – à l’abus de la dictée – il faut substituer un enseignement plus libre, plus vivant et plus substantiel (…). Qu’on soit mis au courant des règles fondamentales, mais épargnons ce temps si précieux qu’on dépense trop souvent dans les vétilles de l’orthographe, dans les règles de la dictée qui font de cet exercice une manière de tour de force et une espèce de casse-tête chinois. »</a:t>
            </a:r>
          </a:p>
          <a:p>
            <a:pPr algn="r"/>
            <a:r>
              <a:rPr lang="fr-FR" dirty="0"/>
              <a:t>Jules Ferry, 1880 </a:t>
            </a:r>
          </a:p>
        </p:txBody>
      </p:sp>
      <p:sp>
        <p:nvSpPr>
          <p:cNvPr id="13" name="ZoneTexte 12">
            <a:extLst>
              <a:ext uri="{FF2B5EF4-FFF2-40B4-BE49-F238E27FC236}">
                <a16:creationId xmlns:a16="http://schemas.microsoft.com/office/drawing/2014/main" id="{91CF9FBC-90A5-C6F3-8ADE-82028A86D444}"/>
              </a:ext>
            </a:extLst>
          </p:cNvPr>
          <p:cNvSpPr txBox="1"/>
          <p:nvPr/>
        </p:nvSpPr>
        <p:spPr>
          <a:xfrm>
            <a:off x="324128" y="1738445"/>
            <a:ext cx="861001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solidFill>
                  <a:prstClr val="white"/>
                </a:solidFill>
                <a:latin typeface="Calibri" panose="020F0502020204030204"/>
              </a:rPr>
              <a:t>- Faire appel à l’initiative de l’élève et sortir d’une pédagogie fondée plus sur la mémorisation que sur le sens</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303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81932F-0674-F1F8-42BD-52CD26AE2E84}"/>
              </a:ext>
            </a:extLst>
          </p:cNvPr>
          <p:cNvSpPr txBox="1"/>
          <p:nvPr/>
        </p:nvSpPr>
        <p:spPr>
          <a:xfrm>
            <a:off x="324128" y="61555"/>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400" dirty="0">
                <a:solidFill>
                  <a:prstClr val="white"/>
                </a:solidFill>
                <a:latin typeface="Calibri" panose="020F0502020204030204"/>
              </a:rPr>
              <a:t>B</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 Le projet politique de la Troisième République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80054" y="422354"/>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La langue française pour unifier la patrie</a:t>
            </a:r>
          </a:p>
        </p:txBody>
      </p:sp>
      <p:sp>
        <p:nvSpPr>
          <p:cNvPr id="11" name="ZoneTexte 10">
            <a:extLst>
              <a:ext uri="{FF2B5EF4-FFF2-40B4-BE49-F238E27FC236}">
                <a16:creationId xmlns:a16="http://schemas.microsoft.com/office/drawing/2014/main" id="{9A14AB93-7387-05E4-C77E-4F4119AF6031}"/>
              </a:ext>
            </a:extLst>
          </p:cNvPr>
          <p:cNvSpPr txBox="1"/>
          <p:nvPr/>
        </p:nvSpPr>
        <p:spPr>
          <a:xfrm>
            <a:off x="750673" y="737428"/>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 – Un objectif d’uniformisation culturelle</a:t>
            </a:r>
          </a:p>
        </p:txBody>
      </p:sp>
      <p:pic>
        <p:nvPicPr>
          <p:cNvPr id="5" name="Image 4">
            <a:extLst>
              <a:ext uri="{FF2B5EF4-FFF2-40B4-BE49-F238E27FC236}">
                <a16:creationId xmlns:a16="http://schemas.microsoft.com/office/drawing/2014/main" id="{0C355DB4-A6E7-577F-325A-79DDA746F628}"/>
              </a:ext>
            </a:extLst>
          </p:cNvPr>
          <p:cNvPicPr>
            <a:picLocks noChangeAspect="1"/>
          </p:cNvPicPr>
          <p:nvPr/>
        </p:nvPicPr>
        <p:blipFill>
          <a:blip r:embed="rId2"/>
          <a:stretch>
            <a:fillRect/>
          </a:stretch>
        </p:blipFill>
        <p:spPr>
          <a:xfrm>
            <a:off x="5463179" y="2848131"/>
            <a:ext cx="3357205" cy="3587515"/>
          </a:xfrm>
          <a:prstGeom prst="rect">
            <a:avLst/>
          </a:prstGeom>
        </p:spPr>
      </p:pic>
      <p:sp>
        <p:nvSpPr>
          <p:cNvPr id="7" name="ZoneTexte 6">
            <a:extLst>
              <a:ext uri="{FF2B5EF4-FFF2-40B4-BE49-F238E27FC236}">
                <a16:creationId xmlns:a16="http://schemas.microsoft.com/office/drawing/2014/main" id="{ED9B687E-D500-5775-D427-EA50E7EA6960}"/>
              </a:ext>
            </a:extLst>
          </p:cNvPr>
          <p:cNvSpPr txBox="1"/>
          <p:nvPr/>
        </p:nvSpPr>
        <p:spPr>
          <a:xfrm>
            <a:off x="750673" y="1074184"/>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b – La priorité à la maîtrise de la langue</a:t>
            </a:r>
          </a:p>
        </p:txBody>
      </p:sp>
      <p:sp>
        <p:nvSpPr>
          <p:cNvPr id="8" name="ZoneTexte 7">
            <a:extLst>
              <a:ext uri="{FF2B5EF4-FFF2-40B4-BE49-F238E27FC236}">
                <a16:creationId xmlns:a16="http://schemas.microsoft.com/office/drawing/2014/main" id="{537FB314-ACF5-9F65-E4CC-35C73544C12E}"/>
              </a:ext>
            </a:extLst>
          </p:cNvPr>
          <p:cNvSpPr txBox="1"/>
          <p:nvPr/>
        </p:nvSpPr>
        <p:spPr>
          <a:xfrm>
            <a:off x="324128" y="1421834"/>
            <a:ext cx="861001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Les critiques des années 1870-1880 et l’enquête de Gaspard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Beuvain</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d’Altenheim (1873)</a:t>
            </a:r>
          </a:p>
        </p:txBody>
      </p:sp>
      <p:sp>
        <p:nvSpPr>
          <p:cNvPr id="13" name="ZoneTexte 12">
            <a:extLst>
              <a:ext uri="{FF2B5EF4-FFF2-40B4-BE49-F238E27FC236}">
                <a16:creationId xmlns:a16="http://schemas.microsoft.com/office/drawing/2014/main" id="{91CF9FBC-90A5-C6F3-8ADE-82028A86D444}"/>
              </a:ext>
            </a:extLst>
          </p:cNvPr>
          <p:cNvSpPr txBox="1"/>
          <p:nvPr/>
        </p:nvSpPr>
        <p:spPr>
          <a:xfrm>
            <a:off x="324128" y="1738445"/>
            <a:ext cx="861001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Faire appel à l’initiative de l’élève et sortir d’une pédagogie fondée plus sur la mémorisation que sur le sens</a:t>
            </a:r>
          </a:p>
        </p:txBody>
      </p:sp>
      <p:sp>
        <p:nvSpPr>
          <p:cNvPr id="4" name="ZoneTexte 3">
            <a:extLst>
              <a:ext uri="{FF2B5EF4-FFF2-40B4-BE49-F238E27FC236}">
                <a16:creationId xmlns:a16="http://schemas.microsoft.com/office/drawing/2014/main" id="{32CC0DC8-9743-BE6B-D482-67190F373847}"/>
              </a:ext>
            </a:extLst>
          </p:cNvPr>
          <p:cNvSpPr txBox="1"/>
          <p:nvPr/>
        </p:nvSpPr>
        <p:spPr>
          <a:xfrm>
            <a:off x="266995" y="2342130"/>
            <a:ext cx="861001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Maîtriser la langue française pour s’exprimer et accéder à une culture</a:t>
            </a:r>
          </a:p>
        </p:txBody>
      </p:sp>
    </p:spTree>
    <p:extLst>
      <p:ext uri="{BB962C8B-B14F-4D97-AF65-F5344CB8AC3E}">
        <p14:creationId xmlns:p14="http://schemas.microsoft.com/office/powerpoint/2010/main" val="302297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81932F-0674-F1F8-42BD-52CD26AE2E84}"/>
              </a:ext>
            </a:extLst>
          </p:cNvPr>
          <p:cNvSpPr txBox="1"/>
          <p:nvPr/>
        </p:nvSpPr>
        <p:spPr>
          <a:xfrm>
            <a:off x="324128" y="61555"/>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400" dirty="0">
                <a:solidFill>
                  <a:prstClr val="white"/>
                </a:solidFill>
                <a:latin typeface="Calibri" panose="020F0502020204030204"/>
              </a:rPr>
              <a:t>B</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 Le projet politique de la Troisième République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80054" y="422354"/>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La langue française pour unifier la patrie</a:t>
            </a:r>
          </a:p>
        </p:txBody>
      </p:sp>
      <p:sp>
        <p:nvSpPr>
          <p:cNvPr id="11" name="ZoneTexte 10">
            <a:extLst>
              <a:ext uri="{FF2B5EF4-FFF2-40B4-BE49-F238E27FC236}">
                <a16:creationId xmlns:a16="http://schemas.microsoft.com/office/drawing/2014/main" id="{9A14AB93-7387-05E4-C77E-4F4119AF6031}"/>
              </a:ext>
            </a:extLst>
          </p:cNvPr>
          <p:cNvSpPr txBox="1"/>
          <p:nvPr/>
        </p:nvSpPr>
        <p:spPr>
          <a:xfrm>
            <a:off x="750673" y="737428"/>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 – Un objectif d’uniformisation culturelle</a:t>
            </a:r>
          </a:p>
        </p:txBody>
      </p:sp>
      <p:sp>
        <p:nvSpPr>
          <p:cNvPr id="7" name="ZoneTexte 6">
            <a:extLst>
              <a:ext uri="{FF2B5EF4-FFF2-40B4-BE49-F238E27FC236}">
                <a16:creationId xmlns:a16="http://schemas.microsoft.com/office/drawing/2014/main" id="{ED9B687E-D500-5775-D427-EA50E7EA6960}"/>
              </a:ext>
            </a:extLst>
          </p:cNvPr>
          <p:cNvSpPr txBox="1"/>
          <p:nvPr/>
        </p:nvSpPr>
        <p:spPr>
          <a:xfrm>
            <a:off x="750673" y="1074184"/>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b – La priorité à la maîtrise de la langue</a:t>
            </a:r>
          </a:p>
        </p:txBody>
      </p:sp>
      <p:sp>
        <p:nvSpPr>
          <p:cNvPr id="6" name="ZoneTexte 5">
            <a:extLst>
              <a:ext uri="{FF2B5EF4-FFF2-40B4-BE49-F238E27FC236}">
                <a16:creationId xmlns:a16="http://schemas.microsoft.com/office/drawing/2014/main" id="{0B166360-2C79-601F-5752-C69FEAA44C27}"/>
              </a:ext>
            </a:extLst>
          </p:cNvPr>
          <p:cNvSpPr txBox="1"/>
          <p:nvPr/>
        </p:nvSpPr>
        <p:spPr>
          <a:xfrm>
            <a:off x="750673" y="1421834"/>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solidFill>
                  <a:prstClr val="white"/>
                </a:solidFill>
                <a:latin typeface="Calibri" panose="020F0502020204030204"/>
              </a:rPr>
              <a:t>c – L’âge d’or des écritures de soi</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41C8CE01-0146-9E02-A8FD-5BBCB70A82C3}"/>
              </a:ext>
            </a:extLst>
          </p:cNvPr>
          <p:cNvSpPr txBox="1"/>
          <p:nvPr/>
        </p:nvSpPr>
        <p:spPr>
          <a:xfrm>
            <a:off x="213525" y="1804486"/>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noProof="0" dirty="0">
                <a:solidFill>
                  <a:prstClr val="white"/>
                </a:solidFill>
                <a:latin typeface="Calibri" panose="020F0502020204030204"/>
              </a:rPr>
              <a:t>- Les instructions de 1882 instituent la rédaction</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ZoneTexte 11">
            <a:extLst>
              <a:ext uri="{FF2B5EF4-FFF2-40B4-BE49-F238E27FC236}">
                <a16:creationId xmlns:a16="http://schemas.microsoft.com/office/drawing/2014/main" id="{2AB82B29-DF05-EF70-7A57-FDFEC0175E61}"/>
              </a:ext>
            </a:extLst>
          </p:cNvPr>
          <p:cNvSpPr txBox="1"/>
          <p:nvPr/>
        </p:nvSpPr>
        <p:spPr>
          <a:xfrm>
            <a:off x="1109946" y="3782388"/>
            <a:ext cx="6071017" cy="2893100"/>
          </a:xfrm>
          <a:prstGeom prst="rect">
            <a:avLst/>
          </a:prstGeom>
          <a:solidFill>
            <a:schemeClr val="bg1">
              <a:lumMod val="85000"/>
              <a:lumOff val="15000"/>
            </a:schemeClr>
          </a:solidFill>
          <a:ln>
            <a:solidFill>
              <a:schemeClr val="tx1"/>
            </a:solidFill>
          </a:ln>
        </p:spPr>
        <p:txBody>
          <a:bodyPr wrap="square">
            <a:spAutoFit/>
          </a:bodyPr>
          <a:lstStyle/>
          <a:p>
            <a:r>
              <a:rPr lang="fr-FR" sz="2000" dirty="0"/>
              <a:t>Exemples de sujets de rédaction :</a:t>
            </a:r>
          </a:p>
          <a:p>
            <a:endParaRPr lang="fr-FR" dirty="0"/>
          </a:p>
          <a:p>
            <a:pPr marL="285750" indent="-285750">
              <a:buFontTx/>
              <a:buChar char="-"/>
            </a:pPr>
            <a:r>
              <a:rPr lang="fr-FR" dirty="0"/>
              <a:t>Décrivez la lampe dont vous vous servez à la maison et dites les souvenirs qu’elle vous rappelle</a:t>
            </a:r>
          </a:p>
          <a:p>
            <a:pPr marL="285750" indent="-285750">
              <a:buFontTx/>
              <a:buChar char="-"/>
            </a:pPr>
            <a:endParaRPr lang="fr-FR" dirty="0"/>
          </a:p>
          <a:p>
            <a:pPr marL="285750" indent="-285750">
              <a:buFontTx/>
              <a:buChar char="-"/>
            </a:pPr>
            <a:r>
              <a:rPr lang="fr-FR" dirty="0"/>
              <a:t>En faisant les courses pour votre maman, vous trouvez une pièce de fausse monnaie. Que faites-vous ?</a:t>
            </a:r>
          </a:p>
          <a:p>
            <a:pPr marL="285750" indent="-285750">
              <a:buFontTx/>
              <a:buChar char="-"/>
            </a:pPr>
            <a:endParaRPr lang="fr-FR" dirty="0"/>
          </a:p>
          <a:p>
            <a:pPr marL="285750" indent="-285750">
              <a:buFontTx/>
              <a:buChar char="-"/>
            </a:pPr>
            <a:r>
              <a:rPr lang="fr-FR" dirty="0"/>
              <a:t>C’est la récréation. Les élèves jouent avec entrain. Une querelle surgit entre deux camarades. Le maître intervient.</a:t>
            </a:r>
          </a:p>
        </p:txBody>
      </p:sp>
      <p:sp>
        <p:nvSpPr>
          <p:cNvPr id="14" name="ZoneTexte 13">
            <a:extLst>
              <a:ext uri="{FF2B5EF4-FFF2-40B4-BE49-F238E27FC236}">
                <a16:creationId xmlns:a16="http://schemas.microsoft.com/office/drawing/2014/main" id="{05163023-D770-4C31-FA87-B7AFCA332D17}"/>
              </a:ext>
            </a:extLst>
          </p:cNvPr>
          <p:cNvSpPr txBox="1"/>
          <p:nvPr/>
        </p:nvSpPr>
        <p:spPr>
          <a:xfrm>
            <a:off x="213525" y="2187138"/>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noProof="0" dirty="0">
                <a:solidFill>
                  <a:prstClr val="white"/>
                </a:solidFill>
                <a:latin typeface="Calibri" panose="020F0502020204030204"/>
              </a:rPr>
              <a:t>- Réinvestissement des savoirs et du vocabulaire vus en cours</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ZoneTexte 14">
            <a:extLst>
              <a:ext uri="{FF2B5EF4-FFF2-40B4-BE49-F238E27FC236}">
                <a16:creationId xmlns:a16="http://schemas.microsoft.com/office/drawing/2014/main" id="{6446E506-DAC5-AF72-0290-BEC2B0E40BA0}"/>
              </a:ext>
            </a:extLst>
          </p:cNvPr>
          <p:cNvSpPr txBox="1"/>
          <p:nvPr/>
        </p:nvSpPr>
        <p:spPr>
          <a:xfrm>
            <a:off x="213525" y="2556470"/>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noProof="0" dirty="0">
                <a:solidFill>
                  <a:prstClr val="white"/>
                </a:solidFill>
                <a:latin typeface="Calibri" panose="020F0502020204030204"/>
              </a:rPr>
              <a:t>- Dimension morale et civique</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ZoneTexte 15">
            <a:extLst>
              <a:ext uri="{FF2B5EF4-FFF2-40B4-BE49-F238E27FC236}">
                <a16:creationId xmlns:a16="http://schemas.microsoft.com/office/drawing/2014/main" id="{E34D3B75-4D35-4E18-14BF-CED81C5EEA99}"/>
              </a:ext>
            </a:extLst>
          </p:cNvPr>
          <p:cNvSpPr txBox="1"/>
          <p:nvPr/>
        </p:nvSpPr>
        <p:spPr>
          <a:xfrm>
            <a:off x="213525" y="2925802"/>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noProof="0" dirty="0">
                <a:solidFill>
                  <a:prstClr val="white"/>
                </a:solidFill>
                <a:latin typeface="Calibri" panose="020F0502020204030204"/>
              </a:rPr>
              <a:t>- Sujets du quotidien</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ZoneTexte 16">
            <a:extLst>
              <a:ext uri="{FF2B5EF4-FFF2-40B4-BE49-F238E27FC236}">
                <a16:creationId xmlns:a16="http://schemas.microsoft.com/office/drawing/2014/main" id="{B6A03F84-4479-E5B8-BD6A-8D4FF34AD3E7}"/>
              </a:ext>
            </a:extLst>
          </p:cNvPr>
          <p:cNvSpPr txBox="1"/>
          <p:nvPr/>
        </p:nvSpPr>
        <p:spPr>
          <a:xfrm>
            <a:off x="213525" y="3295134"/>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noProof="0" dirty="0">
                <a:solidFill>
                  <a:prstClr val="white"/>
                </a:solidFill>
                <a:latin typeface="Calibri" panose="020F0502020204030204"/>
              </a:rPr>
              <a:t>- Evacuation de l’imaginaire</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766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ppt_x"/>
                                          </p:val>
                                        </p:tav>
                                        <p:tav tm="100000">
                                          <p:val>
                                            <p:strVal val="#ppt_x"/>
                                          </p:val>
                                        </p:tav>
                                      </p:tavLst>
                                    </p:anim>
                                    <p:anim calcmode="lin" valueType="num">
                                      <p:cBhvr additive="base">
                                        <p:cTn id="4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animBg="1"/>
      <p:bldP spid="14" grpId="0"/>
      <p:bldP spid="15"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81932F-0674-F1F8-42BD-52CD26AE2E84}"/>
              </a:ext>
            </a:extLst>
          </p:cNvPr>
          <p:cNvSpPr txBox="1"/>
          <p:nvPr/>
        </p:nvSpPr>
        <p:spPr>
          <a:xfrm>
            <a:off x="324128" y="61555"/>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400" dirty="0">
                <a:solidFill>
                  <a:prstClr val="white"/>
                </a:solidFill>
                <a:latin typeface="Calibri" panose="020F0502020204030204"/>
              </a:rPr>
              <a:t>B</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 Le projet politique de la Troisième République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80054" y="422354"/>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La langue française pour unifier la patrie</a:t>
            </a:r>
          </a:p>
        </p:txBody>
      </p:sp>
      <p:sp>
        <p:nvSpPr>
          <p:cNvPr id="11" name="ZoneTexte 10">
            <a:extLst>
              <a:ext uri="{FF2B5EF4-FFF2-40B4-BE49-F238E27FC236}">
                <a16:creationId xmlns:a16="http://schemas.microsoft.com/office/drawing/2014/main" id="{9A14AB93-7387-05E4-C77E-4F4119AF6031}"/>
              </a:ext>
            </a:extLst>
          </p:cNvPr>
          <p:cNvSpPr txBox="1"/>
          <p:nvPr/>
        </p:nvSpPr>
        <p:spPr>
          <a:xfrm>
            <a:off x="750673" y="737428"/>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 – Un objectif d’uniformisation culturelle</a:t>
            </a:r>
          </a:p>
        </p:txBody>
      </p:sp>
      <p:sp>
        <p:nvSpPr>
          <p:cNvPr id="7" name="ZoneTexte 6">
            <a:extLst>
              <a:ext uri="{FF2B5EF4-FFF2-40B4-BE49-F238E27FC236}">
                <a16:creationId xmlns:a16="http://schemas.microsoft.com/office/drawing/2014/main" id="{ED9B687E-D500-5775-D427-EA50E7EA6960}"/>
              </a:ext>
            </a:extLst>
          </p:cNvPr>
          <p:cNvSpPr txBox="1"/>
          <p:nvPr/>
        </p:nvSpPr>
        <p:spPr>
          <a:xfrm>
            <a:off x="750673" y="1074184"/>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b – La priorité à la maîtrise de la langue</a:t>
            </a:r>
          </a:p>
        </p:txBody>
      </p:sp>
      <p:sp>
        <p:nvSpPr>
          <p:cNvPr id="6" name="ZoneTexte 5">
            <a:extLst>
              <a:ext uri="{FF2B5EF4-FFF2-40B4-BE49-F238E27FC236}">
                <a16:creationId xmlns:a16="http://schemas.microsoft.com/office/drawing/2014/main" id="{0B166360-2C79-601F-5752-C69FEAA44C27}"/>
              </a:ext>
            </a:extLst>
          </p:cNvPr>
          <p:cNvSpPr txBox="1"/>
          <p:nvPr/>
        </p:nvSpPr>
        <p:spPr>
          <a:xfrm>
            <a:off x="750673" y="1421834"/>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c – L’âge d’or des écritures de soi</a:t>
            </a:r>
          </a:p>
        </p:txBody>
      </p:sp>
      <p:sp>
        <p:nvSpPr>
          <p:cNvPr id="9" name="ZoneTexte 8">
            <a:extLst>
              <a:ext uri="{FF2B5EF4-FFF2-40B4-BE49-F238E27FC236}">
                <a16:creationId xmlns:a16="http://schemas.microsoft.com/office/drawing/2014/main" id="{41C8CE01-0146-9E02-A8FD-5BBCB70A82C3}"/>
              </a:ext>
            </a:extLst>
          </p:cNvPr>
          <p:cNvSpPr txBox="1"/>
          <p:nvPr/>
        </p:nvSpPr>
        <p:spPr>
          <a:xfrm>
            <a:off x="213525" y="1804486"/>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Les instructions de 1882 instituent la rédaction</a:t>
            </a:r>
          </a:p>
        </p:txBody>
      </p:sp>
      <p:sp>
        <p:nvSpPr>
          <p:cNvPr id="14" name="ZoneTexte 13">
            <a:extLst>
              <a:ext uri="{FF2B5EF4-FFF2-40B4-BE49-F238E27FC236}">
                <a16:creationId xmlns:a16="http://schemas.microsoft.com/office/drawing/2014/main" id="{05163023-D770-4C31-FA87-B7AFCA332D17}"/>
              </a:ext>
            </a:extLst>
          </p:cNvPr>
          <p:cNvSpPr txBox="1"/>
          <p:nvPr/>
        </p:nvSpPr>
        <p:spPr>
          <a:xfrm>
            <a:off x="213525" y="2187138"/>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Réinvestissement des savoirs et du vocabulaire vus en cours</a:t>
            </a:r>
          </a:p>
        </p:txBody>
      </p:sp>
      <p:sp>
        <p:nvSpPr>
          <p:cNvPr id="15" name="ZoneTexte 14">
            <a:extLst>
              <a:ext uri="{FF2B5EF4-FFF2-40B4-BE49-F238E27FC236}">
                <a16:creationId xmlns:a16="http://schemas.microsoft.com/office/drawing/2014/main" id="{6446E506-DAC5-AF72-0290-BEC2B0E40BA0}"/>
              </a:ext>
            </a:extLst>
          </p:cNvPr>
          <p:cNvSpPr txBox="1"/>
          <p:nvPr/>
        </p:nvSpPr>
        <p:spPr>
          <a:xfrm>
            <a:off x="213525" y="2556470"/>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Dimension morale et civique</a:t>
            </a:r>
          </a:p>
        </p:txBody>
      </p:sp>
      <p:sp>
        <p:nvSpPr>
          <p:cNvPr id="16" name="ZoneTexte 15">
            <a:extLst>
              <a:ext uri="{FF2B5EF4-FFF2-40B4-BE49-F238E27FC236}">
                <a16:creationId xmlns:a16="http://schemas.microsoft.com/office/drawing/2014/main" id="{E34D3B75-4D35-4E18-14BF-CED81C5EEA99}"/>
              </a:ext>
            </a:extLst>
          </p:cNvPr>
          <p:cNvSpPr txBox="1"/>
          <p:nvPr/>
        </p:nvSpPr>
        <p:spPr>
          <a:xfrm>
            <a:off x="213525" y="2925802"/>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Sujets du quotidien</a:t>
            </a:r>
          </a:p>
        </p:txBody>
      </p:sp>
      <p:sp>
        <p:nvSpPr>
          <p:cNvPr id="17" name="ZoneTexte 16">
            <a:extLst>
              <a:ext uri="{FF2B5EF4-FFF2-40B4-BE49-F238E27FC236}">
                <a16:creationId xmlns:a16="http://schemas.microsoft.com/office/drawing/2014/main" id="{B6A03F84-4479-E5B8-BD6A-8D4FF34AD3E7}"/>
              </a:ext>
            </a:extLst>
          </p:cNvPr>
          <p:cNvSpPr txBox="1"/>
          <p:nvPr/>
        </p:nvSpPr>
        <p:spPr>
          <a:xfrm>
            <a:off x="213525" y="3295134"/>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Evacuation de l’imaginaire</a:t>
            </a:r>
          </a:p>
        </p:txBody>
      </p:sp>
    </p:spTree>
    <p:extLst>
      <p:ext uri="{BB962C8B-B14F-4D97-AF65-F5344CB8AC3E}">
        <p14:creationId xmlns:p14="http://schemas.microsoft.com/office/powerpoint/2010/main" val="179945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4" grpId="0"/>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81932F-0674-F1F8-42BD-52CD26AE2E84}"/>
              </a:ext>
            </a:extLst>
          </p:cNvPr>
          <p:cNvSpPr txBox="1"/>
          <p:nvPr/>
        </p:nvSpPr>
        <p:spPr>
          <a:xfrm>
            <a:off x="324128" y="61555"/>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400" dirty="0">
                <a:solidFill>
                  <a:prstClr val="white"/>
                </a:solidFill>
                <a:latin typeface="Calibri" panose="020F0502020204030204"/>
              </a:rPr>
              <a:t>B</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 Le projet politique de la Troisième République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80054" y="422354"/>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La langue française pour unifier la patrie</a:t>
            </a:r>
          </a:p>
        </p:txBody>
      </p:sp>
      <p:sp>
        <p:nvSpPr>
          <p:cNvPr id="11" name="ZoneTexte 10">
            <a:extLst>
              <a:ext uri="{FF2B5EF4-FFF2-40B4-BE49-F238E27FC236}">
                <a16:creationId xmlns:a16="http://schemas.microsoft.com/office/drawing/2014/main" id="{9A14AB93-7387-05E4-C77E-4F4119AF6031}"/>
              </a:ext>
            </a:extLst>
          </p:cNvPr>
          <p:cNvSpPr txBox="1"/>
          <p:nvPr/>
        </p:nvSpPr>
        <p:spPr>
          <a:xfrm>
            <a:off x="750673" y="737428"/>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 – Un objectif d’uniformisation culturelle</a:t>
            </a:r>
          </a:p>
        </p:txBody>
      </p:sp>
      <p:sp>
        <p:nvSpPr>
          <p:cNvPr id="7" name="ZoneTexte 6">
            <a:extLst>
              <a:ext uri="{FF2B5EF4-FFF2-40B4-BE49-F238E27FC236}">
                <a16:creationId xmlns:a16="http://schemas.microsoft.com/office/drawing/2014/main" id="{ED9B687E-D500-5775-D427-EA50E7EA6960}"/>
              </a:ext>
            </a:extLst>
          </p:cNvPr>
          <p:cNvSpPr txBox="1"/>
          <p:nvPr/>
        </p:nvSpPr>
        <p:spPr>
          <a:xfrm>
            <a:off x="750673" y="1074184"/>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b – La priorité à la maîtrise de la langue</a:t>
            </a:r>
          </a:p>
        </p:txBody>
      </p:sp>
      <p:sp>
        <p:nvSpPr>
          <p:cNvPr id="6" name="ZoneTexte 5">
            <a:extLst>
              <a:ext uri="{FF2B5EF4-FFF2-40B4-BE49-F238E27FC236}">
                <a16:creationId xmlns:a16="http://schemas.microsoft.com/office/drawing/2014/main" id="{0B166360-2C79-601F-5752-C69FEAA44C27}"/>
              </a:ext>
            </a:extLst>
          </p:cNvPr>
          <p:cNvSpPr txBox="1"/>
          <p:nvPr/>
        </p:nvSpPr>
        <p:spPr>
          <a:xfrm>
            <a:off x="750673" y="1421834"/>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c – L’âge d’or des écritures de soi</a:t>
            </a:r>
          </a:p>
        </p:txBody>
      </p:sp>
      <p:sp>
        <p:nvSpPr>
          <p:cNvPr id="4" name="ZoneTexte 3">
            <a:extLst>
              <a:ext uri="{FF2B5EF4-FFF2-40B4-BE49-F238E27FC236}">
                <a16:creationId xmlns:a16="http://schemas.microsoft.com/office/drawing/2014/main" id="{6E0415BD-DCF9-629F-9124-B38C9E4F3022}"/>
              </a:ext>
            </a:extLst>
          </p:cNvPr>
          <p:cNvSpPr txBox="1"/>
          <p:nvPr/>
        </p:nvSpPr>
        <p:spPr>
          <a:xfrm>
            <a:off x="750673" y="1758590"/>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d – La composition française dans le secondaire</a:t>
            </a:r>
          </a:p>
        </p:txBody>
      </p:sp>
      <p:sp>
        <p:nvSpPr>
          <p:cNvPr id="5" name="ZoneTexte 4">
            <a:extLst>
              <a:ext uri="{FF2B5EF4-FFF2-40B4-BE49-F238E27FC236}">
                <a16:creationId xmlns:a16="http://schemas.microsoft.com/office/drawing/2014/main" id="{95CA8E33-B960-E681-3C05-9E4075FCA972}"/>
              </a:ext>
            </a:extLst>
          </p:cNvPr>
          <p:cNvSpPr txBox="1"/>
          <p:nvPr/>
        </p:nvSpPr>
        <p:spPr>
          <a:xfrm>
            <a:off x="324128" y="2127922"/>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Un travail argumentatif sur des questions d’histoire littéraire</a:t>
            </a:r>
          </a:p>
        </p:txBody>
      </p:sp>
      <p:sp>
        <p:nvSpPr>
          <p:cNvPr id="8" name="ZoneTexte 7">
            <a:extLst>
              <a:ext uri="{FF2B5EF4-FFF2-40B4-BE49-F238E27FC236}">
                <a16:creationId xmlns:a16="http://schemas.microsoft.com/office/drawing/2014/main" id="{89D23649-D166-E8D7-D54A-434C95DB7FA7}"/>
              </a:ext>
            </a:extLst>
          </p:cNvPr>
          <p:cNvSpPr txBox="1"/>
          <p:nvPr/>
        </p:nvSpPr>
        <p:spPr>
          <a:xfrm>
            <a:off x="324128" y="2464678"/>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La construction d’un panthéon littéraire français métropolitaine et ancien</a:t>
            </a:r>
          </a:p>
        </p:txBody>
      </p:sp>
      <p:pic>
        <p:nvPicPr>
          <p:cNvPr id="10" name="Image 9">
            <a:extLst>
              <a:ext uri="{FF2B5EF4-FFF2-40B4-BE49-F238E27FC236}">
                <a16:creationId xmlns:a16="http://schemas.microsoft.com/office/drawing/2014/main" id="{529D891B-72F6-D27E-E3E5-D7A1F2B9189F}"/>
              </a:ext>
            </a:extLst>
          </p:cNvPr>
          <p:cNvPicPr>
            <a:picLocks noChangeAspect="1"/>
          </p:cNvPicPr>
          <p:nvPr/>
        </p:nvPicPr>
        <p:blipFill rotWithShape="1">
          <a:blip r:embed="rId2"/>
          <a:srcRect l="10343" r="13758"/>
          <a:stretch/>
        </p:blipFill>
        <p:spPr>
          <a:xfrm>
            <a:off x="-1" y="2817813"/>
            <a:ext cx="5726243" cy="4040188"/>
          </a:xfrm>
          <a:prstGeom prst="rect">
            <a:avLst/>
          </a:prstGeom>
        </p:spPr>
      </p:pic>
      <p:sp>
        <p:nvSpPr>
          <p:cNvPr id="12" name="ZoneTexte 11">
            <a:extLst>
              <a:ext uri="{FF2B5EF4-FFF2-40B4-BE49-F238E27FC236}">
                <a16:creationId xmlns:a16="http://schemas.microsoft.com/office/drawing/2014/main" id="{83624557-BCBA-D6D8-F174-063759422559}"/>
              </a:ext>
            </a:extLst>
          </p:cNvPr>
          <p:cNvSpPr txBox="1"/>
          <p:nvPr/>
        </p:nvSpPr>
        <p:spPr>
          <a:xfrm>
            <a:off x="924409" y="5889739"/>
            <a:ext cx="3948069" cy="461665"/>
          </a:xfrm>
          <a:prstGeom prst="rect">
            <a:avLst/>
          </a:prstGeom>
          <a:solidFill>
            <a:srgbClr val="262626">
              <a:alpha val="69020"/>
            </a:srgbClr>
          </a:solidFill>
          <a:ln>
            <a:solidFill>
              <a:schemeClr val="tx1"/>
            </a:solidFill>
          </a:ln>
        </p:spPr>
        <p:txBody>
          <a:bodyPr wrap="square" rtlCol="0">
            <a:spAutoFit/>
          </a:bodyPr>
          <a:lstStyle/>
          <a:p>
            <a:pPr algn="ctr"/>
            <a:r>
              <a:rPr lang="fr-FR" sz="2400" dirty="0"/>
              <a:t>Lagarde et Michard (1948)</a:t>
            </a:r>
          </a:p>
        </p:txBody>
      </p:sp>
    </p:spTree>
    <p:extLst>
      <p:ext uri="{BB962C8B-B14F-4D97-AF65-F5344CB8AC3E}">
        <p14:creationId xmlns:p14="http://schemas.microsoft.com/office/powerpoint/2010/main" val="250216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12" grpId="0" animBg="1"/>
    </p:bld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11662</TotalTime>
  <Words>3038</Words>
  <Application>Microsoft Office PowerPoint</Application>
  <PresentationFormat>Affichage à l'écran (4:3)</PresentationFormat>
  <Paragraphs>199</Paragraphs>
  <Slides>22</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22</vt:i4>
      </vt:variant>
    </vt:vector>
  </HeadingPairs>
  <TitlesOfParts>
    <vt:vector size="26" baseType="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Yann Forestier</dc:creator>
  <cp:lastModifiedBy>Yann Forestier</cp:lastModifiedBy>
  <cp:revision>101</cp:revision>
  <dcterms:created xsi:type="dcterms:W3CDTF">2023-01-07T19:24:20Z</dcterms:created>
  <dcterms:modified xsi:type="dcterms:W3CDTF">2025-03-04T16:04:06Z</dcterms:modified>
</cp:coreProperties>
</file>