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418" r:id="rId3"/>
    <p:sldId id="420" r:id="rId4"/>
    <p:sldId id="421" r:id="rId5"/>
    <p:sldId id="422" r:id="rId6"/>
    <p:sldId id="423" r:id="rId7"/>
    <p:sldId id="383" r:id="rId8"/>
    <p:sldId id="426" r:id="rId9"/>
    <p:sldId id="42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333333"/>
    <a:srgbClr val="5F5F5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70128-9D05-404B-8AC7-BFE890770FC2}" type="datetimeFigureOut">
              <a:rPr lang="fr-FR" smtClean="0"/>
              <a:t>27/02/2023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1D503-1564-435D-81C2-EFF86C81907D}" type="slidenum">
              <a:rPr lang="fr-FR" smtClean="0"/>
              <a:t>‹N°›</a:t>
            </a:fld>
            <a:endParaRPr lang="fr-FR"/>
          </a:p>
        </p:txBody>
      </p:sp>
    </p:spTree>
    <p:extLst>
      <p:ext uri="{BB962C8B-B14F-4D97-AF65-F5344CB8AC3E}">
        <p14:creationId xmlns:p14="http://schemas.microsoft.com/office/powerpoint/2010/main" val="478677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574040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29978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42702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D65CF35-D3F3-41AF-AF6E-47D1BEE75EC4}"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17443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D65CF35-D3F3-41AF-AF6E-47D1BEE75EC4}" type="datetimeFigureOut">
              <a:rPr lang="fr-FR" smtClean="0"/>
              <a:t>27/02/2023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80209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65CF35-D3F3-41AF-AF6E-47D1BEE75EC4}"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7466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D65CF35-D3F3-41AF-AF6E-47D1BEE75EC4}" type="datetimeFigureOut">
              <a:rPr lang="fr-FR" smtClean="0"/>
              <a:t>27/02/2023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111073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D65CF35-D3F3-41AF-AF6E-47D1BEE75EC4}" type="datetimeFigureOut">
              <a:rPr lang="fr-FR" smtClean="0"/>
              <a:t>27/02/2023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326596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5CF35-D3F3-41AF-AF6E-47D1BEE75EC4}" type="datetimeFigureOut">
              <a:rPr lang="fr-FR" smtClean="0"/>
              <a:t>27/02/2023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417607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96862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65CF35-D3F3-41AF-AF6E-47D1BEE75EC4}" type="datetimeFigureOut">
              <a:rPr lang="fr-FR" smtClean="0"/>
              <a:t>27/02/2023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7792E1-24CD-4AD3-BC60-007379E064D9}" type="slidenum">
              <a:rPr lang="fr-FR" smtClean="0"/>
              <a:t>‹N°›</a:t>
            </a:fld>
            <a:endParaRPr lang="fr-FR"/>
          </a:p>
        </p:txBody>
      </p:sp>
    </p:spTree>
    <p:extLst>
      <p:ext uri="{BB962C8B-B14F-4D97-AF65-F5344CB8AC3E}">
        <p14:creationId xmlns:p14="http://schemas.microsoft.com/office/powerpoint/2010/main" val="299663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5CF35-D3F3-41AF-AF6E-47D1BEE75EC4}" type="datetimeFigureOut">
              <a:rPr lang="fr-FR" smtClean="0"/>
              <a:t>27/02/2023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92E1-24CD-4AD3-BC60-007379E064D9}" type="slidenum">
              <a:rPr lang="fr-FR" smtClean="0"/>
              <a:t>‹N°›</a:t>
            </a:fld>
            <a:endParaRPr lang="fr-FR"/>
          </a:p>
        </p:txBody>
      </p:sp>
    </p:spTree>
    <p:extLst>
      <p:ext uri="{BB962C8B-B14F-4D97-AF65-F5344CB8AC3E}">
        <p14:creationId xmlns:p14="http://schemas.microsoft.com/office/powerpoint/2010/main" val="42711774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4436C7E-DB90-8E53-A392-5A5F4F1A64FB}"/>
              </a:ext>
            </a:extLst>
          </p:cNvPr>
          <p:cNvSpPr txBox="1"/>
          <p:nvPr/>
        </p:nvSpPr>
        <p:spPr>
          <a:xfrm>
            <a:off x="574589" y="432486"/>
            <a:ext cx="7994822" cy="584775"/>
          </a:xfrm>
          <a:prstGeom prst="rect">
            <a:avLst/>
          </a:prstGeom>
          <a:noFill/>
          <a:ln w="28575">
            <a:solidFill>
              <a:schemeClr val="tx1"/>
            </a:solidFill>
          </a:ln>
        </p:spPr>
        <p:txBody>
          <a:bodyPr wrap="square" rtlCol="0">
            <a:spAutoFit/>
          </a:bodyPr>
          <a:lstStyle/>
          <a:p>
            <a:pPr algn="ctr"/>
            <a:r>
              <a:rPr lang="fr-FR" sz="3200" b="1" dirty="0"/>
              <a:t>HISTOIRE DES DISCIPLINES SCOLAIRES</a:t>
            </a:r>
          </a:p>
        </p:txBody>
      </p:sp>
      <p:sp>
        <p:nvSpPr>
          <p:cNvPr id="5" name="ZoneTexte 4">
            <a:extLst>
              <a:ext uri="{FF2B5EF4-FFF2-40B4-BE49-F238E27FC236}">
                <a16:creationId xmlns:a16="http://schemas.microsoft.com/office/drawing/2014/main" id="{0C8BDE6F-4379-5FF2-633E-8F010EAB0338}"/>
              </a:ext>
            </a:extLst>
          </p:cNvPr>
          <p:cNvSpPr txBox="1"/>
          <p:nvPr/>
        </p:nvSpPr>
        <p:spPr>
          <a:xfrm>
            <a:off x="574589" y="1309816"/>
            <a:ext cx="7642654" cy="523220"/>
          </a:xfrm>
          <a:prstGeom prst="rect">
            <a:avLst/>
          </a:prstGeom>
          <a:noFill/>
        </p:spPr>
        <p:txBody>
          <a:bodyPr wrap="square" rtlCol="0">
            <a:spAutoFit/>
          </a:bodyPr>
          <a:lstStyle/>
          <a:p>
            <a:r>
              <a:rPr lang="fr-FR" sz="2800" b="1" dirty="0"/>
              <a:t>I – L’invention des disciplines scolaires</a:t>
            </a:r>
          </a:p>
        </p:txBody>
      </p:sp>
      <p:sp>
        <p:nvSpPr>
          <p:cNvPr id="6" name="ZoneTexte 5">
            <a:extLst>
              <a:ext uri="{FF2B5EF4-FFF2-40B4-BE49-F238E27FC236}">
                <a16:creationId xmlns:a16="http://schemas.microsoft.com/office/drawing/2014/main" id="{A387B76F-00C5-8533-21B6-BC0F8FD42EB0}"/>
              </a:ext>
            </a:extLst>
          </p:cNvPr>
          <p:cNvSpPr txBox="1"/>
          <p:nvPr/>
        </p:nvSpPr>
        <p:spPr>
          <a:xfrm>
            <a:off x="574589" y="2016381"/>
            <a:ext cx="7642654" cy="523220"/>
          </a:xfrm>
          <a:prstGeom prst="rect">
            <a:avLst/>
          </a:prstGeom>
          <a:noFill/>
        </p:spPr>
        <p:txBody>
          <a:bodyPr wrap="square" rtlCol="0">
            <a:spAutoFit/>
          </a:bodyPr>
          <a:lstStyle/>
          <a:p>
            <a:r>
              <a:rPr lang="fr-FR" sz="2800" b="1" dirty="0"/>
              <a:t>II – Des disciplines scolaires, pour quoi faire ?</a:t>
            </a:r>
          </a:p>
        </p:txBody>
      </p:sp>
      <p:sp>
        <p:nvSpPr>
          <p:cNvPr id="7" name="ZoneTexte 6">
            <a:extLst>
              <a:ext uri="{FF2B5EF4-FFF2-40B4-BE49-F238E27FC236}">
                <a16:creationId xmlns:a16="http://schemas.microsoft.com/office/drawing/2014/main" id="{50BD4AD4-BBB0-4AF6-0AD8-BAFE48FF05CF}"/>
              </a:ext>
            </a:extLst>
          </p:cNvPr>
          <p:cNvSpPr txBox="1"/>
          <p:nvPr/>
        </p:nvSpPr>
        <p:spPr>
          <a:xfrm>
            <a:off x="574589" y="2722946"/>
            <a:ext cx="7642654" cy="523220"/>
          </a:xfrm>
          <a:prstGeom prst="rect">
            <a:avLst/>
          </a:prstGeom>
          <a:noFill/>
        </p:spPr>
        <p:txBody>
          <a:bodyPr wrap="square" rtlCol="0">
            <a:spAutoFit/>
          </a:bodyPr>
          <a:lstStyle/>
          <a:p>
            <a:r>
              <a:rPr lang="fr-FR" sz="2800" b="1" dirty="0"/>
              <a:t>III – Des savoirs pour le monde moderne</a:t>
            </a:r>
          </a:p>
        </p:txBody>
      </p:sp>
    </p:spTree>
    <p:extLst>
      <p:ext uri="{BB962C8B-B14F-4D97-AF65-F5344CB8AC3E}">
        <p14:creationId xmlns:p14="http://schemas.microsoft.com/office/powerpoint/2010/main" val="232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8BDE6F-4379-5FF2-633E-8F010EAB0338}"/>
              </a:ext>
            </a:extLst>
          </p:cNvPr>
          <p:cNvSpPr txBox="1"/>
          <p:nvPr/>
        </p:nvSpPr>
        <p:spPr>
          <a:xfrm>
            <a:off x="117389" y="0"/>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II – Des disciplines scolaires, pour quoi faire ?</a:t>
            </a:r>
          </a:p>
        </p:txBody>
      </p:sp>
      <p:sp>
        <p:nvSpPr>
          <p:cNvPr id="2" name="ZoneTexte 1">
            <a:extLst>
              <a:ext uri="{FF2B5EF4-FFF2-40B4-BE49-F238E27FC236}">
                <a16:creationId xmlns:a16="http://schemas.microsoft.com/office/drawing/2014/main" id="{FE81932F-0674-F1F8-42BD-52CD26AE2E84}"/>
              </a:ext>
            </a:extLst>
          </p:cNvPr>
          <p:cNvSpPr txBox="1"/>
          <p:nvPr/>
        </p:nvSpPr>
        <p:spPr>
          <a:xfrm>
            <a:off x="384089" y="52322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A – La réhabilitation de l’utilitarisme</a:t>
            </a:r>
          </a:p>
        </p:txBody>
      </p:sp>
      <p:sp>
        <p:nvSpPr>
          <p:cNvPr id="4" name="ZoneTexte 3">
            <a:extLst>
              <a:ext uri="{FF2B5EF4-FFF2-40B4-BE49-F238E27FC236}">
                <a16:creationId xmlns:a16="http://schemas.microsoft.com/office/drawing/2014/main" id="{3A0FB6CE-C84B-2DD6-BB16-84FC3DDC05C0}"/>
              </a:ext>
            </a:extLst>
          </p:cNvPr>
          <p:cNvSpPr txBox="1"/>
          <p:nvPr/>
        </p:nvSpPr>
        <p:spPr>
          <a:xfrm>
            <a:off x="384089" y="984885"/>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B – Le projet politique de la Troisième République</a:t>
            </a:r>
          </a:p>
        </p:txBody>
      </p:sp>
      <p:sp>
        <p:nvSpPr>
          <p:cNvPr id="3" name="ZoneTexte 2">
            <a:extLst>
              <a:ext uri="{FF2B5EF4-FFF2-40B4-BE49-F238E27FC236}">
                <a16:creationId xmlns:a16="http://schemas.microsoft.com/office/drawing/2014/main" id="{F4BF2819-8725-476B-1775-25421C732087}"/>
              </a:ext>
            </a:extLst>
          </p:cNvPr>
          <p:cNvSpPr txBox="1"/>
          <p:nvPr/>
        </p:nvSpPr>
        <p:spPr>
          <a:xfrm>
            <a:off x="384089" y="144655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fr-FR" sz="2400" b="0" i="0" u="none" strike="noStrike" kern="1200" cap="none" spc="0" normalizeH="0" noProof="0" dirty="0">
                <a:ln>
                  <a:noFill/>
                </a:ln>
                <a:solidFill>
                  <a:prstClr val="white"/>
                </a:solidFill>
                <a:effectLst/>
                <a:uLnTx/>
                <a:uFillTx/>
                <a:latin typeface="Calibri" panose="020F0502020204030204"/>
                <a:ea typeface="+mn-ea"/>
                <a:cs typeface="+mn-cs"/>
              </a:rPr>
              <a:t> – La résistance du modèle ancien</a:t>
            </a: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1C2D9CD2-DCCB-FDFF-96CE-C08B6BE76E34}"/>
              </a:ext>
            </a:extLst>
          </p:cNvPr>
          <p:cNvSpPr txBox="1"/>
          <p:nvPr/>
        </p:nvSpPr>
        <p:spPr>
          <a:xfrm>
            <a:off x="581459" y="1908215"/>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prstClr val="white"/>
                </a:solidFill>
                <a:latin typeface="Calibri" panose="020F0502020204030204"/>
              </a:rPr>
              <a:t>1 – La défense des humanités classiques</a:t>
            </a:r>
            <a:endParaRPr kumimoji="0" lang="fr-FR" sz="2000" b="0" i="0" u="none" strike="noStrike" kern="1200" cap="none" spc="0" normalizeH="0" baseline="0" noProof="0" dirty="0">
              <a:ln>
                <a:noFill/>
              </a:ln>
              <a:solidFill>
                <a:prstClr val="white"/>
              </a:solidFill>
              <a:effectLst/>
              <a:uLnTx/>
              <a:uFillTx/>
              <a:latin typeface="Calibri" panose="020F0502020204030204"/>
            </a:endParaRPr>
          </a:p>
        </p:txBody>
      </p:sp>
      <p:sp>
        <p:nvSpPr>
          <p:cNvPr id="7" name="ZoneTexte 6">
            <a:extLst>
              <a:ext uri="{FF2B5EF4-FFF2-40B4-BE49-F238E27FC236}">
                <a16:creationId xmlns:a16="http://schemas.microsoft.com/office/drawing/2014/main" id="{CD634E1A-1788-E00E-0E10-798AF52C20B0}"/>
              </a:ext>
            </a:extLst>
          </p:cNvPr>
          <p:cNvSpPr txBox="1"/>
          <p:nvPr/>
        </p:nvSpPr>
        <p:spPr>
          <a:xfrm>
            <a:off x="778829" y="229636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a – Une tradition menacée</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sp>
        <p:nvSpPr>
          <p:cNvPr id="8" name="ZoneTexte 7">
            <a:extLst>
              <a:ext uri="{FF2B5EF4-FFF2-40B4-BE49-F238E27FC236}">
                <a16:creationId xmlns:a16="http://schemas.microsoft.com/office/drawing/2014/main" id="{84D7E306-7477-F0C5-8810-6E560D45A92F}"/>
              </a:ext>
            </a:extLst>
          </p:cNvPr>
          <p:cNvSpPr txBox="1"/>
          <p:nvPr/>
        </p:nvSpPr>
        <p:spPr>
          <a:xfrm>
            <a:off x="117389" y="2684511"/>
            <a:ext cx="830409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La querelle des vers latins (années 1870) : un combat très politique entre Jules Simon et Mgr Dupanloup</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sp>
        <p:nvSpPr>
          <p:cNvPr id="9" name="ZoneTexte 8">
            <a:extLst>
              <a:ext uri="{FF2B5EF4-FFF2-40B4-BE49-F238E27FC236}">
                <a16:creationId xmlns:a16="http://schemas.microsoft.com/office/drawing/2014/main" id="{507B554A-7789-E9EA-DD8D-47F2F5B2D757}"/>
              </a:ext>
            </a:extLst>
          </p:cNvPr>
          <p:cNvSpPr txBox="1"/>
          <p:nvPr/>
        </p:nvSpPr>
        <p:spPr>
          <a:xfrm>
            <a:off x="117389" y="3330842"/>
            <a:ext cx="83040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- 1880 : la victoire des modernes</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sp>
        <p:nvSpPr>
          <p:cNvPr id="11" name="ZoneTexte 10">
            <a:extLst>
              <a:ext uri="{FF2B5EF4-FFF2-40B4-BE49-F238E27FC236}">
                <a16:creationId xmlns:a16="http://schemas.microsoft.com/office/drawing/2014/main" id="{13022779-C937-3D93-E1C1-BB611A1F0B40}"/>
              </a:ext>
            </a:extLst>
          </p:cNvPr>
          <p:cNvSpPr txBox="1"/>
          <p:nvPr/>
        </p:nvSpPr>
        <p:spPr>
          <a:xfrm>
            <a:off x="117389" y="3707028"/>
            <a:ext cx="83040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La version devient le cœur des études latines</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sp>
        <p:nvSpPr>
          <p:cNvPr id="12" name="ZoneTexte 11">
            <a:extLst>
              <a:ext uri="{FF2B5EF4-FFF2-40B4-BE49-F238E27FC236}">
                <a16:creationId xmlns:a16="http://schemas.microsoft.com/office/drawing/2014/main" id="{DD5CFEC1-D730-0DE7-D152-293BB318546D}"/>
              </a:ext>
            </a:extLst>
          </p:cNvPr>
          <p:cNvSpPr txBox="1"/>
          <p:nvPr/>
        </p:nvSpPr>
        <p:spPr>
          <a:xfrm>
            <a:off x="4706911" y="3441992"/>
            <a:ext cx="4233540" cy="3274394"/>
          </a:xfrm>
          <a:prstGeom prst="rect">
            <a:avLst/>
          </a:prstGeom>
          <a:solidFill>
            <a:srgbClr val="262626"/>
          </a:solidFill>
          <a:ln>
            <a:solidFill>
              <a:schemeClr val="tx1"/>
            </a:solidFill>
          </a:ln>
        </p:spPr>
        <p:txBody>
          <a:bodyPr wrap="square" rtlCol="0">
            <a:spAutoFit/>
          </a:bodyPr>
          <a:lstStyle/>
          <a:p>
            <a:r>
              <a:rPr lang="fr-FR" sz="2000" dirty="0">
                <a:effectLst/>
                <a:ea typeface="Calibri" panose="020F0502020204030204" pitchFamily="34" charset="0"/>
              </a:rPr>
              <a:t>« Les versions sont un exercice de style excellent ; elles servent à enseigner la précision et l’élégance ; elles donnent le sentiment délicat de nuances qui, autrement, échapperaient. »</a:t>
            </a:r>
          </a:p>
          <a:p>
            <a:pPr algn="r"/>
            <a:r>
              <a:rPr lang="fr-FR" sz="2000" dirty="0">
                <a:ea typeface="Calibri" panose="020F0502020204030204" pitchFamily="34" charset="0"/>
              </a:rPr>
              <a:t>Jules Simon</a:t>
            </a:r>
            <a:endParaRPr lang="fr-FR" sz="2000" dirty="0">
              <a:effectLst/>
              <a:ea typeface="Calibri" panose="020F0502020204030204" pitchFamily="34" charset="0"/>
            </a:endParaRPr>
          </a:p>
          <a:p>
            <a:r>
              <a:rPr lang="fr-FR" sz="2000" dirty="0">
                <a:effectLst/>
                <a:ea typeface="Calibri" panose="020F0502020204030204" pitchFamily="34" charset="0"/>
              </a:rPr>
              <a:t>« Les versions servent surtout à faire apprendre la langue dans laquelle on traduit, et très peu l’autre ».</a:t>
            </a:r>
          </a:p>
          <a:p>
            <a:pPr algn="r"/>
            <a:r>
              <a:rPr lang="fr-FR" sz="2000" dirty="0"/>
              <a:t>Mgr Dupanloup</a:t>
            </a:r>
          </a:p>
        </p:txBody>
      </p:sp>
      <p:sp>
        <p:nvSpPr>
          <p:cNvPr id="14" name="ZoneTexte 13">
            <a:extLst>
              <a:ext uri="{FF2B5EF4-FFF2-40B4-BE49-F238E27FC236}">
                <a16:creationId xmlns:a16="http://schemas.microsoft.com/office/drawing/2014/main" id="{6B5CA505-7EE0-8FCB-23BC-99EB28F720CD}"/>
              </a:ext>
            </a:extLst>
          </p:cNvPr>
          <p:cNvSpPr txBox="1"/>
          <p:nvPr/>
        </p:nvSpPr>
        <p:spPr>
          <a:xfrm>
            <a:off x="117389" y="4083214"/>
            <a:ext cx="45895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 La question du latin de monsieur </a:t>
            </a:r>
            <a:r>
              <a:rPr lang="fr-FR" dirty="0" err="1">
                <a:solidFill>
                  <a:prstClr val="white"/>
                </a:solidFill>
                <a:latin typeface="Calibri" panose="020F0502020204030204"/>
              </a:rPr>
              <a:t>Frary</a:t>
            </a:r>
            <a:r>
              <a:rPr lang="fr-FR" dirty="0">
                <a:solidFill>
                  <a:prstClr val="white"/>
                </a:solidFill>
                <a:latin typeface="Calibri" panose="020F0502020204030204"/>
              </a:rPr>
              <a:t> » (1885)</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pic>
        <p:nvPicPr>
          <p:cNvPr id="10" name="Image 9">
            <a:extLst>
              <a:ext uri="{FF2B5EF4-FFF2-40B4-BE49-F238E27FC236}">
                <a16:creationId xmlns:a16="http://schemas.microsoft.com/office/drawing/2014/main" id="{EF44AB7C-63E7-F9B9-AA50-80FE5C57083E}"/>
              </a:ext>
            </a:extLst>
          </p:cNvPr>
          <p:cNvPicPr>
            <a:picLocks noChangeAspect="1"/>
          </p:cNvPicPr>
          <p:nvPr/>
        </p:nvPicPr>
        <p:blipFill>
          <a:blip r:embed="rId2"/>
          <a:stretch>
            <a:fillRect/>
          </a:stretch>
        </p:blipFill>
        <p:spPr>
          <a:xfrm>
            <a:off x="5878285" y="0"/>
            <a:ext cx="3265715" cy="5275385"/>
          </a:xfrm>
          <a:prstGeom prst="rect">
            <a:avLst/>
          </a:prstGeom>
        </p:spPr>
      </p:pic>
      <p:sp>
        <p:nvSpPr>
          <p:cNvPr id="13" name="ZoneTexte 12">
            <a:extLst>
              <a:ext uri="{FF2B5EF4-FFF2-40B4-BE49-F238E27FC236}">
                <a16:creationId xmlns:a16="http://schemas.microsoft.com/office/drawing/2014/main" id="{7E255709-A6BD-A919-0D72-7A076C7772F1}"/>
              </a:ext>
            </a:extLst>
          </p:cNvPr>
          <p:cNvSpPr txBox="1"/>
          <p:nvPr/>
        </p:nvSpPr>
        <p:spPr>
          <a:xfrm>
            <a:off x="117389" y="4736399"/>
            <a:ext cx="45895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- 1902 : le baccalauréat moderne</a:t>
            </a:r>
            <a:endParaRPr kumimoji="0" lang="fr-FR"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834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1" grpId="0"/>
      <p:bldP spid="12" grpId="0" animBg="1"/>
      <p:bldP spid="1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BF2819-8725-476B-1775-25421C732087}"/>
              </a:ext>
            </a:extLst>
          </p:cNvPr>
          <p:cNvSpPr txBox="1"/>
          <p:nvPr/>
        </p:nvSpPr>
        <p:spPr>
          <a:xfrm>
            <a:off x="84406" y="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résistance du modèle ancien</a:t>
            </a:r>
          </a:p>
        </p:txBody>
      </p:sp>
      <p:sp>
        <p:nvSpPr>
          <p:cNvPr id="6" name="ZoneTexte 5">
            <a:extLst>
              <a:ext uri="{FF2B5EF4-FFF2-40B4-BE49-F238E27FC236}">
                <a16:creationId xmlns:a16="http://schemas.microsoft.com/office/drawing/2014/main" id="{1C2D9CD2-DCCB-FDFF-96CE-C08B6BE76E34}"/>
              </a:ext>
            </a:extLst>
          </p:cNvPr>
          <p:cNvSpPr txBox="1"/>
          <p:nvPr/>
        </p:nvSpPr>
        <p:spPr>
          <a:xfrm>
            <a:off x="300105" y="436859"/>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La défense des humanités classiques</a:t>
            </a:r>
          </a:p>
        </p:txBody>
      </p:sp>
      <p:sp>
        <p:nvSpPr>
          <p:cNvPr id="7" name="ZoneTexte 6">
            <a:extLst>
              <a:ext uri="{FF2B5EF4-FFF2-40B4-BE49-F238E27FC236}">
                <a16:creationId xmlns:a16="http://schemas.microsoft.com/office/drawing/2014/main" id="{CD634E1A-1788-E00E-0E10-798AF52C20B0}"/>
              </a:ext>
            </a:extLst>
          </p:cNvPr>
          <p:cNvSpPr txBox="1"/>
          <p:nvPr/>
        </p:nvSpPr>
        <p:spPr>
          <a:xfrm>
            <a:off x="515804" y="8369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Une tradition menacée</a:t>
            </a:r>
          </a:p>
        </p:txBody>
      </p:sp>
      <p:sp>
        <p:nvSpPr>
          <p:cNvPr id="15" name="ZoneTexte 14">
            <a:extLst>
              <a:ext uri="{FF2B5EF4-FFF2-40B4-BE49-F238E27FC236}">
                <a16:creationId xmlns:a16="http://schemas.microsoft.com/office/drawing/2014/main" id="{74C976F0-A837-3CCB-3EA1-85EFA79E4AC3}"/>
              </a:ext>
            </a:extLst>
          </p:cNvPr>
          <p:cNvSpPr txBox="1"/>
          <p:nvPr/>
        </p:nvSpPr>
        <p:spPr>
          <a:xfrm>
            <a:off x="515804" y="121227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b</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Une action défensive puissante</a:t>
            </a:r>
          </a:p>
        </p:txBody>
      </p:sp>
      <p:pic>
        <p:nvPicPr>
          <p:cNvPr id="16" name="Image 15">
            <a:extLst>
              <a:ext uri="{FF2B5EF4-FFF2-40B4-BE49-F238E27FC236}">
                <a16:creationId xmlns:a16="http://schemas.microsoft.com/office/drawing/2014/main" id="{2E0D9B55-7AF3-468F-6BF4-E95FCC0B4A5F}"/>
              </a:ext>
            </a:extLst>
          </p:cNvPr>
          <p:cNvPicPr>
            <a:picLocks noChangeAspect="1"/>
          </p:cNvPicPr>
          <p:nvPr/>
        </p:nvPicPr>
        <p:blipFill>
          <a:blip r:embed="rId2"/>
          <a:stretch>
            <a:fillRect/>
          </a:stretch>
        </p:blipFill>
        <p:spPr>
          <a:xfrm>
            <a:off x="6488810" y="24618"/>
            <a:ext cx="2476500" cy="3609975"/>
          </a:xfrm>
          <a:prstGeom prst="rect">
            <a:avLst/>
          </a:prstGeom>
        </p:spPr>
      </p:pic>
      <p:sp>
        <p:nvSpPr>
          <p:cNvPr id="17" name="ZoneTexte 16">
            <a:extLst>
              <a:ext uri="{FF2B5EF4-FFF2-40B4-BE49-F238E27FC236}">
                <a16:creationId xmlns:a16="http://schemas.microsoft.com/office/drawing/2014/main" id="{FAAECC85-2BB2-3BAF-E307-F94796A99985}"/>
              </a:ext>
            </a:extLst>
          </p:cNvPr>
          <p:cNvSpPr txBox="1"/>
          <p:nvPr/>
        </p:nvSpPr>
        <p:spPr>
          <a:xfrm>
            <a:off x="178690" y="158160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Henri </a:t>
            </a:r>
            <a:r>
              <a:rPr lang="fr-FR" dirty="0" err="1">
                <a:solidFill>
                  <a:prstClr val="white"/>
                </a:solidFill>
                <a:latin typeface="Calibri" panose="020F0502020204030204"/>
              </a:rPr>
              <a:t>Bernès</a:t>
            </a:r>
            <a:r>
              <a:rPr lang="fr-FR" dirty="0">
                <a:solidFill>
                  <a:prstClr val="white"/>
                </a:solidFill>
                <a:latin typeface="Calibri" panose="020F0502020204030204"/>
              </a:rPr>
              <a:t> au CSIP (1891-1924)</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0B9FE100-6865-A94C-5908-15323F736D0D}"/>
              </a:ext>
            </a:extLst>
          </p:cNvPr>
          <p:cNvSpPr txBox="1"/>
          <p:nvPr/>
        </p:nvSpPr>
        <p:spPr>
          <a:xfrm>
            <a:off x="178690" y="195093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- 1896 : l’échec de l’agrégation de lettres modernes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30963E29-B72A-C80A-57DC-5DD6B7E27187}"/>
              </a:ext>
            </a:extLst>
          </p:cNvPr>
          <p:cNvSpPr txBox="1"/>
          <p:nvPr/>
        </p:nvSpPr>
        <p:spPr>
          <a:xfrm>
            <a:off x="178690" y="23202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- 1909 : création de la « Franco-Ancienne »</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ZoneTexte 19">
            <a:extLst>
              <a:ext uri="{FF2B5EF4-FFF2-40B4-BE49-F238E27FC236}">
                <a16:creationId xmlns:a16="http://schemas.microsoft.com/office/drawing/2014/main" id="{99916EAA-B428-6034-2479-97AFA8317080}"/>
              </a:ext>
            </a:extLst>
          </p:cNvPr>
          <p:cNvSpPr txBox="1"/>
          <p:nvPr/>
        </p:nvSpPr>
        <p:spPr>
          <a:xfrm>
            <a:off x="178690" y="2688673"/>
            <a:ext cx="487161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- 1923-1924 : les aléas du baccalauréat moderne (de Léon Bérard au Cartel). Le latin reste au cœur des luttes politiques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BF2819-8725-476B-1775-25421C732087}"/>
              </a:ext>
            </a:extLst>
          </p:cNvPr>
          <p:cNvSpPr txBox="1"/>
          <p:nvPr/>
        </p:nvSpPr>
        <p:spPr>
          <a:xfrm>
            <a:off x="84406" y="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résistance du modèle ancien</a:t>
            </a:r>
          </a:p>
        </p:txBody>
      </p:sp>
      <p:sp>
        <p:nvSpPr>
          <p:cNvPr id="6" name="ZoneTexte 5">
            <a:extLst>
              <a:ext uri="{FF2B5EF4-FFF2-40B4-BE49-F238E27FC236}">
                <a16:creationId xmlns:a16="http://schemas.microsoft.com/office/drawing/2014/main" id="{1C2D9CD2-DCCB-FDFF-96CE-C08B6BE76E34}"/>
              </a:ext>
            </a:extLst>
          </p:cNvPr>
          <p:cNvSpPr txBox="1"/>
          <p:nvPr/>
        </p:nvSpPr>
        <p:spPr>
          <a:xfrm>
            <a:off x="300105" y="436859"/>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La défense des humanités classiques</a:t>
            </a:r>
          </a:p>
        </p:txBody>
      </p:sp>
      <p:sp>
        <p:nvSpPr>
          <p:cNvPr id="7" name="ZoneTexte 6">
            <a:extLst>
              <a:ext uri="{FF2B5EF4-FFF2-40B4-BE49-F238E27FC236}">
                <a16:creationId xmlns:a16="http://schemas.microsoft.com/office/drawing/2014/main" id="{CD634E1A-1788-E00E-0E10-798AF52C20B0}"/>
              </a:ext>
            </a:extLst>
          </p:cNvPr>
          <p:cNvSpPr txBox="1"/>
          <p:nvPr/>
        </p:nvSpPr>
        <p:spPr>
          <a:xfrm>
            <a:off x="515804" y="8369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Une tradition menacée</a:t>
            </a:r>
          </a:p>
        </p:txBody>
      </p:sp>
      <p:sp>
        <p:nvSpPr>
          <p:cNvPr id="15" name="ZoneTexte 14">
            <a:extLst>
              <a:ext uri="{FF2B5EF4-FFF2-40B4-BE49-F238E27FC236}">
                <a16:creationId xmlns:a16="http://schemas.microsoft.com/office/drawing/2014/main" id="{74C976F0-A837-3CCB-3EA1-85EFA79E4AC3}"/>
              </a:ext>
            </a:extLst>
          </p:cNvPr>
          <p:cNvSpPr txBox="1"/>
          <p:nvPr/>
        </p:nvSpPr>
        <p:spPr>
          <a:xfrm>
            <a:off x="515804" y="121227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Une action défensive puissante</a:t>
            </a:r>
          </a:p>
        </p:txBody>
      </p:sp>
      <p:sp>
        <p:nvSpPr>
          <p:cNvPr id="2" name="ZoneTexte 1">
            <a:extLst>
              <a:ext uri="{FF2B5EF4-FFF2-40B4-BE49-F238E27FC236}">
                <a16:creationId xmlns:a16="http://schemas.microsoft.com/office/drawing/2014/main" id="{95B151F9-6C02-3300-288C-43C7C614F0DD}"/>
              </a:ext>
            </a:extLst>
          </p:cNvPr>
          <p:cNvSpPr txBox="1"/>
          <p:nvPr/>
        </p:nvSpPr>
        <p:spPr>
          <a:xfrm>
            <a:off x="515804" y="158160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c</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 Quand la défense du latin s’identifie à la défense du modèle secondaire</a:t>
            </a:r>
          </a:p>
        </p:txBody>
      </p:sp>
      <p:sp>
        <p:nvSpPr>
          <p:cNvPr id="4" name="ZoneTexte 3">
            <a:extLst>
              <a:ext uri="{FF2B5EF4-FFF2-40B4-BE49-F238E27FC236}">
                <a16:creationId xmlns:a16="http://schemas.microsoft.com/office/drawing/2014/main" id="{9B0351A2-F487-5E72-F73A-100C30D636D9}"/>
              </a:ext>
            </a:extLst>
          </p:cNvPr>
          <p:cNvSpPr txBox="1"/>
          <p:nvPr/>
        </p:nvSpPr>
        <p:spPr>
          <a:xfrm>
            <a:off x="84406" y="1950937"/>
            <a:ext cx="76426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- 1926-1959 : l’impossible tronc commun. Les établissements secondaires conservent leur spécificité</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F5115FE9-435D-2ACE-E385-2DB82A625CEA}"/>
              </a:ext>
            </a:extLst>
          </p:cNvPr>
          <p:cNvSpPr txBox="1"/>
          <p:nvPr/>
        </p:nvSpPr>
        <p:spPr>
          <a:xfrm>
            <a:off x="84406" y="2597268"/>
            <a:ext cx="742774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La brèche de 1959 : agrégation de lettres modernes et cycle d’observation (un trimestre de tronc commun en 6</a:t>
            </a:r>
            <a:r>
              <a:rPr lang="fr-FR" baseline="30000" dirty="0">
                <a:solidFill>
                  <a:prstClr val="white"/>
                </a:solidFill>
                <a:latin typeface="Calibri" panose="020F0502020204030204"/>
              </a:rPr>
              <a:t>e</a:t>
            </a:r>
            <a:r>
              <a:rPr lang="fr-FR" dirty="0">
                <a:solidFill>
                  <a:prstClr val="white"/>
                </a:solidFill>
                <a:latin typeface="Calibri" panose="020F0502020204030204"/>
              </a:rPr>
              <a: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BB9A7F2C-47A4-5CF9-D2EA-E4E6CEE68AD7}"/>
              </a:ext>
            </a:extLst>
          </p:cNvPr>
          <p:cNvSpPr txBox="1"/>
          <p:nvPr/>
        </p:nvSpPr>
        <p:spPr>
          <a:xfrm>
            <a:off x="84406" y="3341904"/>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- 1968 : le latin devient une option comme une autre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41D1E04A-4F74-C492-A9CF-AF6031719998}"/>
              </a:ext>
            </a:extLst>
          </p:cNvPr>
          <p:cNvSpPr txBox="1"/>
          <p:nvPr/>
        </p:nvSpPr>
        <p:spPr>
          <a:xfrm>
            <a:off x="88303" y="3711236"/>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white"/>
                </a:solidFill>
                <a:latin typeface="Calibri" panose="020F0502020204030204"/>
              </a:rPr>
              <a:t>- 1970 : l’initiation en 5</a:t>
            </a:r>
            <a:r>
              <a:rPr lang="fr-FR" baseline="30000" dirty="0">
                <a:solidFill>
                  <a:prstClr val="white"/>
                </a:solidFill>
                <a:latin typeface="Calibri" panose="020F0502020204030204"/>
              </a:rPr>
              <a:t>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3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BF2819-8725-476B-1775-25421C732087}"/>
              </a:ext>
            </a:extLst>
          </p:cNvPr>
          <p:cNvSpPr txBox="1"/>
          <p:nvPr/>
        </p:nvSpPr>
        <p:spPr>
          <a:xfrm>
            <a:off x="84406" y="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résistance du modèle ancien</a:t>
            </a:r>
          </a:p>
        </p:txBody>
      </p:sp>
      <p:sp>
        <p:nvSpPr>
          <p:cNvPr id="6" name="ZoneTexte 5">
            <a:extLst>
              <a:ext uri="{FF2B5EF4-FFF2-40B4-BE49-F238E27FC236}">
                <a16:creationId xmlns:a16="http://schemas.microsoft.com/office/drawing/2014/main" id="{1C2D9CD2-DCCB-FDFF-96CE-C08B6BE76E34}"/>
              </a:ext>
            </a:extLst>
          </p:cNvPr>
          <p:cNvSpPr txBox="1"/>
          <p:nvPr/>
        </p:nvSpPr>
        <p:spPr>
          <a:xfrm>
            <a:off x="300105" y="436859"/>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La défense des humanités classiques</a:t>
            </a:r>
          </a:p>
        </p:txBody>
      </p:sp>
      <p:sp>
        <p:nvSpPr>
          <p:cNvPr id="7" name="ZoneTexte 6">
            <a:extLst>
              <a:ext uri="{FF2B5EF4-FFF2-40B4-BE49-F238E27FC236}">
                <a16:creationId xmlns:a16="http://schemas.microsoft.com/office/drawing/2014/main" id="{CD634E1A-1788-E00E-0E10-798AF52C20B0}"/>
              </a:ext>
            </a:extLst>
          </p:cNvPr>
          <p:cNvSpPr txBox="1"/>
          <p:nvPr/>
        </p:nvSpPr>
        <p:spPr>
          <a:xfrm>
            <a:off x="515804" y="83696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Une tradition menacée</a:t>
            </a:r>
          </a:p>
        </p:txBody>
      </p:sp>
      <p:sp>
        <p:nvSpPr>
          <p:cNvPr id="15" name="ZoneTexte 14">
            <a:extLst>
              <a:ext uri="{FF2B5EF4-FFF2-40B4-BE49-F238E27FC236}">
                <a16:creationId xmlns:a16="http://schemas.microsoft.com/office/drawing/2014/main" id="{74C976F0-A837-3CCB-3EA1-85EFA79E4AC3}"/>
              </a:ext>
            </a:extLst>
          </p:cNvPr>
          <p:cNvSpPr txBox="1"/>
          <p:nvPr/>
        </p:nvSpPr>
        <p:spPr>
          <a:xfrm>
            <a:off x="515804" y="1212273"/>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Une action défensive puissante</a:t>
            </a:r>
          </a:p>
        </p:txBody>
      </p:sp>
      <p:sp>
        <p:nvSpPr>
          <p:cNvPr id="2" name="ZoneTexte 1">
            <a:extLst>
              <a:ext uri="{FF2B5EF4-FFF2-40B4-BE49-F238E27FC236}">
                <a16:creationId xmlns:a16="http://schemas.microsoft.com/office/drawing/2014/main" id="{95B151F9-6C02-3300-288C-43C7C614F0DD}"/>
              </a:ext>
            </a:extLst>
          </p:cNvPr>
          <p:cNvSpPr txBox="1"/>
          <p:nvPr/>
        </p:nvSpPr>
        <p:spPr>
          <a:xfrm>
            <a:off x="515804" y="158160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 – Quand la défense du latin s’identifie à la défense du modèle secondaire</a:t>
            </a:r>
          </a:p>
        </p:txBody>
      </p:sp>
      <p:sp>
        <p:nvSpPr>
          <p:cNvPr id="10" name="ZoneTexte 9">
            <a:extLst>
              <a:ext uri="{FF2B5EF4-FFF2-40B4-BE49-F238E27FC236}">
                <a16:creationId xmlns:a16="http://schemas.microsoft.com/office/drawing/2014/main" id="{05602F1F-1D39-DB08-0CCF-F1B482986FED}"/>
              </a:ext>
            </a:extLst>
          </p:cNvPr>
          <p:cNvSpPr txBox="1"/>
          <p:nvPr/>
        </p:nvSpPr>
        <p:spPr>
          <a:xfrm>
            <a:off x="515804" y="1950937"/>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 – Quel avenir pour les langues anciennes ?</a:t>
            </a:r>
          </a:p>
        </p:txBody>
      </p:sp>
      <p:sp>
        <p:nvSpPr>
          <p:cNvPr id="11" name="ZoneTexte 10">
            <a:extLst>
              <a:ext uri="{FF2B5EF4-FFF2-40B4-BE49-F238E27FC236}">
                <a16:creationId xmlns:a16="http://schemas.microsoft.com/office/drawing/2014/main" id="{0EA9AC09-F6EB-A722-F662-776D861B8921}"/>
              </a:ext>
            </a:extLst>
          </p:cNvPr>
          <p:cNvSpPr txBox="1"/>
          <p:nvPr/>
        </p:nvSpPr>
        <p:spPr>
          <a:xfrm>
            <a:off x="300105" y="2320269"/>
            <a:ext cx="5861544" cy="369332"/>
          </a:xfrm>
          <a:prstGeom prst="rect">
            <a:avLst/>
          </a:prstGeom>
          <a:noFill/>
        </p:spPr>
        <p:txBody>
          <a:bodyPr wrap="square" rtlCol="0">
            <a:spAutoFit/>
          </a:bodyPr>
          <a:lstStyle/>
          <a:p>
            <a:r>
              <a:rPr lang="fr-FR" dirty="0"/>
              <a:t>- Le latin, marqueur de réussite scolaire</a:t>
            </a:r>
          </a:p>
        </p:txBody>
      </p:sp>
      <p:sp>
        <p:nvSpPr>
          <p:cNvPr id="12" name="ZoneTexte 11">
            <a:extLst>
              <a:ext uri="{FF2B5EF4-FFF2-40B4-BE49-F238E27FC236}">
                <a16:creationId xmlns:a16="http://schemas.microsoft.com/office/drawing/2014/main" id="{DEF06D06-B40B-D2B5-A934-96DB880F99D8}"/>
              </a:ext>
            </a:extLst>
          </p:cNvPr>
          <p:cNvSpPr txBox="1"/>
          <p:nvPr/>
        </p:nvSpPr>
        <p:spPr>
          <a:xfrm>
            <a:off x="300105" y="2689928"/>
            <a:ext cx="5861544" cy="369332"/>
          </a:xfrm>
          <a:prstGeom prst="rect">
            <a:avLst/>
          </a:prstGeom>
          <a:noFill/>
        </p:spPr>
        <p:txBody>
          <a:bodyPr wrap="square" rtlCol="0">
            <a:spAutoFit/>
          </a:bodyPr>
          <a:lstStyle/>
          <a:p>
            <a:r>
              <a:rPr lang="fr-FR" dirty="0"/>
              <a:t>- Le développement d’options concurrentes</a:t>
            </a:r>
          </a:p>
        </p:txBody>
      </p:sp>
    </p:spTree>
    <p:extLst>
      <p:ext uri="{BB962C8B-B14F-4D97-AF65-F5344CB8AC3E}">
        <p14:creationId xmlns:p14="http://schemas.microsoft.com/office/powerpoint/2010/main" val="34540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BF2819-8725-476B-1775-25421C732087}"/>
              </a:ext>
            </a:extLst>
          </p:cNvPr>
          <p:cNvSpPr txBox="1"/>
          <p:nvPr/>
        </p:nvSpPr>
        <p:spPr>
          <a:xfrm>
            <a:off x="84406" y="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résistance du modèle ancien</a:t>
            </a:r>
          </a:p>
        </p:txBody>
      </p:sp>
      <p:sp>
        <p:nvSpPr>
          <p:cNvPr id="6" name="ZoneTexte 5">
            <a:extLst>
              <a:ext uri="{FF2B5EF4-FFF2-40B4-BE49-F238E27FC236}">
                <a16:creationId xmlns:a16="http://schemas.microsoft.com/office/drawing/2014/main" id="{1C2D9CD2-DCCB-FDFF-96CE-C08B6BE76E34}"/>
              </a:ext>
            </a:extLst>
          </p:cNvPr>
          <p:cNvSpPr txBox="1"/>
          <p:nvPr/>
        </p:nvSpPr>
        <p:spPr>
          <a:xfrm>
            <a:off x="300105" y="436859"/>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La défense des humanités classiques</a:t>
            </a:r>
          </a:p>
        </p:txBody>
      </p:sp>
      <p:sp>
        <p:nvSpPr>
          <p:cNvPr id="7" name="ZoneTexte 6">
            <a:extLst>
              <a:ext uri="{FF2B5EF4-FFF2-40B4-BE49-F238E27FC236}">
                <a16:creationId xmlns:a16="http://schemas.microsoft.com/office/drawing/2014/main" id="{CD634E1A-1788-E00E-0E10-798AF52C20B0}"/>
              </a:ext>
            </a:extLst>
          </p:cNvPr>
          <p:cNvSpPr txBox="1"/>
          <p:nvPr/>
        </p:nvSpPr>
        <p:spPr>
          <a:xfrm>
            <a:off x="501736" y="1273828"/>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a:t>
            </a:r>
            <a:r>
              <a:rPr lang="fr-FR" dirty="0">
                <a:solidFill>
                  <a:prstClr val="white"/>
                </a:solidFill>
                <a:latin typeface="Calibri" panose="020F0502020204030204"/>
              </a:rPr>
              <a:t>Le couronnement des études secondaires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2B2FB277-2990-94C7-F62E-06CE0C969AD7}"/>
              </a:ext>
            </a:extLst>
          </p:cNvPr>
          <p:cNvSpPr txBox="1"/>
          <p:nvPr/>
        </p:nvSpPr>
        <p:spPr>
          <a:xfrm>
            <a:off x="300105" y="855343"/>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Philosophie : la stabilité d’un modèle pédagogique</a:t>
            </a:r>
          </a:p>
        </p:txBody>
      </p:sp>
      <p:sp>
        <p:nvSpPr>
          <p:cNvPr id="5" name="ZoneTexte 4">
            <a:extLst>
              <a:ext uri="{FF2B5EF4-FFF2-40B4-BE49-F238E27FC236}">
                <a16:creationId xmlns:a16="http://schemas.microsoft.com/office/drawing/2014/main" id="{E92B0A9D-BE15-16A5-0441-CFB46C2DF05E}"/>
              </a:ext>
            </a:extLst>
          </p:cNvPr>
          <p:cNvSpPr txBox="1"/>
          <p:nvPr/>
        </p:nvSpPr>
        <p:spPr>
          <a:xfrm>
            <a:off x="300105" y="1643160"/>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- 1874 : la terminale devient vraiment la « classe de philosophie »</a:t>
            </a:r>
          </a:p>
        </p:txBody>
      </p:sp>
      <p:pic>
        <p:nvPicPr>
          <p:cNvPr id="8" name="Image 7">
            <a:extLst>
              <a:ext uri="{FF2B5EF4-FFF2-40B4-BE49-F238E27FC236}">
                <a16:creationId xmlns:a16="http://schemas.microsoft.com/office/drawing/2014/main" id="{37560BD9-2F16-492D-70DC-EB7E2984C6F5}"/>
              </a:ext>
            </a:extLst>
          </p:cNvPr>
          <p:cNvPicPr>
            <a:picLocks noChangeAspect="1"/>
          </p:cNvPicPr>
          <p:nvPr/>
        </p:nvPicPr>
        <p:blipFill>
          <a:blip r:embed="rId2"/>
          <a:stretch>
            <a:fillRect/>
          </a:stretch>
        </p:blipFill>
        <p:spPr>
          <a:xfrm>
            <a:off x="4239793" y="3587143"/>
            <a:ext cx="4904207" cy="3270857"/>
          </a:xfrm>
          <a:prstGeom prst="rect">
            <a:avLst/>
          </a:prstGeom>
        </p:spPr>
      </p:pic>
      <p:sp>
        <p:nvSpPr>
          <p:cNvPr id="9" name="ZoneTexte 8">
            <a:extLst>
              <a:ext uri="{FF2B5EF4-FFF2-40B4-BE49-F238E27FC236}">
                <a16:creationId xmlns:a16="http://schemas.microsoft.com/office/drawing/2014/main" id="{49CA35F5-5F5E-60D9-8CFD-8C42DB72447B}"/>
              </a:ext>
            </a:extLst>
          </p:cNvPr>
          <p:cNvSpPr txBox="1"/>
          <p:nvPr/>
        </p:nvSpPr>
        <p:spPr>
          <a:xfrm>
            <a:off x="300105" y="2012492"/>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- 1863 : la dissertation pour construire une réflexion personnelle</a:t>
            </a:r>
          </a:p>
        </p:txBody>
      </p:sp>
      <p:sp>
        <p:nvSpPr>
          <p:cNvPr id="13" name="ZoneTexte 12">
            <a:extLst>
              <a:ext uri="{FF2B5EF4-FFF2-40B4-BE49-F238E27FC236}">
                <a16:creationId xmlns:a16="http://schemas.microsoft.com/office/drawing/2014/main" id="{41B7B8D0-F3DE-A9C4-777C-ED1305313424}"/>
              </a:ext>
            </a:extLst>
          </p:cNvPr>
          <p:cNvSpPr txBox="1"/>
          <p:nvPr/>
        </p:nvSpPr>
        <p:spPr>
          <a:xfrm>
            <a:off x="300105" y="2381824"/>
            <a:ext cx="7642654"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Un modèle pédagogique durable :</a:t>
            </a:r>
          </a:p>
          <a:p>
            <a:pPr marR="0" lvl="0" algn="l" defTabSz="4572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discours</a:t>
            </a:r>
            <a:r>
              <a:rPr kumimoji="0" lang="fr-FR" sz="1800" b="0" i="0" u="none" strike="noStrike" kern="1200" cap="none" spc="0" normalizeH="0" noProof="0" dirty="0">
                <a:ln>
                  <a:noFill/>
                </a:ln>
                <a:solidFill>
                  <a:prstClr val="white"/>
                </a:solidFill>
                <a:effectLst/>
                <a:uLnTx/>
                <a:uFillTx/>
                <a:latin typeface="Calibri" panose="020F0502020204030204"/>
                <a:ea typeface="+mn-ea"/>
                <a:cs typeface="+mn-cs"/>
              </a:rPr>
              <a:t> professoral/esprit critique/communion intellectuelle/dissertation</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6413AE-C4B2-21F6-8055-739F7B13341A}"/>
              </a:ext>
            </a:extLst>
          </p:cNvPr>
          <p:cNvSpPr txBox="1"/>
          <p:nvPr/>
        </p:nvSpPr>
        <p:spPr>
          <a:xfrm>
            <a:off x="203981" y="147332"/>
            <a:ext cx="8736037" cy="6563335"/>
          </a:xfrm>
          <a:prstGeom prst="rect">
            <a:avLst/>
          </a:prstGeom>
          <a:noFill/>
        </p:spPr>
        <p:txBody>
          <a:bodyPr wrap="square">
            <a:spAutoFit/>
          </a:bodyPr>
          <a:lstStyle/>
          <a:p>
            <a:r>
              <a:rPr lang="fr-FR" sz="1450" dirty="0"/>
              <a:t>« Ce fut sous la troisième République que les prétentions des professeurs de philosophie à une suprématie sociale atteignirent leur point culminant. […] Les professeurs de philosophie commencèrent à se lier d’amitié avec leurs élèves, se créant ainsi une clientèle d’admirateurs, qui après avoir fait leur chemin dans le monde, élevaient leurs anciens mentors au rang d’importants penseurs, de guides intellectuels et moraux. En province, les classes de philosophie étaient souvent très petites – une demi-douzaine de garçons – et l’enseignant n’était parfois guère plus âgé qu’eux : ensemble ils pouvaient faire de la dernière année scolaire une expérience enivrante, dont les élèves se souviendraient toute leur vie comme du moment où ils avaient atteint l’âge adulte et l’indépendance intellectuelle. Les professeurs commencèrent à se mêler au monde de la politique et des lettres ; ils publiaient des articles dans les journaux qu’ils décrétaient au goût du jour ; ils s’attiraient de la considération hors de l’école. Les plus célèbres d’entre eux obtenaient des postes d’enseignants à Paris, où ils pouvaient avoir une centaine d’élèves dans leur classe […]. Ce qui différenciait, pensait-on, la philosophie française de celle des autres pays était qu’elle essayait de ne pas être une spécialité technique, et se fixait au contraire pour but une étude générale de tous les domaines de la vie, rassemblant toutes les informations disparates qu’avaient accumulées les enfants, pour en faire une synthèse cohérente et significative. Elle ne cherchait pas à inculquer des connaissances mais à stimuler la réflexion. Plus particulièrement, elle essayait d’encourager une réflexion sur les problèmes généraux et universels. Le professeur en donnait l’exemple, car sa méthode favorite était la « conférence personnelle », au cours de laquelle il exprimait ses propres opinions, tout en accordant à celles des autres la considération qui leur était due. On enseignait aux élèves à penser par eux-mêmes, en leur faisant fréquemment rédiger des dissertations où l’on exigeait d’eux un raisonnement rigoureux et un sens affiné du langage. Bien qu’il y eût un programme, il ne constituait pas une obligation, et plus le professeur était célèbre, moins il le suivait. […] En 1925, une circulaire du ministre de l’Éducation, Monzie, résumait la doctrine généralement acceptée en disant que la fonction de la classe de philosophie était de permettre « aux jeunes gens de mieux saisir, par cet effort intellectuel d’un genre nouveau, la portée et la valeur des études mêmes, scientifiques ou littéraires, qui les ont occupés jusque-là et d’en opérer en quelque sorte la synthèse ». Avant de commencer à se spécialiser en vue de leurs carrières personnelles, la classe de philosophie les armait « d’une méthode de réflexion et de quelques principes généraux de vie intellectuelle et morale qui les soutiennent dans cette existence nouvelle, qui fassent d’eux des gommes de métier capables de voir au-delà du métier, des citoyens capables d’exercer le jugement éclairé et indépendant que requiert notre société démocratique ». »</a:t>
            </a:r>
          </a:p>
          <a:p>
            <a:pPr algn="r"/>
            <a:r>
              <a:rPr lang="fr-FR" sz="1450" dirty="0"/>
              <a:t>Theodore </a:t>
            </a:r>
            <a:r>
              <a:rPr lang="fr-FR" sz="1450" dirty="0" err="1"/>
              <a:t>Zeldin</a:t>
            </a:r>
            <a:r>
              <a:rPr lang="fr-FR" sz="1450" dirty="0"/>
              <a:t>, </a:t>
            </a:r>
            <a:r>
              <a:rPr lang="fr-FR" sz="1450" i="1" dirty="0"/>
              <a:t>Histoire des passions françaises</a:t>
            </a:r>
            <a:r>
              <a:rPr lang="fr-FR" sz="1450" dirty="0"/>
              <a:t>, t. 2, « Orgueil et intelligence », chap. 5.</a:t>
            </a:r>
          </a:p>
        </p:txBody>
      </p:sp>
    </p:spTree>
    <p:extLst>
      <p:ext uri="{BB962C8B-B14F-4D97-AF65-F5344CB8AC3E}">
        <p14:creationId xmlns:p14="http://schemas.microsoft.com/office/powerpoint/2010/main" val="335379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4BF2819-8725-476B-1775-25421C732087}"/>
              </a:ext>
            </a:extLst>
          </p:cNvPr>
          <p:cNvSpPr txBox="1"/>
          <p:nvPr/>
        </p:nvSpPr>
        <p:spPr>
          <a:xfrm>
            <a:off x="84406" y="0"/>
            <a:ext cx="764265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rPr>
              <a:t>C – La résistance du modèle ancien</a:t>
            </a:r>
          </a:p>
        </p:txBody>
      </p:sp>
      <p:sp>
        <p:nvSpPr>
          <p:cNvPr id="6" name="ZoneTexte 5">
            <a:extLst>
              <a:ext uri="{FF2B5EF4-FFF2-40B4-BE49-F238E27FC236}">
                <a16:creationId xmlns:a16="http://schemas.microsoft.com/office/drawing/2014/main" id="{1C2D9CD2-DCCB-FDFF-96CE-C08B6BE76E34}"/>
              </a:ext>
            </a:extLst>
          </p:cNvPr>
          <p:cNvSpPr txBox="1"/>
          <p:nvPr/>
        </p:nvSpPr>
        <p:spPr>
          <a:xfrm>
            <a:off x="300105" y="436859"/>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1 – La défense des humanités classiques</a:t>
            </a:r>
          </a:p>
        </p:txBody>
      </p:sp>
      <p:sp>
        <p:nvSpPr>
          <p:cNvPr id="7" name="ZoneTexte 6">
            <a:extLst>
              <a:ext uri="{FF2B5EF4-FFF2-40B4-BE49-F238E27FC236}">
                <a16:creationId xmlns:a16="http://schemas.microsoft.com/office/drawing/2014/main" id="{CD634E1A-1788-E00E-0E10-798AF52C20B0}"/>
              </a:ext>
            </a:extLst>
          </p:cNvPr>
          <p:cNvSpPr txBox="1"/>
          <p:nvPr/>
        </p:nvSpPr>
        <p:spPr>
          <a:xfrm>
            <a:off x="501736" y="1273828"/>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 Le couronnement des études secondaires</a:t>
            </a:r>
          </a:p>
        </p:txBody>
      </p:sp>
      <p:sp>
        <p:nvSpPr>
          <p:cNvPr id="4" name="ZoneTexte 3">
            <a:extLst>
              <a:ext uri="{FF2B5EF4-FFF2-40B4-BE49-F238E27FC236}">
                <a16:creationId xmlns:a16="http://schemas.microsoft.com/office/drawing/2014/main" id="{2B2FB277-2990-94C7-F62E-06CE0C969AD7}"/>
              </a:ext>
            </a:extLst>
          </p:cNvPr>
          <p:cNvSpPr txBox="1"/>
          <p:nvPr/>
        </p:nvSpPr>
        <p:spPr>
          <a:xfrm>
            <a:off x="300105" y="855343"/>
            <a:ext cx="76426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2 – Philosophie : la stabilité d’un modèle pédagogique</a:t>
            </a:r>
          </a:p>
        </p:txBody>
      </p:sp>
      <p:pic>
        <p:nvPicPr>
          <p:cNvPr id="8" name="Image 7">
            <a:extLst>
              <a:ext uri="{FF2B5EF4-FFF2-40B4-BE49-F238E27FC236}">
                <a16:creationId xmlns:a16="http://schemas.microsoft.com/office/drawing/2014/main" id="{37560BD9-2F16-492D-70DC-EB7E2984C6F5}"/>
              </a:ext>
            </a:extLst>
          </p:cNvPr>
          <p:cNvPicPr>
            <a:picLocks noChangeAspect="1"/>
          </p:cNvPicPr>
          <p:nvPr/>
        </p:nvPicPr>
        <p:blipFill>
          <a:blip r:embed="rId2"/>
          <a:stretch>
            <a:fillRect/>
          </a:stretch>
        </p:blipFill>
        <p:spPr>
          <a:xfrm>
            <a:off x="4239793" y="3587143"/>
            <a:ext cx="4904207" cy="3270857"/>
          </a:xfrm>
          <a:prstGeom prst="rect">
            <a:avLst/>
          </a:prstGeom>
        </p:spPr>
      </p:pic>
      <p:sp>
        <p:nvSpPr>
          <p:cNvPr id="2" name="ZoneTexte 1">
            <a:extLst>
              <a:ext uri="{FF2B5EF4-FFF2-40B4-BE49-F238E27FC236}">
                <a16:creationId xmlns:a16="http://schemas.microsoft.com/office/drawing/2014/main" id="{E88AA091-C546-3023-CCD3-37B8406F5153}"/>
              </a:ext>
            </a:extLst>
          </p:cNvPr>
          <p:cNvSpPr txBox="1"/>
          <p:nvPr/>
        </p:nvSpPr>
        <p:spPr>
          <a:xfrm>
            <a:off x="501736" y="1661535"/>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 – Une évolution impossible ?</a:t>
            </a:r>
          </a:p>
        </p:txBody>
      </p:sp>
      <p:sp>
        <p:nvSpPr>
          <p:cNvPr id="10" name="ZoneTexte 9">
            <a:extLst>
              <a:ext uri="{FF2B5EF4-FFF2-40B4-BE49-F238E27FC236}">
                <a16:creationId xmlns:a16="http://schemas.microsoft.com/office/drawing/2014/main" id="{F9B96B21-B9CF-98C9-8EEB-E0139FAC80DB}"/>
              </a:ext>
            </a:extLst>
          </p:cNvPr>
          <p:cNvSpPr txBox="1"/>
          <p:nvPr/>
        </p:nvSpPr>
        <p:spPr>
          <a:xfrm>
            <a:off x="189902" y="2080019"/>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Stabilité des programmes (1923-2003)</a:t>
            </a:r>
          </a:p>
        </p:txBody>
      </p:sp>
      <p:sp>
        <p:nvSpPr>
          <p:cNvPr id="11" name="ZoneTexte 10">
            <a:extLst>
              <a:ext uri="{FF2B5EF4-FFF2-40B4-BE49-F238E27FC236}">
                <a16:creationId xmlns:a16="http://schemas.microsoft.com/office/drawing/2014/main" id="{B9CB390D-ED9A-BC33-BEB0-7DA20568FBDE}"/>
              </a:ext>
            </a:extLst>
          </p:cNvPr>
          <p:cNvSpPr txBox="1"/>
          <p:nvPr/>
        </p:nvSpPr>
        <p:spPr>
          <a:xfrm>
            <a:off x="189902" y="2486101"/>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Le maintien du modèle pédagogique dans les voies technologiques</a:t>
            </a:r>
          </a:p>
        </p:txBody>
      </p:sp>
      <p:sp>
        <p:nvSpPr>
          <p:cNvPr id="12" name="ZoneTexte 11">
            <a:extLst>
              <a:ext uri="{FF2B5EF4-FFF2-40B4-BE49-F238E27FC236}">
                <a16:creationId xmlns:a16="http://schemas.microsoft.com/office/drawing/2014/main" id="{242D825A-6897-63C2-0707-BE43469495F2}"/>
              </a:ext>
            </a:extLst>
          </p:cNvPr>
          <p:cNvSpPr txBox="1"/>
          <p:nvPr/>
        </p:nvSpPr>
        <p:spPr>
          <a:xfrm>
            <a:off x="189902" y="2892182"/>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Face au recul de la série littéraire</a:t>
            </a:r>
          </a:p>
        </p:txBody>
      </p:sp>
      <p:sp>
        <p:nvSpPr>
          <p:cNvPr id="14" name="ZoneTexte 13">
            <a:extLst>
              <a:ext uri="{FF2B5EF4-FFF2-40B4-BE49-F238E27FC236}">
                <a16:creationId xmlns:a16="http://schemas.microsoft.com/office/drawing/2014/main" id="{0A82992E-9915-B99F-D416-78D3A07F11EE}"/>
              </a:ext>
            </a:extLst>
          </p:cNvPr>
          <p:cNvSpPr txBox="1"/>
          <p:nvPr/>
        </p:nvSpPr>
        <p:spPr>
          <a:xfrm>
            <a:off x="189902" y="3261514"/>
            <a:ext cx="7642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Une forte demande sociale</a:t>
            </a:r>
          </a:p>
        </p:txBody>
      </p:sp>
      <p:pic>
        <p:nvPicPr>
          <p:cNvPr id="15" name="Image 14">
            <a:extLst>
              <a:ext uri="{FF2B5EF4-FFF2-40B4-BE49-F238E27FC236}">
                <a16:creationId xmlns:a16="http://schemas.microsoft.com/office/drawing/2014/main" id="{03041022-4FEF-3DA6-1001-F674FC2715A1}"/>
              </a:ext>
            </a:extLst>
          </p:cNvPr>
          <p:cNvPicPr>
            <a:picLocks noChangeAspect="1"/>
          </p:cNvPicPr>
          <p:nvPr/>
        </p:nvPicPr>
        <p:blipFill>
          <a:blip r:embed="rId3"/>
          <a:stretch>
            <a:fillRect/>
          </a:stretch>
        </p:blipFill>
        <p:spPr>
          <a:xfrm>
            <a:off x="6257925" y="-42440"/>
            <a:ext cx="2886075" cy="3657600"/>
          </a:xfrm>
          <a:prstGeom prst="rect">
            <a:avLst/>
          </a:prstGeom>
        </p:spPr>
      </p:pic>
    </p:spTree>
    <p:extLst>
      <p:ext uri="{BB962C8B-B14F-4D97-AF65-F5344CB8AC3E}">
        <p14:creationId xmlns:p14="http://schemas.microsoft.com/office/powerpoint/2010/main" val="40293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iangle isocèle 19">
            <a:extLst>
              <a:ext uri="{FF2B5EF4-FFF2-40B4-BE49-F238E27FC236}">
                <a16:creationId xmlns:a16="http://schemas.microsoft.com/office/drawing/2014/main" id="{0477E652-82B9-1F18-7AD2-A09B76E0F618}"/>
              </a:ext>
            </a:extLst>
          </p:cNvPr>
          <p:cNvSpPr/>
          <p:nvPr/>
        </p:nvSpPr>
        <p:spPr>
          <a:xfrm>
            <a:off x="-873908" y="2226915"/>
            <a:ext cx="6993924" cy="4648953"/>
          </a:xfrm>
          <a:prstGeom prst="triangle">
            <a:avLst/>
          </a:prstGeom>
          <a:solidFill>
            <a:schemeClr val="accent4">
              <a:lumMod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0C8BDE6F-4379-5FF2-633E-8F010EAB0338}"/>
              </a:ext>
            </a:extLst>
          </p:cNvPr>
          <p:cNvSpPr txBox="1"/>
          <p:nvPr/>
        </p:nvSpPr>
        <p:spPr>
          <a:xfrm>
            <a:off x="117389" y="0"/>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 – L’invention des disciplines scolaires</a:t>
            </a:r>
          </a:p>
        </p:txBody>
      </p:sp>
      <p:sp>
        <p:nvSpPr>
          <p:cNvPr id="4" name="ZoneTexte 3">
            <a:extLst>
              <a:ext uri="{FF2B5EF4-FFF2-40B4-BE49-F238E27FC236}">
                <a16:creationId xmlns:a16="http://schemas.microsoft.com/office/drawing/2014/main" id="{0640D4C6-D57E-3B9F-EADF-37F0C4DFA2A5}"/>
              </a:ext>
            </a:extLst>
          </p:cNvPr>
          <p:cNvSpPr txBox="1"/>
          <p:nvPr/>
        </p:nvSpPr>
        <p:spPr>
          <a:xfrm>
            <a:off x="117389" y="393099"/>
            <a:ext cx="764265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II – Des disciplines scolaires, pour quoi faire ?</a:t>
            </a:r>
          </a:p>
        </p:txBody>
      </p:sp>
      <p:pic>
        <p:nvPicPr>
          <p:cNvPr id="13" name="Image 12">
            <a:extLst>
              <a:ext uri="{FF2B5EF4-FFF2-40B4-BE49-F238E27FC236}">
                <a16:creationId xmlns:a16="http://schemas.microsoft.com/office/drawing/2014/main" id="{89A526F2-CD25-DA16-040F-72722FC3E2B2}"/>
              </a:ext>
            </a:extLst>
          </p:cNvPr>
          <p:cNvPicPr>
            <a:picLocks noChangeAspect="1"/>
          </p:cNvPicPr>
          <p:nvPr/>
        </p:nvPicPr>
        <p:blipFill>
          <a:blip r:embed="rId2"/>
          <a:stretch>
            <a:fillRect/>
          </a:stretch>
        </p:blipFill>
        <p:spPr>
          <a:xfrm>
            <a:off x="5336498" y="993272"/>
            <a:ext cx="3637067" cy="5727474"/>
          </a:xfrm>
          <a:prstGeom prst="rect">
            <a:avLst/>
          </a:prstGeom>
        </p:spPr>
      </p:pic>
      <p:sp>
        <p:nvSpPr>
          <p:cNvPr id="15" name="ZoneTexte 14">
            <a:extLst>
              <a:ext uri="{FF2B5EF4-FFF2-40B4-BE49-F238E27FC236}">
                <a16:creationId xmlns:a16="http://schemas.microsoft.com/office/drawing/2014/main" id="{12100F49-97DF-D3DE-C89A-AF5BDFD01AF4}"/>
              </a:ext>
            </a:extLst>
          </p:cNvPr>
          <p:cNvSpPr txBox="1"/>
          <p:nvPr/>
        </p:nvSpPr>
        <p:spPr>
          <a:xfrm>
            <a:off x="486373" y="1032569"/>
            <a:ext cx="4073404"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Cristallisation intellectuelle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fr-FR" dirty="0">
                <a:solidFill>
                  <a:prstClr val="white"/>
                </a:solidFill>
                <a:latin typeface="Calibri" panose="020F0502020204030204"/>
              </a:rPr>
              <a:t>Cristallisation politique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Cristallisation sociale</a:t>
            </a:r>
          </a:p>
        </p:txBody>
      </p:sp>
      <p:sp>
        <p:nvSpPr>
          <p:cNvPr id="16" name="ZoneTexte 15">
            <a:extLst>
              <a:ext uri="{FF2B5EF4-FFF2-40B4-BE49-F238E27FC236}">
                <a16:creationId xmlns:a16="http://schemas.microsoft.com/office/drawing/2014/main" id="{035D747A-3C96-0EC7-B042-ABF571F599A6}"/>
              </a:ext>
            </a:extLst>
          </p:cNvPr>
          <p:cNvSpPr txBox="1"/>
          <p:nvPr/>
        </p:nvSpPr>
        <p:spPr>
          <a:xfrm>
            <a:off x="1397197" y="4409659"/>
            <a:ext cx="220355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panose="020F0502020204030204"/>
                <a:ea typeface="+mn-ea"/>
                <a:cs typeface="+mn-cs"/>
              </a:rPr>
              <a:t>DISCIPLINES SCOLAIRES</a:t>
            </a:r>
          </a:p>
        </p:txBody>
      </p:sp>
      <p:sp>
        <p:nvSpPr>
          <p:cNvPr id="17" name="ZoneTexte 16">
            <a:extLst>
              <a:ext uri="{FF2B5EF4-FFF2-40B4-BE49-F238E27FC236}">
                <a16:creationId xmlns:a16="http://schemas.microsoft.com/office/drawing/2014/main" id="{6BC20A77-3D63-781D-8A3C-3A76F7E2A175}"/>
              </a:ext>
            </a:extLst>
          </p:cNvPr>
          <p:cNvSpPr txBox="1"/>
          <p:nvPr/>
        </p:nvSpPr>
        <p:spPr>
          <a:xfrm>
            <a:off x="1535223" y="3436695"/>
            <a:ext cx="192750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SAVOIRS </a:t>
            </a:r>
            <a:r>
              <a:rPr lang="fr-FR" sz="2000" b="1" dirty="0">
                <a:solidFill>
                  <a:prstClr val="white"/>
                </a:solidFill>
                <a:latin typeface="Calibri" panose="020F0502020204030204"/>
              </a:rPr>
              <a:t>DE REFERENCE</a:t>
            </a:r>
            <a:endPar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04A4B788-91F8-E6AE-81D6-AD05B2F187C5}"/>
              </a:ext>
            </a:extLst>
          </p:cNvPr>
          <p:cNvSpPr txBox="1"/>
          <p:nvPr/>
        </p:nvSpPr>
        <p:spPr>
          <a:xfrm>
            <a:off x="-62497" y="5464627"/>
            <a:ext cx="2383666"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FINALITES POLITIQUES ET ATTENTES SOCIALES</a:t>
            </a:r>
          </a:p>
        </p:txBody>
      </p:sp>
      <p:sp>
        <p:nvSpPr>
          <p:cNvPr id="19" name="ZoneTexte 18">
            <a:extLst>
              <a:ext uri="{FF2B5EF4-FFF2-40B4-BE49-F238E27FC236}">
                <a16:creationId xmlns:a16="http://schemas.microsoft.com/office/drawing/2014/main" id="{ED1D23A3-381C-A7EF-AFFD-C51822F07A77}"/>
              </a:ext>
            </a:extLst>
          </p:cNvPr>
          <p:cNvSpPr txBox="1"/>
          <p:nvPr/>
        </p:nvSpPr>
        <p:spPr>
          <a:xfrm>
            <a:off x="3265605" y="5619439"/>
            <a:ext cx="185866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RECEPTIVITE</a:t>
            </a:r>
            <a:r>
              <a:rPr kumimoji="0" lang="fr-FR" sz="2000" b="1" i="0" u="none" strike="noStrike" kern="1200" cap="none" spc="0" normalizeH="0" noProof="0" dirty="0">
                <a:ln>
                  <a:noFill/>
                </a:ln>
                <a:solidFill>
                  <a:prstClr val="white"/>
                </a:solidFill>
                <a:effectLst/>
                <a:uLnTx/>
                <a:uFillTx/>
                <a:latin typeface="Calibri" panose="020F0502020204030204"/>
                <a:ea typeface="+mn-ea"/>
                <a:cs typeface="+mn-cs"/>
              </a:rPr>
              <a:t> DU PUBLIC</a:t>
            </a:r>
            <a:endPar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4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16" grpId="0"/>
      <p:bldP spid="17" grpId="0"/>
      <p:bldP spid="18" grpId="0"/>
      <p:bldP spid="19"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11648</TotalTime>
  <Words>1124</Words>
  <Application>Microsoft Office PowerPoint</Application>
  <PresentationFormat>Affichage à l'écran (4:3)</PresentationFormat>
  <Paragraphs>72</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Yann Forestier</dc:creator>
  <cp:lastModifiedBy>Yann Forestier</cp:lastModifiedBy>
  <cp:revision>102</cp:revision>
  <dcterms:created xsi:type="dcterms:W3CDTF">2023-01-07T19:24:20Z</dcterms:created>
  <dcterms:modified xsi:type="dcterms:W3CDTF">2023-02-26T23:12:01Z</dcterms:modified>
</cp:coreProperties>
</file>