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12" r:id="rId2"/>
    <p:sldId id="424" r:id="rId3"/>
    <p:sldId id="367" r:id="rId4"/>
    <p:sldId id="430" r:id="rId5"/>
    <p:sldId id="359" r:id="rId6"/>
    <p:sldId id="389" r:id="rId7"/>
    <p:sldId id="297" r:id="rId8"/>
    <p:sldId id="360" r:id="rId9"/>
    <p:sldId id="420" r:id="rId10"/>
    <p:sldId id="292" r:id="rId11"/>
    <p:sldId id="323" r:id="rId12"/>
    <p:sldId id="325" r:id="rId13"/>
    <p:sldId id="315" r:id="rId14"/>
    <p:sldId id="425" r:id="rId15"/>
    <p:sldId id="435" r:id="rId16"/>
    <p:sldId id="428" r:id="rId17"/>
    <p:sldId id="310" r:id="rId18"/>
    <p:sldId id="351" r:id="rId19"/>
    <p:sldId id="266" r:id="rId20"/>
    <p:sldId id="429" r:id="rId21"/>
    <p:sldId id="421" r:id="rId22"/>
    <p:sldId id="382" r:id="rId23"/>
    <p:sldId id="357" r:id="rId24"/>
    <p:sldId id="431" r:id="rId25"/>
    <p:sldId id="362" r:id="rId26"/>
    <p:sldId id="345" r:id="rId27"/>
    <p:sldId id="346" r:id="rId28"/>
    <p:sldId id="432" r:id="rId29"/>
    <p:sldId id="256" r:id="rId30"/>
    <p:sldId id="278" r:id="rId31"/>
    <p:sldId id="268" r:id="rId32"/>
    <p:sldId id="363" r:id="rId33"/>
    <p:sldId id="282" r:id="rId34"/>
    <p:sldId id="272" r:id="rId35"/>
    <p:sldId id="433" r:id="rId36"/>
    <p:sldId id="354" r:id="rId37"/>
    <p:sldId id="356" r:id="rId38"/>
    <p:sldId id="355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/>
    <p:restoredTop sz="91429"/>
  </p:normalViewPr>
  <p:slideViewPr>
    <p:cSldViewPr>
      <p:cViewPr varScale="1">
        <p:scale>
          <a:sx n="117" d="100"/>
          <a:sy n="117" d="100"/>
        </p:scale>
        <p:origin x="22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7:07:27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1:03:01.1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38 80 24575,'10'-5'0,"-4"0"0,3-5 0,-2-8 0,4 6 0,0-6 0,-1 8 0,1 9 0,-1 2 0,-5 16 0,0-5 0,-5 6 0,0-8 0,0 7 0,0-5 0,0 6 0,0-8 0,0 8 0,0-6 0,0 5 0,-5-7 0,4 8 0,-3-6 0,-1 6 0,-1-8 0,-7 18 0,2-14 0,-3 21 0,-4-15 0,4-1 0,1-1 0,2-1 0,10-5 0,-10 6 0,10-8 0,-3 8 0,8-6 0,2 1 0,4-9 0,0-4 0,0 0 0,8 0 0,-6 0 0,5 0 0,-6 0 0,6 0 0,-5 0 0,6 0 0,-8 0 0,7 0 0,-5 0 0,6 0 0,-8 0 0,-4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1:03:02.00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1:03:06.9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0 112 24575,'7'-17'0,"3"3"0,9-4 0,-1 11 0,-8-2 0,8-4 0,1-1 0,0 1 0,-1 7 0,-8 6 0,8 0 0,-6 0 0,5 0 0,1 6 0,-6-5 0,5 10 0,-11-6 0,-2 6 0,-4-1 0,0 0 0,-6 7 0,0-5 0,-1 6 0,-2-8 0,3 0 0,-4 0 0,0 1 0,0-1 0,8 0 0,4 0 0,8-4 0,0-2 0,0 1 0,0-4 0,0 3 0,8 2 0,1-4 0,1 4 0,-3-2 0,-7 2 0,0 4 0,1-4 0,-1 3 0,-9-4 0,-2 5 0,-10 1 0,-6 6 0,5-5 0,-6 6 0,8-8 0,-8 7 0,6-5 0,-6 6 0,13-8 0,-5 0 0,5 0 0,-13 2 0,6-6 0,-6-5 0,13-6 0,0-6 0,5 1 0,0 0 0,0 4 0,0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1:03:08.47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09:12:13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07:59:40.6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08:02:37.493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08:12:57.42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7:03:17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1 247 24575,'15'6'0,"1"-6"0,5-6 0,-1-4 0,58-9 0,-32-3 0,29 1 0,-48 6 0,-12 6 0,1-1 0,0-2 0,-1-3 0,0 5 0,-4 4 0,9-8 0,-4 7 0,0-8 0,38-1 0,-34-1 0,29 4 0,-39-1 0,1 13 0,-1 1 0,-4 6 0,-2 4 0,-4 5 0,0-3 0,0 3 0,0 11 0,0-12 0,0 12 0,0-15 0,0 4 0,0-4 0,0 4 0,0-4 0,0 4 0,0-4 0,0 4 0,0-4 0,-6 15 0,4-12 0,-5 28 0,7-23 0,-4 13 0,2-11 0,-2-5 0,4-1 0,0 0 0,-5-4 0,4 4 0,-4-4 0,5 4 0,0-4 0,0 9 0,0-4 0,-4 0 0,-2-1 0,0-9 0,2-1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7:03:19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7:07:37.7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17:03:22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1 254 24575,'0'-16'0,"0"-15"0,9 12 0,-7-13 0,12 16 0,-8 1 0,4 0 0,-4 3 0,3-3 0,-3 5 0,4 0 0,-4-5 0,3 3 0,-3-3 0,5 9 0,-1 2 0,0-1 0,39 4 0,-29-4 0,45 5 0,-51 0 0,12 0 0,0 0 0,-7 10 0,13-4 0,-20 9 0,-3 0 0,-4-3 0,1 3 0,-1 11 0,0-11 0,-5 11 0,0-16 0,0 5 0,0-3 0,0 3 0,-5 0 0,0-4 0,-6 4 0,1-4 0,-1-1 0,1 0 0,-5 5 0,3-3 0,-3-2 0,5 0 0,-5-5 0,-1 10 0,0 2 0,5 3 0,2-3 0,3-2 0,-4 0 0,-1-4 0,1 4 0,0-4 0,-1-1 0,-4 5 0,4 1 0,-4 0 0,4 4 0,-4-4 0,4 0 0,-4-1 0,9-4 0,-3-1 0,7 0 0,-7 1 0,3-1 0,-13 16 0,6-11 0,-6 6 0,18-16 0,18-5 0,-3 0 0,12 0 0,-11 0 0,-3 0 0,3 0 0,-5 0 0,5 0 0,-3 0 0,3 0 0,-5 0 0,5 0 0,2 0 0,-1 0 0,3 0 0,-7 0 0,3 0 0,11 0 0,-7 0 0,8 0 0,-7-9 0,-9 6 0,0-6 0,-7 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08:25:0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7 498 24575,'-6'-12'0,"8"-9"0,18-19 0,9-16 0,3-10 0,-1-3 0,-7 8 0,-2 8 0,-1 11 0,-4 11 0,-1 7 0,-5 9 0,-3 7 0,-5 16 0,-2 15 0,-1 15 0,0 12 0,0 5 0,0 2 0,0-5 0,0-8 0,0-6 0,0-5 0,0-2 0,-1-3 0,-2 0 0,-1-4 0,0-3 0,1-3 0,0-4 0,1 0 0,0-3 0,0 0 0,2-2 0,0 0 0,0-2 0,-1 1 0,1 1 0,0 3 0,-1 3 0,-1 1 0,-2 0 0,-3 2 0,1 1 0,-1-1 0,1 0 0,4-9 0,0-3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08:25:0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08:25:1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 24575,'0'-26'0,"0"-9"0,2-4 0,3 0 0,9 0 0,5 8 0,3 1 0,0 3 0,0 10 0,2 0 0,5 4 0,0 0 0,-1 3 0,-4 4 0,-4 3 0,-6 4 0,-4 3 0,-2 3 0,-3 8 0,-2 9 0,-1 9 0,-1 10 0,-1 7 0,0 6 0,0 5 0,0 1 0,-3 0 0,-5-1 0,-5-5 0,-5-4 0,0-8 0,2-11 0,2-7 0,4-7 0,3-5 0,1-4 0,2-2 0,0-2 0,-1 2 0,1 1 0,-1-2 0,-1 3 0,-1-1 0,-1 2 0,0 1 0,-1 0 0,0 0 0,3-3 0,9-4 0,10-5 0,14-4 0,6-2 0,-3 1 0,-4-1 0,-9 3 0,-1-1 0,0 1 0,0-1 0,0-2 0,-1 2 0,-2 0 0,-3 2 0,-1 2 0,-4 0 0,-1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08:25:1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10:36:53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22:28:16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21:17:51.6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71 16383,'45'-8'0,"-7"-5"0,-24 12 0,0-5 0,6 0 0,-5 4 0,5-4 0,-6 6 0,0-6 0,5 4 0,-9-10 0,2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9:25:41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24575,'14'0'0,"0"0"0,-1 0 0,10 8 0,2-6 0,9 13 0,0-6 0,12 0 0,3 8 0,12-6 0,-1 9 0,16 2 0,3 10-740,14-6 740,1 8 0,-19-10 0,3-1 0,-15-8 0,0 1-664,16 13 0,0 0 664,-13-14 0,-4-1 0,-12 2 0,-1 2-276,6 0 1,1-1 275,38 9 0,-1 8 0,1-11 0,0 11 0,0-8 0,-1 8 0,1 0 0,0-8 0,0 8 0,-15-12 0,11 1 0,-11-1 0,0 0 0,11 1 0,-11-1 0,-24-4 0,1 0 0,-7-4 0,0-1 0,7 5 0,0 1 0,37 15 0,-37-27 0,0 1 0,-7 13 0,0 0 0,6-13 0,1-1 0,0 10 0,-1 2 0,-6-7 0,1-1 0,6 2 0,-1-1 0,24 10 0,11 1 0,-11-1 0,0 0-65,-4 0 65,-14-2 667,0 0-667,-1-9 1331,1 7-1331,-12-8 611,-3 9-611,-12-3 75,12-6-75,-10 5 0,22-4 0,-21 6 0,21 3 0,-21-3 0,20-6 0,-20 4 0,21-4 0,-21 6 0,9-6 0,0 6 0,3-6 0,11 9 0,-11-1 0,9-8 0,-21 4 0,0-13 0,-15 5 0,-14-7 0,-2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9:25:50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3023 24575,'6'-14'0,"2"0"0,6 0 0,9-2 0,-7 2 0,16-3 0,-7 2 0,9-10 0,0 6 0,11-16 0,-8 16 0,21-19 0,-9 17 0,12-18 0,-1 8 0,1-10 0,0 1 0,-1-1 0,16-2 0,-12 2 0,11-2 0,-14 2 0,14-2 0,-10 2 0,10 6 0,-14-3 0,-1 6 0,1-8 0,14-3 0,-10 1 0,10-1 0,-14 3 0,-1-1 0,1 10 0,-1-8 0,-16 14 0,0 1 0,23-12 0,-20 0 0,-2 3 0,17 7 0,18-29 0,-16 23 0,11-11 0,-14 2 0,14-2 0,-22 5 0,19 4 0,-35 1 0,21 3 0,5-1 0,2-7 0,10 5 0,-14-8 0,14-2 0,-11 11 0,12-9 0,-1 6 0,-11-6 0,27 5 0,-27-2 0,11 5 0,-14 1 0,-10 8 0,0 0 0,20-10-264,-12 7 0,-1 0 264,7-5 0,10-10 0,0 18 0,-10-14 0,25 2 0,-11 2 0,0-7 0,11 16 0,-26-14 0,26 14 0,-25-14 0,25 14-24,-38-11 24,21 13 0,-36-2 0,20 5 0,-20 2 0,24-8 528,-23 7-528,11 2 24,-24 3-24,-2 13 0,-9-12 0,0 6 0,8-1 0,-6-4 0,7 4 0,0 0 0,2-6 0,9 5 0,-9-7 0,7-1 0,-16 3 0,7 5 0,-10 3 0,-5 0 0,-8 4 0,-1-4 0,-6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10:43.9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 0 24575,'-15'0'0,"3"0"0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1T14:49:08.1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64 16383,'38'-6'0,"11"2"0,-35 4 0,31 0 0,-31-5 0,13 4 0,-17-3 0,17 4 0,-12 0 0,12 0 0,-10-6 0,-5 5 0,9-5 0,-2 6 0,-3 0 0,1-5 0,5 4 0,-10-3 0,17 4 0,-10 0 0,0 0 0,-2-5 0,5 0 0,-9-1 0,15 2 0,-9 4 0,0 0 0,-1 0 0,13 0 0,-15 0 0,15 0 0,-14 0 0,-5 0 0,5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21:21:0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24575,'14'-6'0,"45"-26"0,-25 11 0,49-29 0,-55 32 0,6-8 0,-20 18 0,0-4 0,-6 16 0,-2-2 0,-6 12 0,0-1 0,0 1 0,0 0 0,-8 9 0,6 2 0,-13 9 0,13 0 0,-12-9 0,13 7 0,-5-16 0,6 7 0,-7-16 0,6 6 0,-5-6 0,6 7 0,0 0 0,0 0 0,0 0 0,0-1 0,0 1 0,0-6 0,0-2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21:21:0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21:21:0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92 24575,'6'-8'0,"-4"-4"0,10 11 0,-10-12 0,4 5 0,0 1 0,2-6 0,5 12 0,-5-12 0,4 12 0,-4-5 0,6-1 0,0 6 0,-7 1 0,0 7 0,-7 7 0,0 0 0,0 9 0,0-7 0,0 16 0,-7-16 0,-2 16 0,1-16 0,-7 15 0,7-15 0,-7 7 0,7 0 0,-5-13 0,12 11 0,-12-13 0,12 6 0,-11 0 0,10-1 0,-10-5 0,10 4 0,-10-10 0,16 4 0,-2-6 0,12 0 0,-1 0 0,1 0 0,0 0 0,0 0 0,0 0 0,0 0 0,-7-6 0,5 4 0,-4-4 0,6 6 0,0 0 0,0 0 0,-1 0 0,-5 6 0,-2 2 0,-6 0 0,0-2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21:21:3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29 24575,'-14'0'0,"6"-6"0,-4 4 0,4-4 0,-6 6 0,0 0 0,0 0 0,6-6 0,-4 4 0,4-4 0,-6 6 0,0 0 0,0 0 0,0 6 0,0 2 0,7 6 0,-6-7 0,12 5 0,-5-4 0,6 6 0,-7 0 0,6 0 0,-5-1 0,6 1 0,0 0 0,6 0 0,-5 0 0,12 0 0,-6-7 0,7 6 0,0-12 0,0 5 0,0-6 0,-1 0 0,1 0 0,0 0 0,9 0 0,-7 0 0,7 0 0,-9 0 0,-1 0 0,1 0 0,0 0 0,0 0 0,0 0 0,-1 0 0,-5-6 0,-2-2 0,-6-6 0,0 0 0,0 0 0,0 1 0,0-1 0,0 12 0,0 10 0,6 1 0,-4 9 0,4-10 0,0 0 0,-4 4 0,10-11 0,-10 12 0,10-6 0,-4 1 0,-1 4 0,6-4 0,-6 0 0,1 4 0,4-10 0,-4 4 0,6-6 0,0 0 0,-1 0 0,1 0 0,0 0 0,0 0 0,0 0 0,-1 0 0,1 0 0,-6-6 0,4 4 0,-10-10 0,10 10 0,-10-10 0,-11 10 0,5-4 0,-11 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21:21:3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50 139 24575,'0'-14'0,"0"1"0,0-1 0,0 0 0,6 0 0,1 0 0,7 6 0,0-4 0,0 4 0,0 0 0,-7-4 0,6 10 0,-6-4 0,7 6 0,0 0 0,-6 6 0,-2 2 0,-6 6 0,0 0 0,-6-1 0,4 1 0,-10 0 0,4 0 0,-6 0 0,6-1 0,-4-5 0,10 4 0,-10-10 0,10 10 0,-4-4 0,0 0 0,5 4 0,-12-11 0,12 12 0,-6-6 0,1 1 0,5 4 0,-6-4 0,1 0 0,5 4 0,-12-4 0,12 6 0,-12-1 0,12 1 0,-12 0 0,12 0 0,-5 0 0,0-7 0,10-1 0,7-6 0,5 0 0,15 0 0,-6-7 0,9 5 0,12-6 0,-18 8 0,28 0 0,-37 0 0,24 0 0,-18 0 0,0 0 0,-2 0 0,-21 0 0,-4-6 0,-6 5 0,2-6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21:21:4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24575,'0'14'0,"0"-1"0,0 1 0,0 0 0,0 0 0,0 0 0,0 9 0,0-7 0,0 6 0,0-8 0,0 0 0,0 0 0,0 0 0,0 0 0,0-1 0,0 1 0,-7 0 0,6 0 0,-5 0 0,6-1 0,0 1 0,-7 0 0,6 0 0,-5 0 0,6-13 0,0-2 0,0-13 0,0 0 0,6 0 0,2 6 0,-1-4 0,5 10 0,-4-10 0,6 10 0,0-4 0,-7 0 0,6 4 0,-6-4 0,1 0 0,4 4 0,-4-4 0,6 6 0,0 0 0,0 0 0,-7 6 0,6-4 0,-12 10 0,11-10 0,-10 10 0,10-10 0,-10 10 0,4-5 0,-6 7 0,0 0 0,0 0 0,0 0 0,-6-7 0,4 6 0,-10-12 0,4 5 0,0 1 0,-4-6 0,4 5 0,0 0 0,-4-4 0,4 4 0,1 0 0,-6-4 0,12-2 0,2 13 0,1-15 0,5 17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21:21:4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24575,'14'-8'0,"-6"2"0,-2 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9:26:08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24575,'13'0'0,"1"0"0,0 0 0,0 7 0,0-6 0,-1 11 0,1-10 0,0 10 0,0-10 0,9 11 0,2-3 0,9 7 0,0 0 0,12 1 0,2 1 0,13 10 0,14-5 0,-10 14 0,25-12 0,-26 3-422,26-6 422,-11-1 0,0 0 0,11 12 0,2-11 0,-10 9 0,5-12 0,-38-1 0,-3-9 0,-12 6 0,12-6 0,-9 8 0,20 2 422,-20-3-422,21-6 0,-21 4 0,24 2 0,-23-6 0,11 12 0,-15-14 0,0 8 0,12 1 0,-9 0 0,20 1 0,-20-9 0,9 7 0,-21-15 0,-2 11 0,-9-11 0,0 4 0,0-6 0,-7 0 0,-1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22:06:24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32:06.7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22:20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798 195 24575,'-7'-8'0,"6"-4"0,-12 10 0,12-10 0,-11 11 0,10-12 0,-10 12 0,4-12 0,-6 12 0,0-12 0,6 6 0,-4-1 0,4-5 0,-6 12 0,0-5 0,7-1 0,-6 6 0,5-5 0,1 0 0,-6 4 0,6-4 0,-7 0 0,0 4 0,-6-10 0,4 10 0,-4-4 0,6 0 0,0 4 0,0-4 0,0 6 0,0 0 0,0 0 0,0-6 0,0 4 0,0-4 0,1 6 0,-1 0 0,0 0 0,0 0 0,0 0 0,0 0 0,0 6 0,0-4 0,0 4 0,0-6 0,0 6 0,0-4 0,0 10 0,0-11 0,0 6 0,7-1 0,-6-5 0,6 12 0,-1-6 0,-5 1 0,12 4 0,-11-10 0,10 10 0,-10-4 0,4 5 0,0 1 0,-6 9 0,6-13 0,-1 11 0,-3-13 0,10 6 0,-4 0 0,6-1 0,-6-5 0,4 4 0,-10-4 0,10 6 0,-4 0 0,6 0 0,-6-7 0,4 6 0,-4-6 0,6 7 0,0 0 0,0 0 0,0-1 0,0 1 0,0 0 0,0 0 0,0 0 0,0 0 0,0-1 0,0 1 0,0 0 0,0 0 0,0 0 0,6 0 0,-4-1 0,4 1 0,0 0 0,-4 0 0,4 0 0,0-7 0,-5 6 0,12-6 0,-12 7 0,12 0 0,-12 0 0,11-7 0,-10 6 0,10-12 0,-10 12 0,10-12 0,-10 11 0,10-4 0,-4 0 0,5 4 0,1-4 0,0 6 0,0-7 0,0 6 0,0-12 0,-1 11 0,1-4 0,0 0 0,0 4 0,0-10 0,-1 4 0,-5 0 0,4-5 0,-4 5 0,6 1 0,9 2 0,-7-1 0,7 5 0,-1-11 0,-6 10 0,7-10 0,-9 4 0,0-6 0,0 0 0,0 0 0,-1 0 0,1 0 0,0 0 0,0 0 0,0 0 0,-1 0 0,1 0 0,0 0 0,0 0 0,0 0 0,0 0 0,-1-6 0,1 4 0,0-10 0,0 4 0,0 0 0,0-4 0,-1 10 0,-5-10 0,4 10 0,-4-10 0,0 4 0,4 1 0,-10-6 0,10 12 0,-11-12 0,12 5 0,-12-5 0,11 5 0,-10-5 0,10 6 0,-10-7 0,4 0 0,-6 0 0,0 0 0,0 0 0,0 0 0,0 0 0,0 0 0,0 0 0,0 0 0,0 0 0,0 0 0,0 1 0,0-1 0,0 0 0,0 0 0,0 0 0,0 0 0,-6 0 0,4 0 0,-4 0 0,6 0 0,0 0 0,-6 6 0,4-4 0,-4 4 0,6-6 0,-6 7 0,4-6 0,-4 6 0,6-7 0,-6 0 0,4 0 0,-10 0 0,10 0 0,-4 0 0,0 6 0,-11 9 0,7 1 0,-5 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32:09.79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32:22.32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08:49:54.1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52:36.1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0 165 24575,'77'-27'0,"-16"-3"0,-32-6 0,-17 13 0,3-4 0,-14 17 0,8 0 0,-3 8 0,-1 4 0,0 15 0,-1-5 0,-3 6 0,4-8 0,-5 7 0,0-5 0,0 6 0,0-8 0,0 8 0,0-6 0,0 5 0,0 11 0,0-13 0,0 13 0,0-18 0,0 7 0,0-5 0,0 6 0,0-8 0,4 0 0,-3 0 0,4-4 0,-5-2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52:37.22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0BC5E-B550-4E5E-AA68-C76BDDDD52C3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5A872-6559-4884-A16A-BCD5205EF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36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17/09/2025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17/09/2025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17/09/2025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17/09/2025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customXml" Target="../ink/ink16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47.jpeg"/><Relationship Id="rId7" Type="http://schemas.openxmlformats.org/officeDocument/2006/relationships/customXml" Target="../ink/ink19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8.png"/><Relationship Id="rId5" Type="http://schemas.openxmlformats.org/officeDocument/2006/relationships/customXml" Target="../ink/ink18.xml"/><Relationship Id="rId10" Type="http://schemas.openxmlformats.org/officeDocument/2006/relationships/image" Target="../media/image119.png"/><Relationship Id="rId4" Type="http://schemas.openxmlformats.org/officeDocument/2006/relationships/image" Target="../media/image48.jpeg"/><Relationship Id="rId9" Type="http://schemas.openxmlformats.org/officeDocument/2006/relationships/customXml" Target="../ink/ink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jpeg"/><Relationship Id="rId7" Type="http://schemas.openxmlformats.org/officeDocument/2006/relationships/customXml" Target="../ink/ink22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0" Type="http://schemas.openxmlformats.org/officeDocument/2006/relationships/image" Target="../media/image55.png"/><Relationship Id="rId4" Type="http://schemas.openxmlformats.org/officeDocument/2006/relationships/image" Target="../media/image24.jpeg"/><Relationship Id="rId9" Type="http://schemas.openxmlformats.org/officeDocument/2006/relationships/customXml" Target="../ink/ink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4.png"/><Relationship Id="rId4" Type="http://schemas.openxmlformats.org/officeDocument/2006/relationships/customXml" Target="../ink/ink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customXml" Target="../ink/ink26.xml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5" Type="http://schemas.openxmlformats.org/officeDocument/2006/relationships/image" Target="NULL"/><Relationship Id="rId4" Type="http://schemas.openxmlformats.org/officeDocument/2006/relationships/customXml" Target="../ink/ink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.png"/><Relationship Id="rId4" Type="http://schemas.openxmlformats.org/officeDocument/2006/relationships/image" Target="../media/image600.png"/><Relationship Id="rId9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NUL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9.xml"/><Relationship Id="rId5" Type="http://schemas.openxmlformats.org/officeDocument/2006/relationships/image" Target="NULL"/><Relationship Id="rId4" Type="http://schemas.openxmlformats.org/officeDocument/2006/relationships/customXml" Target="../ink/ink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5" Type="http://schemas.openxmlformats.org/officeDocument/2006/relationships/image" Target="NULL"/><Relationship Id="rId4" Type="http://schemas.openxmlformats.org/officeDocument/2006/relationships/customXml" Target="../ink/ink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NULL"/><Relationship Id="rId18" Type="http://schemas.openxmlformats.org/officeDocument/2006/relationships/customXml" Target="../ink/ink38.xml"/><Relationship Id="rId3" Type="http://schemas.openxmlformats.org/officeDocument/2006/relationships/image" Target="../media/image83.jpeg"/><Relationship Id="rId7" Type="http://schemas.openxmlformats.org/officeDocument/2006/relationships/image" Target="NULL"/><Relationship Id="rId12" Type="http://schemas.openxmlformats.org/officeDocument/2006/relationships/customXml" Target="../ink/ink35.xml"/><Relationship Id="rId17" Type="http://schemas.openxmlformats.org/officeDocument/2006/relationships/image" Target="NULL"/><Relationship Id="rId2" Type="http://schemas.openxmlformats.org/officeDocument/2006/relationships/image" Target="../media/image82.jpeg"/><Relationship Id="rId16" Type="http://schemas.openxmlformats.org/officeDocument/2006/relationships/customXml" Target="../ink/ink3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2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customXml" Target="../ink/ink34.xml"/><Relationship Id="rId19" Type="http://schemas.openxmlformats.org/officeDocument/2006/relationships/image" Target="NULL"/><Relationship Id="rId4" Type="http://schemas.openxmlformats.org/officeDocument/2006/relationships/customXml" Target="../ink/ink31.xml"/><Relationship Id="rId9" Type="http://schemas.openxmlformats.org/officeDocument/2006/relationships/image" Target="NULL"/><Relationship Id="rId14" Type="http://schemas.openxmlformats.org/officeDocument/2006/relationships/customXml" Target="../ink/ink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customXml" Target="../ink/ink39.xml"/><Relationship Id="rId4" Type="http://schemas.openxmlformats.org/officeDocument/2006/relationships/image" Target="../media/image8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5" Type="http://schemas.openxmlformats.org/officeDocument/2006/relationships/image" Target="NULL"/><Relationship Id="rId4" Type="http://schemas.openxmlformats.org/officeDocument/2006/relationships/customXml" Target="../ink/ink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customXml" Target="../ink/ink9.xml"/><Relationship Id="rId12" Type="http://schemas.openxmlformats.org/officeDocument/2006/relationships/customXml" Target="../ink/ink12.xml"/><Relationship Id="rId17" Type="http://schemas.openxmlformats.org/officeDocument/2006/relationships/image" Target="../media/image130.png"/><Relationship Id="rId2" Type="http://schemas.openxmlformats.org/officeDocument/2006/relationships/image" Target="../media/image6.jpeg"/><Relationship Id="rId16" Type="http://schemas.openxmlformats.org/officeDocument/2006/relationships/customXml" Target="../ink/ink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customXml" Target="../ink/ink11.xml"/><Relationship Id="rId15" Type="http://schemas.openxmlformats.org/officeDocument/2006/relationships/image" Target="../media/image8.jpeg"/><Relationship Id="rId10" Type="http://schemas.openxmlformats.org/officeDocument/2006/relationships/image" Target="../media/image110.png"/><Relationship Id="rId4" Type="http://schemas.openxmlformats.org/officeDocument/2006/relationships/customXml" Target="../ink/ink8.xml"/><Relationship Id="rId9" Type="http://schemas.openxmlformats.org/officeDocument/2006/relationships/customXml" Target="../ink/ink10.xml"/><Relationship Id="rId14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E126-44AA-0849-AEC6-CE6BBFE4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L3.S5 – UEO Celtes – Imaginaire et transferts culturels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Celtes de l’Antiquité</a:t>
            </a:r>
            <a:br>
              <a:rPr lang="fr-FR" sz="24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(CM. V.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Defente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B910-6D4A-2B47-9B21-393BD464E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endParaRPr lang="fr-FR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Celtes de l’Antiquité :</a:t>
            </a:r>
          </a:p>
          <a:p>
            <a:pPr marL="0" indent="0" algn="ctr">
              <a:buNone/>
            </a:pP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débuts de l’art celtique continental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(Ve-IVe siècles av. J.-C.)</a:t>
            </a:r>
          </a:p>
        </p:txBody>
      </p:sp>
    </p:spTree>
    <p:extLst>
      <p:ext uri="{BB962C8B-B14F-4D97-AF65-F5344CB8AC3E}">
        <p14:creationId xmlns:p14="http://schemas.microsoft.com/office/powerpoint/2010/main" val="444907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Glauburg-Glauberg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tumulus I, tombe 1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fibule ; bronze ; L. 6, 4 cm.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99992" y="2596952"/>
            <a:ext cx="4535797" cy="23114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84784"/>
            <a:ext cx="1662062" cy="208823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717032"/>
            <a:ext cx="4535797" cy="231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4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Glauburg-Glauberg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tumulus I, tombe 1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cruche à bec droit, bronze ; H. 52, 5 cm (contenance 4 l.).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55" y="1600200"/>
            <a:ext cx="3010090" cy="452596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423" y="1600200"/>
            <a:ext cx="2596154" cy="4525963"/>
          </a:xfrm>
        </p:spPr>
      </p:pic>
    </p:spTree>
    <p:extLst>
      <p:ext uri="{BB962C8B-B14F-4D97-AF65-F5344CB8AC3E}">
        <p14:creationId xmlns:p14="http://schemas.microsoft.com/office/powerpoint/2010/main" val="260221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Glauburg-Glauberg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tumulus I, tombe 1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cruche à bec, bronze ; détails (statuette et quadrupèdes). 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51" y="3924348"/>
            <a:ext cx="1861130" cy="216024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183" y="3512951"/>
            <a:ext cx="2525489" cy="2525489"/>
          </a:xfrm>
        </p:spPr>
      </p:pic>
      <p:pic>
        <p:nvPicPr>
          <p:cNvPr id="3" name="Espace réservé du contenu 4" descr="Glauberg 1 - Schnabelkanne, Détail pers. assis en tailleur sur embouchure, in Herrmann et Frey 1997, fig. XX, p. 517 _ 600 dpi.pdf">
            <a:extLst>
              <a:ext uri="{FF2B5EF4-FFF2-40B4-BE49-F238E27FC236}">
                <a16:creationId xmlns:a16="http://schemas.microsoft.com/office/drawing/2014/main" id="{FD044381-CAC9-EEE5-6ED6-C09F96543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669" y="1866841"/>
            <a:ext cx="1147610" cy="1656184"/>
          </a:xfrm>
          <a:prstGeom prst="rect">
            <a:avLst/>
          </a:prstGeom>
        </p:spPr>
      </p:pic>
      <p:pic>
        <p:nvPicPr>
          <p:cNvPr id="4" name="Espace réservé du contenu 5" descr="Glauberg 1 - cruche - Personnage dos, in Germania 75-2, 1997, fig. 51, p. 519.pdf">
            <a:extLst>
              <a:ext uri="{FF2B5EF4-FFF2-40B4-BE49-F238E27FC236}">
                <a16:creationId xmlns:a16="http://schemas.microsoft.com/office/drawing/2014/main" id="{51300D4B-1340-27B8-E4B6-105E67AAB6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849" y="1856767"/>
            <a:ext cx="1081404" cy="16561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09EFC1-29FC-BF46-A6B7-C40379A74B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52" y="2204864"/>
            <a:ext cx="1243999" cy="17194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595863-BEFF-D851-0B92-8862DB9BB79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849" y="2204864"/>
            <a:ext cx="1230557" cy="171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0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Glauburg-Glauberg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tumulus I, tombe 2 ; cruche à bec tubulaire, bronze ; épée, fer;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Ve siècle av. J.-C. (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Keltenmuseum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59" y="1586977"/>
            <a:ext cx="3079416" cy="1888708"/>
          </a:xfrm>
        </p:spPr>
      </p:pic>
      <p:pic>
        <p:nvPicPr>
          <p:cNvPr id="3" name="Espace réservé du contenu 2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989" y="3644574"/>
            <a:ext cx="1555749" cy="2923428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28931" y="3450973"/>
            <a:ext cx="5210943" cy="11081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044" y="1621757"/>
            <a:ext cx="3058422" cy="20228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848693"/>
            <a:ext cx="2008418" cy="269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57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B8824-3294-DB4E-AA6A-B8B1AE10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1800" dirty="0" err="1"/>
              <a:t>Glauberg</a:t>
            </a:r>
            <a:r>
              <a:rPr lang="fr-FR" sz="1800" dirty="0"/>
              <a:t>, </a:t>
            </a:r>
            <a:r>
              <a:rPr lang="fr-FR" sz="1800" dirty="0" err="1"/>
              <a:t>Wetteraukreis</a:t>
            </a:r>
            <a:r>
              <a:rPr lang="fr-FR" sz="1800" dirty="0"/>
              <a:t>, Hesse, Allemagne ; Ve siècle av. J .-C.</a:t>
            </a:r>
            <a:br>
              <a:rPr lang="fr-FR" sz="1800" dirty="0"/>
            </a:br>
            <a:r>
              <a:rPr lang="fr-FR" sz="1800" i="1" dirty="0"/>
              <a:t>L’hypothèse d’un site astronomique</a:t>
            </a:r>
            <a:r>
              <a:rPr lang="fr-FR" sz="1800" dirty="0"/>
              <a:t> :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78FCEEE-1E5A-A140-81A0-AB892825B5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0688"/>
            <a:ext cx="2273974" cy="3043791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B2B3049-64C9-674B-9C4F-6666C89EB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590" y="1374730"/>
            <a:ext cx="2372304" cy="18545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BD65368-B1BC-6A48-8DF4-B35FB53AF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540" y="1417638"/>
            <a:ext cx="2273974" cy="18116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D2ACF31-9049-5B46-8FED-7D989C244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686" y="3429000"/>
            <a:ext cx="4095828" cy="2681442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1B9A6E-DC44-5642-BE88-2D86B2FA7F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Espace réservé du contenu 7">
            <a:extLst>
              <a:ext uri="{FF2B5EF4-FFF2-40B4-BE49-F238E27FC236}">
                <a16:creationId xmlns:a16="http://schemas.microsoft.com/office/drawing/2014/main" id="{8F262510-EB4D-CC43-8806-C07F4DF333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46" y="3429001"/>
            <a:ext cx="3155179" cy="268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9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89D9D-B655-A171-96E1-3F819BE1F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10F394-618B-39D3-B00E-6793C3154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		</a:t>
            </a:r>
          </a:p>
          <a:p>
            <a:pPr marL="0" indent="0">
              <a:buNone/>
            </a:pPr>
            <a:r>
              <a:rPr lang="fr-FR" dirty="0"/>
              <a:t>		</a:t>
            </a: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Des comparaisons ?</a:t>
            </a:r>
          </a:p>
        </p:txBody>
      </p:sp>
    </p:spTree>
    <p:extLst>
      <p:ext uri="{BB962C8B-B14F-4D97-AF65-F5344CB8AC3E}">
        <p14:creationId xmlns:p14="http://schemas.microsoft.com/office/powerpoint/2010/main" val="3040006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7189FA6-67BD-B37A-F6EA-B3F77150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3100" dirty="0"/>
            </a:br>
            <a:r>
              <a:rPr lang="fr-FR" sz="27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 Rhin : </a:t>
            </a:r>
            <a:br>
              <a:rPr lang="fr-FR" sz="27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7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</a:t>
            </a:r>
            <a:r>
              <a:rPr lang="fr-FR" sz="2700" b="1" dirty="0" err="1">
                <a:solidFill>
                  <a:srgbClr val="FF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27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/ 2. </a:t>
            </a:r>
            <a:r>
              <a:rPr lang="fr-FR" sz="2700" b="1" dirty="0" err="1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Pfalzfeld</a:t>
            </a:r>
            <a:r>
              <a:rPr lang="fr-FR" sz="27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/ 3. </a:t>
            </a:r>
            <a:r>
              <a:rPr lang="fr-FR" sz="2700" b="1" dirty="0" err="1">
                <a:solidFill>
                  <a:srgbClr val="00B05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Weisskirchen</a:t>
            </a:r>
            <a:r>
              <a:rPr lang="fr-FR" sz="27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Tumulus I </a:t>
            </a:r>
            <a:br>
              <a:rPr lang="fr-FR" sz="27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7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8" name="Espace réservé du contenu 7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19CCAD9E-E060-E2DA-399A-160AD03A0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45" y="1600200"/>
            <a:ext cx="3341110" cy="452596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F29EA18F-3F40-4A6C-4E07-B97E869479B2}"/>
                  </a:ext>
                </a:extLst>
              </p14:cNvPr>
              <p14:cNvContentPartPr/>
              <p14:nvPr/>
            </p14:nvContentPartPr>
            <p14:xfrm>
              <a:off x="4894371" y="3636000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F29EA18F-3F40-4A6C-4E07-B97E869479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8371" y="3600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EDFD89A9-2F60-B11B-1871-3EBFCA8500D8}"/>
                  </a:ext>
                </a:extLst>
              </p14:cNvPr>
              <p14:cNvContentPartPr/>
              <p14:nvPr/>
            </p14:nvContentPartPr>
            <p14:xfrm>
              <a:off x="4492251" y="3785040"/>
              <a:ext cx="36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EDFD89A9-2F60-B11B-1871-3EBFCA8500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6611" y="374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6164863D-AF1D-5356-4C20-606337366A5E}"/>
                  </a:ext>
                </a:extLst>
              </p14:cNvPr>
              <p14:cNvContentPartPr/>
              <p14:nvPr/>
            </p14:nvContentPartPr>
            <p14:xfrm>
              <a:off x="4289229" y="4123440"/>
              <a:ext cx="360" cy="36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6164863D-AF1D-5356-4C20-606337366A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3229" y="4087440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35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Pfalzfeld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Rhein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-Hunsrück Kreis, Rhénanie-Palatinat,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pilier, granit rose ; H. conservée 1, 48 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Ve siècle av. J.-C.</a:t>
            </a:r>
          </a:p>
        </p:txBody>
      </p:sp>
      <p:pic>
        <p:nvPicPr>
          <p:cNvPr id="5" name="Espace réservé du contenu 4" descr="Carte - Pfalzfeld_000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61042" y="3114908"/>
            <a:ext cx="2818210" cy="2369344"/>
          </a:xfrm>
        </p:spPr>
      </p:pic>
      <p:pic>
        <p:nvPicPr>
          <p:cNvPr id="6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57" r="-34757"/>
          <a:stretch>
            <a:fillRect/>
          </a:stretch>
        </p:blipFill>
        <p:spPr>
          <a:xfrm>
            <a:off x="5224992" y="1791159"/>
            <a:ext cx="4404572" cy="3698815"/>
          </a:xfrm>
        </p:spPr>
      </p:pic>
      <p:pic>
        <p:nvPicPr>
          <p:cNvPr id="3" name="Image 2" descr="Karte_Mittelrhein _ fr.wikipedia.org copie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4203"/>
            <a:ext cx="3156162" cy="44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3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1637599"/>
          </a:xfrm>
        </p:spPr>
        <p:txBody>
          <a:bodyPr>
            <a:normAutofit/>
          </a:bodyPr>
          <a:lstStyle/>
          <a:p>
            <a:pPr algn="l"/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Pfalzfeld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pilier , face A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statue 1, granit rose ; H. 1, 84 m (1996).</a:t>
            </a:r>
          </a:p>
        </p:txBody>
      </p:sp>
      <p:pic>
        <p:nvPicPr>
          <p:cNvPr id="4" name="Espace réservé du contenu 3" descr="Glauberg - Statue 1, Détail arrière tête, in Das Rätsel der Kelten 2002, fig. 71, p. 107.pd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274" r="-35274"/>
          <a:stretch>
            <a:fillRect/>
          </a:stretch>
        </p:blipFill>
        <p:spPr>
          <a:xfrm>
            <a:off x="2699792" y="2637348"/>
            <a:ext cx="3344101" cy="2808267"/>
          </a:xfrm>
        </p:spPr>
      </p:pic>
      <p:pic>
        <p:nvPicPr>
          <p:cNvPr id="7" name="Image 6" descr="Glauberg - Statue 1, in Das Rätsel der Kelten 2002, fig. 70, p. 106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392" y="957132"/>
            <a:ext cx="1550952" cy="4572000"/>
          </a:xfrm>
          <a:prstGeom prst="rect">
            <a:avLst/>
          </a:prstGeom>
        </p:spPr>
      </p:pic>
      <p:pic>
        <p:nvPicPr>
          <p:cNvPr id="9" name="Espace réservé du contenu 12" descr="Pfalzfeld A, in ECA 1944, pl. 9A.pdf">
            <a:extLst>
              <a:ext uri="{FF2B5EF4-FFF2-40B4-BE49-F238E27FC236}">
                <a16:creationId xmlns:a16="http://schemas.microsoft.com/office/drawing/2014/main" id="{48177037-00D8-ED4D-90A3-3E7F35D725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243" r="-84243"/>
          <a:stretch>
            <a:fillRect/>
          </a:stretch>
        </p:blipFill>
        <p:spPr>
          <a:xfrm>
            <a:off x="-274865" y="2125974"/>
            <a:ext cx="4038600" cy="3391213"/>
          </a:xfr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ED6C3F0C-7F60-4D97-2C09-8580D72FFE0E}"/>
              </a:ext>
            </a:extLst>
          </p:cNvPr>
          <p:cNvGrpSpPr/>
          <p:nvPr/>
        </p:nvGrpSpPr>
        <p:grpSpPr>
          <a:xfrm>
            <a:off x="667163" y="5303412"/>
            <a:ext cx="291240" cy="226080"/>
            <a:chOff x="667163" y="5303412"/>
            <a:chExt cx="29124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68C50C2B-4E2D-1538-DE8A-531DC3E61A1D}"/>
                    </a:ext>
                  </a:extLst>
                </p14:cNvPr>
                <p14:cNvContentPartPr/>
                <p14:nvPr/>
              </p14:nvContentPartPr>
              <p14:xfrm>
                <a:off x="667163" y="5303412"/>
                <a:ext cx="217440" cy="209160"/>
              </p14:xfrm>
            </p:contentPart>
          </mc:Choice>
          <mc:Fallback xmlns=""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68C50C2B-4E2D-1538-DE8A-531DC3E61A1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9523" y="5285772"/>
                  <a:ext cx="2530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F3187FFE-4518-CFBC-95D5-CD15DA9BFD64}"/>
                    </a:ext>
                  </a:extLst>
                </p14:cNvPr>
                <p14:cNvContentPartPr/>
                <p14:nvPr/>
              </p14:nvContentPartPr>
              <p14:xfrm>
                <a:off x="958043" y="5529132"/>
                <a:ext cx="360" cy="360"/>
              </p14:xfrm>
            </p:contentPart>
          </mc:Choice>
          <mc:Fallback xmlns=""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F3187FFE-4518-CFBC-95D5-CD15DA9BFD6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0403" y="551113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B9C97408-C72E-2D4B-7883-ED2521171F05}"/>
                  </a:ext>
                </a:extLst>
              </p14:cNvPr>
              <p14:cNvContentPartPr/>
              <p14:nvPr/>
            </p14:nvContentPartPr>
            <p14:xfrm>
              <a:off x="3149003" y="5209452"/>
              <a:ext cx="150480" cy="2505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B9C97408-C72E-2D4B-7883-ED2521171F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31363" y="5191452"/>
                <a:ext cx="186120" cy="2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620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Weisskirchen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Tumulus I,  Sarre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Ve siècle av. J.-C. (v. 400 av. J.-C.)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(Trêves,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Rheinisches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Landesmuseum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906" y="3897461"/>
            <a:ext cx="3872551" cy="2702180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137" y="1484784"/>
            <a:ext cx="3624100" cy="244363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211960" y="4725144"/>
            <a:ext cx="2520280" cy="140101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" name="Espace réservé du contenu 7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FA2AEF6E-F3A4-4BA4-3A67-D25ECFBD54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64" y="1372674"/>
            <a:ext cx="1852193" cy="2509033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04F9DAF-D087-31D4-D32E-CB8DBF2C346C}"/>
              </a:ext>
            </a:extLst>
          </p:cNvPr>
          <p:cNvCxnSpPr/>
          <p:nvPr/>
        </p:nvCxnSpPr>
        <p:spPr>
          <a:xfrm flipV="1">
            <a:off x="2987824" y="2276872"/>
            <a:ext cx="2304256" cy="1872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40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E126-44AA-0849-AEC6-CE6BBFE4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B910-6D4A-2B47-9B21-393BD464E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phases stylistiques de l’art celtique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(Ve-Ier siècles av. J.-C.) :</a:t>
            </a:r>
          </a:p>
          <a:p>
            <a:pPr algn="ctr">
              <a:buFontTx/>
              <a:buChar char="-"/>
            </a:pPr>
            <a:r>
              <a:rPr lang="fr-FR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Premier Style (Ve siècle av. J.-C.)</a:t>
            </a:r>
          </a:p>
          <a:p>
            <a:pPr algn="ctr">
              <a:buFontTx/>
              <a:buChar char="-"/>
            </a:pPr>
            <a:endParaRPr lang="fr-FR" b="1" dirty="0">
              <a:solidFill>
                <a:schemeClr val="accent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>
              <a:buFontTx/>
              <a:buChar char="-"/>
            </a:pPr>
            <a:r>
              <a:rPr lang="fr-FR" sz="2000" b="1" i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Style de </a:t>
            </a:r>
            <a:r>
              <a:rPr lang="fr-FR" sz="2000" b="1" i="1" dirty="0" err="1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Waldalgesheim</a:t>
            </a:r>
            <a:r>
              <a:rPr lang="fr-FR" sz="2000" b="1" i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(IVe siècle av. J.-C.)</a:t>
            </a:r>
          </a:p>
          <a:p>
            <a:pPr algn="ctr">
              <a:buFontTx/>
              <a:buChar char="-"/>
            </a:pPr>
            <a:r>
              <a:rPr lang="fr-FR" sz="2000" b="1" i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Style plastique et le Style des Epées</a:t>
            </a:r>
          </a:p>
          <a:p>
            <a:pPr marL="0" indent="0" algn="ctr">
              <a:buNone/>
            </a:pPr>
            <a:r>
              <a:rPr lang="fr-FR" sz="2000" b="1" i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(IIIe siècle-milieu IIe siècle av. J.-C.)</a:t>
            </a:r>
          </a:p>
          <a:p>
            <a:pPr algn="ctr">
              <a:buFontTx/>
              <a:buChar char="-"/>
            </a:pPr>
            <a:r>
              <a:rPr lang="fr-FR" sz="2000" b="1" i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style des Oppida (milieu IIe siècle – Ier siècle av. J.-C.)</a:t>
            </a:r>
          </a:p>
        </p:txBody>
      </p:sp>
    </p:spTree>
    <p:extLst>
      <p:ext uri="{BB962C8B-B14F-4D97-AF65-F5344CB8AC3E}">
        <p14:creationId xmlns:p14="http://schemas.microsoft.com/office/powerpoint/2010/main" val="4261808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CD30C-EDD8-BEB8-B8B9-1472BD4C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Weisskirchen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Tumulus I,  Sarre ; Ve siècle av. J.-C. (v. 400 av. J.-C.).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 (v. 450-400 av. J.-C.)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9F48AEA-2EF5-C802-3400-408F3AD195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22" y="1574160"/>
            <a:ext cx="2933700" cy="19812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40DE688-C31F-6410-2E42-2C88F4D0C8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900" y="3082721"/>
            <a:ext cx="1830033" cy="2529513"/>
          </a:xfrm>
          <a:prstGeom prst="rect">
            <a:avLst/>
          </a:prstGeom>
        </p:spPr>
      </p:pic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473CF537-D7E2-7991-FDA7-B3D7FFA145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772816"/>
            <a:ext cx="2590800" cy="4521200"/>
          </a:xfr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2BA4A9F-8598-FBEE-9E83-9875D5D2D382}"/>
              </a:ext>
            </a:extLst>
          </p:cNvPr>
          <p:cNvCxnSpPr/>
          <p:nvPr/>
        </p:nvCxnSpPr>
        <p:spPr>
          <a:xfrm flipV="1">
            <a:off x="4572000" y="2521248"/>
            <a:ext cx="2520280" cy="1512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4B777D23-8A06-E816-1326-06A9890FF02D}"/>
              </a:ext>
            </a:extLst>
          </p:cNvPr>
          <p:cNvGrpSpPr/>
          <p:nvPr/>
        </p:nvGrpSpPr>
        <p:grpSpPr>
          <a:xfrm>
            <a:off x="207549" y="3271680"/>
            <a:ext cx="134280" cy="283680"/>
            <a:chOff x="207549" y="3271680"/>
            <a:chExt cx="13428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B8FC755D-49F1-68AC-C2C0-721DF30B6B27}"/>
                    </a:ext>
                  </a:extLst>
                </p14:cNvPr>
                <p14:cNvContentPartPr/>
                <p14:nvPr/>
              </p14:nvContentPartPr>
              <p14:xfrm>
                <a:off x="207549" y="3271680"/>
                <a:ext cx="86040" cy="28368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B8FC755D-49F1-68AC-C2C0-721DF30B6B2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8909" y="3262680"/>
                  <a:ext cx="1036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10D5472B-CD3E-99D3-8A72-A805C4EC19A0}"/>
                    </a:ext>
                  </a:extLst>
                </p14:cNvPr>
                <p14:cNvContentPartPr/>
                <p14:nvPr/>
              </p14:nvContentPartPr>
              <p14:xfrm>
                <a:off x="341469" y="3547800"/>
                <a:ext cx="360" cy="36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10D5472B-CD3E-99D3-8A72-A805C4EC19A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2469" y="3538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3269CAB-DE7A-93A7-2DF6-CCE0B03A5D89}"/>
              </a:ext>
            </a:extLst>
          </p:cNvPr>
          <p:cNvGrpSpPr/>
          <p:nvPr/>
        </p:nvGrpSpPr>
        <p:grpSpPr>
          <a:xfrm>
            <a:off x="3153789" y="5313240"/>
            <a:ext cx="173160" cy="306720"/>
            <a:chOff x="3153789" y="5313240"/>
            <a:chExt cx="17316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B0A38FC0-E051-CAF8-D1BA-3E938B2BFBC2}"/>
                    </a:ext>
                  </a:extLst>
                </p14:cNvPr>
                <p14:cNvContentPartPr/>
                <p14:nvPr/>
              </p14:nvContentPartPr>
              <p14:xfrm>
                <a:off x="3153789" y="5313240"/>
                <a:ext cx="138600" cy="30672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B0A38FC0-E051-CAF8-D1BA-3E938B2BFBC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44789" y="5304240"/>
                  <a:ext cx="156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774D1A5A-5E82-51CC-B55B-FED95CC41B70}"/>
                    </a:ext>
                  </a:extLst>
                </p14:cNvPr>
                <p14:cNvContentPartPr/>
                <p14:nvPr/>
              </p14:nvContentPartPr>
              <p14:xfrm>
                <a:off x="3326589" y="5614560"/>
                <a:ext cx="360" cy="36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774D1A5A-5E82-51CC-B55B-FED95CC41B7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17949" y="5605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1F7B1CF-40D2-3A7F-D982-B7322F138E61}"/>
              </a:ext>
            </a:extLst>
          </p:cNvPr>
          <p:cNvCxnSpPr>
            <a:cxnSpLocks/>
          </p:cNvCxnSpPr>
          <p:nvPr/>
        </p:nvCxnSpPr>
        <p:spPr>
          <a:xfrm>
            <a:off x="2869389" y="2107560"/>
            <a:ext cx="1054539" cy="10679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944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Dürrnberg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bei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Hallein, Salzkammergut, Autriche.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 descr="Dürrnberg bei Hallein, A. - Vue du Sud, in Expo Salzburg 1987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711" y="2259930"/>
            <a:ext cx="3424912" cy="3866345"/>
          </a:xfrm>
          <a:prstGeom prst="rect">
            <a:avLst/>
          </a:prstGeo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E3F1C1E0-6038-D545-AE44-3563A1E4F9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85" y="1600200"/>
            <a:ext cx="4038600" cy="2561979"/>
          </a:xfrm>
        </p:spPr>
      </p:pic>
    </p:spTree>
    <p:extLst>
      <p:ext uri="{BB962C8B-B14F-4D97-AF65-F5344CB8AC3E}">
        <p14:creationId xmlns:p14="http://schemas.microsoft.com/office/powerpoint/2010/main" val="2021635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7E7F21-160A-9048-A63C-1C4E2C28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</a:t>
            </a:r>
            <a:r>
              <a:rPr lang="fr-FR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Hesse, Allemagne ; cruche à bec droit (</a:t>
            </a:r>
            <a:r>
              <a:rPr lang="fr-FR" sz="14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Schnabelkanne</a:t>
            </a:r>
            <a: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), bronze ;</a:t>
            </a:r>
            <a:b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</a:t>
            </a:r>
            <a:r>
              <a:rPr lang="fr-FR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Dürrnberg</a:t>
            </a:r>
            <a: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bei</a:t>
            </a:r>
            <a: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Hallein, Salzkammergut, A. ; tombe 112; cruche à bec droit (</a:t>
            </a:r>
            <a:r>
              <a:rPr lang="fr-FR" sz="14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Schnabelkanne</a:t>
            </a:r>
            <a: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), bronze ; H. 45, 8 cm ; v. 400-380 av. J.-C.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3BD1A0CA-0491-BF4A-B2F1-D1ABF14D13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636912"/>
            <a:ext cx="1999459" cy="3489251"/>
          </a:xfr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FA024FE-2F86-0E4A-AD3A-4FCB158AB7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113" y="1844824"/>
            <a:ext cx="1498526" cy="1498526"/>
          </a:xfrm>
          <a:prstGeom prst="rect">
            <a:avLst/>
          </a:prstGeom>
        </p:spPr>
      </p:pic>
      <p:pic>
        <p:nvPicPr>
          <p:cNvPr id="7" name="Espace réservé du contenu 4" descr="Dürrnberg bei Hallein, A., T.112 - Cruche à bec, v. 400-380 BC, in Expo Salzburg 1987.pdf">
            <a:extLst>
              <a:ext uri="{FF2B5EF4-FFF2-40B4-BE49-F238E27FC236}">
                <a16:creationId xmlns:a16="http://schemas.microsoft.com/office/drawing/2014/main" id="{DCD62C89-B392-2D4E-B2F0-6656CF2DB9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9" r="-40919"/>
          <a:stretch>
            <a:fillRect/>
          </a:stretch>
        </p:blipFill>
        <p:spPr>
          <a:xfrm>
            <a:off x="3792453" y="2561071"/>
            <a:ext cx="3234025" cy="3640932"/>
          </a:xfrm>
        </p:spPr>
      </p:pic>
      <p:pic>
        <p:nvPicPr>
          <p:cNvPr id="8" name="Espace réservé du contenu 10" descr="Dürrnberg bei Hallein, A., T.112 - Cruche à bec, embouchure vue de face, in Expo Salzburg 1987.pdf">
            <a:extLst>
              <a:ext uri="{FF2B5EF4-FFF2-40B4-BE49-F238E27FC236}">
                <a16:creationId xmlns:a16="http://schemas.microsoft.com/office/drawing/2014/main" id="{CDC07619-36C7-2943-94AD-B33787372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56" b="-26856"/>
          <a:stretch>
            <a:fillRect/>
          </a:stretch>
        </p:blipFill>
        <p:spPr>
          <a:xfrm>
            <a:off x="6084168" y="699721"/>
            <a:ext cx="2575587" cy="2886399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97476E19-0403-BF60-27C9-B18B6DC5A6CA}"/>
              </a:ext>
            </a:extLst>
          </p:cNvPr>
          <p:cNvCxnSpPr/>
          <p:nvPr/>
        </p:nvCxnSpPr>
        <p:spPr>
          <a:xfrm>
            <a:off x="2096113" y="4365104"/>
            <a:ext cx="28359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0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814E7E6-28CF-D547-AC07-12157C6F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1FDB6BF-150E-074B-9A3F-56EB87AD1A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Dans une autre région 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</a:p>
          <a:p>
            <a:pPr marL="0" indent="0" algn="ctr">
              <a:buNone/>
            </a:pPr>
            <a:endParaRPr lang="fr-FR" sz="24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  le nord-est de la France</a:t>
            </a:r>
          </a:p>
          <a:p>
            <a:pPr marL="0" indent="0" algn="ctr">
              <a:buNone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 (Aisne et Marne).</a:t>
            </a:r>
          </a:p>
        </p:txBody>
      </p:sp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8FBE0AD2-A269-5D45-95E7-DF0BB8968C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47396"/>
            <a:ext cx="4038600" cy="4231570"/>
          </a:xfrm>
        </p:spPr>
      </p:pic>
    </p:spTree>
    <p:extLst>
      <p:ext uri="{BB962C8B-B14F-4D97-AF65-F5344CB8AC3E}">
        <p14:creationId xmlns:p14="http://schemas.microsoft.com/office/powerpoint/2010/main" val="168327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EF7DB-B7A0-A04C-ACAF-E5E012F7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Carte des sites des âges du Fer dans l’Aisne et la Marne 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vue aérienne du site de Bucy-le-Long « La Héronnière » 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plan de la nécropole de Bucy-le-Long « La Héronnière » et « La Fosse </a:t>
            </a:r>
            <a:r>
              <a:rPr lang="fr-FR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Tounise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 ».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C14F07D-6151-DB4A-A628-A32A08B996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15" y="1600200"/>
            <a:ext cx="3715570" cy="4525963"/>
          </a:xfr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4C043BC1-EA60-E146-A979-6622090B9A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707" y="1426906"/>
            <a:ext cx="2907364" cy="188948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8232AD2-B337-9640-99B2-97E01EA8739B}"/>
                  </a:ext>
                </a:extLst>
              </p14:cNvPr>
              <p14:cNvContentPartPr/>
              <p14:nvPr/>
            </p14:nvContentPartPr>
            <p14:xfrm>
              <a:off x="1431429" y="3576123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8232AD2-B337-9640-99B2-97E01EA873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3789" y="355812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9C0DECDC-09E3-284C-B9F8-DDDC44AEBD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021" y="3447536"/>
            <a:ext cx="2907364" cy="267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23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D7F9BB-5FDB-7542-9847-68D0ABC0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fr-FR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Bucy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</a:t>
            </a:r>
            <a:r>
              <a:rPr lang="fr-FR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le-Long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« La Héronnière », Aisne ; tombe à char BLH 196 :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plan de la tombe ; paire de boucles d’oreilles, or ; bague, or ; fibule, bronze, or, corail 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détail des céramiques </a:t>
            </a: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 situ 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 dessins ; appliques ajourées en bronze ; Ve siècle av. J.-C.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3C0F338-0117-8849-960F-56C59165F8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54050"/>
            <a:ext cx="1724021" cy="3949899"/>
          </a:xfrm>
        </p:spPr>
      </p:pic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989B159C-AAD0-A34D-9B7F-6E315FBAF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779" y="2842404"/>
            <a:ext cx="2301597" cy="3482603"/>
          </a:xfrm>
          <a:prstGeom prst="rect">
            <a:avLst/>
          </a:prstGeom>
        </p:spPr>
      </p:pic>
      <p:pic>
        <p:nvPicPr>
          <p:cNvPr id="8" name="Espace réservé du contenu 9">
            <a:extLst>
              <a:ext uri="{FF2B5EF4-FFF2-40B4-BE49-F238E27FC236}">
                <a16:creationId xmlns:a16="http://schemas.microsoft.com/office/drawing/2014/main" id="{9F3C088A-042D-A345-9226-50565C6C39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376" y="1955217"/>
            <a:ext cx="2082800" cy="452120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DB213E-B4C3-F14B-A4BF-3D996C3F2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874" y="2303100"/>
            <a:ext cx="1755926" cy="40219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E17532D-F7F4-9C42-94CC-DA1F28C2E5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335" y="1443926"/>
            <a:ext cx="2132486" cy="12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73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Somme-Bionne, L’Homme mort, Marne, France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tombe à char ; Ve siècle av. J.-C.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(Londres, British Museum, collection Morel).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142636"/>
            <a:ext cx="1333170" cy="198508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738900"/>
            <a:ext cx="4518421" cy="3388816"/>
          </a:xfrm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94D0A51A-5730-ED4B-8E97-308FB7FF4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15897"/>
            <a:ext cx="3213631" cy="22420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91B438D0-A54C-1C45-A662-E0D93786D677}"/>
                  </a:ext>
                </a:extLst>
              </p14:cNvPr>
              <p14:cNvContentPartPr/>
              <p14:nvPr/>
            </p14:nvContentPartPr>
            <p14:xfrm>
              <a:off x="2800149" y="2477043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91B438D0-A54C-1C45-A662-E0D93786D6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2509" y="2459403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2596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6CFDC4-633F-3840-A3CA-E5247271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Somme-Bionne, L’Homme mort, Marne, France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phalère, bronze ; diam. 6, 7-6, 8 cm ; v. 420-380 av. J.-C.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(Londres, British Museum, collection Morel).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0E78256-6D61-9747-8B31-F8000D5FD0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50" y="1602581"/>
            <a:ext cx="3136900" cy="4521200"/>
          </a:xfr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345D75E-C0DD-6643-94A5-372A650CF9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875631"/>
            <a:ext cx="4038600" cy="3975100"/>
          </a:xfrm>
        </p:spPr>
      </p:pic>
    </p:spTree>
    <p:extLst>
      <p:ext uri="{BB962C8B-B14F-4D97-AF65-F5344CB8AC3E}">
        <p14:creationId xmlns:p14="http://schemas.microsoft.com/office/powerpoint/2010/main" val="2447677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E126-44AA-0849-AEC6-CE6BBFE4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B910-6D4A-2B47-9B21-393BD464E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phases stylistiques de l’art celtique :</a:t>
            </a:r>
          </a:p>
          <a:p>
            <a:pPr marL="0" indent="0" algn="ctr">
              <a:buNone/>
            </a:pPr>
            <a:endParaRPr lang="fr-FR" b="1" dirty="0">
              <a:solidFill>
                <a:schemeClr val="accent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Style de </a:t>
            </a:r>
            <a:r>
              <a:rPr lang="fr-FR" sz="2800" b="1" dirty="0" err="1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Waldalgesheim</a:t>
            </a:r>
            <a:r>
              <a:rPr lang="fr-FR" sz="28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(IVe siècle av. J.-C.)</a:t>
            </a: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</a:t>
            </a:r>
            <a:r>
              <a:rPr lang="fr-FR" sz="2800" b="1" i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style végétal continu</a:t>
            </a:r>
            <a:r>
              <a:rPr lang="fr-FR" sz="28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)</a:t>
            </a:r>
          </a:p>
          <a:p>
            <a:pPr marL="0" indent="0" algn="ctr">
              <a:buNone/>
            </a:pPr>
            <a:endParaRPr lang="fr-FR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67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Waldalgesheim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Kreis Mainz-Bingen, 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Rhénanie-Palatinat, Allemagne (1869).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91" y="1600200"/>
            <a:ext cx="3879817" cy="4525963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282634"/>
            <a:ext cx="4038600" cy="316109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06552C97-DFBC-5644-8549-F0DDFF1A051A}"/>
                  </a:ext>
                </a:extLst>
              </p14:cNvPr>
              <p14:cNvContentPartPr/>
              <p14:nvPr/>
            </p14:nvContentPartPr>
            <p14:xfrm>
              <a:off x="2687829" y="3433563"/>
              <a:ext cx="84960" cy="255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06552C97-DFBC-5644-8549-F0DDFF1A05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4189" y="3325923"/>
                <a:ext cx="192600" cy="2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404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C739891-F7E1-CE49-BD55-114C52F7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sites d’habitat « princiers » :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Phase des VIIe-VIe siècles av. J.-C. (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 jaune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Phase des Ve-IVe siècles av. J.-C. (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 vert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89CDEA6A-996E-E14E-A918-F1FCDDCB9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56792"/>
            <a:ext cx="7467600" cy="44958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778E8BB0-43B2-CD49-BCBD-6D2E63797818}"/>
                  </a:ext>
                </a:extLst>
              </p14:cNvPr>
              <p14:cNvContentPartPr/>
              <p14:nvPr/>
            </p14:nvContentPartPr>
            <p14:xfrm>
              <a:off x="4689012" y="3177243"/>
              <a:ext cx="360" cy="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778E8BB0-43B2-CD49-BCBD-6D2E637978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1012" y="315960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C2CD1C77-7A0C-AC46-B43A-3FA4A367B95D}"/>
                  </a:ext>
                </a:extLst>
              </p14:cNvPr>
              <p14:cNvContentPartPr/>
              <p14:nvPr/>
            </p14:nvContentPartPr>
            <p14:xfrm>
              <a:off x="4681452" y="3183723"/>
              <a:ext cx="360" cy="3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C2CD1C77-7A0C-AC46-B43A-3FA4A367B9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5452" y="314808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BC8A04C0-E021-A543-893A-DCEF82782381}"/>
                  </a:ext>
                </a:extLst>
              </p14:cNvPr>
              <p14:cNvContentPartPr/>
              <p14:nvPr/>
            </p14:nvContentPartPr>
            <p14:xfrm>
              <a:off x="3454443" y="3242763"/>
              <a:ext cx="9720" cy="3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BC8A04C0-E021-A543-893A-DCEF827823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8443" y="3206763"/>
                <a:ext cx="81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9BA8476C-7788-AC4D-923E-E2FB82121A3A}"/>
                  </a:ext>
                </a:extLst>
              </p14:cNvPr>
              <p14:cNvContentPartPr/>
              <p14:nvPr/>
            </p14:nvContentPartPr>
            <p14:xfrm>
              <a:off x="3463232" y="3248163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9BA8476C-7788-AC4D-923E-E2FB82121A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27232" y="321252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D1833AE1-FAF9-D440-85DA-C8265C03FEF9}"/>
                  </a:ext>
                </a:extLst>
              </p14:cNvPr>
              <p14:cNvContentPartPr/>
              <p14:nvPr/>
            </p14:nvContentPartPr>
            <p14:xfrm>
              <a:off x="4692272" y="3181563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D1833AE1-FAF9-D440-85DA-C8265C03FE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56632" y="314592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B45ED922-94E1-BF44-BA2E-E5D58DAB19C5}"/>
                  </a:ext>
                </a:extLst>
              </p14:cNvPr>
              <p14:cNvContentPartPr/>
              <p14:nvPr/>
            </p14:nvContentPartPr>
            <p14:xfrm>
              <a:off x="4574552" y="2625003"/>
              <a:ext cx="360" cy="3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B45ED922-94E1-BF44-BA2E-E5D58DAB19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38552" y="2589363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359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Waldalgesheim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Mainz-Bingen, Allemagne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seau, bronze ; H. 22, 9 cm ; fabrication Tarente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330-320 av. J.-C. (Bonn,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Rheinisches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Landesmuseum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</p:txBody>
      </p:sp>
      <p:pic>
        <p:nvPicPr>
          <p:cNvPr id="11" name="Espace réservé du contenu 10" descr="Waldalgesheim - Seau - Détail attache anse, in Joachim 1995, 59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184" b="-35184"/>
          <a:stretch>
            <a:fillRect/>
          </a:stretch>
        </p:blipFill>
        <p:spPr>
          <a:xfrm>
            <a:off x="4211960" y="2732742"/>
            <a:ext cx="3285028" cy="3681453"/>
          </a:xfrm>
        </p:spPr>
      </p:pic>
      <p:pic>
        <p:nvPicPr>
          <p:cNvPr id="9" name="Espace réservé du contenu 8" descr="Waldalgesheim - Seau - Dessin, in Joachim 1995, 55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4" r="-124"/>
          <a:stretch>
            <a:fillRect/>
          </a:stretch>
        </p:blipFill>
        <p:spPr>
          <a:xfrm>
            <a:off x="457200" y="2458215"/>
            <a:ext cx="3452192" cy="3868789"/>
          </a:xfr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7E48A46C-12BB-0042-B111-9CD1150C39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250" y="582593"/>
            <a:ext cx="1973128" cy="298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57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433592"/>
          </a:xfrm>
        </p:spPr>
        <p:txBody>
          <a:bodyPr>
            <a:normAutofit fontScale="90000"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Waldalgesheim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Mainz-Bingen,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torque, or, diam. 21, 1 cm ; bracelets, or, diam. 7, 3 et 8 cm et diam. 9, 5 cm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IVe siècle av. J.-C. (Bonn,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Rheinisches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Landesmuseum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6576"/>
            <a:ext cx="4038600" cy="3033210"/>
          </a:xfrm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D3FB4A6-5408-0742-958D-AD3A07F7D4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452" y="1600200"/>
            <a:ext cx="3412096" cy="452596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68F206BD-EC09-CB4F-ACCA-F7B30AAD6D06}"/>
                  </a:ext>
                </a:extLst>
              </p14:cNvPr>
              <p14:cNvContentPartPr/>
              <p14:nvPr/>
            </p14:nvContentPartPr>
            <p14:xfrm>
              <a:off x="3673869" y="4498443"/>
              <a:ext cx="1994400" cy="58212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68F206BD-EC09-CB4F-ACCA-F7B30AAD6D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6229" y="4480443"/>
                <a:ext cx="203004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D88A4B2D-BC78-6C45-A37D-2A06A6A4D78A}"/>
                  </a:ext>
                </a:extLst>
              </p14:cNvPr>
              <p14:cNvContentPartPr/>
              <p14:nvPr/>
            </p14:nvContentPartPr>
            <p14:xfrm>
              <a:off x="3341589" y="2901843"/>
              <a:ext cx="2003400" cy="108828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D88A4B2D-BC78-6C45-A37D-2A06A6A4D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23589" y="2884203"/>
                <a:ext cx="2039040" cy="112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9125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Montefortino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di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Filottrano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Ancône, Italie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torque, or ; milieu IIIe siècle av. J.-C.</a:t>
            </a:r>
          </a:p>
        </p:txBody>
      </p:sp>
      <p:pic>
        <p:nvPicPr>
          <p:cNvPr id="7" name="Espace réservé du contenu 6" descr="Roman_conquest_of_Italy.PN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8" r="1328"/>
          <a:stretch>
            <a:fillRect/>
          </a:stretch>
        </p:blipFill>
        <p:spPr/>
      </p:pic>
      <p:pic>
        <p:nvPicPr>
          <p:cNvPr id="8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126" b="-50126"/>
          <a:stretch>
            <a:fillRect/>
          </a:stretch>
        </p:blipFill>
        <p:spPr/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B69AF411-CD37-A047-8410-44518494D203}"/>
                  </a:ext>
                </a:extLst>
              </p14:cNvPr>
              <p14:cNvContentPartPr/>
              <p14:nvPr/>
            </p14:nvContentPartPr>
            <p14:xfrm>
              <a:off x="2758389" y="2849283"/>
              <a:ext cx="262800" cy="2304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B69AF411-CD37-A047-8410-44518494D2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4389" y="2741643"/>
                <a:ext cx="370440" cy="2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4065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Waldalgesheim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Mainz-Bingen, Allemagne 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Cruche à bec tubulaire (</a:t>
            </a:r>
            <a:r>
              <a:rPr lang="fr-FR" sz="16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Rohrenkanne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), bronze 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Détail de l’attache inférieure de l’anse : a. tête humaine et b. paire d’oiseaux</a:t>
            </a:r>
          </a:p>
        </p:txBody>
      </p:sp>
      <p:pic>
        <p:nvPicPr>
          <p:cNvPr id="7" name="Espace réservé du contenu 6" descr="Waldalgesheim - Rohrenkanne. Photo in Joachim 1995,  3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44" r="-10944"/>
          <a:stretch>
            <a:fillRect/>
          </a:stretch>
        </p:blipFill>
        <p:spPr/>
      </p:pic>
      <p:pic>
        <p:nvPicPr>
          <p:cNvPr id="8" name="Espace réservé du contenu 7" descr="Waldalgesheim. Détail attache anse cruche à bec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3429000"/>
            <a:ext cx="1926853" cy="2159378"/>
          </a:xfrm>
        </p:spPr>
      </p:pic>
      <p:pic>
        <p:nvPicPr>
          <p:cNvPr id="5" name="Espace réservé du contenu 7" descr="Waldalgesheim. Détail attache anse cruche à bec.jpg">
            <a:extLst>
              <a:ext uri="{FF2B5EF4-FFF2-40B4-BE49-F238E27FC236}">
                <a16:creationId xmlns:a16="http://schemas.microsoft.com/office/drawing/2014/main" id="{0AB82AC8-D942-514D-AC8D-E86F524E12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6735510" y="3429000"/>
            <a:ext cx="1926853" cy="2159378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F5B775F5-D704-AF45-A642-F84D0884049F}"/>
              </a:ext>
            </a:extLst>
          </p:cNvPr>
          <p:cNvGrpSpPr/>
          <p:nvPr/>
        </p:nvGrpSpPr>
        <p:grpSpPr>
          <a:xfrm>
            <a:off x="4168869" y="5945283"/>
            <a:ext cx="179640" cy="160200"/>
            <a:chOff x="4168869" y="5945283"/>
            <a:chExt cx="17964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Encre 1">
                  <a:extLst>
                    <a:ext uri="{FF2B5EF4-FFF2-40B4-BE49-F238E27FC236}">
                      <a16:creationId xmlns:a16="http://schemas.microsoft.com/office/drawing/2014/main" id="{C1984CD0-2027-6041-BD7B-F56026482EBA}"/>
                    </a:ext>
                  </a:extLst>
                </p14:cNvPr>
                <p14:cNvContentPartPr/>
                <p14:nvPr/>
              </p14:nvContentPartPr>
              <p14:xfrm>
                <a:off x="4168869" y="5945283"/>
                <a:ext cx="105840" cy="143280"/>
              </p14:xfrm>
            </p:contentPart>
          </mc:Choice>
          <mc:Fallback xmlns="">
            <p:pic>
              <p:nvPicPr>
                <p:cNvPr id="2" name="Encre 1">
                  <a:extLst>
                    <a:ext uri="{FF2B5EF4-FFF2-40B4-BE49-F238E27FC236}">
                      <a16:creationId xmlns:a16="http://schemas.microsoft.com/office/drawing/2014/main" id="{C1984CD0-2027-6041-BD7B-F56026482EB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59869" y="5936643"/>
                  <a:ext cx="123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D0AC1C54-64B3-C045-AA7E-06C1760701F3}"/>
                    </a:ext>
                  </a:extLst>
                </p14:cNvPr>
                <p14:cNvContentPartPr/>
                <p14:nvPr/>
              </p14:nvContentPartPr>
              <p14:xfrm>
                <a:off x="4348149" y="6105123"/>
                <a:ext cx="360" cy="36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D0AC1C54-64B3-C045-AA7E-06C1760701F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39509" y="60961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886956B9-802F-A444-A343-EC2C2B623CDC}"/>
                  </a:ext>
                </a:extLst>
              </p14:cNvPr>
              <p14:cNvContentPartPr/>
              <p14:nvPr/>
            </p14:nvContentPartPr>
            <p14:xfrm>
              <a:off x="6332109" y="5439843"/>
              <a:ext cx="72360" cy="1389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886956B9-802F-A444-A343-EC2C2B623C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23469" y="5431203"/>
                <a:ext cx="900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DDD9411A-9314-5B48-83B2-CA67E50E1950}"/>
                  </a:ext>
                </a:extLst>
              </p14:cNvPr>
              <p14:cNvContentPartPr/>
              <p14:nvPr/>
            </p14:nvContentPartPr>
            <p14:xfrm>
              <a:off x="6430029" y="5521563"/>
              <a:ext cx="204480" cy="9468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DDD9411A-9314-5B48-83B2-CA67E50E19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21389" y="5512923"/>
                <a:ext cx="22212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e 17">
            <a:extLst>
              <a:ext uri="{FF2B5EF4-FFF2-40B4-BE49-F238E27FC236}">
                <a16:creationId xmlns:a16="http://schemas.microsoft.com/office/drawing/2014/main" id="{3168B3B4-5C36-E94F-B6A6-3EF0F8A001DD}"/>
              </a:ext>
            </a:extLst>
          </p:cNvPr>
          <p:cNvGrpSpPr/>
          <p:nvPr/>
        </p:nvGrpSpPr>
        <p:grpSpPr>
          <a:xfrm>
            <a:off x="8721789" y="5444163"/>
            <a:ext cx="344160" cy="158760"/>
            <a:chOff x="8721789" y="5444163"/>
            <a:chExt cx="34416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ECB2A5BE-09CE-4F48-95D6-ACE9E969FAED}"/>
                    </a:ext>
                  </a:extLst>
                </p14:cNvPr>
                <p14:cNvContentPartPr/>
                <p14:nvPr/>
              </p14:nvContentPartPr>
              <p14:xfrm>
                <a:off x="8721789" y="5446683"/>
                <a:ext cx="140040" cy="12960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ECB2A5BE-09CE-4F48-95D6-ACE9E969FA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713149" y="5437683"/>
                  <a:ext cx="157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0B3B16AB-88A7-1D47-B840-1DC32DA1A669}"/>
                    </a:ext>
                  </a:extLst>
                </p14:cNvPr>
                <p14:cNvContentPartPr/>
                <p14:nvPr/>
              </p14:nvContentPartPr>
              <p14:xfrm>
                <a:off x="8925549" y="5444163"/>
                <a:ext cx="79920" cy="15876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0B3B16AB-88A7-1D47-B840-1DC32DA1A6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16909" y="5435523"/>
                  <a:ext cx="97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265154BF-A1A3-D246-A434-EDF39E39680B}"/>
                    </a:ext>
                  </a:extLst>
                </p14:cNvPr>
                <p14:cNvContentPartPr/>
                <p14:nvPr/>
              </p14:nvContentPartPr>
              <p14:xfrm>
                <a:off x="9055509" y="5581683"/>
                <a:ext cx="10440" cy="540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265154BF-A1A3-D246-A434-EDF39E3968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046509" y="5572683"/>
                  <a:ext cx="2808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B3C10A39-F6E4-F340-8579-2FE4904F7D72}"/>
                  </a:ext>
                </a:extLst>
              </p14:cNvPr>
              <p14:cNvContentPartPr/>
              <p14:nvPr/>
            </p14:nvContentPartPr>
            <p14:xfrm>
              <a:off x="3744429" y="3497283"/>
              <a:ext cx="803880" cy="2775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B3C10A39-F6E4-F340-8579-2FE4904F7D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26789" y="3479283"/>
                <a:ext cx="839520" cy="3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4792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71117" y="196734"/>
            <a:ext cx="8229600" cy="1648090"/>
          </a:xfrm>
        </p:spPr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Waldalgesheim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Mainz-Bingen,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cruche à bec tubulaire 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(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Rohrenkanne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), bronze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détail des décors gravés en pointillé sur la panse ; IVe siècle av. J.-C.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(Bonn,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Rheinisches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Landesmuseum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</p:txBody>
      </p:sp>
      <p:pic>
        <p:nvPicPr>
          <p:cNvPr id="5" name="Espace réservé du contenu 4" descr="Waldalgesheim. Cruche, détail décors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75691"/>
            <a:ext cx="4038600" cy="3374980"/>
          </a:xfrm>
        </p:spPr>
      </p:pic>
      <p:pic>
        <p:nvPicPr>
          <p:cNvPr id="7" name="Espace réservé du contenu 7" descr="Waldalgesheim. Cruche. 1995, fig 31, p 52. Détail trisc. JPEG .jpg">
            <a:extLst>
              <a:ext uri="{FF2B5EF4-FFF2-40B4-BE49-F238E27FC236}">
                <a16:creationId xmlns:a16="http://schemas.microsoft.com/office/drawing/2014/main" id="{7C62D303-654E-324A-A82C-9A2437029D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271" b="-32271"/>
          <a:stretch>
            <a:fillRect/>
          </a:stretch>
        </p:blipFill>
        <p:spPr>
          <a:xfrm>
            <a:off x="4648200" y="1607474"/>
            <a:ext cx="4038600" cy="4511415"/>
          </a:xfrm>
        </p:spPr>
      </p:pic>
    </p:spTree>
    <p:extLst>
      <p:ext uri="{BB962C8B-B14F-4D97-AF65-F5344CB8AC3E}">
        <p14:creationId xmlns:p14="http://schemas.microsoft.com/office/powerpoint/2010/main" val="2322158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1CFFAA8-9973-BB43-8C51-499563FD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3C97A13-7343-4248-AA67-81EE869ED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Dans l’ouest de la France,</a:t>
            </a:r>
          </a:p>
          <a:p>
            <a:pPr marL="0" indent="0" algn="ctr">
              <a:buNone/>
            </a:pPr>
            <a:r>
              <a:rPr lang="fr-FR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des casques exceptionnels</a:t>
            </a:r>
          </a:p>
        </p:txBody>
      </p:sp>
    </p:spTree>
    <p:extLst>
      <p:ext uri="{BB962C8B-B14F-4D97-AF65-F5344CB8AC3E}">
        <p14:creationId xmlns:p14="http://schemas.microsoft.com/office/powerpoint/2010/main" val="625247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D6E0E-4C43-044A-86BA-72BE9F21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Agris, grotte des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Perrats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Charente, France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casque, fer, bronze, or, corail ; diam. 22 cm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IVe siècle av. J.-C. (Angoulême, musée municipal).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8B3B8CA-92B2-7E4C-A66D-5B8F2F47F1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36062"/>
            <a:ext cx="2602632" cy="2602632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D1F3335-B2C4-CA43-8576-ABB80DDD20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3" y="1417638"/>
            <a:ext cx="3217104" cy="4847592"/>
          </a:xfrm>
        </p:spPr>
      </p:pic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id="{83FF11B3-A341-C641-8EB8-E1051D6642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19" y="4544058"/>
            <a:ext cx="2455309" cy="17211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7346A5D1-B9AA-9B46-9316-365AFA194296}"/>
                  </a:ext>
                </a:extLst>
              </p14:cNvPr>
              <p14:cNvContentPartPr/>
              <p14:nvPr/>
            </p14:nvContentPartPr>
            <p14:xfrm>
              <a:off x="2212629" y="3102723"/>
              <a:ext cx="360" cy="36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7346A5D1-B9AA-9B46-9316-365AFA1942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4629" y="3085083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9613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4F77C0-9920-2C4C-8AC0-406F8A3B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Amfreville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-sous-les-Monts, Eure, France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vallée de la Seine</a:t>
            </a:r>
          </a:p>
        </p:txBody>
      </p:sp>
      <p:pic>
        <p:nvPicPr>
          <p:cNvPr id="1026" name="Picture 2" descr="Carte - estuaire Seine">
            <a:extLst>
              <a:ext uri="{FF2B5EF4-FFF2-40B4-BE49-F238E27FC236}">
                <a16:creationId xmlns:a16="http://schemas.microsoft.com/office/drawing/2014/main" id="{7DB88B6C-9909-4A49-8557-A060E7D72E4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1" y="1588157"/>
            <a:ext cx="4038600" cy="22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927F3F6-6EEC-9E4A-ACE0-A1B6C19A69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157" y="2481294"/>
            <a:ext cx="3458642" cy="3827431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45B209DC-6D99-0745-B44C-60E86CCD76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A2148FE4-67CC-6D47-BE00-7847CFA1617D}"/>
                  </a:ext>
                </a:extLst>
              </p14:cNvPr>
              <p14:cNvContentPartPr/>
              <p14:nvPr/>
            </p14:nvContentPartPr>
            <p14:xfrm>
              <a:off x="4213869" y="2919843"/>
              <a:ext cx="313560" cy="33228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A2148FE4-67CC-6D47-BE00-7847CFA161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5869" y="2901843"/>
                <a:ext cx="349200" cy="36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5131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A2A68B-B23A-A34C-81A6-6C790DDB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l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Amfreville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-sous-les-Monts, Eure, France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casque, bronze, fer, or, verre rouge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IVe siècle av. J.-C.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(Saint-Germain-en-Laye, MAN /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Musée d’archéologie nationale).	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CB11A52-B309-5442-8537-E850EA33AF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429000"/>
            <a:ext cx="2726728" cy="2833658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83A4916-2467-8941-954C-8D8C15F110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023384"/>
            <a:ext cx="3131840" cy="2405616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BB17556-2EE4-C145-AFB4-B1B7EEA333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41" y="3645024"/>
            <a:ext cx="4211960" cy="261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3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E126-44AA-0849-AEC6-CE6BBFE4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B910-6D4A-2B47-9B21-393BD464E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phases stylistiques de l’art celtique</a:t>
            </a:r>
          </a:p>
          <a:p>
            <a:pPr marL="0" indent="0" algn="ctr">
              <a:buNone/>
            </a:pPr>
            <a:endParaRPr lang="fr-FR" b="1" dirty="0">
              <a:solidFill>
                <a:schemeClr val="accent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>
              <a:buFontTx/>
              <a:buChar char="-"/>
            </a:pPr>
            <a:r>
              <a:rPr lang="fr-FR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Premier Style (Ve siècle av. J.-C.)</a:t>
            </a:r>
          </a:p>
        </p:txBody>
      </p:sp>
    </p:spTree>
    <p:extLst>
      <p:ext uri="{BB962C8B-B14F-4D97-AF65-F5344CB8AC3E}">
        <p14:creationId xmlns:p14="http://schemas.microsoft.com/office/powerpoint/2010/main" val="336960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479C9-6E3A-4C45-B24B-1D10672A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Hesse, Allemagne ; 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Ve siècle av. J.-C.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3590455-63E6-D34F-9CD3-3CCD31A131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05879" y="1600200"/>
            <a:ext cx="4880921" cy="2665104"/>
          </a:xfr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4513C20-287B-1E49-A1D6-4571E939C7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04" y="846138"/>
            <a:ext cx="2583079" cy="2597292"/>
          </a:xfrm>
          <a:prstGeom prst="rect">
            <a:avLst/>
          </a:prstGeom>
        </p:spPr>
      </p:pic>
      <p:pic>
        <p:nvPicPr>
          <p:cNvPr id="9" name="Espace réservé du contenu 9">
            <a:extLst>
              <a:ext uri="{FF2B5EF4-FFF2-40B4-BE49-F238E27FC236}">
                <a16:creationId xmlns:a16="http://schemas.microsoft.com/office/drawing/2014/main" id="{E023C22F-54A0-6D49-AA67-95A25F405E2A}"/>
              </a:ext>
            </a:extLst>
          </p:cNvPr>
          <p:cNvPicPr>
            <a:picLocks noGrp="1"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464" y="3443430"/>
            <a:ext cx="2648071" cy="2859779"/>
          </a:xfrm>
          <a:prstGeom prst="rect">
            <a:avLst/>
          </a:prstGeom>
        </p:spPr>
      </p:pic>
      <p:pic>
        <p:nvPicPr>
          <p:cNvPr id="10" name="Espace réservé du contenu 8">
            <a:extLst>
              <a:ext uri="{FF2B5EF4-FFF2-40B4-BE49-F238E27FC236}">
                <a16:creationId xmlns:a16="http://schemas.microsoft.com/office/drawing/2014/main" id="{5B68E228-F595-7044-B201-4A0571CE9B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290" y="4420531"/>
            <a:ext cx="4401510" cy="188267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085E20BA-DE8A-654B-B2FF-C5B671C8E26E}"/>
                  </a:ext>
                </a:extLst>
              </p14:cNvPr>
              <p14:cNvContentPartPr/>
              <p14:nvPr/>
            </p14:nvContentPartPr>
            <p14:xfrm>
              <a:off x="1720692" y="2235338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085E20BA-DE8A-654B-B2FF-C5B671C8E2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4692" y="2199338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28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D77DF1-DA16-9D45-B5DC-AAC2CCBF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Plan du Tumulus I ; 2. Statue 1, </a:t>
            </a: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 situ 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; 3. Statue 1, grès rose ; H. 1, 86 m 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Ve siècle av. J.-C.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57C28F-BD96-074C-8180-B6E2F9A67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37" y="3799453"/>
            <a:ext cx="3476695" cy="2326710"/>
          </a:xfrm>
          <a:prstGeom prst="rect">
            <a:avLst/>
          </a:prstGeom>
        </p:spPr>
      </p:pic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C735068D-0EDB-BB40-9A49-9177064FF0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702" b="-16702"/>
          <a:stretch>
            <a:fillRect/>
          </a:stretch>
        </p:blipFill>
        <p:spPr>
          <a:xfrm>
            <a:off x="5358327" y="746735"/>
            <a:ext cx="3024336" cy="6105436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BD2E7E4D-55EA-7742-BB24-9C4866E5F520}"/>
              </a:ext>
            </a:extLst>
          </p:cNvPr>
          <p:cNvGrpSpPr/>
          <p:nvPr/>
        </p:nvGrpSpPr>
        <p:grpSpPr>
          <a:xfrm>
            <a:off x="2853182" y="3647640"/>
            <a:ext cx="152640" cy="123840"/>
            <a:chOff x="2853182" y="3647640"/>
            <a:chExt cx="15264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B8BEA55D-DAF5-9146-A13C-08653FCFE161}"/>
                    </a:ext>
                  </a:extLst>
                </p14:cNvPr>
                <p14:cNvContentPartPr/>
                <p14:nvPr/>
              </p14:nvContentPartPr>
              <p14:xfrm>
                <a:off x="2853182" y="3647640"/>
                <a:ext cx="86400" cy="11952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B8BEA55D-DAF5-9146-A13C-08653FCFE16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44182" y="3638640"/>
                  <a:ext cx="104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AA7892B8-6A34-114D-9C32-9812D01E6F40}"/>
                    </a:ext>
                  </a:extLst>
                </p14:cNvPr>
                <p14:cNvContentPartPr/>
                <p14:nvPr/>
              </p14:nvContentPartPr>
              <p14:xfrm>
                <a:off x="3005462" y="3771120"/>
                <a:ext cx="360" cy="36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AA7892B8-6A34-114D-9C32-9812D01E6F4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96462" y="3762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F0289D8-09B6-6543-8360-5EDA977B424F}"/>
              </a:ext>
            </a:extLst>
          </p:cNvPr>
          <p:cNvGrpSpPr/>
          <p:nvPr/>
        </p:nvGrpSpPr>
        <p:grpSpPr>
          <a:xfrm>
            <a:off x="4262222" y="5952720"/>
            <a:ext cx="120600" cy="172800"/>
            <a:chOff x="4262222" y="5952720"/>
            <a:chExt cx="12060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E9A7A094-E547-7647-9953-796F67F247AD}"/>
                    </a:ext>
                  </a:extLst>
                </p14:cNvPr>
                <p14:cNvContentPartPr/>
                <p14:nvPr/>
              </p14:nvContentPartPr>
              <p14:xfrm>
                <a:off x="4262222" y="5952720"/>
                <a:ext cx="80640" cy="16920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E9A7A094-E547-7647-9953-796F67F247A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53582" y="5944080"/>
                  <a:ext cx="98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C0F160E2-D6DE-8E42-B0F1-39D5487F617F}"/>
                    </a:ext>
                  </a:extLst>
                </p14:cNvPr>
                <p14:cNvContentPartPr/>
                <p14:nvPr/>
              </p14:nvContentPartPr>
              <p14:xfrm>
                <a:off x="4382462" y="6125160"/>
                <a:ext cx="360" cy="36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C0F160E2-D6DE-8E42-B0F1-39D5487F617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73462" y="6116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F70DBA4-14F3-BB48-B103-9B5A342DA124}"/>
              </a:ext>
            </a:extLst>
          </p:cNvPr>
          <p:cNvGrpSpPr/>
          <p:nvPr/>
        </p:nvGrpSpPr>
        <p:grpSpPr>
          <a:xfrm>
            <a:off x="8423822" y="5892600"/>
            <a:ext cx="181080" cy="158760"/>
            <a:chOff x="8423822" y="5892600"/>
            <a:chExt cx="18108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B40C8967-881C-E746-B8D8-7C1EC1EC20EB}"/>
                    </a:ext>
                  </a:extLst>
                </p14:cNvPr>
                <p14:cNvContentPartPr/>
                <p14:nvPr/>
              </p14:nvContentPartPr>
              <p14:xfrm>
                <a:off x="8423822" y="5892600"/>
                <a:ext cx="127440" cy="15156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B40C8967-881C-E746-B8D8-7C1EC1EC20E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14822" y="5883960"/>
                  <a:ext cx="145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749B0C90-50AF-8941-ABDA-FC924D7B926B}"/>
                    </a:ext>
                  </a:extLst>
                </p14:cNvPr>
                <p14:cNvContentPartPr/>
                <p14:nvPr/>
              </p14:nvContentPartPr>
              <p14:xfrm>
                <a:off x="8604542" y="6051000"/>
                <a:ext cx="360" cy="36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749B0C90-50AF-8941-ABDA-FC924D7B926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95902" y="6042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658540F4-98F8-B34C-ACB1-7B279B24E7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7" y="1543883"/>
            <a:ext cx="2057636" cy="223965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9A3201AE-26EE-B648-8225-65DACB26E4FC}"/>
                  </a:ext>
                </a:extLst>
              </p14:cNvPr>
              <p14:cNvContentPartPr/>
              <p14:nvPr/>
            </p14:nvContentPartPr>
            <p14:xfrm>
              <a:off x="1281895" y="2057283"/>
              <a:ext cx="360" cy="36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9A3201AE-26EE-B648-8225-65DACB26E4F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64255" y="2039643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085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 ; statue, granit rose ; H. conservée 1, 87 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Ve siècle av. J.-C. (v. 400 av. J.-C.) (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Keltenmuseum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84784"/>
            <a:ext cx="2297935" cy="2393022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3933056"/>
            <a:ext cx="2860862" cy="2455140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357" y="1628800"/>
            <a:ext cx="3260152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2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143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Tumulus I, tombe 1 ; statue 1 ; bijoux, or ; Ve siècle av. J.-C.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41" y="1322630"/>
            <a:ext cx="1363971" cy="3055295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463" y="2138027"/>
            <a:ext cx="1378496" cy="852205"/>
          </a:xfrm>
        </p:spPr>
      </p:pic>
      <p:pic>
        <p:nvPicPr>
          <p:cNvPr id="8" name="Espace réservé du contenu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430" y="1457300"/>
            <a:ext cx="2028585" cy="29457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430" y="4509714"/>
            <a:ext cx="2249742" cy="14398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89" y="4509714"/>
            <a:ext cx="2259795" cy="1439835"/>
          </a:xfrm>
          <a:prstGeom prst="rect">
            <a:avLst/>
          </a:prstGeom>
        </p:spPr>
      </p:pic>
      <p:pic>
        <p:nvPicPr>
          <p:cNvPr id="11" name="Espace réservé du contenu 10" descr="Glauberg 1 - Coiffe in Plan Grab 1 - Fröhlich R., Experiment Glauberg, 2006, fig. 1, p. 34.pdf">
            <a:extLst>
              <a:ext uri="{FF2B5EF4-FFF2-40B4-BE49-F238E27FC236}">
                <a16:creationId xmlns:a16="http://schemas.microsoft.com/office/drawing/2014/main" id="{71ABAB26-E356-5D49-AF71-D2529848E2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738" b="-54738"/>
          <a:stretch>
            <a:fillRect/>
          </a:stretch>
        </p:blipFill>
        <p:spPr>
          <a:xfrm>
            <a:off x="601216" y="3670959"/>
            <a:ext cx="2781664" cy="31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0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Glauburg-Glauberg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tumulus I, tombe 1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fibule ; bronze ; L. 6, 4 cm. ; Ve siècle av. J.-C.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962" y="2348880"/>
            <a:ext cx="3147429" cy="2718984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005064"/>
            <a:ext cx="2232248" cy="2125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7292E1-9C8F-D248-9CD5-DC2DD889AF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2763"/>
            <a:ext cx="177668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483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1243</Words>
  <Application>Microsoft Macintosh PowerPoint</Application>
  <PresentationFormat>Affichage à l'écran (4:3)</PresentationFormat>
  <Paragraphs>63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3" baseType="lpstr">
      <vt:lpstr>Arial</vt:lpstr>
      <vt:lpstr>Calibri</vt:lpstr>
      <vt:lpstr>FUTURA MEDIUM</vt:lpstr>
      <vt:lpstr>FUTURA MEDIUM</vt:lpstr>
      <vt:lpstr>Thème Office</vt:lpstr>
      <vt:lpstr>L3.S5 – UEO Celtes – Imaginaire et transferts culturels Les Celtes de l’Antiquité (CM. V. Defente)</vt:lpstr>
      <vt:lpstr>Présentation PowerPoint</vt:lpstr>
      <vt:lpstr>Les sites d’habitat « princiers » : Phase des VIIe-VIe siècles av. J.-C. (en jaune) ; Phase des Ve-IVe siècles av. J.-C. (en vert).</vt:lpstr>
      <vt:lpstr>Présentation PowerPoint</vt:lpstr>
      <vt:lpstr>Glauberg, Wetteraukreis, Hesse, Allemagne ;  Ve siècle av. J.-C.</vt:lpstr>
      <vt:lpstr>Glauberg, Wetteraukreis, Hesse, Allemagne ; 1. Plan du Tumulus I ; 2. Statue 1, in situ ; 3. Statue 1, grès rose ; H. 1, 86 m ;  Ve siècle av. J.-C.</vt:lpstr>
      <vt:lpstr>Glauberg, Hesse ; statue, granit rose ; H. conservée 1, 87 m ; Ve siècle av. J.-C. (v. 400 av. J.-C.) (Keltenmuseum Glauberg).</vt:lpstr>
      <vt:lpstr>Glauberg, Wetteraukreis, Hesse, Allemagne ; Tumulus I, tombe 1 ; statue 1 ; bijoux, or ; Ve siècle av. J.-C.</vt:lpstr>
      <vt:lpstr>Glauburg-Glauberg, tumulus I, tombe 1 ; fibule ; bronze ; L. 6, 4 cm. ; Ve siècle av. J.-C.</vt:lpstr>
      <vt:lpstr>Glauburg-Glauberg, tumulus I, tombe 1 ; fibule ; bronze ; L. 6, 4 cm.</vt:lpstr>
      <vt:lpstr>Glauburg-Glauberg, tumulus I, tombe 1 ; cruche à bec droit, bronze ; H. 52, 5 cm (contenance 4 l.).</vt:lpstr>
      <vt:lpstr>Glauburg-Glauberg, tumulus I, tombe 1 ; cruche à bec, bronze ; détails (statuette et quadrupèdes). </vt:lpstr>
      <vt:lpstr>Glauburg-Glauberg, Wetteraukreis, Hesse ; tumulus I, tombe 2 ; cruche à bec tubulaire, bronze ; épée, fer; Ve siècle av. J.-C. (Keltenmuseum Glauberg).</vt:lpstr>
      <vt:lpstr>Glauberg, Wetteraukreis, Hesse, Allemagne ; Ve siècle av. J .-C. L’hypothèse d’un site astronomique :</vt:lpstr>
      <vt:lpstr>Présentation PowerPoint</vt:lpstr>
      <vt:lpstr> Le Rhin :  1. Glauberg / 2. Pfalzfeld / 3. Weisskirchen, Tumulus I  </vt:lpstr>
      <vt:lpstr>Pfalzfeld, Rhein-Hunsrück Kreis, Rhénanie-Palatinat, Allemagne ; pilier, granit rose ; H. conservée 1, 48 m ; Ve siècle av. J.-C.</vt:lpstr>
      <vt:lpstr>1. Pfalzfeld, pilier , face A ; 2. Glauberg, Wetteraukreis, Hesse ; statue 1, granit rose ; H. 1, 84 m (1996).</vt:lpstr>
      <vt:lpstr>Weisskirchen, Tumulus I,  Sarre ; Ve siècle av. J.-C. (v. 400 av. J.-C.) ; (Trêves, Rheinisches Landesmuseum).</vt:lpstr>
      <vt:lpstr>1. Weisskirchen, Tumulus I,  Sarre ; Ve siècle av. J.-C. (v. 400 av. J.-C.). 2. Glauberg, Wetteraukreis, Hesse (v. 450-400 av. J.-C.) ; </vt:lpstr>
      <vt:lpstr>Dürrnberg bei Hallein, Salzkammergut, Autriche.</vt:lpstr>
      <vt:lpstr>1. Glauberg, Wetteraukreis, Hesse, Allemagne ; cruche à bec droit (Schnabelkanne), bronze ; 2. Dürrnberg bei Hallein, Salzkammergut, A. ; tombe 112; cruche à bec droit (Schnabelkanne), bronze ; H. 45, 8 cm ; v. 400-380 av. J.-C.</vt:lpstr>
      <vt:lpstr>Présentation PowerPoint</vt:lpstr>
      <vt:lpstr>Carte des sites des âges du Fer dans l’Aisne et la Marne ; vue aérienne du site de Bucy-le-Long « La Héronnière » ; plan de la nécropole de Bucy-le-Long « La Héronnière » et « La Fosse Tounise ».</vt:lpstr>
      <vt:lpstr>Bucy-le-Long, « La Héronnière », Aisne ; tombe à char BLH 196 : plan de la tombe ; paire de boucles d’oreilles, or ; bague, or ; fibule, bronze, or, corail ; détail des céramiques in situ et dessins ; appliques ajourées en bronze ; Ve siècle av. J.-C.</vt:lpstr>
      <vt:lpstr>Somme-Bionne, L’Homme mort, Marne, France ; tombe à char ; Ve siècle av. J.-C. ; (Londres, British Museum, collection Morel).</vt:lpstr>
      <vt:lpstr>Somme-Bionne, L’Homme mort, Marne, France ; phalère, bronze ; diam. 6, 7-6, 8 cm ; v. 420-380 av. J.-C. (Londres, British Museum, collection Morel).</vt:lpstr>
      <vt:lpstr>Présentation PowerPoint</vt:lpstr>
      <vt:lpstr>Waldalgesheim, Kreis Mainz-Bingen,  Rhénanie-Palatinat, Allemagne (1869).</vt:lpstr>
      <vt:lpstr>Waldalgesheim, Kr. Mainz-Bingen, Allemagne ; seau, bronze ; H. 22, 9 cm ; fabrication Tarente ; 330-320 av. J.-C. (Bonn, Rheinisches Landesmuseum).</vt:lpstr>
      <vt:lpstr>Waldalgesheim, Kr. Mainz-Bingen, Allemagne ; torque, or, diam. 21, 1 cm ; bracelets, or, diam. 7, 3 et 8 cm et diam. 9, 5 cm ; IVe siècle av. J.-C. (Bonn, Rheinisches Landesmuseum). </vt:lpstr>
      <vt:lpstr>Montefortino di Filottrano, Ancône, Italie ; torque, or ; milieu IIIe siècle av. J.-C.</vt:lpstr>
      <vt:lpstr>Waldalgesheim, Kr. Mainz-Bingen, Allemagne ; 1. Cruche à bec tubulaire (Rohrenkanne), bronze ; 2. Détail de l’attache inférieure de l’anse : a. tête humaine et b. paire d’oiseaux</vt:lpstr>
      <vt:lpstr>Waldalgesheim, Kr. Mainz-Bingen, Allemagne ; cruche à bec tubulaire (Rohrenkanne), bronze ; détail des décors gravés en pointillé sur la panse ; IVe siècle av. J.-C. (Bonn, Rheinisches Landesmuseum).</vt:lpstr>
      <vt:lpstr>Présentation PowerPoint</vt:lpstr>
      <vt:lpstr>Agris, grotte des Perrats, Charente, France ; casque, fer, bronze, or, corail ; diam. 22 cm ; IVe siècle av. J.-C. (Angoulême, musée municipal).</vt:lpstr>
      <vt:lpstr>Amfreville-sous-les-Monts, Eure, France ; vallée de la Seine</vt:lpstr>
      <vt:lpstr>Amfreville-sous-les-Monts, Eure, France ; casque, bronze, fer, or, verre rouge ; IVe siècle av. J.-C. ; (Saint-Germain-en-Laye, MAN / Musée d’archéologie nationale).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 des mondes celtes au temps d’Hérodote (v. 485-v. 425 av. J.-C.)</dc:title>
  <cp:lastModifiedBy>Virginie Defente</cp:lastModifiedBy>
  <cp:revision>215</cp:revision>
  <dcterms:modified xsi:type="dcterms:W3CDTF">2025-09-17T20:06:36Z</dcterms:modified>
</cp:coreProperties>
</file>