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2" r:id="rId2"/>
    <p:sldId id="335" r:id="rId3"/>
    <p:sldId id="256" r:id="rId4"/>
    <p:sldId id="353" r:id="rId5"/>
    <p:sldId id="354" r:id="rId6"/>
    <p:sldId id="269" r:id="rId7"/>
    <p:sldId id="270" r:id="rId8"/>
    <p:sldId id="356" r:id="rId9"/>
    <p:sldId id="357" r:id="rId10"/>
    <p:sldId id="358" r:id="rId11"/>
    <p:sldId id="259" r:id="rId12"/>
    <p:sldId id="277" r:id="rId13"/>
    <p:sldId id="362" r:id="rId14"/>
    <p:sldId id="416" r:id="rId15"/>
    <p:sldId id="413" r:id="rId16"/>
    <p:sldId id="347" r:id="rId17"/>
    <p:sldId id="283" r:id="rId18"/>
    <p:sldId id="414" r:id="rId19"/>
    <p:sldId id="415" r:id="rId20"/>
    <p:sldId id="359" r:id="rId21"/>
    <p:sldId id="361" r:id="rId22"/>
    <p:sldId id="286" r:id="rId23"/>
    <p:sldId id="370" r:id="rId24"/>
    <p:sldId id="366" r:id="rId25"/>
    <p:sldId id="367" r:id="rId26"/>
    <p:sldId id="284" r:id="rId27"/>
    <p:sldId id="368" r:id="rId28"/>
    <p:sldId id="287" r:id="rId29"/>
    <p:sldId id="285" r:id="rId30"/>
    <p:sldId id="258" r:id="rId31"/>
    <p:sldId id="288" r:id="rId32"/>
    <p:sldId id="363" r:id="rId33"/>
    <p:sldId id="279" r:id="rId34"/>
    <p:sldId id="364" r:id="rId35"/>
    <p:sldId id="260" r:id="rId36"/>
    <p:sldId id="365" r:id="rId37"/>
    <p:sldId id="280" r:id="rId38"/>
    <p:sldId id="281" r:id="rId39"/>
    <p:sldId id="417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1:44:41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7:33:28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7:33:32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56 24575,'-14'0'0,"6"6"0,2 2 0,12 0 0,2-2 0,-1-12 0,-7 4 0,-1-10 0,-6 4 0,1 0 0,5-4 0,-12 10 0,12-10 0,1 11 0,7-6 0,7 7 0,0 0 0,0-6 0,-13 5 0,-2-6 0,-13 7 0,0 0 0,6 7 0,2-6 0,6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00:11:36.2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24575,'14'-6'0,"-1"-2"0,1-6 0,9-1 0,2-1 0,2-9 0,5 7 0,-15-6 0,7 0 0,-1 6 0,-5-5 0,5 8 0,-10 1 0,3-9 0,-2 7 0,1-7 0,-1 9 0,0 0 0,0 0 0,-1 0 0,1 0 0,-6 0 0,4 7 0,-10-6 0,4 18 0,-6-4 0,0 13 0,0 9 0,0-7 0,0 16 0,-8-7 0,6 0 0,-13 7 0,13-7 0,-5 0 0,-1 6 0,6-15 0,-12 7 0,13-9 0,-5 0 0,0 0 0,4 0 0,-4-1 0,0 1 0,4 0 0,-4 0 0,0 0 0,4 8 0,-10-6 0,10 7 0,-4-9 0,6 0 0,-6 0 0,4 0 0,-4-1 0,6 1 0,-6-6 0,10-8 0,7-2 0,-1-4 0,5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0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78 140 24575,'0'-14'0,"0"0"0,0 1 0,0-1 0,0 0 0,0 0 0,6 6 0,-4-4 0,4 4 0,0-6 0,1 6 0,7 2 0,0 12 0,0-4 0,-6 10 0,4-11 0,-11 12 0,12-12 0,-12 12 0,12-12 0,-12 11 0,5-4 0,0 6 0,-4 0 0,4 0 0,-6-1 0,0 1 0,0 9 0,0-7 0,0 16 0,0-16 0,0 7 0,-6-10 0,4 1 0,-4 0 0,6 0 0,-6-6 0,4 4 0,-4-4 0,0-1 0,4 6 0,-4-6 0,0 7 0,5 0 0,-12 0 0,5 0 0,1-1 0,-6-5 0,12 4 0,-12-10 0,12 10 0,-12-4 0,6 6 0,-7 0 0,6-1 0,-4 1 0,4 0 0,-6 0 0,6 0 0,2-1 0,0-5 0,4 4 0,-10-10 0,16 4 0,-8-12 0,16 4 0,-4-4 0,6 6 0,-1 0 0,1 0 0,0 0 0,0 0 0,0 0 0,0 0 0,-1 0 0,1 0 0,0 0 0,0 0 0,0 0 0,-1 0 0,1 0 0,0 0 0,-6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24575,'14'-6'0,"-1"4"0,1-4 0,0 6 0,0 0 0,0 0 0,0 0 0,-1 0 0,1 0 0,0 0 0,0 6 0,0-4 0,-7 10 0,6-10 0,-12 10 0,11-11 0,-4 12 0,6-6 0,0 7 0,-7 0 0,0 0 0,-1-6 0,-5 4 0,5-4 0,-6 5 0,0 1 0,0 0 0,0 0 0,-6 0 0,-2-7 0,1 6 0,-6-6 0,12 7 0,-12-6 0,6 4 0,-7-10 0,6 10 0,-13-3 0,11-1 0,-7 6 0,5-13 0,4 5 0,0 1 0,-4-6 0,4 5 0,-6-6 0,6 6 0,-4-4 0,16 4 0,-2-6 0,6-6 0,4 4 0,-4-4 0,5 6 0,1 0 0,0 0 0,0 0 0,0 0 0,0 0 0,-1 0 0,1 0 0,0 0 0,0 0 0,0 0 0,-1 0 0,1 0 0,-6 6 0,4-4 0,-4 4 0,0 0 0,4 2 0,-11 6 0,12-1 0,-12 1 0,12-6 0,-12 4 0,5-4 0,-6 6 0,0-1 0,0 1 0,0 0 0,0 0 0,-6-6 0,5 4 0,-12-11 0,12 12 0,-12-12 0,12 12 0,-12-12 0,6 5 0,-7 0 0,0-4 0,0 10 0,0-10 0,0 10 0,0-10 0,0 4 0,0 0 0,0-5 0,0 6 0,0-1 0,0-5 0,0 5 0,0-6 0,0 0 0,7 7 0,-6-6 0,12-1 0,-5-8 0,6-6 0,0 7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7:16:29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50 24575,'8'-6'0,"4"5"0,-4-6 0,-7 7 0,4-6 0,-17 5 0,10-12 0,-4 6 0,0-1 0,4 8 0,-4 7 0,6 7 0,0 0 0,0 0 0,-6-6 0,4 4 0,-4-11 0,6 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1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32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6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25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0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03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26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36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56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8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2346-29DF-0945-A075-80806E8D17C1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218F-31EF-6444-84B7-36AD312C5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2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2.jpeg"/><Relationship Id="rId7" Type="http://schemas.openxmlformats.org/officeDocument/2006/relationships/customXml" Target="../ink/ink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7.jpeg"/><Relationship Id="rId7" Type="http://schemas.openxmlformats.org/officeDocument/2006/relationships/customXml" Target="../ink/ink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52.jpeg"/><Relationship Id="rId7" Type="http://schemas.openxmlformats.org/officeDocument/2006/relationships/customXml" Target="../ink/ink4.xml"/><Relationship Id="rId12" Type="http://schemas.openxmlformats.org/officeDocument/2006/relationships/customXml" Target="../ink/ink7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NULL"/><Relationship Id="rId4" Type="http://schemas.openxmlformats.org/officeDocument/2006/relationships/image" Target="../media/image53.jpeg"/><Relationship Id="rId9" Type="http://schemas.openxmlformats.org/officeDocument/2006/relationships/customXml" Target="../ink/ink5.xml"/><Relationship Id="rId1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1.jpeg"/><Relationship Id="rId7" Type="http://schemas.openxmlformats.org/officeDocument/2006/relationships/image" Target="../media/image5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75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5" Type="http://schemas.openxmlformats.org/officeDocument/2006/relationships/image" Target="../media/image74.png"/><Relationship Id="rId4" Type="http://schemas.openxmlformats.org/officeDocument/2006/relationships/customXml" Target="../ink/ink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436"/>
            <a:ext cx="8229600" cy="1180618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L3.S5 – UEO Celtes – Imaginaire et transferts culturels</a:t>
            </a:r>
            <a:br>
              <a:rPr lang="fr-FR" sz="2400" dirty="0"/>
            </a:br>
            <a:r>
              <a:rPr lang="fr-FR" sz="2400" b="1" i="1" dirty="0"/>
              <a:t>Les Celtes de l’Antiquité</a:t>
            </a:r>
            <a:br>
              <a:rPr lang="fr-FR" sz="2400" b="1" i="1" dirty="0"/>
            </a:br>
            <a:r>
              <a:rPr lang="fr-FR" sz="2400" dirty="0"/>
              <a:t>(CM. V. </a:t>
            </a:r>
            <a:r>
              <a:rPr lang="fr-FR" sz="2400" dirty="0" err="1"/>
              <a:t>Defente</a:t>
            </a:r>
            <a:r>
              <a:rPr lang="fr-FR" sz="24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6"/>
                </a:solidFill>
              </a:rPr>
              <a:t>Les Celtes de l’Antiquité :</a:t>
            </a:r>
          </a:p>
          <a:p>
            <a:pPr marL="0" indent="0" algn="ctr">
              <a:buNone/>
            </a:pPr>
            <a:r>
              <a:rPr lang="fr-FR" sz="2800" dirty="0"/>
              <a:t> </a:t>
            </a:r>
            <a:r>
              <a:rPr lang="fr-FR" sz="2800" b="1" dirty="0">
                <a:solidFill>
                  <a:schemeClr val="accent1"/>
                </a:solidFill>
              </a:rPr>
              <a:t>Les débuts de l’art celtique</a:t>
            </a:r>
          </a:p>
          <a:p>
            <a:pPr marL="0" indent="0" algn="ctr">
              <a:buNone/>
            </a:pPr>
            <a:r>
              <a:rPr lang="fr-FR" sz="2800" b="1">
                <a:solidFill>
                  <a:schemeClr val="accent1"/>
                </a:solidFill>
              </a:rPr>
              <a:t>en Irlande et </a:t>
            </a:r>
            <a:r>
              <a:rPr lang="fr-FR" sz="2800" b="1" dirty="0">
                <a:solidFill>
                  <a:schemeClr val="accent1"/>
                </a:solidFill>
              </a:rPr>
              <a:t>en Grande-Bretagne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(Ve siècle av. J.-C. – Ier siècle </a:t>
            </a:r>
            <a:r>
              <a:rPr lang="fr-FR" sz="2400" b="1" dirty="0" err="1">
                <a:solidFill>
                  <a:schemeClr val="accent1"/>
                </a:solidFill>
              </a:rPr>
              <a:t>ap</a:t>
            </a:r>
            <a:r>
              <a:rPr lang="fr-FR" sz="2400" b="1" dirty="0">
                <a:solidFill>
                  <a:schemeClr val="accent1"/>
                </a:solidFill>
              </a:rPr>
              <a:t>. J.-C.)</a:t>
            </a:r>
          </a:p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Des transferts culturels entre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le continent et la Grande-Bretagne ?</a:t>
            </a:r>
          </a:p>
        </p:txBody>
      </p:sp>
    </p:spTree>
    <p:extLst>
      <p:ext uri="{BB962C8B-B14F-4D97-AF65-F5344CB8AC3E}">
        <p14:creationId xmlns:p14="http://schemas.microsoft.com/office/powerpoint/2010/main" val="44490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/>
              <a:t>Rivière </a:t>
            </a:r>
            <a:r>
              <a:rPr lang="fr-FR" sz="2800" dirty="0" err="1"/>
              <a:t>Bann</a:t>
            </a:r>
            <a:r>
              <a:rPr lang="fr-FR" sz="2800" dirty="0"/>
              <a:t>, île de </a:t>
            </a:r>
            <a:r>
              <a:rPr lang="fr-FR" sz="2800" dirty="0" err="1"/>
              <a:t>Longham</a:t>
            </a:r>
            <a:r>
              <a:rPr lang="fr-FR" sz="2800" dirty="0"/>
              <a:t>, Co. Derry, Irlande ;</a:t>
            </a:r>
            <a:br>
              <a:rPr lang="fr-FR" sz="2800" dirty="0"/>
            </a:br>
            <a:r>
              <a:rPr lang="fr-FR" sz="2800" dirty="0"/>
              <a:t>Plaque circulaire ; bronze ; Diam. 10, 5 cm ; IIe siècle av. J.-C.</a:t>
            </a:r>
          </a:p>
        </p:txBody>
      </p:sp>
      <p:pic>
        <p:nvPicPr>
          <p:cNvPr id="5" name="Espace réservé du contenu 4" descr="ulster.gi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639" b="-31639"/>
          <a:stretch>
            <a:fillRect/>
          </a:stretch>
        </p:blipFill>
        <p:spPr>
          <a:xfrm>
            <a:off x="457200" y="1087078"/>
            <a:ext cx="3098800" cy="3472751"/>
          </a:xfrm>
        </p:spPr>
      </p:pic>
      <p:pic>
        <p:nvPicPr>
          <p:cNvPr id="6" name="Espace réservé du contenu 5" descr="River Bann, Lo,gban Island, Co. Derry, Irl. - Disque br. avec triscèle et oiseaux, Diam. 10,45 cm - Ier-IIe s. BC, Mus. Belfast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82" b="-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921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Broighter</a:t>
            </a:r>
            <a:r>
              <a:rPr lang="fr-FR" sz="2800" dirty="0"/>
              <a:t>, près de Limavady, Co. Londonderry, Irlande ; </a:t>
            </a:r>
            <a:br>
              <a:rPr lang="fr-FR" sz="2800" dirty="0"/>
            </a:br>
            <a:r>
              <a:rPr lang="fr-FR" sz="2800" dirty="0"/>
              <a:t>Dépôt ; bateau, or ; L. 18 cm ; Ier siècle av. J.-C.</a:t>
            </a:r>
          </a:p>
        </p:txBody>
      </p:sp>
      <p:pic>
        <p:nvPicPr>
          <p:cNvPr id="7" name="Espace réservé du contenu 6" descr="ill_map_ir_north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52" b="-13252"/>
          <a:stretch>
            <a:fillRect/>
          </a:stretch>
        </p:blipFill>
        <p:spPr>
          <a:xfrm>
            <a:off x="457200" y="2616199"/>
            <a:ext cx="2462917" cy="2760133"/>
          </a:xfrm>
        </p:spPr>
      </p:pic>
      <p:pic>
        <p:nvPicPr>
          <p:cNvPr id="8" name="Espace réservé du contenu 7" descr="Broighter-hoard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220" b="-58220"/>
          <a:stretch>
            <a:fillRect/>
          </a:stretch>
        </p:blipFill>
        <p:spPr>
          <a:xfrm>
            <a:off x="3196167" y="0"/>
            <a:ext cx="5490633" cy="6153222"/>
          </a:xfrm>
        </p:spPr>
      </p:pic>
      <p:pic>
        <p:nvPicPr>
          <p:cNvPr id="9" name="Image 8" descr="220px-Broighter_Gold,_Dublin,_October_2010_(03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4" y="4635499"/>
            <a:ext cx="2349500" cy="15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Broighter</a:t>
            </a:r>
            <a:r>
              <a:rPr lang="fr-FR" sz="2400" dirty="0"/>
              <a:t>, près de Limavady, Co. Londonderry, Irlande ; </a:t>
            </a:r>
            <a:br>
              <a:rPr lang="fr-FR" sz="2400" dirty="0"/>
            </a:br>
            <a:r>
              <a:rPr lang="fr-FR" sz="2400" dirty="0"/>
              <a:t>torque tubulaire ; or ; Diam. 13 cm ; Ier siècle av. J.-C</a:t>
            </a:r>
            <a:r>
              <a:rPr lang="fr-FR" sz="2800" dirty="0"/>
              <a:t>.</a:t>
            </a:r>
          </a:p>
        </p:txBody>
      </p:sp>
      <p:pic>
        <p:nvPicPr>
          <p:cNvPr id="5" name="Espace réservé du contenu 4" descr="Broighter-Hoard-torc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02" r="-14202"/>
          <a:stretch>
            <a:fillRect/>
          </a:stretch>
        </p:blipFill>
        <p:spPr>
          <a:xfrm>
            <a:off x="590782" y="1417638"/>
            <a:ext cx="2568688" cy="2878668"/>
          </a:xfrm>
        </p:spPr>
      </p:pic>
      <p:pic>
        <p:nvPicPr>
          <p:cNvPr id="7" name="Espace réservé du contenu 6" descr="Broighter Torc - Dessin des motifs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33" r="-17933"/>
          <a:stretch>
            <a:fillRect/>
          </a:stretch>
        </p:blipFill>
        <p:spPr>
          <a:xfrm>
            <a:off x="6153763" y="3778250"/>
            <a:ext cx="2436474" cy="2730498"/>
          </a:xfrm>
        </p:spPr>
      </p:pic>
      <p:pic>
        <p:nvPicPr>
          <p:cNvPr id="6" name="Image 5" descr="Detail-Broighter-to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785" y="4106332"/>
            <a:ext cx="3127978" cy="2402416"/>
          </a:xfrm>
          <a:prstGeom prst="rect">
            <a:avLst/>
          </a:prstGeom>
        </p:spPr>
      </p:pic>
      <p:pic>
        <p:nvPicPr>
          <p:cNvPr id="8" name="Image 7" descr="broighter-collar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155" y="1417638"/>
            <a:ext cx="2879216" cy="22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Snettisham</a:t>
            </a:r>
            <a:r>
              <a:rPr lang="fr-FR" sz="3200" dirty="0"/>
              <a:t>, Norfolk (1948) ; dépôt ;</a:t>
            </a:r>
            <a:br>
              <a:rPr lang="fr-FR" sz="3200" dirty="0"/>
            </a:br>
            <a:r>
              <a:rPr lang="fr-FR" sz="3200" dirty="0"/>
              <a:t>« Great </a:t>
            </a:r>
            <a:r>
              <a:rPr lang="fr-FR" sz="3200" dirty="0" err="1"/>
              <a:t>Torc</a:t>
            </a:r>
            <a:r>
              <a:rPr lang="fr-FR" sz="3200" dirty="0"/>
              <a:t> » ; or ; Diam. 20 cm ; 100-50 av. J.-C.</a:t>
            </a:r>
          </a:p>
        </p:txBody>
      </p:sp>
      <p:pic>
        <p:nvPicPr>
          <p:cNvPr id="6" name="Espace réservé du contenu 5" descr="Snettisham Great Torc, gold - Détail tampon, in BM 2015-2016, fig.94D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71" b="-23571"/>
          <a:stretch>
            <a:fillRect/>
          </a:stretch>
        </p:blipFill>
        <p:spPr>
          <a:xfrm>
            <a:off x="4669324" y="4324874"/>
            <a:ext cx="2099775" cy="2353168"/>
          </a:xfrm>
        </p:spPr>
      </p:pic>
      <p:pic>
        <p:nvPicPr>
          <p:cNvPr id="8" name="Espace réservé du contenu 7" descr="Snettisham Torc, in BM 2015-2016, fig.22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406" b="-46406"/>
          <a:stretch>
            <a:fillRect/>
          </a:stretch>
        </p:blipFill>
        <p:spPr>
          <a:xfrm>
            <a:off x="5192145" y="574719"/>
            <a:ext cx="3494655" cy="3916377"/>
          </a:xfrm>
        </p:spPr>
      </p:pic>
      <p:pic>
        <p:nvPicPr>
          <p:cNvPr id="7" name="Image 6" descr="Snettisham Great Torc, Norfolk - détail - 100-50 BC, in BM 2015-2016, fig.30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693" y="3764241"/>
            <a:ext cx="2132107" cy="14537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62DF765-124F-3B47-8470-FE11BA128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4" y="1486989"/>
            <a:ext cx="3048000" cy="2362200"/>
          </a:xfrm>
          <a:prstGeom prst="rect">
            <a:avLst/>
          </a:prstGeom>
        </p:spPr>
      </p:pic>
      <p:pic>
        <p:nvPicPr>
          <p:cNvPr id="9" name="Image 8" descr="respro_snettisham_624.jpg">
            <a:extLst>
              <a:ext uri="{FF2B5EF4-FFF2-40B4-BE49-F238E27FC236}">
                <a16:creationId xmlns:a16="http://schemas.microsoft.com/office/drawing/2014/main" id="{9BF2433B-9D7C-D34E-BB67-D2FCFF0290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63" y="4491096"/>
            <a:ext cx="3047999" cy="19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0AF06A7-2EB6-00E2-09E8-7A607AE2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5A39BB-34B2-396D-51A8-8CD2D712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 sur le continent …</a:t>
            </a:r>
          </a:p>
        </p:txBody>
      </p:sp>
    </p:spTree>
    <p:extLst>
      <p:ext uri="{BB962C8B-B14F-4D97-AF65-F5344CB8AC3E}">
        <p14:creationId xmlns:p14="http://schemas.microsoft.com/office/powerpoint/2010/main" val="319703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Ingolstadt, Haute-Bavière, Allemagne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fouilles en cours (années 1950 / années 1990)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différentes phases d’occupation du site 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(IIIe-Ier siècles av. J.-C.).</a:t>
            </a:r>
            <a:br>
              <a:rPr lang="fr-FR" sz="2700" dirty="0"/>
            </a:br>
            <a:endParaRPr lang="fr-FR" sz="27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06" y="4221088"/>
            <a:ext cx="2488957" cy="204665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433" y="3381419"/>
            <a:ext cx="1922671" cy="288632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D7BCD2-36DE-B64F-AFD5-E6498281A4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15" y="1417638"/>
            <a:ext cx="3005881" cy="1963781"/>
          </a:xfrm>
          <a:prstGeom prst="rect">
            <a:avLst/>
          </a:prstGeom>
        </p:spPr>
      </p:pic>
      <p:pic>
        <p:nvPicPr>
          <p:cNvPr id="8" name="Image 7" descr="Manching. Princ. phases évolution du site. IIIe-Ier s. BC.jpg">
            <a:extLst>
              <a:ext uri="{FF2B5EF4-FFF2-40B4-BE49-F238E27FC236}">
                <a16:creationId xmlns:a16="http://schemas.microsoft.com/office/drawing/2014/main" id="{8B786E7F-14BC-FA4F-96C6-9619D9AEA5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35" y="3657266"/>
            <a:ext cx="2466279" cy="26104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1BCF32-AA4C-E04F-BC54-62419CEBC2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81325"/>
            <a:ext cx="2059901" cy="29137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C6F3A75E-5F85-594C-89B1-520E2A6C3DD6}"/>
                  </a:ext>
                </a:extLst>
              </p14:cNvPr>
              <p14:cNvContentPartPr/>
              <p14:nvPr/>
            </p14:nvContentPartPr>
            <p14:xfrm>
              <a:off x="1954952" y="3027069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C6F3A75E-5F85-594C-89B1-520E2A6C3D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952" y="300906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80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Ingolstadt, Haute-Bavière,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(fouilles 1984).</a:t>
            </a:r>
          </a:p>
        </p:txBody>
      </p:sp>
      <p:pic>
        <p:nvPicPr>
          <p:cNvPr id="5" name="Espace réservé du contenu 4" descr="Manching - plan fouilles 1984, in  Maier F. 1990, 130 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58" r="-12758"/>
          <a:stretch>
            <a:fillRect/>
          </a:stretch>
        </p:blipFill>
        <p:spPr>
          <a:xfrm>
            <a:off x="399103" y="3573016"/>
            <a:ext cx="2451628" cy="274748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746" b="-48746"/>
          <a:stretch>
            <a:fillRect/>
          </a:stretch>
        </p:blipFill>
        <p:spPr>
          <a:xfrm>
            <a:off x="5322210" y="646366"/>
            <a:ext cx="3171214" cy="355390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991" y="3237323"/>
            <a:ext cx="2451628" cy="1925893"/>
          </a:xfrm>
          <a:prstGeom prst="rect">
            <a:avLst/>
          </a:prstGeom>
        </p:spPr>
      </p:pic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010" y="4093483"/>
            <a:ext cx="2633998" cy="2032680"/>
          </a:xfrm>
          <a:prstGeom prst="rect">
            <a:avLst/>
          </a:prstGeom>
        </p:spPr>
      </p:pic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5B432A8D-E392-4A43-BDD8-35A06BB329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89" b="-16689"/>
          <a:stretch>
            <a:fillRect/>
          </a:stretch>
        </p:blipFill>
        <p:spPr>
          <a:xfrm>
            <a:off x="650576" y="882963"/>
            <a:ext cx="2124704" cy="28890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26E0CCA9-55F0-7B64-D735-42C7DAB45D20}"/>
                  </a:ext>
                </a:extLst>
              </p14:cNvPr>
              <p14:cNvContentPartPr/>
              <p14:nvPr/>
            </p14:nvContentPartPr>
            <p14:xfrm>
              <a:off x="1792114" y="2061017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26E0CCA9-55F0-7B64-D735-42C7DAB45D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6474" y="202501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0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Ingolstadt, Haute-Bavière,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Détail de la tige centrale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Détail d’une feuille (avers et revers), bronze, or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Détail d’une feuille avec bourgeon et fruit, bronze, or ; </a:t>
            </a:r>
          </a:p>
        </p:txBody>
      </p:sp>
      <p:pic>
        <p:nvPicPr>
          <p:cNvPr id="6" name="Espace réservé du contenu 5" descr="Manching - Kultbäumchen 1984, Détail in  Maier F. 141 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08" r="-8908"/>
          <a:stretch>
            <a:fillRect/>
          </a:stretch>
        </p:blipFill>
        <p:spPr>
          <a:xfrm rot="5400000">
            <a:off x="709555" y="2301081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ce réservé du contenu 6" descr="Manching - Kultbäumchen, feuille or 1984, in  Maier F. 1990, 142 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891" b="-33891"/>
          <a:stretch>
            <a:fillRect/>
          </a:stretch>
        </p:blipFill>
        <p:spPr>
          <a:xfrm>
            <a:off x="5361160" y="952622"/>
            <a:ext cx="3325640" cy="3726966"/>
          </a:xfrm>
        </p:spPr>
      </p:pic>
      <p:pic>
        <p:nvPicPr>
          <p:cNvPr id="5" name="Espace réservé du contenu 5" descr="Manching - Kultbäumchen 1984, Détail fruit in  Maier F. 1990, 143 .pdf">
            <a:extLst>
              <a:ext uri="{FF2B5EF4-FFF2-40B4-BE49-F238E27FC236}">
                <a16:creationId xmlns:a16="http://schemas.microsoft.com/office/drawing/2014/main" id="{48B6B222-D9DF-0D4D-B6E3-C4307D45A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91" b="-33591"/>
          <a:stretch>
            <a:fillRect/>
          </a:stretch>
        </p:blipFill>
        <p:spPr>
          <a:xfrm rot="5400000">
            <a:off x="6793960" y="3943345"/>
            <a:ext cx="2216312" cy="248376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89B6CB-592A-4D46-B641-137E6148C1BA}"/>
              </a:ext>
            </a:extLst>
          </p:cNvPr>
          <p:cNvGrpSpPr/>
          <p:nvPr/>
        </p:nvGrpSpPr>
        <p:grpSpPr>
          <a:xfrm>
            <a:off x="221080" y="6067323"/>
            <a:ext cx="171360" cy="210600"/>
            <a:chOff x="221080" y="6067323"/>
            <a:chExt cx="17136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85B3112F-7CBA-474A-8285-1CF3549E2048}"/>
                    </a:ext>
                  </a:extLst>
                </p14:cNvPr>
                <p14:cNvContentPartPr/>
                <p14:nvPr/>
              </p14:nvContentPartPr>
              <p14:xfrm>
                <a:off x="221080" y="6067323"/>
                <a:ext cx="147240" cy="2055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85B3112F-7CBA-474A-8285-1CF3549E20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2440" y="6058323"/>
                  <a:ext cx="164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67E4D13C-6738-1043-BAA6-AF4637CC80BB}"/>
                    </a:ext>
                  </a:extLst>
                </p14:cNvPr>
                <p14:cNvContentPartPr/>
                <p14:nvPr/>
              </p14:nvContentPartPr>
              <p14:xfrm>
                <a:off x="392080" y="6277563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67E4D13C-6738-1043-BAA6-AF4637CC80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3440" y="62689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53AC854-A294-E64B-B5DD-5ED3C2B7A158}"/>
              </a:ext>
            </a:extLst>
          </p:cNvPr>
          <p:cNvGrpSpPr/>
          <p:nvPr/>
        </p:nvGrpSpPr>
        <p:grpSpPr>
          <a:xfrm>
            <a:off x="5188720" y="3702123"/>
            <a:ext cx="142200" cy="223920"/>
            <a:chOff x="5188720" y="3702123"/>
            <a:chExt cx="1422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B607D214-8C2B-B14B-B6B3-BC7C1D6FD59B}"/>
                    </a:ext>
                  </a:extLst>
                </p14:cNvPr>
                <p14:cNvContentPartPr/>
                <p14:nvPr/>
              </p14:nvContentPartPr>
              <p14:xfrm>
                <a:off x="5188720" y="3702123"/>
                <a:ext cx="87120" cy="218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B607D214-8C2B-B14B-B6B3-BC7C1D6FD5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0080" y="3693483"/>
                  <a:ext cx="104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8652301B-60C7-5B4C-8FB0-EB16414AF1E4}"/>
                    </a:ext>
                  </a:extLst>
                </p14:cNvPr>
                <p14:cNvContentPartPr/>
                <p14:nvPr/>
              </p14:nvContentPartPr>
              <p14:xfrm>
                <a:off x="5330560" y="3925683"/>
                <a:ext cx="3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8652301B-60C7-5B4C-8FB0-EB16414AF1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1560" y="39170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B43CA1E-1E6C-904F-9C0B-6249AAC74120}"/>
              </a:ext>
            </a:extLst>
          </p:cNvPr>
          <p:cNvGrpSpPr/>
          <p:nvPr/>
        </p:nvGrpSpPr>
        <p:grpSpPr>
          <a:xfrm>
            <a:off x="6938680" y="6078123"/>
            <a:ext cx="180720" cy="223200"/>
            <a:chOff x="6938680" y="6078123"/>
            <a:chExt cx="1807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56F0572A-6E3D-1943-9555-AB9DC026093D}"/>
                    </a:ext>
                  </a:extLst>
                </p14:cNvPr>
                <p14:cNvContentPartPr/>
                <p14:nvPr/>
              </p14:nvContentPartPr>
              <p14:xfrm>
                <a:off x="6938680" y="6078123"/>
                <a:ext cx="127080" cy="2232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56F0572A-6E3D-1943-9555-AB9DC02609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30040" y="6069123"/>
                  <a:ext cx="144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E6A9406A-1230-1D41-8BA8-3CC816EFB089}"/>
                    </a:ext>
                  </a:extLst>
                </p14:cNvPr>
                <p14:cNvContentPartPr/>
                <p14:nvPr/>
              </p14:nvContentPartPr>
              <p14:xfrm>
                <a:off x="7119040" y="6297723"/>
                <a:ext cx="360" cy="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E6A9406A-1230-1D41-8BA8-3CC816EFB0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10040" y="62887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06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Ingolstadt, Haute-Bavière,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fragments de feuille d’or ; détail des décors ; restitution.</a:t>
            </a:r>
          </a:p>
        </p:txBody>
      </p:sp>
      <p:pic>
        <p:nvPicPr>
          <p:cNvPr id="5" name="Espace réservé du contenu 4" descr="Manching - Kultbäumchen, feuille or 1984, Détail in  Maier 1990, 144 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47" b="-31947"/>
          <a:stretch>
            <a:fillRect/>
          </a:stretch>
        </p:blipFill>
        <p:spPr>
          <a:xfrm>
            <a:off x="457200" y="570862"/>
            <a:ext cx="4038600" cy="4525963"/>
          </a:xfrm>
        </p:spPr>
      </p:pic>
      <p:pic>
        <p:nvPicPr>
          <p:cNvPr id="7" name="Espace réservé du contenu 6" descr="Manching - Kultbäumchen, feuille or 1984, reconst. motif, in  Maier F. 1990, 146 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165" b="-36165"/>
          <a:stretch>
            <a:fillRect/>
          </a:stretch>
        </p:blipFill>
        <p:spPr>
          <a:xfrm>
            <a:off x="5263703" y="3361295"/>
            <a:ext cx="3423097" cy="3836184"/>
          </a:xfrm>
        </p:spPr>
      </p:pic>
      <p:pic>
        <p:nvPicPr>
          <p:cNvPr id="6" name="Image 5" descr="Manching - Kultbäumchen, feuille or 1984, Détail in  Maier 1990 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703" y="1524213"/>
            <a:ext cx="3423097" cy="2400342"/>
          </a:xfrm>
          <a:prstGeom prst="rect">
            <a:avLst/>
          </a:prstGeom>
        </p:spPr>
      </p:pic>
      <p:pic>
        <p:nvPicPr>
          <p:cNvPr id="3" name="Image 2" descr="Manching - Kultbäumchen, 1984, feuille or, schéma in  Maier F. 1990, 144 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924555"/>
            <a:ext cx="3622682" cy="24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L’arbre cultuel » de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Reconstitution ; or, bronze ; H. env. 60 cm ; IIe siècle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Römer Museum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 2. Réplique (argent doré).</a:t>
            </a:r>
          </a:p>
        </p:txBody>
      </p:sp>
      <p:pic>
        <p:nvPicPr>
          <p:cNvPr id="5" name="Espace réservé du contenu 4" descr="Manching - Das Kultbäumchen 1984, in Eluère C. 2004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62" r="-107362"/>
          <a:stretch>
            <a:fillRect/>
          </a:stretch>
        </p:blipFill>
        <p:spPr/>
      </p:pic>
      <p:pic>
        <p:nvPicPr>
          <p:cNvPr id="6" name="Espace réservé du contenu 5" descr="Manching - Das Kultbäumchen New, in Eluère C. 2004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184" r="-108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852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68BD5E2-0843-CA44-8E44-D91CEC74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1F66994-FABD-0B48-9C11-FC01F6D22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         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Les débuts de l’art celtique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en Irlande et en Grande-Bretagne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(Ve siècle av. J.-C. – Ier siècle </a:t>
            </a:r>
            <a:r>
              <a:rPr lang="fr-FR" sz="2800" b="1" dirty="0" err="1">
                <a:solidFill>
                  <a:schemeClr val="accent1"/>
                </a:solidFill>
              </a:rPr>
              <a:t>ap</a:t>
            </a:r>
            <a:r>
              <a:rPr lang="fr-FR" sz="2800" b="1" dirty="0">
                <a:solidFill>
                  <a:schemeClr val="accent1"/>
                </a:solidFill>
              </a:rPr>
              <a:t>. J.-C.)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2752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50729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/>
              <a:t>Aylesford</a:t>
            </a:r>
            <a:r>
              <a:rPr lang="fr-FR" sz="2400" dirty="0"/>
              <a:t>, Kent, Grande-Bretagne  (1886) ; tombe à incinération ;</a:t>
            </a:r>
            <a:br>
              <a:rPr lang="fr-FR" sz="2400" dirty="0"/>
            </a:br>
            <a:r>
              <a:rPr lang="fr-FR" sz="2400" dirty="0"/>
              <a:t>Seau ; bronze ; H. 34, 5 cm ; IIe-Ier siècles av. J.-C.</a:t>
            </a:r>
          </a:p>
        </p:txBody>
      </p:sp>
      <p:pic>
        <p:nvPicPr>
          <p:cNvPr id="8" name="Espace réservé du contenu 7" descr="aylesford-better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883508"/>
            <a:ext cx="3141694" cy="3520822"/>
          </a:xfrm>
        </p:spPr>
      </p:pic>
      <p:pic>
        <p:nvPicPr>
          <p:cNvPr id="7" name="Espace réservé du contenu 6" descr="Aylesford, Kent - Late LT Burial - Jug. H.18,8 cm - Pan, L. 43,3 cm - 75-25 BC, BM, in BM 2015-2016, fig.106 .pd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45" b="-14945"/>
          <a:stretch>
            <a:fillRect/>
          </a:stretch>
        </p:blipFill>
        <p:spPr>
          <a:xfrm>
            <a:off x="2270071" y="4643919"/>
            <a:ext cx="1825512" cy="2045808"/>
          </a:xfrm>
        </p:spPr>
      </p:pic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B9046651-386C-7847-B05F-BA4A5CEE8C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09" b="-7809"/>
          <a:stretch>
            <a:fillRect/>
          </a:stretch>
        </p:blipFill>
        <p:spPr>
          <a:xfrm>
            <a:off x="457200" y="4059154"/>
            <a:ext cx="1710647" cy="19170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2F486F-AB96-F248-8F15-D7D6D2666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52" y="1325366"/>
            <a:ext cx="1701800" cy="2641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C3CE78E5-8CF8-B947-9F70-C0B4E0ACC8CA}"/>
                  </a:ext>
                </a:extLst>
              </p14:cNvPr>
              <p14:cNvContentPartPr/>
              <p14:nvPr/>
            </p14:nvContentPartPr>
            <p14:xfrm>
              <a:off x="2427492" y="3435723"/>
              <a:ext cx="17640" cy="2808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C3CE78E5-8CF8-B947-9F70-C0B4E0ACC8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9492" y="3418083"/>
                <a:ext cx="53280" cy="637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 8" descr="Aylesford, Kent - Bucket, détail tête hum. - 75-25 BC, in BM 2015-2016, fig.108.pdf">
            <a:extLst>
              <a:ext uri="{FF2B5EF4-FFF2-40B4-BE49-F238E27FC236}">
                <a16:creationId xmlns:a16="http://schemas.microsoft.com/office/drawing/2014/main" id="{CD11B63F-30B7-8648-9927-DCC3AC6971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79" y="1317371"/>
            <a:ext cx="1565888" cy="18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Desborough</a:t>
            </a:r>
            <a:r>
              <a:rPr lang="fr-FR" sz="2800" dirty="0"/>
              <a:t>, Northamptonshire, Grande-Bretagne ;</a:t>
            </a:r>
            <a:br>
              <a:rPr lang="fr-FR" sz="2800" dirty="0"/>
            </a:br>
            <a:r>
              <a:rPr lang="fr-FR" sz="2800" dirty="0"/>
              <a:t>Miroir ; bronze ; H. 35 cm ; 50 av. J.-C. </a:t>
            </a:r>
            <a:r>
              <a:rPr lang="mr-IN" sz="2800" dirty="0"/>
              <a:t>–</a:t>
            </a:r>
            <a:r>
              <a:rPr lang="fr-FR" sz="2800" dirty="0"/>
              <a:t> 50 </a:t>
            </a:r>
            <a:r>
              <a:rPr lang="fr-FR" sz="2800" dirty="0" err="1"/>
              <a:t>ap</a:t>
            </a:r>
            <a:r>
              <a:rPr lang="fr-FR" sz="2800" dirty="0"/>
              <a:t>. J.-C.</a:t>
            </a:r>
          </a:p>
        </p:txBody>
      </p:sp>
      <p:pic>
        <p:nvPicPr>
          <p:cNvPr id="5" name="Espace réservé du contenu 4" descr="Carte GB et IRL, in I Celti Venise 1990, 618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57200" y="1600200"/>
            <a:ext cx="2380284" cy="2667529"/>
          </a:xfrm>
        </p:spPr>
      </p:pic>
      <p:pic>
        <p:nvPicPr>
          <p:cNvPr id="8" name="Espace réservé du contenu 7" descr=" Desborough,Northamptonshire - Mirror - BM - 50 BC-AD 50, in BM 2015-2016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97" r="-5397"/>
          <a:stretch>
            <a:fillRect/>
          </a:stretch>
        </p:blipFill>
        <p:spPr/>
      </p:pic>
      <p:pic>
        <p:nvPicPr>
          <p:cNvPr id="6" name="Image 5" descr=" Desborough Mirror - BM - détail décor, in Jope 2000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625" y="1600200"/>
            <a:ext cx="1255575" cy="1918064"/>
          </a:xfrm>
          <a:prstGeom prst="rect">
            <a:avLst/>
          </a:prstGeom>
        </p:spPr>
      </p:pic>
      <p:pic>
        <p:nvPicPr>
          <p:cNvPr id="7" name="Image 6" descr=" Desborough Mirror - BM - détail manche, in Jope 2000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923" y="3656900"/>
            <a:ext cx="1565277" cy="250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Santon, Norfolk, Grande-Bretagne ; élément de harnais; bronze et émail rouge ; L. 7 cm ;  50 av. J.-C.</a:t>
            </a:r>
          </a:p>
        </p:txBody>
      </p:sp>
      <p:pic>
        <p:nvPicPr>
          <p:cNvPr id="5" name="Espace réservé du contenu 4" descr="Santon, Norfolk - Plaque harnais, bronze et émail R - 50 BC, in UDF 1977, 217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83" b="-31983"/>
          <a:stretch>
            <a:fillRect/>
          </a:stretch>
        </p:blipFill>
        <p:spPr/>
      </p:pic>
      <p:pic>
        <p:nvPicPr>
          <p:cNvPr id="6" name="Espace réservé du contenu 5" descr="Santon, Norfolk - Harness mount, bronze - Ier s. BC, Cambridge Univ Mus - tumblr_inline_naitiuHb3n1qaiwrz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4" r="-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11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413A0D3-4269-F343-AD0A-DBEAC43E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96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5A7889-CB0C-594E-B62B-9F84B664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/>
          </a:p>
          <a:p>
            <a:pPr marL="0" indent="0" algn="ctr">
              <a:buNone/>
            </a:pPr>
            <a:r>
              <a:rPr lang="fr-FR" sz="4400" b="1" dirty="0"/>
              <a:t>Des transferts culturels,</a:t>
            </a:r>
          </a:p>
          <a:p>
            <a:pPr marL="0" indent="0" algn="ctr">
              <a:buNone/>
            </a:pPr>
            <a:r>
              <a:rPr lang="fr-FR" b="1" dirty="0"/>
              <a:t>du continent à la Grande-Bretagne ?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3600" b="1" i="1" dirty="0"/>
              <a:t>L’exemple des miroirs ?</a:t>
            </a:r>
          </a:p>
        </p:txBody>
      </p:sp>
    </p:spTree>
    <p:extLst>
      <p:ext uri="{BB962C8B-B14F-4D97-AF65-F5344CB8AC3E}">
        <p14:creationId xmlns:p14="http://schemas.microsoft.com/office/powerpoint/2010/main" val="216657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0C19494-3F19-6145-8A46-EF33D942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Celtes – Imaginaire et transferts culturels</a:t>
            </a:r>
            <a:br>
              <a:rPr lang="fr-FR" sz="2800" dirty="0"/>
            </a:br>
            <a:r>
              <a:rPr lang="fr-FR" sz="2800" dirty="0"/>
              <a:t>(Ve siècle av. J.-C. – Ier siècle </a:t>
            </a:r>
            <a:r>
              <a:rPr lang="fr-FR" sz="2800" dirty="0" err="1"/>
              <a:t>ap</a:t>
            </a:r>
            <a:r>
              <a:rPr lang="fr-FR" sz="2800" dirty="0"/>
              <a:t>. J.-C.).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7F5FC673-700A-DE44-814A-5D9CC69C4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514" y="2039123"/>
            <a:ext cx="4472972" cy="3267366"/>
          </a:xfrm>
        </p:spPr>
      </p:pic>
    </p:spTree>
    <p:extLst>
      <p:ext uri="{BB962C8B-B14F-4D97-AF65-F5344CB8AC3E}">
        <p14:creationId xmlns:p14="http://schemas.microsoft.com/office/powerpoint/2010/main" val="341414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fr-FR" sz="2800" dirty="0" err="1"/>
              <a:t>Gersheim</a:t>
            </a:r>
            <a:r>
              <a:rPr lang="fr-FR" sz="2800" dirty="0"/>
              <a:t> - </a:t>
            </a:r>
            <a:r>
              <a:rPr lang="fr-FR" sz="2800" dirty="0" err="1"/>
              <a:t>Reinheim</a:t>
            </a:r>
            <a:r>
              <a:rPr lang="fr-FR" sz="2800" dirty="0"/>
              <a:t>, Sarre, Allemagne ;</a:t>
            </a:r>
            <a:br>
              <a:rPr lang="fr-FR" sz="2800" dirty="0"/>
            </a:br>
            <a:r>
              <a:rPr lang="fr-FR" sz="2800" dirty="0"/>
              <a:t>IVe siècle av. J.-C. (v. 380 av. J.-C.).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 descr="carte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29" b="-23729"/>
          <a:stretch>
            <a:fillRect/>
          </a:stretch>
        </p:blipFill>
        <p:spPr>
          <a:xfrm>
            <a:off x="5436096" y="995039"/>
            <a:ext cx="2972245" cy="3330924"/>
          </a:xfrm>
        </p:spPr>
      </p:pic>
      <p:pic>
        <p:nvPicPr>
          <p:cNvPr id="5" name="Espace réservé du contenu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3028950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89040"/>
            <a:ext cx="3836341" cy="27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6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err="1"/>
              <a:t>Gersheim-Reinheim</a:t>
            </a:r>
            <a:r>
              <a:rPr lang="fr-FR" sz="2800" dirty="0"/>
              <a:t>, </a:t>
            </a:r>
            <a:r>
              <a:rPr lang="fr-FR" sz="2800" dirty="0" err="1"/>
              <a:t>Saarland</a:t>
            </a:r>
            <a:r>
              <a:rPr lang="fr-FR" sz="2800" dirty="0"/>
              <a:t>, Allemagne ;</a:t>
            </a:r>
            <a:br>
              <a:rPr lang="fr-FR" sz="2800" dirty="0"/>
            </a:br>
            <a:r>
              <a:rPr lang="fr-FR" sz="2800" dirty="0"/>
              <a:t>poignée du couvercle de la cruche ; bronze ; IVe siècle av. J.-C.</a:t>
            </a: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79" r="-13679"/>
          <a:stretch>
            <a:fillRect/>
          </a:stretch>
        </p:blipFill>
        <p:spPr>
          <a:xfrm>
            <a:off x="457200" y="3318051"/>
            <a:ext cx="2505730" cy="2808112"/>
          </a:xfrm>
        </p:spPr>
      </p:pic>
      <p:pic>
        <p:nvPicPr>
          <p:cNvPr id="9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961" b="-28961"/>
          <a:stretch>
            <a:fillRect/>
          </a:stretch>
        </p:blipFill>
        <p:spPr>
          <a:xfrm>
            <a:off x="3784583" y="632366"/>
            <a:ext cx="4902217" cy="5493798"/>
          </a:xfrm>
        </p:spPr>
      </p:pic>
    </p:spTree>
    <p:extLst>
      <p:ext uri="{BB962C8B-B14F-4D97-AF65-F5344CB8AC3E}">
        <p14:creationId xmlns:p14="http://schemas.microsoft.com/office/powerpoint/2010/main" val="4064202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 err="1"/>
              <a:t>Gersheim-Reinheim</a:t>
            </a:r>
            <a:r>
              <a:rPr lang="fr-FR" sz="2400" dirty="0"/>
              <a:t>, </a:t>
            </a:r>
            <a:r>
              <a:rPr lang="fr-FR" sz="2400" dirty="0" err="1"/>
              <a:t>Saarland</a:t>
            </a:r>
            <a:r>
              <a:rPr lang="fr-FR" sz="2400"/>
              <a:t>, Allemagne </a:t>
            </a:r>
            <a:r>
              <a:rPr lang="fr-FR" sz="2400" dirty="0"/>
              <a:t>;</a:t>
            </a:r>
            <a:br>
              <a:rPr lang="fr-FR" sz="2400" dirty="0"/>
            </a:br>
            <a:r>
              <a:rPr lang="fr-FR" sz="2400" dirty="0"/>
              <a:t>torque, bracelets, miroir ; </a:t>
            </a:r>
            <a:r>
              <a:rPr lang="fr-FR" sz="2400" i="1" dirty="0"/>
              <a:t>in situ ;</a:t>
            </a:r>
            <a:br>
              <a:rPr lang="fr-FR" sz="2400" i="1" dirty="0"/>
            </a:br>
            <a:r>
              <a:rPr lang="fr-FR" sz="2400" dirty="0"/>
              <a:t>reconstitution du miroir, dessin</a:t>
            </a:r>
            <a:endParaRPr lang="fr-FR" sz="2400" i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331" b="-31331"/>
          <a:stretch>
            <a:fillRect/>
          </a:stretch>
        </p:blipFill>
        <p:spPr>
          <a:xfrm>
            <a:off x="457200" y="2677413"/>
            <a:ext cx="4038600" cy="4525963"/>
          </a:xfrm>
        </p:spPr>
      </p:pic>
      <p:pic>
        <p:nvPicPr>
          <p:cNvPr id="6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83" r="-14183"/>
          <a:stretch>
            <a:fillRect/>
          </a:stretch>
        </p:blipFill>
        <p:spPr>
          <a:xfrm>
            <a:off x="4847389" y="1861111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574219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Miroirs ; Grande-Bretagne ;</a:t>
            </a:r>
            <a:br>
              <a:rPr lang="fr-FR" sz="3200" dirty="0"/>
            </a:br>
            <a:r>
              <a:rPr lang="fr-FR" sz="3200" dirty="0"/>
              <a:t>IVe siècle av. J.-C. </a:t>
            </a:r>
            <a:r>
              <a:rPr lang="mr-IN" sz="3200" dirty="0"/>
              <a:t>–</a:t>
            </a:r>
            <a:r>
              <a:rPr lang="fr-FR" sz="3200" dirty="0"/>
              <a:t> Ier siècle </a:t>
            </a:r>
            <a:r>
              <a:rPr lang="fr-FR" sz="3200" dirty="0" err="1"/>
              <a:t>ap</a:t>
            </a:r>
            <a:r>
              <a:rPr lang="fr-FR" sz="3200" dirty="0"/>
              <a:t>. J.-C.</a:t>
            </a:r>
          </a:p>
        </p:txBody>
      </p:sp>
      <p:pic>
        <p:nvPicPr>
          <p:cNvPr id="5" name="Espace réservé du contenu 2" descr="Carte - Mirrors GB - métaux, in Joy 2010, 3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36" b="-9236"/>
          <a:stretch>
            <a:fillRect/>
          </a:stretch>
        </p:blipFill>
        <p:spPr/>
      </p:pic>
      <p:pic>
        <p:nvPicPr>
          <p:cNvPr id="6" name="Espace réservé du contenu 6" descr="Mirrors GB - Tableau chrono, in Joy 2010, 54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49" b="-18349"/>
          <a:stretch>
            <a:fillRect/>
          </a:stretch>
        </p:blipFill>
        <p:spPr>
          <a:xfrm rot="10800000"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408052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sz="2800" dirty="0" err="1"/>
              <a:t>Wetwang</a:t>
            </a:r>
            <a:r>
              <a:rPr lang="fr-FR" sz="2800" dirty="0"/>
              <a:t> </a:t>
            </a:r>
            <a:r>
              <a:rPr lang="fr-FR" sz="2800" dirty="0" err="1"/>
              <a:t>Slack</a:t>
            </a:r>
            <a:r>
              <a:rPr lang="fr-FR" sz="2800" dirty="0"/>
              <a:t>, Yorkshire, Grande-Bretagne ;</a:t>
            </a:r>
            <a:br>
              <a:rPr lang="fr-FR" sz="2800" dirty="0"/>
            </a:br>
            <a:r>
              <a:rPr lang="fr-FR" sz="2800" dirty="0"/>
              <a:t>tombe 2, à char  (fouilles 1984) ;</a:t>
            </a:r>
            <a:br>
              <a:rPr lang="fr-FR" sz="2800" dirty="0"/>
            </a:br>
            <a:r>
              <a:rPr lang="fr-FR" sz="2800" dirty="0"/>
              <a:t>miroir ; fer ; IVe siècle av. J;-C.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Espace réservé du contenu 4" descr="Wetwang Slack, Yorkshire - Tombe 2, à char, fém. - fouilles 1984wetwangLg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34" b="-6034"/>
          <a:stretch>
            <a:fillRect/>
          </a:stretch>
        </p:blipFill>
        <p:spPr>
          <a:xfrm>
            <a:off x="6242571" y="1417638"/>
            <a:ext cx="2444229" cy="2739189"/>
          </a:xfrm>
        </p:spPr>
      </p:pic>
      <p:pic>
        <p:nvPicPr>
          <p:cNvPr id="6" name="Espace réservé du contenu 5" descr="The Wetwang Slack burial - Tombe à char à 2 roues et miroir - 19d416246f3305bfc78b89b4be28e8d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98" r="-11698"/>
          <a:stretch>
            <a:fillRect/>
          </a:stretch>
        </p:blipFill>
        <p:spPr>
          <a:xfrm>
            <a:off x="3282728" y="2863985"/>
            <a:ext cx="3266462" cy="3660646"/>
          </a:xfrm>
        </p:spPr>
      </p:pic>
      <p:pic>
        <p:nvPicPr>
          <p:cNvPr id="7" name="Espace réservé du contenu 12" descr="Carte GB et Irlande - Uk-map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32" r="-16832"/>
          <a:stretch>
            <a:fillRect/>
          </a:stretch>
        </p:blipFill>
        <p:spPr>
          <a:xfrm>
            <a:off x="0" y="1147409"/>
            <a:ext cx="3063465" cy="3433152"/>
          </a:xfrm>
          <a:prstGeom prst="rect">
            <a:avLst/>
          </a:prstGeom>
        </p:spPr>
      </p:pic>
      <p:pic>
        <p:nvPicPr>
          <p:cNvPr id="8" name="Image 7" descr="6ab2fa16c2f0b6b6a42c4d8289cdf2d6--east-yorkshire-celtic-symbol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1" y="4580561"/>
            <a:ext cx="1867542" cy="18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Grande-Bretagne et Irlande</a:t>
            </a:r>
          </a:p>
        </p:txBody>
      </p:sp>
      <p:pic>
        <p:nvPicPr>
          <p:cNvPr id="7" name="Espace réservé du contenu 6" descr="Solway_Firth_map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37" r="-13137"/>
          <a:stretch>
            <a:fillRect/>
          </a:stretch>
        </p:blipFill>
        <p:spPr>
          <a:xfrm>
            <a:off x="-13446" y="274638"/>
            <a:ext cx="5257800" cy="5892291"/>
          </a:xfr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3173AC-018A-A549-B9E8-26AFE7EE7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C41214-41B0-A44F-838B-DFC2F083F2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54" y="1243349"/>
            <a:ext cx="3165606" cy="49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9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Birdlip</a:t>
            </a:r>
            <a:r>
              <a:rPr lang="fr-FR" sz="2800" dirty="0"/>
              <a:t>, Gloucestershire, Grande-Bretagne ;</a:t>
            </a:r>
            <a:br>
              <a:rPr lang="fr-FR" sz="2800" dirty="0"/>
            </a:br>
            <a:r>
              <a:rPr lang="fr-FR" sz="2800" dirty="0"/>
              <a:t>sépulture à inhumation (1879)</a:t>
            </a:r>
          </a:p>
        </p:txBody>
      </p:sp>
      <p:pic>
        <p:nvPicPr>
          <p:cNvPr id="5" name="Espace réservé du contenu 4" descr="Birdlip, Gloucestershire, GB - Mirror - context, in Jope 2000, fig. 244c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258" b="-30258"/>
          <a:stretch>
            <a:fillRect/>
          </a:stretch>
        </p:blipFill>
        <p:spPr>
          <a:xfrm rot="10800000">
            <a:off x="647363" y="3988113"/>
            <a:ext cx="2360850" cy="2645749"/>
          </a:xfrm>
        </p:spPr>
      </p:pic>
      <p:pic>
        <p:nvPicPr>
          <p:cNvPr id="7" name="Espace réservé du contenu 6" descr="Group_medium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121" b="-37121"/>
          <a:stretch>
            <a:fillRect/>
          </a:stretch>
        </p:blipFill>
        <p:spPr>
          <a:xfrm>
            <a:off x="4329096" y="3282156"/>
            <a:ext cx="3523855" cy="3949100"/>
          </a:xfrm>
        </p:spPr>
      </p:pic>
      <p:pic>
        <p:nvPicPr>
          <p:cNvPr id="6" name="Image 5" descr="Birdlip, Gloucestershire, GB - Mirror et perles, in Jope 2000, pl. 244b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10201" y="2116858"/>
            <a:ext cx="1596026" cy="2228811"/>
          </a:xfrm>
          <a:prstGeom prst="rect">
            <a:avLst/>
          </a:prstGeom>
        </p:spPr>
      </p:pic>
      <p:pic>
        <p:nvPicPr>
          <p:cNvPr id="8" name="Image 7" descr="Birdlip hill mai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644" y="1596746"/>
            <a:ext cx="3018156" cy="16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0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3297" cy="799983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dirty="0" err="1"/>
              <a:t>Birdlip</a:t>
            </a:r>
            <a:r>
              <a:rPr lang="fr-FR" sz="2000" dirty="0"/>
              <a:t>, Gloucestershire, Grande-Bretagne ;</a:t>
            </a:r>
            <a:br>
              <a:rPr lang="fr-FR" sz="2000" dirty="0"/>
            </a:br>
            <a:r>
              <a:rPr lang="fr-FR" sz="2000" dirty="0"/>
              <a:t>sépulture à inhumation (1879) ; </a:t>
            </a:r>
            <a:br>
              <a:rPr lang="fr-FR" sz="2000" dirty="0"/>
            </a:br>
            <a:r>
              <a:rPr lang="fr-FR" sz="2000" dirty="0"/>
              <a:t>miroir ; bronze, émail rouge ; 50 BC </a:t>
            </a:r>
            <a:r>
              <a:rPr lang="mr-IN" sz="2000" dirty="0"/>
              <a:t>–</a:t>
            </a:r>
            <a:r>
              <a:rPr lang="fr-FR" sz="2000" dirty="0"/>
              <a:t> AD 60-70</a:t>
            </a:r>
          </a:p>
        </p:txBody>
      </p:sp>
      <p:pic>
        <p:nvPicPr>
          <p:cNvPr id="8" name="Espace réservé du contenu 7" descr="Birdlip, Gloucestershire, GB - Mirror - détail gravure, in Jope 2000, fig. 245b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68" r="-21968"/>
          <a:stretch>
            <a:fillRect/>
          </a:stretch>
        </p:blipFill>
        <p:spPr>
          <a:xfrm>
            <a:off x="6210876" y="448968"/>
            <a:ext cx="2933124" cy="3287082"/>
          </a:xfrm>
        </p:spPr>
      </p:pic>
      <p:pic>
        <p:nvPicPr>
          <p:cNvPr id="9" name="Image 8" descr="Birdlip, Gloucestershire, GB - Mirror - détail décor, in Jope 2000, fig. 245c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126" y="3940837"/>
            <a:ext cx="3365500" cy="2578100"/>
          </a:xfrm>
          <a:prstGeom prst="rect">
            <a:avLst/>
          </a:prstGeom>
        </p:spPr>
      </p:pic>
      <p:pic>
        <p:nvPicPr>
          <p:cNvPr id="5" name="Espace réservé du contenu 4" descr="p1030245_31.jpg">
            <a:extLst>
              <a:ext uri="{FF2B5EF4-FFF2-40B4-BE49-F238E27FC236}">
                <a16:creationId xmlns:a16="http://schemas.microsoft.com/office/drawing/2014/main" id="{97DEB9B4-0A7C-32EA-B2FA-811F758ACD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657" r="-60657"/>
          <a:stretch>
            <a:fillRect/>
          </a:stretch>
        </p:blipFill>
        <p:spPr>
          <a:xfrm>
            <a:off x="-412922" y="3661702"/>
            <a:ext cx="4941048" cy="2717388"/>
          </a:xfrm>
        </p:spPr>
      </p:pic>
      <p:pic>
        <p:nvPicPr>
          <p:cNvPr id="6" name="Image 5" descr="Birdlip, Gloucestershire, GB - Mirror et perles, in Jope 2000, pl. 244b.pdf">
            <a:extLst>
              <a:ext uri="{FF2B5EF4-FFF2-40B4-BE49-F238E27FC236}">
                <a16:creationId xmlns:a16="http://schemas.microsoft.com/office/drawing/2014/main" id="{08701507-1493-2379-ED60-8C7E1B4F08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26980" y="1279408"/>
            <a:ext cx="1805876" cy="25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5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/>
              <a:t>Basse-Yutz, Moselle, France ; </a:t>
            </a:r>
            <a:r>
              <a:rPr lang="fr-FR" sz="2400" dirty="0" err="1"/>
              <a:t>stamnoï</a:t>
            </a:r>
            <a:r>
              <a:rPr lang="fr-FR" sz="2400" dirty="0"/>
              <a:t> et cruches à bec droit ; bronze, corail, émail rouge ; IVe siècle av. J.-C. ;</a:t>
            </a:r>
            <a:br>
              <a:rPr lang="fr-FR" sz="2400" dirty="0"/>
            </a:br>
            <a:r>
              <a:rPr lang="fr-FR" sz="2400" dirty="0"/>
              <a:t>(Londres, British Museum)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49" y="1602119"/>
            <a:ext cx="2809702" cy="4522124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00503"/>
            <a:ext cx="4038600" cy="2925356"/>
          </a:xfrm>
        </p:spPr>
      </p:pic>
    </p:spTree>
    <p:extLst>
      <p:ext uri="{BB962C8B-B14F-4D97-AF65-F5344CB8AC3E}">
        <p14:creationId xmlns:p14="http://schemas.microsoft.com/office/powerpoint/2010/main" val="3893041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Basse-Yutz, Moselle, France ; </a:t>
            </a:r>
            <a:r>
              <a:rPr lang="fr-FR" sz="2800" dirty="0" err="1"/>
              <a:t>oenochoé</a:t>
            </a:r>
            <a:r>
              <a:rPr lang="fr-FR" sz="2800" dirty="0"/>
              <a:t> ;</a:t>
            </a:r>
            <a:br>
              <a:rPr lang="fr-FR" sz="2800" dirty="0"/>
            </a:br>
            <a:r>
              <a:rPr lang="fr-FR" sz="2800" dirty="0"/>
              <a:t>bronze, corail, émail rouge ; IVe siècle av. J.-C.</a:t>
            </a:r>
            <a:br>
              <a:rPr lang="fr-FR" sz="2800" dirty="0"/>
            </a:br>
            <a:r>
              <a:rPr lang="fr-FR" sz="2800" dirty="0"/>
              <a:t> </a:t>
            </a:r>
          </a:p>
        </p:txBody>
      </p:sp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72816"/>
            <a:ext cx="3380184" cy="2250766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BA2264-8F8C-A94C-884F-8131B49DAD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Espace réservé du contenu 6" descr="03. Basse-Yutz, Moselle, France. Flagon 1 copie.JPG">
            <a:extLst>
              <a:ext uri="{FF2B5EF4-FFF2-40B4-BE49-F238E27FC236}">
                <a16:creationId xmlns:a16="http://schemas.microsoft.com/office/drawing/2014/main" id="{20D36939-C50D-224D-9477-6ABEC7946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056" r="-100056"/>
          <a:stretch>
            <a:fillRect/>
          </a:stretch>
        </p:blipFill>
        <p:spPr>
          <a:xfrm>
            <a:off x="-1787889" y="1557157"/>
            <a:ext cx="8233638" cy="4525963"/>
          </a:xfrm>
        </p:spPr>
      </p:pic>
    </p:spTree>
    <p:extLst>
      <p:ext uri="{BB962C8B-B14F-4D97-AF65-F5344CB8AC3E}">
        <p14:creationId xmlns:p14="http://schemas.microsoft.com/office/powerpoint/2010/main" val="2413763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413A0D3-4269-F343-AD0A-DBEAC43E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96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5A7889-CB0C-594E-B62B-9F84B664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/>
          </a:p>
          <a:p>
            <a:pPr marL="0" indent="0" algn="ctr">
              <a:buNone/>
            </a:pPr>
            <a:r>
              <a:rPr lang="fr-FR" sz="4400" b="1" dirty="0"/>
              <a:t>Des transferts culturels,</a:t>
            </a:r>
          </a:p>
          <a:p>
            <a:pPr marL="0" indent="0" algn="ctr">
              <a:buNone/>
            </a:pPr>
            <a:r>
              <a:rPr lang="fr-FR" b="1" dirty="0"/>
              <a:t>du continent </a:t>
            </a:r>
            <a:r>
              <a:rPr lang="fr-FR" b="1"/>
              <a:t>à l’Irlande </a:t>
            </a:r>
            <a:r>
              <a:rPr lang="fr-FR" b="1" dirty="0"/>
              <a:t>?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3600" b="1" i="1" dirty="0"/>
              <a:t>L’exemple de la technique de l’émail ?</a:t>
            </a:r>
          </a:p>
        </p:txBody>
      </p:sp>
    </p:spTree>
    <p:extLst>
      <p:ext uri="{BB962C8B-B14F-4D97-AF65-F5344CB8AC3E}">
        <p14:creationId xmlns:p14="http://schemas.microsoft.com/office/powerpoint/2010/main" val="1948434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Basse-Yutz, Moselle, France </a:t>
            </a:r>
            <a:r>
              <a:rPr lang="fr-FR" sz="3200" dirty="0"/>
              <a:t>;</a:t>
            </a:r>
            <a:br>
              <a:rPr lang="fr-FR" sz="3200" dirty="0"/>
            </a:br>
            <a:r>
              <a:rPr lang="fr-FR" sz="3200" dirty="0" err="1"/>
              <a:t>oenochoé</a:t>
            </a:r>
            <a:r>
              <a:rPr lang="fr-FR" sz="3200" dirty="0"/>
              <a:t> ; bronze, corail ; IVe siècle av. J.-C.</a:t>
            </a: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72" b="-18372"/>
          <a:stretch>
            <a:fillRect/>
          </a:stretch>
        </p:blipFill>
        <p:spPr>
          <a:xfrm>
            <a:off x="395536" y="1340768"/>
            <a:ext cx="2736304" cy="3066511"/>
          </a:xfrm>
        </p:spPr>
      </p:pic>
      <p:pic>
        <p:nvPicPr>
          <p:cNvPr id="14" name="Espace réservé du contenu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5" y="3546948"/>
            <a:ext cx="2499240" cy="2800839"/>
          </a:xfrm>
          <a:prstGeom prst="rect">
            <a:avLst/>
          </a:prstGeom>
        </p:spPr>
      </p:pic>
      <p:pic>
        <p:nvPicPr>
          <p:cNvPr id="15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59" r="-13659"/>
          <a:stretch>
            <a:fillRect/>
          </a:stretch>
        </p:blipFill>
        <p:spPr>
          <a:xfrm>
            <a:off x="4716016" y="1772816"/>
            <a:ext cx="4043362" cy="3921125"/>
          </a:xfrm>
        </p:spPr>
      </p:pic>
    </p:spTree>
    <p:extLst>
      <p:ext uri="{BB962C8B-B14F-4D97-AF65-F5344CB8AC3E}">
        <p14:creationId xmlns:p14="http://schemas.microsoft.com/office/powerpoint/2010/main" val="338910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Sanzeno</a:t>
            </a:r>
            <a:r>
              <a:rPr lang="fr-FR" sz="2800" dirty="0"/>
              <a:t>, Trentin, Haut-Adige, Italie ;</a:t>
            </a:r>
            <a:br>
              <a:rPr lang="fr-FR" sz="2800" dirty="0"/>
            </a:br>
            <a:r>
              <a:rPr lang="fr-FR" sz="2800" dirty="0"/>
              <a:t>fibule ; bronze, verre rouge ; IIIe siècle av. J.-C.</a:t>
            </a:r>
          </a:p>
        </p:txBody>
      </p:sp>
      <p:pic>
        <p:nvPicPr>
          <p:cNvPr id="5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94" b="-13394"/>
          <a:stretch>
            <a:fillRect/>
          </a:stretch>
        </p:blipFill>
        <p:spPr>
          <a:xfrm>
            <a:off x="683568" y="1196752"/>
            <a:ext cx="3240360" cy="363139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8BC6B-7D93-F648-BB63-58B496B546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6" descr="06. Sanzeno, Alto-Adige, Italie. Fibules copie.jpg">
            <a:extLst>
              <a:ext uri="{FF2B5EF4-FFF2-40B4-BE49-F238E27FC236}">
                <a16:creationId xmlns:a16="http://schemas.microsoft.com/office/drawing/2014/main" id="{D9B88D1C-A5E0-2C4F-9FE1-FC0DDA882C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52" r="-52652"/>
          <a:stretch>
            <a:fillRect/>
          </a:stretch>
        </p:blipFill>
        <p:spPr>
          <a:xfrm>
            <a:off x="3164441" y="2317561"/>
            <a:ext cx="6925216" cy="38086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D52010F2-2793-7845-BCCD-EC36732419FF}"/>
                  </a:ext>
                </a:extLst>
              </p14:cNvPr>
              <p14:cNvContentPartPr/>
              <p14:nvPr/>
            </p14:nvContentPartPr>
            <p14:xfrm>
              <a:off x="2179812" y="264948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D52010F2-2793-7845-BCCD-EC36732419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2172" y="26314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C1134EAB-61A8-F445-A9D9-3C10C3171BA9}"/>
                  </a:ext>
                </a:extLst>
              </p14:cNvPr>
              <p14:cNvContentPartPr/>
              <p14:nvPr/>
            </p14:nvContentPartPr>
            <p14:xfrm>
              <a:off x="2166852" y="2629323"/>
              <a:ext cx="18720" cy="306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C1134EAB-61A8-F445-A9D9-3C10C3171B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9212" y="2611323"/>
                <a:ext cx="5436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38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15029"/>
          </a:xfrm>
        </p:spPr>
        <p:txBody>
          <a:bodyPr>
            <a:normAutofit/>
          </a:bodyPr>
          <a:lstStyle/>
          <a:p>
            <a:r>
              <a:rPr lang="fr-FR" sz="2800" dirty="0"/>
              <a:t>Castle Island, </a:t>
            </a:r>
            <a:r>
              <a:rPr lang="fr-FR" sz="2800" dirty="0" err="1"/>
              <a:t>Dowris</a:t>
            </a:r>
            <a:r>
              <a:rPr lang="fr-FR" sz="2800" dirty="0"/>
              <a:t>, Co. Offaly, Irlande ;</a:t>
            </a:r>
            <a:br>
              <a:rPr lang="fr-FR" sz="2800" dirty="0"/>
            </a:br>
            <a:r>
              <a:rPr lang="fr-FR" sz="2800" dirty="0"/>
              <a:t>attache de vêtement ; bronze et émail rouge ;</a:t>
            </a:r>
            <a:br>
              <a:rPr lang="fr-FR" sz="2800" dirty="0"/>
            </a:br>
            <a:r>
              <a:rPr lang="fr-FR" sz="2800" dirty="0"/>
              <a:t>L. 7, 5 cm ; après 250 </a:t>
            </a:r>
            <a:r>
              <a:rPr lang="fr-FR" sz="2800" dirty="0" err="1"/>
              <a:t>ap</a:t>
            </a:r>
            <a:r>
              <a:rPr lang="fr-FR" sz="2800" dirty="0"/>
              <a:t>. J.-C. </a:t>
            </a:r>
          </a:p>
        </p:txBody>
      </p:sp>
      <p:pic>
        <p:nvPicPr>
          <p:cNvPr id="4" name="Espace réservé du contenu 3" descr="Castle Island, Dowries,Co. Offaly, Irl. - Attache, bronze - L. 7, 5 cm - AD 400-700, in BM 2015-2016, fig.157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33" r="-9633"/>
          <a:stretch>
            <a:fillRect/>
          </a:stretch>
        </p:blipFill>
        <p:spPr>
          <a:xfrm rot="10800000">
            <a:off x="1557866" y="2192866"/>
            <a:ext cx="6057939" cy="3331633"/>
          </a:xfrm>
        </p:spPr>
      </p:pic>
    </p:spTree>
    <p:extLst>
      <p:ext uri="{BB962C8B-B14F-4D97-AF65-F5344CB8AC3E}">
        <p14:creationId xmlns:p14="http://schemas.microsoft.com/office/powerpoint/2010/main" val="1813946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err="1"/>
              <a:t>Ardagh</a:t>
            </a:r>
            <a:r>
              <a:rPr lang="fr-FR" sz="3200" dirty="0"/>
              <a:t>, Co. Limerick, Irlande ;</a:t>
            </a:r>
            <a:br>
              <a:rPr lang="fr-FR" sz="3200" dirty="0"/>
            </a:br>
            <a:r>
              <a:rPr lang="fr-FR" sz="3200" dirty="0"/>
              <a:t>calice ; argent, or, verre, ambre ; VIIIe siècle </a:t>
            </a:r>
            <a:r>
              <a:rPr lang="fr-FR" sz="3200" dirty="0" err="1"/>
              <a:t>ap</a:t>
            </a:r>
            <a:r>
              <a:rPr lang="fr-FR" sz="3200" dirty="0"/>
              <a:t>. J.-C.</a:t>
            </a:r>
          </a:p>
        </p:txBody>
      </p:sp>
      <p:pic>
        <p:nvPicPr>
          <p:cNvPr id="5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51" r="-8751"/>
          <a:stretch>
            <a:fillRect/>
          </a:stretch>
        </p:blipFill>
        <p:spPr>
          <a:xfrm>
            <a:off x="457200" y="1600200"/>
            <a:ext cx="2818656" cy="3158801"/>
          </a:xfrm>
        </p:spPr>
      </p:pic>
      <p:pic>
        <p:nvPicPr>
          <p:cNvPr id="6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152" b="-14152"/>
          <a:stretch>
            <a:fillRect/>
          </a:stretch>
        </p:blipFill>
        <p:spPr>
          <a:xfrm>
            <a:off x="2771800" y="3108658"/>
            <a:ext cx="3345606" cy="3749342"/>
          </a:xfr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484784"/>
            <a:ext cx="2603703" cy="25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8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2EFCDBC-E2E0-59D8-9E93-48C099AD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879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4207FCD-B5BB-0D04-1F56-9733D975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274638"/>
            <a:ext cx="8839200" cy="585152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UEO Celtes – Arts, Lettres, Langues / 2025-2026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Licence 3, semestre 5 – Imaginaire et transferts culturels –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01FTH51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des cours / lundi, 13h45-15h45, amphi B5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8 septembre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Les débuts de l’art celtique en Europe continentale au Ve siècle av. J.-C. (V.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Defente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15 septembre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Les débuts de l’art celtique en Europe continentale au IVe siècle av. J.-C. (V.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Defente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22 septembre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L’art celtique d’Europe continentale aux IIIe-Ier siècles av. J.-C. (V.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Defente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distanciel asynchrone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29 septembre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L’art celtique de Grande-Bretagne et d’Irlande (IVe siècle av. J.-C. – Xe siècle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J.-C.) (V.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Defente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6 octobre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L’art de l’enluminure insulaire (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Ve-Xe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siècles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J.-C.) (M. Jacob-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Yapi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13 octobre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L’art celtique continental et insulaire. Etude de cas : analyse du Livre de Kells (M. Jacob-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Yapi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20 octobre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Les langues celtiques : celtique continental et celtique insulaire (E.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Hupel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</a:t>
            </a:r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présentiel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Vacances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3 novembre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Les littératures celtiques : un conte gallois :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Culhwch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Olwen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Hupel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</a:t>
            </a:r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présentiel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10 novembre</a:t>
            </a:r>
            <a:r>
              <a:rPr lang="fr-FR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Les littératures celtiques : la matière de Bretagne... en Bretagne (E.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Hupel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présentiel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17 novembre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Lais</a:t>
            </a: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Marie de France : un conservatoire littéraire des lais bretons ? (F.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Pomel</a:t>
            </a: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i="1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distanciel 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24 novembre 2025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graal comme objet énigmatique dans </a:t>
            </a:r>
            <a:r>
              <a:rPr lang="fr-F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Conte du Graal</a:t>
            </a: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Chrétien de Troyes : histoire d’un mot, enjeux symboliques et réappropriations (F.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Pomel</a:t>
            </a: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fr-FR" sz="2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distanciel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 1 décembre 2025</a:t>
            </a:r>
            <a:r>
              <a:rPr 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fr-F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EXAMEN SUR TABLE </a:t>
            </a:r>
            <a:r>
              <a:rPr lang="fr-FR" sz="2200" b="1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b="1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13h45-15h45, amphi B5)</a:t>
            </a:r>
            <a:r>
              <a:rPr lang="fr-FR" sz="2200" b="1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43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fr-FR" sz="3200" dirty="0" err="1"/>
              <a:t>Wandsworth</a:t>
            </a:r>
            <a:r>
              <a:rPr lang="fr-FR" sz="3200" dirty="0"/>
              <a:t>, dans la Tamise, Grande-Bretagne ; </a:t>
            </a:r>
            <a:r>
              <a:rPr lang="fr-FR" sz="3200" dirty="0" err="1"/>
              <a:t>umbo</a:t>
            </a:r>
            <a:r>
              <a:rPr lang="fr-FR" sz="3200" dirty="0"/>
              <a:t> de bouclier, bronze ; Diam. 33 cm </a:t>
            </a:r>
            <a:br>
              <a:rPr lang="fr-FR" sz="3200" dirty="0"/>
            </a:br>
            <a:r>
              <a:rPr lang="fr-FR" sz="3200" dirty="0"/>
              <a:t> v. 300-200 av. J.-C.</a:t>
            </a:r>
          </a:p>
        </p:txBody>
      </p:sp>
      <p:pic>
        <p:nvPicPr>
          <p:cNvPr id="5" name="Espace réservé du contenu 4" descr="Wandsworth, River Thames - Shield boss, br. - Vue profil, in Jope 2000, pl.82b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489" b="-55489"/>
          <a:stretch>
            <a:fillRect/>
          </a:stretch>
        </p:blipFill>
        <p:spPr>
          <a:xfrm rot="10800000">
            <a:off x="283632" y="3596280"/>
            <a:ext cx="3310468" cy="3709963"/>
          </a:xfrm>
        </p:spPr>
      </p:pic>
      <p:pic>
        <p:nvPicPr>
          <p:cNvPr id="6" name="Image 5" descr="Wandsworth, River Thames - Shield boss, détail oiseau, in Jope 2000, pl.83c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465" y="2455864"/>
            <a:ext cx="1823300" cy="1140416"/>
          </a:xfrm>
          <a:prstGeom prst="rect">
            <a:avLst/>
          </a:prstGeom>
        </p:spPr>
      </p:pic>
      <p:pic>
        <p:nvPicPr>
          <p:cNvPr id="9" name="Espace réservé du contenu 8" descr="Wandsworth, River Thames, London, Middlesex - Shield boss, Diam. 38,5 cm , in UDF 1977, 203, fig.210 .pdf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37" b="-5737"/>
          <a:stretch>
            <a:fillRect/>
          </a:stretch>
        </p:blipFill>
        <p:spPr>
          <a:xfrm>
            <a:off x="4859867" y="1398305"/>
            <a:ext cx="4038600" cy="4525963"/>
          </a:xfrm>
        </p:spPr>
      </p:pic>
      <p:pic>
        <p:nvPicPr>
          <p:cNvPr id="10" name="Image 9" descr="Wandsworth, River Thames, Shield boss - détail avant oiseau, in Jope 2000, fpl.83e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55431"/>
            <a:ext cx="2307265" cy="1177531"/>
          </a:xfrm>
          <a:prstGeom prst="rect">
            <a:avLst/>
          </a:prstGeom>
        </p:spPr>
      </p:pic>
      <p:pic>
        <p:nvPicPr>
          <p:cNvPr id="11" name="Image 10" descr="Wandsworth, Shield-Boss, détail gravure, in Jope 2000, pl.88a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52986" y="3877643"/>
            <a:ext cx="951236" cy="1328000"/>
          </a:xfrm>
          <a:prstGeom prst="rect">
            <a:avLst/>
          </a:prstGeom>
        </p:spPr>
      </p:pic>
      <p:pic>
        <p:nvPicPr>
          <p:cNvPr id="3" name="Image 2" descr="Wandsworth, River Thames, London, Middlesex - Shield boss, Diam. 38,5 cm , in UDF 1977, 203, fig.210 .p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867" y="2074864"/>
            <a:ext cx="3603512" cy="36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3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Witham (rivière Witham), près de Lincoln, Lincolnshire, Grande-Bretagne ; Bouclier ; bronze, corail ; v. 300-200 av .J.-C.</a:t>
            </a:r>
          </a:p>
        </p:txBody>
      </p:sp>
      <p:pic>
        <p:nvPicPr>
          <p:cNvPr id="5" name="Espace réservé du contenu 4" descr=" River Witham Shield - in Horae ferales 1863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35" r="-11935"/>
          <a:stretch>
            <a:fillRect/>
          </a:stretch>
        </p:blipFill>
        <p:spPr>
          <a:xfrm rot="10800000">
            <a:off x="224367" y="4002882"/>
            <a:ext cx="2180079" cy="2443163"/>
          </a:xfrm>
        </p:spPr>
      </p:pic>
      <p:pic>
        <p:nvPicPr>
          <p:cNvPr id="7" name="Espace réservé du contenu 6" descr=" River Witham, near Lincoln - Shield - Détail umbo, BM - 300-200 BC, in BM 2015-2016, fig.1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5" r="-2015"/>
          <a:stretch>
            <a:fillRect/>
          </a:stretch>
        </p:blipFill>
        <p:spPr>
          <a:xfrm>
            <a:off x="4152686" y="2773505"/>
            <a:ext cx="1849764" cy="2072987"/>
          </a:xfrm>
        </p:spPr>
      </p:pic>
      <p:pic>
        <p:nvPicPr>
          <p:cNvPr id="6" name="Image 5" descr="Witham River - Shield - Détail cercle haut, in Jope M. 2000, pl. 65d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729" y="1567924"/>
            <a:ext cx="988957" cy="2060043"/>
          </a:xfrm>
          <a:prstGeom prst="rect">
            <a:avLst/>
          </a:prstGeom>
        </p:spPr>
      </p:pic>
      <p:pic>
        <p:nvPicPr>
          <p:cNvPr id="8" name="Image 7" descr="Witham River, Shield - Shcéma in D.W. Harding 2007, 148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450" y="2155298"/>
            <a:ext cx="2684350" cy="4093634"/>
          </a:xfrm>
          <a:prstGeom prst="rect">
            <a:avLst/>
          </a:prstGeom>
        </p:spPr>
      </p:pic>
      <p:pic>
        <p:nvPicPr>
          <p:cNvPr id="3" name="Image 2" descr=" Carte ECA GB-Irl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7200" y="1360750"/>
            <a:ext cx="2033942" cy="24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/>
              <a:t>Battersea</a:t>
            </a:r>
            <a:r>
              <a:rPr lang="fr-FR" sz="2400" dirty="0"/>
              <a:t> (dans la Tamise), Londres, Grande-Bretagne ;</a:t>
            </a:r>
            <a:br>
              <a:rPr lang="fr-FR" sz="2400" dirty="0"/>
            </a:br>
            <a:r>
              <a:rPr lang="fr-FR" sz="2400" dirty="0"/>
              <a:t>bouclier ; bronze, émaux rouges ; H. 77, 7 cm ; v. 300-50 av. J.-C.</a:t>
            </a:r>
            <a:br>
              <a:rPr lang="fr-FR" sz="2400" dirty="0"/>
            </a:br>
            <a:r>
              <a:rPr lang="fr-FR" sz="2400" dirty="0"/>
              <a:t>(</a:t>
            </a:r>
            <a:r>
              <a:rPr lang="fr-FR" sz="2400" i="1" dirty="0"/>
              <a:t>Vue de la Tamise</a:t>
            </a:r>
            <a:r>
              <a:rPr lang="fr-FR" sz="2400" dirty="0"/>
              <a:t> (à hauteur de </a:t>
            </a:r>
            <a:r>
              <a:rPr lang="fr-FR" sz="2400" dirty="0" err="1"/>
              <a:t>Battersea</a:t>
            </a:r>
            <a:r>
              <a:rPr lang="fr-FR" sz="2400" dirty="0"/>
              <a:t>), par Canaletto, 1751).</a:t>
            </a:r>
          </a:p>
        </p:txBody>
      </p:sp>
      <p:pic>
        <p:nvPicPr>
          <p:cNvPr id="5" name="Espace réservé du contenu 4" descr=" Battersea Shield - in Horae ferales 1863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13" r="-11513"/>
          <a:stretch>
            <a:fillRect/>
          </a:stretch>
        </p:blipFill>
        <p:spPr>
          <a:xfrm>
            <a:off x="457200" y="3687197"/>
            <a:ext cx="2322134" cy="2602360"/>
          </a:xfrm>
        </p:spPr>
      </p:pic>
      <p:pic>
        <p:nvPicPr>
          <p:cNvPr id="7" name="Espace réservé du contenu 6" descr="Battersea Shield - BM - 86dd1b3c2cf3bae5190b190f2c3688ab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453" r="-27453"/>
          <a:stretch>
            <a:fillRect/>
          </a:stretch>
        </p:blipFill>
        <p:spPr>
          <a:xfrm>
            <a:off x="4989265" y="1413124"/>
            <a:ext cx="4451068" cy="4988206"/>
          </a:xfrm>
        </p:spPr>
      </p:pic>
      <p:pic>
        <p:nvPicPr>
          <p:cNvPr id="6" name="Image 5" descr="Battersea Shield - Détail, in BM 2015-2016, fig.17 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21779" y="2216150"/>
            <a:ext cx="2142305" cy="27220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B64665-28DA-FB4A-BFC4-278C36ABC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29" y="1413124"/>
            <a:ext cx="2172413" cy="17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2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err="1"/>
              <a:t>Kirkburn</a:t>
            </a:r>
            <a:r>
              <a:rPr lang="fr-FR" sz="2800" dirty="0"/>
              <a:t> K3, Est Yorkshire, Grande-Bretagne ;</a:t>
            </a:r>
            <a:br>
              <a:rPr lang="fr-FR" sz="2800" dirty="0"/>
            </a:br>
            <a:r>
              <a:rPr lang="fr-FR" sz="2800" dirty="0"/>
              <a:t>Epée dans son fourreau ; bronze, fer, émail rouge, corne ;</a:t>
            </a:r>
            <a:br>
              <a:rPr lang="fr-FR" sz="2800" dirty="0"/>
            </a:br>
            <a:r>
              <a:rPr lang="fr-FR" sz="2800" dirty="0"/>
              <a:t>v. 300-200 av. J.-C.</a:t>
            </a:r>
          </a:p>
        </p:txBody>
      </p:sp>
      <p:pic>
        <p:nvPicPr>
          <p:cNvPr id="8" name="Espace réservé du contenu 7" descr="Kirkburn K3, East Yorkshire - Epée, détail poignée avec émail R, in Stead IM1991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81" r="-18981"/>
          <a:stretch>
            <a:fillRect/>
          </a:stretch>
        </p:blipFill>
        <p:spPr>
          <a:xfrm>
            <a:off x="5887339" y="1219201"/>
            <a:ext cx="3256661" cy="3649663"/>
          </a:xfrm>
        </p:spPr>
      </p:pic>
      <p:pic>
        <p:nvPicPr>
          <p:cNvPr id="9" name="Image 8" descr="Kirkburn K3, East Yorkshire - Epée - schéma James - 3d094a7a28f0b623f8aa7a172de417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015" y="1579034"/>
            <a:ext cx="1493212" cy="500972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BA995-DEC8-AD4A-BB3E-723CE23E1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D7D15B-BB9F-5B4F-B8C2-8AE0D39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14" y="1549783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Torrs, Dumfries and Galloway, Ecosse, Grande-Bretagne ; Chanfrein (?) ; bronze ; L. 23, 4 cm ;</a:t>
            </a:r>
            <a:br>
              <a:rPr lang="fr-FR" sz="2800" dirty="0"/>
            </a:br>
            <a:r>
              <a:rPr lang="fr-FR" sz="2800" dirty="0"/>
              <a:t>300-200 av. J.-C.</a:t>
            </a:r>
          </a:p>
        </p:txBody>
      </p:sp>
      <p:pic>
        <p:nvPicPr>
          <p:cNvPr id="5" name="Espace réservé du contenu 4" descr="ponycap-sal-700px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71" b="-27671"/>
          <a:stretch>
            <a:fillRect/>
          </a:stretch>
        </p:blipFill>
        <p:spPr>
          <a:xfrm>
            <a:off x="1460500" y="3133807"/>
            <a:ext cx="3323167" cy="3724193"/>
          </a:xfrm>
        </p:spPr>
      </p:pic>
      <p:pic>
        <p:nvPicPr>
          <p:cNvPr id="6" name="Espace réservé du contenu 5" descr="Torrs, Dumfries and Galloway, Scotland - Poney Cap, br. L. 23,4 cm - 300-200 BC, Nat. Mus. Scotland Edinburgh, in BM 2015-2016, fig. 86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2" r="-1772"/>
          <a:stretch>
            <a:fillRect/>
          </a:stretch>
        </p:blipFill>
        <p:spPr>
          <a:xfrm>
            <a:off x="4783667" y="1600200"/>
            <a:ext cx="3903133" cy="4374148"/>
          </a:xfrm>
        </p:spPr>
      </p:pic>
      <p:pic>
        <p:nvPicPr>
          <p:cNvPr id="3" name="Image 2" descr="Carte GB et IRL, in I Celti Venise 1990, 618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7200" y="1434043"/>
            <a:ext cx="1970816" cy="23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1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5696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/>
              <a:t>Torrs, Dumfries and Galloway,</a:t>
            </a:r>
            <a:br>
              <a:rPr lang="fr-FR" sz="2400" dirty="0"/>
            </a:br>
            <a:r>
              <a:rPr lang="fr-FR" sz="2400" dirty="0"/>
              <a:t>Ecosse, Grande-Bretagne ;</a:t>
            </a:r>
            <a:br>
              <a:rPr lang="fr-FR" sz="2400" dirty="0"/>
            </a:br>
            <a:r>
              <a:rPr lang="fr-FR" sz="2400" dirty="0"/>
              <a:t>Chanfrein (?) ; bronze ;</a:t>
            </a:r>
            <a:br>
              <a:rPr lang="fr-FR" sz="2400" dirty="0"/>
            </a:br>
            <a:r>
              <a:rPr lang="fr-FR" sz="2400" dirty="0"/>
              <a:t>L. 23, 4 cm ; 300-200 av. J.-C.</a:t>
            </a:r>
          </a:p>
        </p:txBody>
      </p:sp>
      <p:pic>
        <p:nvPicPr>
          <p:cNvPr id="5" name="Espace réservé du contenu 4" descr="Torrs, Dumfries and Galloway, Scotland - Poney Cap, br. L. 23,4 cm - 300-200 BC, Nat. Mus. Scotland Edinburgh, in BM 2015-2016, fig. 86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2" r="-1772"/>
          <a:stretch>
            <a:fillRect/>
          </a:stretch>
        </p:blipFill>
        <p:spPr>
          <a:xfrm>
            <a:off x="457200" y="1820334"/>
            <a:ext cx="1953430" cy="2189163"/>
          </a:xfrm>
        </p:spPr>
      </p:pic>
      <p:pic>
        <p:nvPicPr>
          <p:cNvPr id="7" name="Espace réservé du contenu 6" descr="ponycaphorns-image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55" b="-33455"/>
          <a:stretch>
            <a:fillRect/>
          </a:stretch>
        </p:blipFill>
        <p:spPr>
          <a:xfrm>
            <a:off x="5503333" y="3290364"/>
            <a:ext cx="3183467" cy="3567636"/>
          </a:xfrm>
        </p:spPr>
      </p:pic>
      <p:pic>
        <p:nvPicPr>
          <p:cNvPr id="6" name="Image 5" descr="Torrs, Dumries and Galloway, Scotland - Schéma décor au repoussé, in Briggs S., Festschrift Megaw 2014, 347, fig.36.4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630" y="3628496"/>
            <a:ext cx="2790263" cy="2854326"/>
          </a:xfrm>
          <a:prstGeom prst="rect">
            <a:avLst/>
          </a:prstGeom>
        </p:spPr>
      </p:pic>
      <p:pic>
        <p:nvPicPr>
          <p:cNvPr id="8" name="Image 7" descr="ponycap-duckhead-image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734" y="571500"/>
            <a:ext cx="2123457" cy="28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78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1459</Words>
  <Application>Microsoft Macintosh PowerPoint</Application>
  <PresentationFormat>Affichage à l'écran (4:3)</PresentationFormat>
  <Paragraphs>86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Aptos</vt:lpstr>
      <vt:lpstr>Arial</vt:lpstr>
      <vt:lpstr>Calibri</vt:lpstr>
      <vt:lpstr>Futura Medium</vt:lpstr>
      <vt:lpstr>Times New Roman</vt:lpstr>
      <vt:lpstr>Thème Office</vt:lpstr>
      <vt:lpstr>L3.S5 – UEO Celtes – Imaginaire et transferts culturels Les Celtes de l’Antiquité (CM. V. Defente)</vt:lpstr>
      <vt:lpstr>Présentation PowerPoint</vt:lpstr>
      <vt:lpstr>Grande-Bretagne et Irlande</vt:lpstr>
      <vt:lpstr>Wandsworth, dans la Tamise, Grande-Bretagne ; umbo de bouclier, bronze ; Diam. 33 cm   v. 300-200 av. J.-C.</vt:lpstr>
      <vt:lpstr>Witham (rivière Witham), près de Lincoln, Lincolnshire, Grande-Bretagne ; Bouclier ; bronze, corail ; v. 300-200 av .J.-C.</vt:lpstr>
      <vt:lpstr>Battersea (dans la Tamise), Londres, Grande-Bretagne ; bouclier ; bronze, émaux rouges ; H. 77, 7 cm ; v. 300-50 av. J.-C. (Vue de la Tamise (à hauteur de Battersea), par Canaletto, 1751).</vt:lpstr>
      <vt:lpstr>Kirkburn K3, Est Yorkshire, Grande-Bretagne ; Epée dans son fourreau ; bronze, fer, émail rouge, corne ; v. 300-200 av. J.-C.</vt:lpstr>
      <vt:lpstr>Torrs, Dumfries and Galloway, Ecosse, Grande-Bretagne ; Chanfrein (?) ; bronze ; L. 23, 4 cm ; 300-200 av. J.-C.</vt:lpstr>
      <vt:lpstr>Torrs, Dumfries and Galloway, Ecosse, Grande-Bretagne ; Chanfrein (?) ; bronze ; L. 23, 4 cm ; 300-200 av. J.-C.</vt:lpstr>
      <vt:lpstr>Rivière Bann, île de Longham, Co. Derry, Irlande ; Plaque circulaire ; bronze ; Diam. 10, 5 cm ; IIe siècle av. J.-C.</vt:lpstr>
      <vt:lpstr>Broighter, près de Limavady, Co. Londonderry, Irlande ;  Dépôt ; bateau, or ; L. 18 cm ; Ier siècle av. J.-C.</vt:lpstr>
      <vt:lpstr>Broighter, près de Limavady, Co. Londonderry, Irlande ;  torque tubulaire ; or ; Diam. 13 cm ; Ier siècle av. J.-C.</vt:lpstr>
      <vt:lpstr>Snettisham, Norfolk (1948) ; dépôt ; « Great Torc » ; or ; Diam. 20 cm ; 100-50 av. J.-C.</vt:lpstr>
      <vt:lpstr>Présentation PowerPoint</vt:lpstr>
      <vt:lpstr> Manching, Kr. Ingolstadt, Haute-Bavière, Allemagne ; fouilles en cours (années 1950 / années 1990) ; les différentes phases d’occupation du site  (IIIe-Ier siècles av. J.-C.). </vt:lpstr>
      <vt:lpstr>Manching, Kr. Ingolstadt, Haute-Bavière, Allemagne ; (fouilles 1984).</vt:lpstr>
      <vt:lpstr>Manching, Kr. Ingolstadt, Haute-Bavière, Allemagne ; 1. Détail de la tige centrale ; 2. Détail d’une feuille (avers et revers), bronze, or ; 3. Détail d’une feuille avec bourgeon et fruit, bronze, or ; </vt:lpstr>
      <vt:lpstr>Manching, Kr. Ingolstadt, Haute-Bavière, Allemagne ; fragments de feuille d’or ; détail des décors ; restitution.</vt:lpstr>
      <vt:lpstr>« L’arbre cultuel » de Manching ; 1. Reconstitution ; or, bronze ; H. env. 60 cm ; IIe siècle av. J.-C. (Kelten Römer Museum Manching) ; 2. Réplique (argent doré).</vt:lpstr>
      <vt:lpstr>Aylesford, Kent, Grande-Bretagne  (1886) ; tombe à incinération ; Seau ; bronze ; H. 34, 5 cm ; IIe-Ier siècles av. J.-C.</vt:lpstr>
      <vt:lpstr>Desborough, Northamptonshire, Grande-Bretagne ; Miroir ; bronze ; H. 35 cm ; 50 av. J.-C. – 50 ap. J.-C.</vt:lpstr>
      <vt:lpstr>Santon, Norfolk, Grande-Bretagne ; élément de harnais; bronze et émail rouge ; L. 7 cm ;  50 av. J.-C.</vt:lpstr>
      <vt:lpstr>Présentation PowerPoint</vt:lpstr>
      <vt:lpstr>Les Celtes – Imaginaire et transferts culturels (Ve siècle av. J.-C. – Ier siècle ap. J.-C.).</vt:lpstr>
      <vt:lpstr>Gersheim - Reinheim, Sarre, Allemagne ; IVe siècle av. J.-C. (v. 380 av. J.-C.).</vt:lpstr>
      <vt:lpstr>Gersheim-Reinheim, Saarland, Allemagne ; poignée du couvercle de la cruche ; bronze ; IVe siècle av. J.-C.</vt:lpstr>
      <vt:lpstr>Gersheim-Reinheim, Saarland, Allemagne ; torque, bracelets, miroir ; in situ ; reconstitution du miroir, dessin</vt:lpstr>
      <vt:lpstr>Miroirs ; Grande-Bretagne ; IVe siècle av. J.-C. – Ier siècle ap. J.-C.</vt:lpstr>
      <vt:lpstr>Wetwang Slack, Yorkshire, Grande-Bretagne ; tombe 2, à char  (fouilles 1984) ; miroir ; fer ; IVe siècle av. J;-C. </vt:lpstr>
      <vt:lpstr>Birdlip, Gloucestershire, Grande-Bretagne ; sépulture à inhumation (1879)</vt:lpstr>
      <vt:lpstr>Birdlip, Gloucestershire, Grande-Bretagne ; sépulture à inhumation (1879) ;  miroir ; bronze, émail rouge ; 50 BC – AD 60-70</vt:lpstr>
      <vt:lpstr>Basse-Yutz, Moselle, France ; stamnoï et cruches à bec droit ; bronze, corail, émail rouge ; IVe siècle av. J.-C. ; (Londres, British Museum)</vt:lpstr>
      <vt:lpstr>Basse-Yutz, Moselle, France ; oenochoé ; bronze, corail, émail rouge ; IVe siècle av. J.-C.  </vt:lpstr>
      <vt:lpstr>Présentation PowerPoint</vt:lpstr>
      <vt:lpstr>Basse-Yutz, Moselle, France ; oenochoé ; bronze, corail ; IVe siècle av. J.-C.</vt:lpstr>
      <vt:lpstr>Sanzeno, Trentin, Haut-Adige, Italie ; fibule ; bronze, verre rouge ; IIIe siècle av. J.-C.</vt:lpstr>
      <vt:lpstr>Castle Island, Dowris, Co. Offaly, Irlande ; attache de vêtement ; bronze et émail rouge ; L. 7, 5 cm ; après 250 ap. J.-C. </vt:lpstr>
      <vt:lpstr>Ardagh, Co. Limerick, Irlande ; calice ; argent, or, verre, ambre ; VIIIe siècle ap. J.-C.</vt:lpstr>
      <vt:lpstr>Présentation PowerPoint</vt:lpstr>
    </vt:vector>
  </TitlesOfParts>
  <Company>Université Rennes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Grande-Bretagne et Irlande</dc:title>
  <dc:creator>Virginie Defente</dc:creator>
  <cp:lastModifiedBy>Virginie Defente</cp:lastModifiedBy>
  <cp:revision>119</cp:revision>
  <dcterms:created xsi:type="dcterms:W3CDTF">2017-11-07T10:34:11Z</dcterms:created>
  <dcterms:modified xsi:type="dcterms:W3CDTF">2025-10-01T09:32:44Z</dcterms:modified>
</cp:coreProperties>
</file>