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90" r:id="rId2"/>
    <p:sldId id="263" r:id="rId3"/>
    <p:sldId id="295" r:id="rId4"/>
    <p:sldId id="291" r:id="rId5"/>
    <p:sldId id="296" r:id="rId6"/>
    <p:sldId id="297" r:id="rId7"/>
    <p:sldId id="298" r:id="rId8"/>
    <p:sldId id="299" r:id="rId9"/>
    <p:sldId id="292" r:id="rId10"/>
    <p:sldId id="300" r:id="rId11"/>
    <p:sldId id="303" r:id="rId12"/>
    <p:sldId id="304" r:id="rId13"/>
    <p:sldId id="305" r:id="rId14"/>
    <p:sldId id="302" r:id="rId15"/>
    <p:sldId id="307" r:id="rId16"/>
    <p:sldId id="308" r:id="rId17"/>
    <p:sldId id="309" r:id="rId18"/>
    <p:sldId id="310" r:id="rId19"/>
    <p:sldId id="311" r:id="rId20"/>
    <p:sldId id="306" r:id="rId21"/>
    <p:sldId id="301" r:id="rId22"/>
    <p:sldId id="312" r:id="rId23"/>
    <p:sldId id="313" r:id="rId24"/>
    <p:sldId id="293" r:id="rId25"/>
    <p:sldId id="314" r:id="rId26"/>
    <p:sldId id="266" r:id="rId27"/>
    <p:sldId id="289" r:id="rId28"/>
    <p:sldId id="351" r:id="rId29"/>
    <p:sldId id="315" r:id="rId30"/>
    <p:sldId id="316" r:id="rId31"/>
    <p:sldId id="317" r:id="rId32"/>
    <p:sldId id="318" r:id="rId33"/>
    <p:sldId id="294" r:id="rId34"/>
    <p:sldId id="319" r:id="rId35"/>
    <p:sldId id="321" r:id="rId36"/>
    <p:sldId id="322" r:id="rId37"/>
    <p:sldId id="257" r:id="rId38"/>
    <p:sldId id="323" r:id="rId39"/>
    <p:sldId id="324" r:id="rId40"/>
    <p:sldId id="325" r:id="rId41"/>
    <p:sldId id="327" r:id="rId42"/>
    <p:sldId id="326" r:id="rId43"/>
    <p:sldId id="328" r:id="rId44"/>
    <p:sldId id="329" r:id="rId45"/>
    <p:sldId id="330" r:id="rId46"/>
    <p:sldId id="347" r:id="rId47"/>
    <p:sldId id="331" r:id="rId48"/>
    <p:sldId id="332" r:id="rId49"/>
    <p:sldId id="333" r:id="rId50"/>
    <p:sldId id="334" r:id="rId51"/>
    <p:sldId id="335" r:id="rId52"/>
    <p:sldId id="337" r:id="rId53"/>
    <p:sldId id="336" r:id="rId54"/>
    <p:sldId id="338" r:id="rId55"/>
    <p:sldId id="339" r:id="rId56"/>
    <p:sldId id="340" r:id="rId57"/>
    <p:sldId id="341" r:id="rId58"/>
    <p:sldId id="342" r:id="rId59"/>
    <p:sldId id="343" r:id="rId60"/>
    <p:sldId id="344" r:id="rId61"/>
    <p:sldId id="345" r:id="rId62"/>
    <p:sldId id="346" r:id="rId63"/>
    <p:sldId id="348" r:id="rId64"/>
    <p:sldId id="350" r:id="rId65"/>
    <p:sldId id="349" r:id="rId6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20"/>
    <p:restoredTop sz="94720"/>
  </p:normalViewPr>
  <p:slideViewPr>
    <p:cSldViewPr snapToGrid="0">
      <p:cViewPr varScale="1">
        <p:scale>
          <a:sx n="104" d="100"/>
          <a:sy n="104" d="100"/>
        </p:scale>
        <p:origin x="232"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027201-8F74-ADF7-4E8B-F392EDFEAFC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FE1F9B5-0024-358A-A75B-CEC8FB98EF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422E7FD-8112-7F2C-1B72-1CC27013B031}"/>
              </a:ext>
            </a:extLst>
          </p:cNvPr>
          <p:cNvSpPr>
            <a:spLocks noGrp="1"/>
          </p:cNvSpPr>
          <p:nvPr>
            <p:ph type="dt" sz="half" idx="10"/>
          </p:nvPr>
        </p:nvSpPr>
        <p:spPr/>
        <p:txBody>
          <a:bodyPr/>
          <a:lstStyle/>
          <a:p>
            <a:fld id="{3553E95B-5719-1D4D-8A31-FAAB2E14E840}" type="datetimeFigureOut">
              <a:rPr lang="fr-FR" smtClean="0"/>
              <a:t>17/11/2025</a:t>
            </a:fld>
            <a:endParaRPr lang="fr-FR"/>
          </a:p>
        </p:txBody>
      </p:sp>
      <p:sp>
        <p:nvSpPr>
          <p:cNvPr id="5" name="Espace réservé du pied de page 4">
            <a:extLst>
              <a:ext uri="{FF2B5EF4-FFF2-40B4-BE49-F238E27FC236}">
                <a16:creationId xmlns:a16="http://schemas.microsoft.com/office/drawing/2014/main" id="{BE7068FD-33A6-0EA3-FB41-8B6E0FB18F3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FF44F6C-BC84-65F1-16E0-736CB6C5D21C}"/>
              </a:ext>
            </a:extLst>
          </p:cNvPr>
          <p:cNvSpPr>
            <a:spLocks noGrp="1"/>
          </p:cNvSpPr>
          <p:nvPr>
            <p:ph type="sldNum" sz="quarter" idx="12"/>
          </p:nvPr>
        </p:nvSpPr>
        <p:spPr/>
        <p:txBody>
          <a:bodyPr/>
          <a:lstStyle/>
          <a:p>
            <a:fld id="{71AC1254-52C6-5140-A1BE-4B939B8AB1DA}" type="slidenum">
              <a:rPr lang="fr-FR" smtClean="0"/>
              <a:t>‹N°›</a:t>
            </a:fld>
            <a:endParaRPr lang="fr-FR"/>
          </a:p>
        </p:txBody>
      </p:sp>
    </p:spTree>
    <p:extLst>
      <p:ext uri="{BB962C8B-B14F-4D97-AF65-F5344CB8AC3E}">
        <p14:creationId xmlns:p14="http://schemas.microsoft.com/office/powerpoint/2010/main" val="1554256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AD7C0E-6C11-4968-C34D-14C737BC996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CF5AD17-0B83-B7A6-F49A-49432E63BAB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C4D7041-A4E7-AD0A-A769-75EBCD90E762}"/>
              </a:ext>
            </a:extLst>
          </p:cNvPr>
          <p:cNvSpPr>
            <a:spLocks noGrp="1"/>
          </p:cNvSpPr>
          <p:nvPr>
            <p:ph type="dt" sz="half" idx="10"/>
          </p:nvPr>
        </p:nvSpPr>
        <p:spPr/>
        <p:txBody>
          <a:bodyPr/>
          <a:lstStyle/>
          <a:p>
            <a:fld id="{3553E95B-5719-1D4D-8A31-FAAB2E14E840}" type="datetimeFigureOut">
              <a:rPr lang="fr-FR" smtClean="0"/>
              <a:t>17/11/2025</a:t>
            </a:fld>
            <a:endParaRPr lang="fr-FR"/>
          </a:p>
        </p:txBody>
      </p:sp>
      <p:sp>
        <p:nvSpPr>
          <p:cNvPr id="5" name="Espace réservé du pied de page 4">
            <a:extLst>
              <a:ext uri="{FF2B5EF4-FFF2-40B4-BE49-F238E27FC236}">
                <a16:creationId xmlns:a16="http://schemas.microsoft.com/office/drawing/2014/main" id="{7D124402-228D-66FD-9D7C-AB8439C1DCC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C18BD22-7AF8-A097-E4C3-D030F394565E}"/>
              </a:ext>
            </a:extLst>
          </p:cNvPr>
          <p:cNvSpPr>
            <a:spLocks noGrp="1"/>
          </p:cNvSpPr>
          <p:nvPr>
            <p:ph type="sldNum" sz="quarter" idx="12"/>
          </p:nvPr>
        </p:nvSpPr>
        <p:spPr/>
        <p:txBody>
          <a:bodyPr/>
          <a:lstStyle/>
          <a:p>
            <a:fld id="{71AC1254-52C6-5140-A1BE-4B939B8AB1DA}" type="slidenum">
              <a:rPr lang="fr-FR" smtClean="0"/>
              <a:t>‹N°›</a:t>
            </a:fld>
            <a:endParaRPr lang="fr-FR"/>
          </a:p>
        </p:txBody>
      </p:sp>
    </p:spTree>
    <p:extLst>
      <p:ext uri="{BB962C8B-B14F-4D97-AF65-F5344CB8AC3E}">
        <p14:creationId xmlns:p14="http://schemas.microsoft.com/office/powerpoint/2010/main" val="2427056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A8155AE-9074-64AD-24A3-5EDE74001E8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16B89F8-6AB6-6B98-CE92-938B4747001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BCC93D2-769E-8EC0-9BF3-C9D4C6188CA8}"/>
              </a:ext>
            </a:extLst>
          </p:cNvPr>
          <p:cNvSpPr>
            <a:spLocks noGrp="1"/>
          </p:cNvSpPr>
          <p:nvPr>
            <p:ph type="dt" sz="half" idx="10"/>
          </p:nvPr>
        </p:nvSpPr>
        <p:spPr/>
        <p:txBody>
          <a:bodyPr/>
          <a:lstStyle/>
          <a:p>
            <a:fld id="{3553E95B-5719-1D4D-8A31-FAAB2E14E840}" type="datetimeFigureOut">
              <a:rPr lang="fr-FR" smtClean="0"/>
              <a:t>17/11/2025</a:t>
            </a:fld>
            <a:endParaRPr lang="fr-FR"/>
          </a:p>
        </p:txBody>
      </p:sp>
      <p:sp>
        <p:nvSpPr>
          <p:cNvPr id="5" name="Espace réservé du pied de page 4">
            <a:extLst>
              <a:ext uri="{FF2B5EF4-FFF2-40B4-BE49-F238E27FC236}">
                <a16:creationId xmlns:a16="http://schemas.microsoft.com/office/drawing/2014/main" id="{172ABF52-F1B1-6F1B-9B63-85C7AEE5128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4ABFD3F-EF85-7C14-505C-E95251E343AC}"/>
              </a:ext>
            </a:extLst>
          </p:cNvPr>
          <p:cNvSpPr>
            <a:spLocks noGrp="1"/>
          </p:cNvSpPr>
          <p:nvPr>
            <p:ph type="sldNum" sz="quarter" idx="12"/>
          </p:nvPr>
        </p:nvSpPr>
        <p:spPr/>
        <p:txBody>
          <a:bodyPr/>
          <a:lstStyle/>
          <a:p>
            <a:fld id="{71AC1254-52C6-5140-A1BE-4B939B8AB1DA}" type="slidenum">
              <a:rPr lang="fr-FR" smtClean="0"/>
              <a:t>‹N°›</a:t>
            </a:fld>
            <a:endParaRPr lang="fr-FR"/>
          </a:p>
        </p:txBody>
      </p:sp>
    </p:spTree>
    <p:extLst>
      <p:ext uri="{BB962C8B-B14F-4D97-AF65-F5344CB8AC3E}">
        <p14:creationId xmlns:p14="http://schemas.microsoft.com/office/powerpoint/2010/main" val="985992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2C4A03-9A68-D98D-14F9-2A9ED12E60D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1AE61FB-D772-217C-D966-5C55C331A0E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C9E6FA5-3400-A864-FC29-992786A66585}"/>
              </a:ext>
            </a:extLst>
          </p:cNvPr>
          <p:cNvSpPr>
            <a:spLocks noGrp="1"/>
          </p:cNvSpPr>
          <p:nvPr>
            <p:ph type="dt" sz="half" idx="10"/>
          </p:nvPr>
        </p:nvSpPr>
        <p:spPr/>
        <p:txBody>
          <a:bodyPr/>
          <a:lstStyle/>
          <a:p>
            <a:fld id="{3553E95B-5719-1D4D-8A31-FAAB2E14E840}" type="datetimeFigureOut">
              <a:rPr lang="fr-FR" smtClean="0"/>
              <a:t>17/11/2025</a:t>
            </a:fld>
            <a:endParaRPr lang="fr-FR"/>
          </a:p>
        </p:txBody>
      </p:sp>
      <p:sp>
        <p:nvSpPr>
          <p:cNvPr id="5" name="Espace réservé du pied de page 4">
            <a:extLst>
              <a:ext uri="{FF2B5EF4-FFF2-40B4-BE49-F238E27FC236}">
                <a16:creationId xmlns:a16="http://schemas.microsoft.com/office/drawing/2014/main" id="{1E40CCA5-B19E-F248-7E9E-F2B87D6A292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2BAE661-AD21-8182-52C9-34D2F9A98BE5}"/>
              </a:ext>
            </a:extLst>
          </p:cNvPr>
          <p:cNvSpPr>
            <a:spLocks noGrp="1"/>
          </p:cNvSpPr>
          <p:nvPr>
            <p:ph type="sldNum" sz="quarter" idx="12"/>
          </p:nvPr>
        </p:nvSpPr>
        <p:spPr/>
        <p:txBody>
          <a:bodyPr/>
          <a:lstStyle/>
          <a:p>
            <a:fld id="{71AC1254-52C6-5140-A1BE-4B939B8AB1DA}" type="slidenum">
              <a:rPr lang="fr-FR" smtClean="0"/>
              <a:t>‹N°›</a:t>
            </a:fld>
            <a:endParaRPr lang="fr-FR"/>
          </a:p>
        </p:txBody>
      </p:sp>
    </p:spTree>
    <p:extLst>
      <p:ext uri="{BB962C8B-B14F-4D97-AF65-F5344CB8AC3E}">
        <p14:creationId xmlns:p14="http://schemas.microsoft.com/office/powerpoint/2010/main" val="1537272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B0113C-ADF5-B6E9-B1B1-722712BCB7D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7315E91-2C5B-E258-6057-92347E1E07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C9D04FC-E76A-4634-AC04-908634FC6909}"/>
              </a:ext>
            </a:extLst>
          </p:cNvPr>
          <p:cNvSpPr>
            <a:spLocks noGrp="1"/>
          </p:cNvSpPr>
          <p:nvPr>
            <p:ph type="dt" sz="half" idx="10"/>
          </p:nvPr>
        </p:nvSpPr>
        <p:spPr/>
        <p:txBody>
          <a:bodyPr/>
          <a:lstStyle/>
          <a:p>
            <a:fld id="{3553E95B-5719-1D4D-8A31-FAAB2E14E840}" type="datetimeFigureOut">
              <a:rPr lang="fr-FR" smtClean="0"/>
              <a:t>17/11/2025</a:t>
            </a:fld>
            <a:endParaRPr lang="fr-FR"/>
          </a:p>
        </p:txBody>
      </p:sp>
      <p:sp>
        <p:nvSpPr>
          <p:cNvPr id="5" name="Espace réservé du pied de page 4">
            <a:extLst>
              <a:ext uri="{FF2B5EF4-FFF2-40B4-BE49-F238E27FC236}">
                <a16:creationId xmlns:a16="http://schemas.microsoft.com/office/drawing/2014/main" id="{46D94578-7B83-88EE-3F2B-B84458A95C2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765D003-9FFD-FA9D-4857-2C72AAE93061}"/>
              </a:ext>
            </a:extLst>
          </p:cNvPr>
          <p:cNvSpPr>
            <a:spLocks noGrp="1"/>
          </p:cNvSpPr>
          <p:nvPr>
            <p:ph type="sldNum" sz="quarter" idx="12"/>
          </p:nvPr>
        </p:nvSpPr>
        <p:spPr/>
        <p:txBody>
          <a:bodyPr/>
          <a:lstStyle/>
          <a:p>
            <a:fld id="{71AC1254-52C6-5140-A1BE-4B939B8AB1DA}" type="slidenum">
              <a:rPr lang="fr-FR" smtClean="0"/>
              <a:t>‹N°›</a:t>
            </a:fld>
            <a:endParaRPr lang="fr-FR"/>
          </a:p>
        </p:txBody>
      </p:sp>
    </p:spTree>
    <p:extLst>
      <p:ext uri="{BB962C8B-B14F-4D97-AF65-F5344CB8AC3E}">
        <p14:creationId xmlns:p14="http://schemas.microsoft.com/office/powerpoint/2010/main" val="4290365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099351-F5A1-0AEB-D708-BE38C1D37F0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376B7BA-9D68-B4E7-E679-3CE65BCC8D1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FBD7926-2D01-D353-16FB-BBC8185C23A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017F43B-A302-0FBD-1C01-524B40F2AED0}"/>
              </a:ext>
            </a:extLst>
          </p:cNvPr>
          <p:cNvSpPr>
            <a:spLocks noGrp="1"/>
          </p:cNvSpPr>
          <p:nvPr>
            <p:ph type="dt" sz="half" idx="10"/>
          </p:nvPr>
        </p:nvSpPr>
        <p:spPr/>
        <p:txBody>
          <a:bodyPr/>
          <a:lstStyle/>
          <a:p>
            <a:fld id="{3553E95B-5719-1D4D-8A31-FAAB2E14E840}" type="datetimeFigureOut">
              <a:rPr lang="fr-FR" smtClean="0"/>
              <a:t>17/11/2025</a:t>
            </a:fld>
            <a:endParaRPr lang="fr-FR"/>
          </a:p>
        </p:txBody>
      </p:sp>
      <p:sp>
        <p:nvSpPr>
          <p:cNvPr id="6" name="Espace réservé du pied de page 5">
            <a:extLst>
              <a:ext uri="{FF2B5EF4-FFF2-40B4-BE49-F238E27FC236}">
                <a16:creationId xmlns:a16="http://schemas.microsoft.com/office/drawing/2014/main" id="{8ADA8EA9-C4F8-32E7-B499-CC731505B97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9F5030E-2209-44EA-83B6-45E027F1759D}"/>
              </a:ext>
            </a:extLst>
          </p:cNvPr>
          <p:cNvSpPr>
            <a:spLocks noGrp="1"/>
          </p:cNvSpPr>
          <p:nvPr>
            <p:ph type="sldNum" sz="quarter" idx="12"/>
          </p:nvPr>
        </p:nvSpPr>
        <p:spPr/>
        <p:txBody>
          <a:bodyPr/>
          <a:lstStyle/>
          <a:p>
            <a:fld id="{71AC1254-52C6-5140-A1BE-4B939B8AB1DA}" type="slidenum">
              <a:rPr lang="fr-FR" smtClean="0"/>
              <a:t>‹N°›</a:t>
            </a:fld>
            <a:endParaRPr lang="fr-FR"/>
          </a:p>
        </p:txBody>
      </p:sp>
    </p:spTree>
    <p:extLst>
      <p:ext uri="{BB962C8B-B14F-4D97-AF65-F5344CB8AC3E}">
        <p14:creationId xmlns:p14="http://schemas.microsoft.com/office/powerpoint/2010/main" val="431397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F5EF12-426C-90F7-F5CE-481279A3DB6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FCED2B6-8BDD-0DD0-3B33-55F8381537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E4F1062-3890-F241-863D-690E822A21C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C431496-4638-8FE7-D6A3-103A575531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842D22B-7D0C-7F72-5243-DB309B60A2C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11335B2-2C0C-0EEF-B4F1-C6053F4E0F83}"/>
              </a:ext>
            </a:extLst>
          </p:cNvPr>
          <p:cNvSpPr>
            <a:spLocks noGrp="1"/>
          </p:cNvSpPr>
          <p:nvPr>
            <p:ph type="dt" sz="half" idx="10"/>
          </p:nvPr>
        </p:nvSpPr>
        <p:spPr/>
        <p:txBody>
          <a:bodyPr/>
          <a:lstStyle/>
          <a:p>
            <a:fld id="{3553E95B-5719-1D4D-8A31-FAAB2E14E840}" type="datetimeFigureOut">
              <a:rPr lang="fr-FR" smtClean="0"/>
              <a:t>17/11/2025</a:t>
            </a:fld>
            <a:endParaRPr lang="fr-FR"/>
          </a:p>
        </p:txBody>
      </p:sp>
      <p:sp>
        <p:nvSpPr>
          <p:cNvPr id="8" name="Espace réservé du pied de page 7">
            <a:extLst>
              <a:ext uri="{FF2B5EF4-FFF2-40B4-BE49-F238E27FC236}">
                <a16:creationId xmlns:a16="http://schemas.microsoft.com/office/drawing/2014/main" id="{3D7F8B2F-0947-9183-BC34-89A31462555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08A3E77-57E4-98C5-55F8-5D671823139D}"/>
              </a:ext>
            </a:extLst>
          </p:cNvPr>
          <p:cNvSpPr>
            <a:spLocks noGrp="1"/>
          </p:cNvSpPr>
          <p:nvPr>
            <p:ph type="sldNum" sz="quarter" idx="12"/>
          </p:nvPr>
        </p:nvSpPr>
        <p:spPr/>
        <p:txBody>
          <a:bodyPr/>
          <a:lstStyle/>
          <a:p>
            <a:fld id="{71AC1254-52C6-5140-A1BE-4B939B8AB1DA}" type="slidenum">
              <a:rPr lang="fr-FR" smtClean="0"/>
              <a:t>‹N°›</a:t>
            </a:fld>
            <a:endParaRPr lang="fr-FR"/>
          </a:p>
        </p:txBody>
      </p:sp>
    </p:spTree>
    <p:extLst>
      <p:ext uri="{BB962C8B-B14F-4D97-AF65-F5344CB8AC3E}">
        <p14:creationId xmlns:p14="http://schemas.microsoft.com/office/powerpoint/2010/main" val="2922869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314229-7170-A4B6-A388-01FA54FE4C4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920D842-76AF-4C2B-DDD8-48D38C20237A}"/>
              </a:ext>
            </a:extLst>
          </p:cNvPr>
          <p:cNvSpPr>
            <a:spLocks noGrp="1"/>
          </p:cNvSpPr>
          <p:nvPr>
            <p:ph type="dt" sz="half" idx="10"/>
          </p:nvPr>
        </p:nvSpPr>
        <p:spPr/>
        <p:txBody>
          <a:bodyPr/>
          <a:lstStyle/>
          <a:p>
            <a:fld id="{3553E95B-5719-1D4D-8A31-FAAB2E14E840}" type="datetimeFigureOut">
              <a:rPr lang="fr-FR" smtClean="0"/>
              <a:t>17/11/2025</a:t>
            </a:fld>
            <a:endParaRPr lang="fr-FR"/>
          </a:p>
        </p:txBody>
      </p:sp>
      <p:sp>
        <p:nvSpPr>
          <p:cNvPr id="4" name="Espace réservé du pied de page 3">
            <a:extLst>
              <a:ext uri="{FF2B5EF4-FFF2-40B4-BE49-F238E27FC236}">
                <a16:creationId xmlns:a16="http://schemas.microsoft.com/office/drawing/2014/main" id="{80015D2B-82CD-D985-FD70-67E7CD30137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8197F1E-FD9A-C0B4-C38B-94A74043A58D}"/>
              </a:ext>
            </a:extLst>
          </p:cNvPr>
          <p:cNvSpPr>
            <a:spLocks noGrp="1"/>
          </p:cNvSpPr>
          <p:nvPr>
            <p:ph type="sldNum" sz="quarter" idx="12"/>
          </p:nvPr>
        </p:nvSpPr>
        <p:spPr/>
        <p:txBody>
          <a:bodyPr/>
          <a:lstStyle/>
          <a:p>
            <a:fld id="{71AC1254-52C6-5140-A1BE-4B939B8AB1DA}" type="slidenum">
              <a:rPr lang="fr-FR" smtClean="0"/>
              <a:t>‹N°›</a:t>
            </a:fld>
            <a:endParaRPr lang="fr-FR"/>
          </a:p>
        </p:txBody>
      </p:sp>
    </p:spTree>
    <p:extLst>
      <p:ext uri="{BB962C8B-B14F-4D97-AF65-F5344CB8AC3E}">
        <p14:creationId xmlns:p14="http://schemas.microsoft.com/office/powerpoint/2010/main" val="2169467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6EB33E5-1D80-B561-B63D-CE494B9CE3FE}"/>
              </a:ext>
            </a:extLst>
          </p:cNvPr>
          <p:cNvSpPr>
            <a:spLocks noGrp="1"/>
          </p:cNvSpPr>
          <p:nvPr>
            <p:ph type="dt" sz="half" idx="10"/>
          </p:nvPr>
        </p:nvSpPr>
        <p:spPr/>
        <p:txBody>
          <a:bodyPr/>
          <a:lstStyle/>
          <a:p>
            <a:fld id="{3553E95B-5719-1D4D-8A31-FAAB2E14E840}" type="datetimeFigureOut">
              <a:rPr lang="fr-FR" smtClean="0"/>
              <a:t>17/11/2025</a:t>
            </a:fld>
            <a:endParaRPr lang="fr-FR"/>
          </a:p>
        </p:txBody>
      </p:sp>
      <p:sp>
        <p:nvSpPr>
          <p:cNvPr id="3" name="Espace réservé du pied de page 2">
            <a:extLst>
              <a:ext uri="{FF2B5EF4-FFF2-40B4-BE49-F238E27FC236}">
                <a16:creationId xmlns:a16="http://schemas.microsoft.com/office/drawing/2014/main" id="{C516E71E-FC1C-889D-DF23-2F77A6E0FD6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2B41F33-D45C-28A3-FE36-37A43BF1CFCD}"/>
              </a:ext>
            </a:extLst>
          </p:cNvPr>
          <p:cNvSpPr>
            <a:spLocks noGrp="1"/>
          </p:cNvSpPr>
          <p:nvPr>
            <p:ph type="sldNum" sz="quarter" idx="12"/>
          </p:nvPr>
        </p:nvSpPr>
        <p:spPr/>
        <p:txBody>
          <a:bodyPr/>
          <a:lstStyle/>
          <a:p>
            <a:fld id="{71AC1254-52C6-5140-A1BE-4B939B8AB1DA}" type="slidenum">
              <a:rPr lang="fr-FR" smtClean="0"/>
              <a:t>‹N°›</a:t>
            </a:fld>
            <a:endParaRPr lang="fr-FR"/>
          </a:p>
        </p:txBody>
      </p:sp>
    </p:spTree>
    <p:extLst>
      <p:ext uri="{BB962C8B-B14F-4D97-AF65-F5344CB8AC3E}">
        <p14:creationId xmlns:p14="http://schemas.microsoft.com/office/powerpoint/2010/main" val="142028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D1F6D6-6C1B-F0C2-DB84-4B94EDAF6F5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709CABC-FE5B-EB7A-4BB3-097FD7296B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8765803-1FAC-CFBD-BF59-1143AFD6B7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E2C84EA-399D-6F0C-A704-8E693A781B36}"/>
              </a:ext>
            </a:extLst>
          </p:cNvPr>
          <p:cNvSpPr>
            <a:spLocks noGrp="1"/>
          </p:cNvSpPr>
          <p:nvPr>
            <p:ph type="dt" sz="half" idx="10"/>
          </p:nvPr>
        </p:nvSpPr>
        <p:spPr/>
        <p:txBody>
          <a:bodyPr/>
          <a:lstStyle/>
          <a:p>
            <a:fld id="{3553E95B-5719-1D4D-8A31-FAAB2E14E840}" type="datetimeFigureOut">
              <a:rPr lang="fr-FR" smtClean="0"/>
              <a:t>17/11/2025</a:t>
            </a:fld>
            <a:endParaRPr lang="fr-FR"/>
          </a:p>
        </p:txBody>
      </p:sp>
      <p:sp>
        <p:nvSpPr>
          <p:cNvPr id="6" name="Espace réservé du pied de page 5">
            <a:extLst>
              <a:ext uri="{FF2B5EF4-FFF2-40B4-BE49-F238E27FC236}">
                <a16:creationId xmlns:a16="http://schemas.microsoft.com/office/drawing/2014/main" id="{8F874C2B-7FE1-8CF0-577C-EE42C057FEE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B164EF2-2B1D-3FA1-4756-1266E47F2F6E}"/>
              </a:ext>
            </a:extLst>
          </p:cNvPr>
          <p:cNvSpPr>
            <a:spLocks noGrp="1"/>
          </p:cNvSpPr>
          <p:nvPr>
            <p:ph type="sldNum" sz="quarter" idx="12"/>
          </p:nvPr>
        </p:nvSpPr>
        <p:spPr/>
        <p:txBody>
          <a:bodyPr/>
          <a:lstStyle/>
          <a:p>
            <a:fld id="{71AC1254-52C6-5140-A1BE-4B939B8AB1DA}" type="slidenum">
              <a:rPr lang="fr-FR" smtClean="0"/>
              <a:t>‹N°›</a:t>
            </a:fld>
            <a:endParaRPr lang="fr-FR"/>
          </a:p>
        </p:txBody>
      </p:sp>
    </p:spTree>
    <p:extLst>
      <p:ext uri="{BB962C8B-B14F-4D97-AF65-F5344CB8AC3E}">
        <p14:creationId xmlns:p14="http://schemas.microsoft.com/office/powerpoint/2010/main" val="2759784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884C91-3530-3899-5FE0-39B552F1316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21C0F02-AEFF-4535-5D9D-B5D821E3A7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2DACC14-DED4-42C8-C560-E023C6CE1E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08B35D9-816E-1C11-2B8A-1A709BEF9C70}"/>
              </a:ext>
            </a:extLst>
          </p:cNvPr>
          <p:cNvSpPr>
            <a:spLocks noGrp="1"/>
          </p:cNvSpPr>
          <p:nvPr>
            <p:ph type="dt" sz="half" idx="10"/>
          </p:nvPr>
        </p:nvSpPr>
        <p:spPr/>
        <p:txBody>
          <a:bodyPr/>
          <a:lstStyle/>
          <a:p>
            <a:fld id="{3553E95B-5719-1D4D-8A31-FAAB2E14E840}" type="datetimeFigureOut">
              <a:rPr lang="fr-FR" smtClean="0"/>
              <a:t>17/11/2025</a:t>
            </a:fld>
            <a:endParaRPr lang="fr-FR"/>
          </a:p>
        </p:txBody>
      </p:sp>
      <p:sp>
        <p:nvSpPr>
          <p:cNvPr id="6" name="Espace réservé du pied de page 5">
            <a:extLst>
              <a:ext uri="{FF2B5EF4-FFF2-40B4-BE49-F238E27FC236}">
                <a16:creationId xmlns:a16="http://schemas.microsoft.com/office/drawing/2014/main" id="{2DFE04A3-52FD-7616-4478-4A53DA53A84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3899D0E-1976-F83A-4438-EBB1EEEE4EDE}"/>
              </a:ext>
            </a:extLst>
          </p:cNvPr>
          <p:cNvSpPr>
            <a:spLocks noGrp="1"/>
          </p:cNvSpPr>
          <p:nvPr>
            <p:ph type="sldNum" sz="quarter" idx="12"/>
          </p:nvPr>
        </p:nvSpPr>
        <p:spPr/>
        <p:txBody>
          <a:bodyPr/>
          <a:lstStyle/>
          <a:p>
            <a:fld id="{71AC1254-52C6-5140-A1BE-4B939B8AB1DA}" type="slidenum">
              <a:rPr lang="fr-FR" smtClean="0"/>
              <a:t>‹N°›</a:t>
            </a:fld>
            <a:endParaRPr lang="fr-FR"/>
          </a:p>
        </p:txBody>
      </p:sp>
    </p:spTree>
    <p:extLst>
      <p:ext uri="{BB962C8B-B14F-4D97-AF65-F5344CB8AC3E}">
        <p14:creationId xmlns:p14="http://schemas.microsoft.com/office/powerpoint/2010/main" val="526591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AA9AA2C-9B20-DAED-AF0F-13C5E5D582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C86E32F-35FB-1159-2C0E-D2773D2C32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FD697E6-2F6D-F438-56BF-E569B516C1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53E95B-5719-1D4D-8A31-FAAB2E14E840}" type="datetimeFigureOut">
              <a:rPr lang="fr-FR" smtClean="0"/>
              <a:t>17/11/2025</a:t>
            </a:fld>
            <a:endParaRPr lang="fr-FR"/>
          </a:p>
        </p:txBody>
      </p:sp>
      <p:sp>
        <p:nvSpPr>
          <p:cNvPr id="5" name="Espace réservé du pied de page 4">
            <a:extLst>
              <a:ext uri="{FF2B5EF4-FFF2-40B4-BE49-F238E27FC236}">
                <a16:creationId xmlns:a16="http://schemas.microsoft.com/office/drawing/2014/main" id="{E9F84076-8752-3C52-2431-412ABD7C12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DA7ECDA-E6FA-2DDB-651A-F1E3CD5399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C1254-52C6-5140-A1BE-4B939B8AB1DA}" type="slidenum">
              <a:rPr lang="fr-FR" smtClean="0"/>
              <a:t>‹N°›</a:t>
            </a:fld>
            <a:endParaRPr lang="fr-FR"/>
          </a:p>
        </p:txBody>
      </p:sp>
    </p:spTree>
    <p:extLst>
      <p:ext uri="{BB962C8B-B14F-4D97-AF65-F5344CB8AC3E}">
        <p14:creationId xmlns:p14="http://schemas.microsoft.com/office/powerpoint/2010/main" val="1613545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RuBWF4rkNjE" TargetMode="External"/><Relationship Id="rId7" Type="http://schemas.openxmlformats.org/officeDocument/2006/relationships/hyperlink" Target="https://www.google.com/search?client=safari&amp;rls=en&amp;q=bislavret+mercier&amp;ie=UTF-8&amp;oe=UTF-8#fpstate=ive&amp;vld=cid:5f2d4b85,vid:RuBWF4rkNjE,st:0" TargetMode="External"/><Relationship Id="rId2" Type="http://schemas.openxmlformats.org/officeDocument/2006/relationships/hyperlink" Target="http://bisclavretfilm.blogspot.fr/" TargetMode="External"/><Relationship Id="rId1" Type="http://schemas.openxmlformats.org/officeDocument/2006/relationships/slideLayout" Target="../slideLayouts/slideLayout2.xml"/><Relationship Id="rId6" Type="http://schemas.openxmlformats.org/officeDocument/2006/relationships/hyperlink" Target="https://www.google.com/search?client=safari&amp;rls=en&amp;q=bislavret+mercier&amp;ie=UTF-8&amp;oe=UTF-8#fpstate=ive&amp;vld=cid:469767db,vid:_LwE38qbylM,st:0" TargetMode="External"/><Relationship Id="rId5" Type="http://schemas.openxmlformats.org/officeDocument/2006/relationships/image" Target="../media/image6.png"/><Relationship Id="rId4" Type="http://schemas.openxmlformats.org/officeDocument/2006/relationships/hyperlink" Target="https://www.youtube.com/watch?v=_LwE38qbyl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hyperlink" Target="http://expositions.bnf.fr/contes/grand/007.htm"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google.fr/imgres?client=firefox-a&amp;hs=aKs&amp;sa=X&amp;rls=org.mozilla:fr:official&amp;biw=1440&amp;bih=713&amp;tbm=isch&amp;tbnid=bWiGX6sWza6MjM:&amp;imgrefurl=http://expositions.bnf.fr/arthur/it/42/07.htm&amp;docid=IR9POXOBCOQUQM&amp;imgurl=http://exposi"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hyperlink" Target="https://doi.org/10.4000/abpo.4818"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francoisemorvan.com/traductions/marie-de-france/marie-et-le-vicomte/"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chrsouchon.free.fr/eostigf.htm" TargetMode="External"/><Relationship Id="rId2" Type="http://schemas.openxmlformats.org/officeDocument/2006/relationships/hyperlink" Target="https://tob.kan.bzh/ouvrage-01088.html"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bcd.bzh/becedia/fr/francois-marie-luzel-1821-1895-la-rigueur-scientifique-contre-le-bon-gout" TargetMode="External"/><Relationship Id="rId2" Type="http://schemas.openxmlformats.org/officeDocument/2006/relationships/hyperlink" Target="https://bcd.bzh/becedia/fr/fanch-postic" TargetMode="External"/><Relationship Id="rId1" Type="http://schemas.openxmlformats.org/officeDocument/2006/relationships/slideLayout" Target="../slideLayouts/slideLayout2.xml"/><Relationship Id="rId4" Type="http://schemas.openxmlformats.org/officeDocument/2006/relationships/hyperlink" Target="https://publications-prairial.fr/iris/index.php?id=1055"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hyperlink" Target="https://bcd.bzh/becedia/fr/francois-marie-luzel-1821-1895-la-rigueur-scientifique-contre-le-bon-gout"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C1515D-7183-E27F-F976-7A86591DD688}"/>
              </a:ext>
            </a:extLst>
          </p:cNvPr>
          <p:cNvSpPr>
            <a:spLocks noGrp="1"/>
          </p:cNvSpPr>
          <p:nvPr>
            <p:ph type="title"/>
          </p:nvPr>
        </p:nvSpPr>
        <p:spPr>
          <a:xfrm>
            <a:off x="780288" y="816865"/>
            <a:ext cx="10573512" cy="2612136"/>
          </a:xfrm>
        </p:spPr>
        <p:txBody>
          <a:bodyPr>
            <a:normAutofit fontScale="90000"/>
          </a:bodyPr>
          <a:lstStyle/>
          <a:p>
            <a:r>
              <a:rPr lang="fr-FR" b="1" dirty="0"/>
              <a:t>Les lais de Marie de France, </a:t>
            </a:r>
            <a:br>
              <a:rPr lang="fr-FR" b="1" dirty="0"/>
            </a:br>
            <a:br>
              <a:rPr lang="fr-FR" b="1" dirty="0"/>
            </a:br>
            <a:r>
              <a:rPr lang="fr-FR" b="1" dirty="0"/>
              <a:t>un conservatoire littéraire des contes bretons ?</a:t>
            </a:r>
            <a:br>
              <a:rPr lang="fr-FR" dirty="0"/>
            </a:br>
            <a:endParaRPr lang="fr-FR" dirty="0"/>
          </a:p>
        </p:txBody>
      </p:sp>
      <p:sp>
        <p:nvSpPr>
          <p:cNvPr id="3" name="Espace réservé du contenu 2">
            <a:extLst>
              <a:ext uri="{FF2B5EF4-FFF2-40B4-BE49-F238E27FC236}">
                <a16:creationId xmlns:a16="http://schemas.microsoft.com/office/drawing/2014/main" id="{8C1A05F0-E244-FEE7-F1F4-A5426F501A5F}"/>
              </a:ext>
            </a:extLst>
          </p:cNvPr>
          <p:cNvSpPr>
            <a:spLocks noGrp="1"/>
          </p:cNvSpPr>
          <p:nvPr>
            <p:ph idx="1"/>
          </p:nvPr>
        </p:nvSpPr>
        <p:spPr>
          <a:xfrm>
            <a:off x="7449312" y="3616134"/>
            <a:ext cx="3904488" cy="4351338"/>
          </a:xfrm>
        </p:spPr>
        <p:txBody>
          <a:bodyPr/>
          <a:lstStyle/>
          <a:p>
            <a:pPr marL="0" indent="0">
              <a:buNone/>
            </a:pPr>
            <a:r>
              <a:rPr lang="fr-FR" dirty="0"/>
              <a:t>Fabienne </a:t>
            </a:r>
            <a:r>
              <a:rPr lang="fr-FR" dirty="0" err="1"/>
              <a:t>Pomel</a:t>
            </a:r>
            <a:endParaRPr lang="fr-FR" dirty="0"/>
          </a:p>
          <a:p>
            <a:pPr marL="0" indent="0">
              <a:buNone/>
            </a:pPr>
            <a:r>
              <a:rPr lang="fr-FR" dirty="0"/>
              <a:t>Université Rennes 2</a:t>
            </a:r>
          </a:p>
          <a:p>
            <a:pPr marL="0" indent="0">
              <a:buNone/>
            </a:pPr>
            <a:r>
              <a:rPr lang="fr-FR" sz="2000" dirty="0"/>
              <a:t>fabienne.pomel@univ-rennes2.fr</a:t>
            </a:r>
          </a:p>
        </p:txBody>
      </p:sp>
      <p:pic>
        <p:nvPicPr>
          <p:cNvPr id="6" name="Image 5">
            <a:extLst>
              <a:ext uri="{FF2B5EF4-FFF2-40B4-BE49-F238E27FC236}">
                <a16:creationId xmlns:a16="http://schemas.microsoft.com/office/drawing/2014/main" id="{D6980BD4-E292-BA2F-A446-CCA9AA87D4ED}"/>
              </a:ext>
            </a:extLst>
          </p:cNvPr>
          <p:cNvPicPr>
            <a:picLocks noChangeAspect="1"/>
          </p:cNvPicPr>
          <p:nvPr/>
        </p:nvPicPr>
        <p:blipFill>
          <a:blip r:embed="rId2"/>
          <a:stretch>
            <a:fillRect/>
          </a:stretch>
        </p:blipFill>
        <p:spPr>
          <a:xfrm>
            <a:off x="1777238" y="2842768"/>
            <a:ext cx="4102100" cy="3098800"/>
          </a:xfrm>
          <a:prstGeom prst="rect">
            <a:avLst/>
          </a:prstGeom>
        </p:spPr>
      </p:pic>
    </p:spTree>
    <p:extLst>
      <p:ext uri="{BB962C8B-B14F-4D97-AF65-F5344CB8AC3E}">
        <p14:creationId xmlns:p14="http://schemas.microsoft.com/office/powerpoint/2010/main" val="2311667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2485CD-6421-4B8D-5D0F-6A39A382D492}"/>
              </a:ext>
            </a:extLst>
          </p:cNvPr>
          <p:cNvSpPr>
            <a:spLocks noGrp="1"/>
          </p:cNvSpPr>
          <p:nvPr>
            <p:ph sz="half" idx="1"/>
          </p:nvPr>
        </p:nvSpPr>
        <p:spPr>
          <a:xfrm>
            <a:off x="752856" y="1558861"/>
            <a:ext cx="5300472" cy="5299139"/>
          </a:xfrm>
        </p:spPr>
        <p:txBody>
          <a:bodyPr>
            <a:normAutofit/>
          </a:bodyPr>
          <a:lstStyle/>
          <a:p>
            <a:pPr marL="0" indent="0">
              <a:buNone/>
            </a:pPr>
            <a:r>
              <a:rPr lang="fr-FR" sz="2400" dirty="0" err="1"/>
              <a:t>Mult</a:t>
            </a:r>
            <a:r>
              <a:rPr lang="fr-FR" sz="2400" dirty="0"/>
              <a:t> un testé noble baron</a:t>
            </a:r>
          </a:p>
          <a:p>
            <a:pPr marL="0" indent="0">
              <a:buNone/>
            </a:pPr>
            <a:r>
              <a:rPr lang="fr-FR" sz="2400" dirty="0"/>
              <a:t>Cil de </a:t>
            </a:r>
            <a:r>
              <a:rPr lang="fr-FR" sz="2400" dirty="0" err="1"/>
              <a:t>Bretaigne</a:t>
            </a:r>
            <a:r>
              <a:rPr lang="fr-FR" sz="2400" dirty="0"/>
              <a:t>, li </a:t>
            </a:r>
            <a:r>
              <a:rPr lang="fr-FR" sz="2400" dirty="0" err="1"/>
              <a:t>Bretun</a:t>
            </a:r>
            <a:r>
              <a:rPr lang="fr-FR" sz="2400" dirty="0"/>
              <a:t>.</a:t>
            </a:r>
          </a:p>
          <a:p>
            <a:pPr marL="0" indent="0">
              <a:buNone/>
            </a:pPr>
            <a:r>
              <a:rPr lang="fr-FR" sz="2400" dirty="0"/>
              <a:t>Jadis </a:t>
            </a:r>
            <a:r>
              <a:rPr lang="fr-FR" sz="2400" dirty="0" err="1"/>
              <a:t>soleient</a:t>
            </a:r>
            <a:r>
              <a:rPr lang="fr-FR" sz="2400" dirty="0"/>
              <a:t>  par </a:t>
            </a:r>
            <a:r>
              <a:rPr lang="fr-FR" sz="2400" dirty="0" err="1"/>
              <a:t>curteisie</a:t>
            </a:r>
            <a:r>
              <a:rPr lang="fr-FR" sz="2400" dirty="0"/>
              <a:t> e par </a:t>
            </a:r>
            <a:r>
              <a:rPr lang="fr-FR" sz="2400" dirty="0" err="1"/>
              <a:t>noblesce</a:t>
            </a:r>
            <a:r>
              <a:rPr lang="fr-FR" sz="2400" dirty="0"/>
              <a:t> […] </a:t>
            </a:r>
          </a:p>
          <a:p>
            <a:pPr marL="0" indent="0">
              <a:buNone/>
            </a:pPr>
            <a:r>
              <a:rPr lang="fr-FR" sz="2400" dirty="0"/>
              <a:t>Des aventures qu’il </a:t>
            </a:r>
            <a:r>
              <a:rPr lang="fr-FR" sz="2400" dirty="0" err="1"/>
              <a:t>oeient</a:t>
            </a:r>
            <a:endParaRPr lang="fr-FR" sz="2400" dirty="0"/>
          </a:p>
          <a:p>
            <a:pPr marL="0" indent="0">
              <a:buNone/>
            </a:pPr>
            <a:r>
              <a:rPr lang="fr-FR" sz="2400" dirty="0" err="1"/>
              <a:t>Fere</a:t>
            </a:r>
            <a:r>
              <a:rPr lang="fr-FR" sz="2400" dirty="0"/>
              <a:t> des lais par remembrance […]</a:t>
            </a:r>
          </a:p>
          <a:p>
            <a:pPr marL="0" indent="0">
              <a:buNone/>
            </a:pPr>
            <a:r>
              <a:rPr lang="fr-FR" sz="2400" dirty="0"/>
              <a:t>Un en firent </a:t>
            </a:r>
            <a:r>
              <a:rPr lang="fr-FR" sz="2400" dirty="0" err="1"/>
              <a:t>k’oï</a:t>
            </a:r>
            <a:r>
              <a:rPr lang="fr-FR" sz="2400" dirty="0"/>
              <a:t> </a:t>
            </a:r>
            <a:r>
              <a:rPr lang="fr-FR" sz="2400" dirty="0" err="1"/>
              <a:t>cunter</a:t>
            </a:r>
            <a:r>
              <a:rPr lang="fr-FR" sz="2400" dirty="0"/>
              <a:t> </a:t>
            </a:r>
          </a:p>
          <a:p>
            <a:pPr marL="0" indent="0">
              <a:buNone/>
            </a:pPr>
            <a:r>
              <a:rPr lang="fr-FR" sz="2400" dirty="0" err="1"/>
              <a:t>Equitan</a:t>
            </a:r>
            <a:r>
              <a:rPr lang="fr-FR" sz="2400" dirty="0"/>
              <a:t> v. 3-9</a:t>
            </a:r>
          </a:p>
          <a:p>
            <a:pPr marL="0" indent="0">
              <a:buNone/>
            </a:pPr>
            <a:endParaRPr lang="fr-FR" dirty="0"/>
          </a:p>
        </p:txBody>
      </p:sp>
      <p:sp>
        <p:nvSpPr>
          <p:cNvPr id="4" name="Espace réservé du contenu 3">
            <a:extLst>
              <a:ext uri="{FF2B5EF4-FFF2-40B4-BE49-F238E27FC236}">
                <a16:creationId xmlns:a16="http://schemas.microsoft.com/office/drawing/2014/main" id="{5C0AC527-67EE-E927-8011-717070A657EA}"/>
              </a:ext>
            </a:extLst>
          </p:cNvPr>
          <p:cNvSpPr>
            <a:spLocks noGrp="1"/>
          </p:cNvSpPr>
          <p:nvPr>
            <p:ph sz="half" idx="2"/>
          </p:nvPr>
        </p:nvSpPr>
        <p:spPr>
          <a:xfrm>
            <a:off x="6096000" y="1558861"/>
            <a:ext cx="5300472" cy="5299139"/>
          </a:xfrm>
        </p:spPr>
        <p:txBody>
          <a:bodyPr>
            <a:normAutofit/>
          </a:bodyPr>
          <a:lstStyle/>
          <a:p>
            <a:pPr marL="0" indent="0" algn="just">
              <a:buNone/>
            </a:pPr>
            <a:r>
              <a:rPr lang="fr-FR" sz="2400" dirty="0"/>
              <a:t>C’étaient de bien nobles barons que les seigneurs de Bretagne, les Bretons. Ils avaient jadis une coutume qui témoignait de leur valeur, de leur courtoisie et de leur noblesse : quand ils entendaient raconter les aventures survenues autour d’eux, ils faisaient composer des lais pour en préserver le souvenir […] Ils en ont composé un que j’ai entendu conter. </a:t>
            </a:r>
          </a:p>
          <a:p>
            <a:pPr marL="0" indent="0">
              <a:buNone/>
            </a:pPr>
            <a:endParaRPr lang="fr-FR" dirty="0"/>
          </a:p>
        </p:txBody>
      </p:sp>
    </p:spTree>
    <p:extLst>
      <p:ext uri="{BB962C8B-B14F-4D97-AF65-F5344CB8AC3E}">
        <p14:creationId xmlns:p14="http://schemas.microsoft.com/office/powerpoint/2010/main" val="3166895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1D9D633-6EB9-BAB5-D1D6-7F093640D6DF}"/>
              </a:ext>
            </a:extLst>
          </p:cNvPr>
          <p:cNvSpPr>
            <a:spLocks noGrp="1"/>
          </p:cNvSpPr>
          <p:nvPr>
            <p:ph idx="1"/>
          </p:nvPr>
        </p:nvSpPr>
        <p:spPr>
          <a:xfrm>
            <a:off x="463296" y="390144"/>
            <a:ext cx="10890504" cy="6254496"/>
          </a:xfrm>
        </p:spPr>
        <p:txBody>
          <a:bodyPr>
            <a:normAutofit fontScale="47500" lnSpcReduction="20000"/>
          </a:bodyPr>
          <a:lstStyle/>
          <a:p>
            <a:pPr marL="0" indent="0">
              <a:buNone/>
            </a:pPr>
            <a:r>
              <a:rPr lang="fr-FR" sz="3600" b="1" dirty="0"/>
              <a:t>2. Le temps ancien et flou des aventures : un temps du merveilleux ?</a:t>
            </a:r>
          </a:p>
          <a:p>
            <a:pPr marL="0" indent="0">
              <a:buNone/>
            </a:pPr>
            <a:endParaRPr lang="fr-FR" sz="3600" dirty="0"/>
          </a:p>
          <a:p>
            <a:pPr marL="0" indent="0">
              <a:buNone/>
            </a:pPr>
            <a:r>
              <a:rPr lang="fr-FR" sz="3300" b="1" dirty="0"/>
              <a:t>al </a:t>
            </a:r>
            <a:r>
              <a:rPr lang="fr-FR" sz="3300" b="1" dirty="0" err="1"/>
              <a:t>tens</a:t>
            </a:r>
            <a:r>
              <a:rPr lang="fr-FR" sz="3300" b="1" dirty="0"/>
              <a:t> </a:t>
            </a:r>
            <a:r>
              <a:rPr lang="fr-FR" sz="3300" b="1" dirty="0" err="1"/>
              <a:t>ancienur</a:t>
            </a:r>
            <a:r>
              <a:rPr lang="fr-FR" sz="3300" b="1" dirty="0"/>
              <a:t> </a:t>
            </a:r>
            <a:r>
              <a:rPr lang="fr-FR" sz="3300" dirty="0"/>
              <a:t>Guigemar 26/ En </a:t>
            </a:r>
            <a:r>
              <a:rPr lang="fr-FR" sz="3300" dirty="0" err="1"/>
              <a:t>cel</a:t>
            </a:r>
            <a:r>
              <a:rPr lang="fr-FR" sz="3300" dirty="0"/>
              <a:t> temps 27</a:t>
            </a:r>
          </a:p>
          <a:p>
            <a:pPr marL="0" indent="0">
              <a:buNone/>
            </a:pPr>
            <a:r>
              <a:rPr lang="fr-FR" sz="3300" dirty="0"/>
              <a:t>		</a:t>
            </a:r>
            <a:r>
              <a:rPr lang="fr-FR" sz="3300" b="1" dirty="0"/>
              <a:t>D’un </a:t>
            </a:r>
            <a:r>
              <a:rPr lang="fr-FR" sz="3300" b="1" dirty="0" err="1"/>
              <a:t>munt</a:t>
            </a:r>
            <a:r>
              <a:rPr lang="fr-FR" sz="3300" b="1" dirty="0"/>
              <a:t> ancien lai </a:t>
            </a:r>
            <a:r>
              <a:rPr lang="fr-FR" sz="3300" b="1" dirty="0" err="1"/>
              <a:t>bretun</a:t>
            </a:r>
            <a:endParaRPr lang="fr-FR" sz="3300" b="1" dirty="0"/>
          </a:p>
          <a:p>
            <a:pPr marL="0" indent="0">
              <a:buNone/>
            </a:pPr>
            <a:r>
              <a:rPr lang="fr-FR" sz="3300" dirty="0"/>
              <a:t>		Le </a:t>
            </a:r>
            <a:r>
              <a:rPr lang="fr-FR" sz="3300" dirty="0" err="1"/>
              <a:t>cunte</a:t>
            </a:r>
            <a:r>
              <a:rPr lang="fr-FR" sz="3300" dirty="0"/>
              <a:t> e </a:t>
            </a:r>
            <a:r>
              <a:rPr lang="fr-FR" sz="3300" dirty="0" err="1"/>
              <a:t>tute</a:t>
            </a:r>
            <a:r>
              <a:rPr lang="fr-FR" sz="3300" dirty="0"/>
              <a:t> la </a:t>
            </a:r>
            <a:r>
              <a:rPr lang="fr-FR" sz="3300" dirty="0" err="1"/>
              <a:t>reison</a:t>
            </a:r>
            <a:endParaRPr lang="fr-FR" sz="3300" dirty="0"/>
          </a:p>
          <a:p>
            <a:pPr marL="0" indent="0">
              <a:buNone/>
            </a:pPr>
            <a:r>
              <a:rPr lang="fr-FR" sz="3300" dirty="0"/>
              <a:t>		Vus dirai </a:t>
            </a:r>
            <a:r>
              <a:rPr lang="fr-FR" sz="3300" dirty="0" err="1"/>
              <a:t>Eliduc</a:t>
            </a:r>
            <a:r>
              <a:rPr lang="fr-FR" sz="3300" dirty="0"/>
              <a:t> 1-3</a:t>
            </a:r>
          </a:p>
          <a:p>
            <a:pPr marL="0" indent="0">
              <a:buNone/>
            </a:pPr>
            <a:r>
              <a:rPr lang="fr-FR" sz="3300" dirty="0"/>
              <a:t>A </a:t>
            </a:r>
            <a:r>
              <a:rPr lang="fr-FR" sz="3300" dirty="0" err="1"/>
              <a:t>gleive</a:t>
            </a:r>
            <a:r>
              <a:rPr lang="fr-FR" sz="3300" dirty="0"/>
              <a:t> </a:t>
            </a:r>
            <a:r>
              <a:rPr lang="fr-FR" sz="3300" dirty="0" err="1"/>
              <a:t>serat</a:t>
            </a:r>
            <a:r>
              <a:rPr lang="fr-FR" sz="3300" dirty="0"/>
              <a:t> </a:t>
            </a:r>
            <a:r>
              <a:rPr lang="fr-FR" sz="3300" dirty="0" err="1"/>
              <a:t>turmentee</a:t>
            </a:r>
            <a:endParaRPr lang="fr-FR" sz="3300" dirty="0"/>
          </a:p>
          <a:p>
            <a:pPr marL="0" indent="0">
              <a:buNone/>
            </a:pPr>
            <a:r>
              <a:rPr lang="fr-FR" sz="3300" dirty="0"/>
              <a:t>U vendue en autre </a:t>
            </a:r>
            <a:r>
              <a:rPr lang="fr-FR" sz="3300" dirty="0" err="1"/>
              <a:t>cuntree</a:t>
            </a:r>
            <a:r>
              <a:rPr lang="fr-FR" sz="3300" dirty="0"/>
              <a:t>.</a:t>
            </a:r>
          </a:p>
          <a:p>
            <a:pPr marL="0" indent="0">
              <a:buNone/>
            </a:pPr>
            <a:r>
              <a:rPr lang="fr-FR" sz="3300" dirty="0" err="1"/>
              <a:t>Ceo</a:t>
            </a:r>
            <a:r>
              <a:rPr lang="fr-FR" sz="3300" dirty="0"/>
              <a:t> fu </a:t>
            </a:r>
            <a:r>
              <a:rPr lang="fr-FR" sz="3300" b="1" dirty="0"/>
              <a:t>la </a:t>
            </a:r>
            <a:r>
              <a:rPr lang="fr-FR" sz="3300" b="1" dirty="0" err="1"/>
              <a:t>custume</a:t>
            </a:r>
            <a:r>
              <a:rPr lang="fr-FR" sz="3300" b="1" dirty="0"/>
              <a:t> as </a:t>
            </a:r>
            <a:r>
              <a:rPr lang="fr-FR" sz="3300" b="1" dirty="0" err="1"/>
              <a:t>ancïens</a:t>
            </a:r>
            <a:endParaRPr lang="fr-FR" sz="3300" b="1" dirty="0"/>
          </a:p>
          <a:p>
            <a:pPr marL="0" indent="0">
              <a:buNone/>
            </a:pPr>
            <a:r>
              <a:rPr lang="fr-FR" sz="3300" dirty="0" err="1"/>
              <a:t>Issi</a:t>
            </a:r>
            <a:r>
              <a:rPr lang="fr-FR" sz="3300" dirty="0"/>
              <a:t> </a:t>
            </a:r>
            <a:r>
              <a:rPr lang="fr-FR" sz="3300" dirty="0" err="1"/>
              <a:t>teneient</a:t>
            </a:r>
            <a:r>
              <a:rPr lang="fr-FR" sz="3300" dirty="0"/>
              <a:t> en </a:t>
            </a:r>
            <a:r>
              <a:rPr lang="fr-FR" sz="3300" dirty="0" err="1"/>
              <a:t>cel</a:t>
            </a:r>
            <a:r>
              <a:rPr lang="fr-FR" sz="3300" dirty="0"/>
              <a:t> </a:t>
            </a:r>
            <a:r>
              <a:rPr lang="fr-FR" sz="3300" dirty="0" err="1"/>
              <a:t>tens</a:t>
            </a:r>
            <a:r>
              <a:rPr lang="fr-FR" sz="3300" dirty="0"/>
              <a:t> Milon l 61-4</a:t>
            </a:r>
          </a:p>
          <a:p>
            <a:pPr marL="0" indent="0">
              <a:buNone/>
            </a:pPr>
            <a:endParaRPr lang="fr-FR" sz="3300" dirty="0"/>
          </a:p>
          <a:p>
            <a:pPr marL="0" indent="0">
              <a:buNone/>
            </a:pPr>
            <a:r>
              <a:rPr lang="fr-FR" sz="3300" b="1" dirty="0"/>
              <a:t>Jadis : </a:t>
            </a:r>
            <a:r>
              <a:rPr lang="fr-FR" sz="3300" dirty="0"/>
              <a:t>Frêne 3, 2 amants 1 ,</a:t>
            </a:r>
            <a:r>
              <a:rPr lang="fr-FR" sz="3300" dirty="0" err="1"/>
              <a:t>Yonec</a:t>
            </a:r>
            <a:r>
              <a:rPr lang="fr-FR" sz="3300" dirty="0"/>
              <a:t> 11</a:t>
            </a:r>
          </a:p>
          <a:p>
            <a:pPr marL="0" indent="0">
              <a:buNone/>
            </a:pPr>
            <a:r>
              <a:rPr lang="fr-FR" sz="3300" dirty="0"/>
              <a:t>		L’en </a:t>
            </a:r>
            <a:r>
              <a:rPr lang="fr-FR" sz="3300" dirty="0" err="1"/>
              <a:t>suleit</a:t>
            </a:r>
            <a:r>
              <a:rPr lang="fr-FR" sz="3300" dirty="0"/>
              <a:t> </a:t>
            </a:r>
            <a:r>
              <a:rPr lang="fr-FR" sz="3300" b="1" dirty="0"/>
              <a:t>jadis</a:t>
            </a:r>
            <a:r>
              <a:rPr lang="fr-FR" sz="3300" dirty="0"/>
              <a:t> </a:t>
            </a:r>
            <a:r>
              <a:rPr lang="fr-FR" sz="3300" dirty="0" err="1"/>
              <a:t>trover</a:t>
            </a:r>
            <a:endParaRPr lang="fr-FR" sz="3300" dirty="0"/>
          </a:p>
          <a:p>
            <a:pPr marL="0" indent="0">
              <a:buNone/>
            </a:pPr>
            <a:r>
              <a:rPr lang="fr-FR" sz="3300" dirty="0"/>
              <a:t>		Aventures en </a:t>
            </a:r>
            <a:r>
              <a:rPr lang="fr-FR" sz="3300" dirty="0" err="1"/>
              <a:t>cest</a:t>
            </a:r>
            <a:r>
              <a:rPr lang="fr-FR" sz="3300" dirty="0"/>
              <a:t> </a:t>
            </a:r>
            <a:r>
              <a:rPr lang="fr-FR" sz="3300" dirty="0" err="1"/>
              <a:t>païs</a:t>
            </a:r>
            <a:r>
              <a:rPr lang="fr-FR" sz="3300" dirty="0"/>
              <a:t> […]</a:t>
            </a:r>
          </a:p>
          <a:p>
            <a:pPr marL="0" indent="0">
              <a:buNone/>
            </a:pPr>
            <a:r>
              <a:rPr lang="fr-FR" sz="3300" dirty="0"/>
              <a:t>		Chevaliers </a:t>
            </a:r>
            <a:r>
              <a:rPr lang="fr-FR" sz="3300" dirty="0" err="1"/>
              <a:t>trovoent</a:t>
            </a:r>
            <a:r>
              <a:rPr lang="fr-FR" sz="3300" dirty="0"/>
              <a:t> </a:t>
            </a:r>
            <a:r>
              <a:rPr lang="fr-FR" sz="3300" dirty="0" err="1"/>
              <a:t>puceles</a:t>
            </a:r>
            <a:endParaRPr lang="fr-FR" sz="3300" dirty="0"/>
          </a:p>
          <a:p>
            <a:pPr marL="0" indent="0">
              <a:buNone/>
            </a:pPr>
            <a:r>
              <a:rPr lang="fr-FR" sz="3300" dirty="0"/>
              <a:t>		E dames </a:t>
            </a:r>
            <a:r>
              <a:rPr lang="fr-FR" sz="3300" dirty="0" err="1"/>
              <a:t>amanz</a:t>
            </a:r>
            <a:r>
              <a:rPr lang="fr-FR" sz="3300" dirty="0"/>
              <a:t>. </a:t>
            </a:r>
            <a:r>
              <a:rPr lang="fr-FR" sz="3300" dirty="0" err="1"/>
              <a:t>Yonec</a:t>
            </a:r>
            <a:r>
              <a:rPr lang="fr-FR" sz="3300" dirty="0"/>
              <a:t> 92</a:t>
            </a:r>
          </a:p>
          <a:p>
            <a:pPr marL="0" indent="0">
              <a:buNone/>
            </a:pPr>
            <a:endParaRPr lang="fr-FR" sz="3300" dirty="0"/>
          </a:p>
          <a:p>
            <a:pPr marL="0" indent="0">
              <a:buNone/>
            </a:pPr>
            <a:r>
              <a:rPr lang="fr-FR" sz="3300" b="1" dirty="0"/>
              <a:t> Jadis </a:t>
            </a:r>
            <a:r>
              <a:rPr lang="fr-FR" sz="3300" dirty="0"/>
              <a:t>le </a:t>
            </a:r>
            <a:r>
              <a:rPr lang="fr-FR" sz="3300" dirty="0" err="1"/>
              <a:t>poeit</a:t>
            </a:r>
            <a:r>
              <a:rPr lang="fr-FR" sz="3300" dirty="0"/>
              <a:t> hum </a:t>
            </a:r>
            <a:r>
              <a:rPr lang="fr-FR" sz="3300" dirty="0" err="1"/>
              <a:t>oïr</a:t>
            </a:r>
            <a:r>
              <a:rPr lang="fr-FR" sz="3300" dirty="0"/>
              <a:t> </a:t>
            </a:r>
          </a:p>
          <a:p>
            <a:pPr marL="0" indent="0">
              <a:buNone/>
            </a:pPr>
            <a:r>
              <a:rPr lang="fr-FR" sz="3300" dirty="0"/>
              <a:t>E </a:t>
            </a:r>
            <a:r>
              <a:rPr lang="fr-FR" sz="3300" dirty="0" err="1"/>
              <a:t>suvent</a:t>
            </a:r>
            <a:r>
              <a:rPr lang="fr-FR" sz="3300" dirty="0"/>
              <a:t> </a:t>
            </a:r>
            <a:r>
              <a:rPr lang="fr-FR" sz="3300" dirty="0" err="1"/>
              <a:t>suleit</a:t>
            </a:r>
            <a:r>
              <a:rPr lang="fr-FR" sz="3300" dirty="0"/>
              <a:t> avenir </a:t>
            </a:r>
          </a:p>
          <a:p>
            <a:pPr marL="0" indent="0">
              <a:buNone/>
            </a:pPr>
            <a:r>
              <a:rPr lang="fr-FR" sz="3300" dirty="0"/>
              <a:t>Hume </a:t>
            </a:r>
            <a:r>
              <a:rPr lang="fr-FR" sz="3300" dirty="0" err="1"/>
              <a:t>plusur</a:t>
            </a:r>
            <a:r>
              <a:rPr lang="fr-FR" sz="3300" dirty="0"/>
              <a:t> </a:t>
            </a:r>
            <a:r>
              <a:rPr lang="fr-FR" sz="3300" dirty="0" err="1"/>
              <a:t>garwal</a:t>
            </a:r>
            <a:r>
              <a:rPr lang="fr-FR" sz="3300" dirty="0"/>
              <a:t> </a:t>
            </a:r>
            <a:r>
              <a:rPr lang="fr-FR" sz="3300" dirty="0" err="1"/>
              <a:t>devindrent</a:t>
            </a:r>
            <a:r>
              <a:rPr lang="fr-FR" sz="3300" dirty="0"/>
              <a:t> </a:t>
            </a:r>
            <a:r>
              <a:rPr lang="fr-FR" sz="3300" dirty="0" err="1"/>
              <a:t>Bisclavret</a:t>
            </a:r>
            <a:r>
              <a:rPr lang="fr-FR" sz="3300" dirty="0"/>
              <a:t> 5-7</a:t>
            </a:r>
          </a:p>
          <a:p>
            <a:pPr marL="0" indent="0">
              <a:buNone/>
            </a:pPr>
            <a:endParaRPr lang="fr-FR" dirty="0"/>
          </a:p>
          <a:p>
            <a:pPr marL="0" indent="0">
              <a:buNone/>
            </a:pPr>
            <a:endParaRPr lang="fr-FR" dirty="0"/>
          </a:p>
          <a:p>
            <a:pPr marL="0" indent="0">
              <a:buNone/>
            </a:pPr>
            <a:endParaRPr lang="fr-FR" dirty="0"/>
          </a:p>
        </p:txBody>
      </p:sp>
    </p:spTree>
    <p:extLst>
      <p:ext uri="{BB962C8B-B14F-4D97-AF65-F5344CB8AC3E}">
        <p14:creationId xmlns:p14="http://schemas.microsoft.com/office/powerpoint/2010/main" val="3177929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183F48A-4A96-131A-A471-2B977E42D3DE}"/>
              </a:ext>
            </a:extLst>
          </p:cNvPr>
          <p:cNvSpPr>
            <a:spLocks noGrp="1"/>
          </p:cNvSpPr>
          <p:nvPr>
            <p:ph idx="1"/>
          </p:nvPr>
        </p:nvSpPr>
        <p:spPr>
          <a:xfrm>
            <a:off x="890016" y="999744"/>
            <a:ext cx="10463784" cy="5177219"/>
          </a:xfrm>
        </p:spPr>
        <p:txBody>
          <a:bodyPr>
            <a:normAutofit lnSpcReduction="10000"/>
          </a:bodyPr>
          <a:lstStyle/>
          <a:p>
            <a:pPr marL="0" indent="0" algn="just">
              <a:buNone/>
            </a:pPr>
            <a:r>
              <a:rPr lang="fr-FR" dirty="0"/>
              <a:t>« Le lai narratif projette son propre passé lyrique dans la distance d’une antériorité fictive » </a:t>
            </a:r>
          </a:p>
          <a:p>
            <a:pPr marL="0" indent="0" algn="just">
              <a:buNone/>
            </a:pPr>
            <a:r>
              <a:rPr lang="fr-FR" dirty="0"/>
              <a:t>(R. </a:t>
            </a:r>
            <a:r>
              <a:rPr lang="fr-FR" dirty="0" err="1"/>
              <a:t>Dragonetti</a:t>
            </a:r>
            <a:r>
              <a:rPr lang="fr-FR" dirty="0"/>
              <a:t> p. 33)</a:t>
            </a:r>
          </a:p>
          <a:p>
            <a:pPr marL="0" indent="0" algn="just">
              <a:buNone/>
            </a:pPr>
            <a:endParaRPr lang="fr-FR" dirty="0"/>
          </a:p>
          <a:p>
            <a:pPr algn="just"/>
            <a:r>
              <a:rPr lang="fr-FR" dirty="0"/>
              <a:t>Influence d’Ovide (Pyrame et </a:t>
            </a:r>
            <a:r>
              <a:rPr lang="fr-FR" dirty="0" err="1"/>
              <a:t>Thisbé</a:t>
            </a:r>
            <a:r>
              <a:rPr lang="fr-FR" dirty="0"/>
              <a:t>) et des romans antiques comme </a:t>
            </a:r>
            <a:r>
              <a:rPr lang="fr-FR" i="1" dirty="0"/>
              <a:t>L’</a:t>
            </a:r>
            <a:r>
              <a:rPr lang="fr-FR" i="1" dirty="0" err="1"/>
              <a:t>Enéas</a:t>
            </a:r>
            <a:r>
              <a:rPr lang="fr-FR" dirty="0"/>
              <a:t>. </a:t>
            </a:r>
          </a:p>
          <a:p>
            <a:pPr marL="0" indent="0" algn="just">
              <a:buNone/>
            </a:pPr>
            <a:endParaRPr lang="fr-FR" dirty="0"/>
          </a:p>
          <a:p>
            <a:pPr algn="just"/>
            <a:r>
              <a:rPr lang="fr-FR" dirty="0"/>
              <a:t>mise en scène dans un cadre féodal</a:t>
            </a:r>
          </a:p>
          <a:p>
            <a:pPr algn="just"/>
            <a:endParaRPr lang="fr-FR" dirty="0"/>
          </a:p>
          <a:p>
            <a:pPr marL="0" indent="0" algn="just">
              <a:buNone/>
            </a:pPr>
            <a:r>
              <a:rPr lang="fr-FR" dirty="0"/>
              <a:t>=rencontre entre matière folklorique et monde aristocratique et courtois.</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157951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B39E44D-0519-C664-9C37-0FF74C9A8282}"/>
              </a:ext>
            </a:extLst>
          </p:cNvPr>
          <p:cNvSpPr>
            <a:spLocks noGrp="1"/>
          </p:cNvSpPr>
          <p:nvPr>
            <p:ph idx="1"/>
          </p:nvPr>
        </p:nvSpPr>
        <p:spPr>
          <a:xfrm>
            <a:off x="560832" y="606424"/>
            <a:ext cx="10792968" cy="5830952"/>
          </a:xfrm>
        </p:spPr>
        <p:txBody>
          <a:bodyPr>
            <a:normAutofit fontScale="25000" lnSpcReduction="20000"/>
          </a:bodyPr>
          <a:lstStyle/>
          <a:p>
            <a:pPr marL="0" lvl="0" indent="0">
              <a:buNone/>
            </a:pPr>
            <a:r>
              <a:rPr lang="fr-FR" sz="8000" b="1" dirty="0"/>
              <a:t>3. Faire remembrance : la fonction de mémoire et le travail d’écriture</a:t>
            </a:r>
            <a:endParaRPr lang="fr-FR" sz="8000" dirty="0"/>
          </a:p>
          <a:p>
            <a:pPr marL="0" indent="0">
              <a:buNone/>
            </a:pPr>
            <a:endParaRPr lang="fr-FR" sz="5500" dirty="0"/>
          </a:p>
          <a:p>
            <a:pPr marL="0" indent="0">
              <a:buNone/>
            </a:pPr>
            <a:r>
              <a:rPr lang="fr-FR" sz="7200" dirty="0"/>
              <a:t>35 pur </a:t>
            </a:r>
            <a:r>
              <a:rPr lang="fr-FR" sz="7200" dirty="0" err="1"/>
              <a:t>remebrance</a:t>
            </a:r>
            <a:r>
              <a:rPr lang="fr-FR" sz="7200" dirty="0"/>
              <a:t> les firent </a:t>
            </a:r>
          </a:p>
          <a:p>
            <a:pPr marL="0" indent="0">
              <a:buNone/>
            </a:pPr>
            <a:r>
              <a:rPr lang="fr-FR" sz="7200" dirty="0"/>
              <a:t>pur les paroles remembrer </a:t>
            </a:r>
            <a:r>
              <a:rPr lang="fr-FR" sz="7200" dirty="0" err="1"/>
              <a:t>Chvf</a:t>
            </a:r>
            <a:r>
              <a:rPr lang="fr-FR" sz="7200" dirty="0"/>
              <a:t> 11</a:t>
            </a:r>
          </a:p>
          <a:p>
            <a:pPr marL="0" indent="0">
              <a:buNone/>
            </a:pPr>
            <a:endParaRPr lang="fr-FR" sz="7200" dirty="0"/>
          </a:p>
          <a:p>
            <a:pPr marL="0" indent="0">
              <a:buNone/>
            </a:pPr>
            <a:r>
              <a:rPr lang="fr-FR" sz="7200" dirty="0"/>
              <a:t>40 </a:t>
            </a:r>
            <a:r>
              <a:rPr lang="fr-FR" sz="7200" dirty="0" err="1"/>
              <a:t>nes</a:t>
            </a:r>
            <a:r>
              <a:rPr lang="fr-FR" sz="7200" dirty="0"/>
              <a:t> </a:t>
            </a:r>
            <a:r>
              <a:rPr lang="fr-FR" sz="7200" dirty="0" err="1"/>
              <a:t>voil</a:t>
            </a:r>
            <a:r>
              <a:rPr lang="fr-FR" sz="7200" dirty="0"/>
              <a:t> </a:t>
            </a:r>
            <a:r>
              <a:rPr lang="fr-FR" sz="7200" dirty="0" err="1"/>
              <a:t>laissier</a:t>
            </a:r>
            <a:r>
              <a:rPr lang="fr-FR" sz="7200" dirty="0"/>
              <a:t> ne </a:t>
            </a:r>
            <a:r>
              <a:rPr lang="fr-FR" sz="7200" dirty="0" err="1"/>
              <a:t>oblier</a:t>
            </a:r>
            <a:r>
              <a:rPr lang="fr-FR" sz="7200" dirty="0"/>
              <a:t> ;  </a:t>
            </a:r>
          </a:p>
          <a:p>
            <a:pPr marL="0" indent="0">
              <a:buNone/>
            </a:pPr>
            <a:endParaRPr lang="fr-FR" sz="7200" dirty="0"/>
          </a:p>
          <a:p>
            <a:pPr marL="0" indent="0">
              <a:buNone/>
            </a:pPr>
            <a:r>
              <a:rPr lang="fr-FR" sz="7200" dirty="0"/>
              <a:t>Pur remembrance les firent  33</a:t>
            </a:r>
          </a:p>
          <a:p>
            <a:pPr marL="0" indent="0">
              <a:buNone/>
            </a:pPr>
            <a:r>
              <a:rPr lang="fr-FR" sz="7200" dirty="0"/>
              <a:t>Des aventures qu’ils </a:t>
            </a:r>
            <a:r>
              <a:rPr lang="fr-FR" sz="7200" dirty="0" err="1"/>
              <a:t>oïrent</a:t>
            </a:r>
            <a:endParaRPr lang="fr-FR" sz="7200" dirty="0"/>
          </a:p>
          <a:p>
            <a:pPr marL="0" indent="0">
              <a:buNone/>
            </a:pPr>
            <a:r>
              <a:rPr lang="fr-FR" sz="7200" dirty="0"/>
              <a:t>Cil </a:t>
            </a:r>
            <a:r>
              <a:rPr lang="fr-FR" sz="7200" dirty="0" err="1"/>
              <a:t>ki</a:t>
            </a:r>
            <a:r>
              <a:rPr lang="fr-FR" sz="7200" dirty="0"/>
              <a:t> primes les </a:t>
            </a:r>
            <a:r>
              <a:rPr lang="fr-FR" sz="7200" dirty="0" err="1"/>
              <a:t>comencierent</a:t>
            </a:r>
            <a:endParaRPr lang="fr-FR" sz="7200" dirty="0"/>
          </a:p>
          <a:p>
            <a:pPr marL="0" indent="0">
              <a:buNone/>
            </a:pPr>
            <a:r>
              <a:rPr lang="fr-FR" sz="7200" dirty="0"/>
              <a:t>Et </a:t>
            </a:r>
            <a:r>
              <a:rPr lang="fr-FR" sz="7200" dirty="0" err="1"/>
              <a:t>ki</a:t>
            </a:r>
            <a:r>
              <a:rPr lang="fr-FR" sz="7200" dirty="0"/>
              <a:t> avant les </a:t>
            </a:r>
            <a:r>
              <a:rPr lang="fr-FR" sz="7200" dirty="0" err="1"/>
              <a:t>enveierent</a:t>
            </a:r>
            <a:endParaRPr lang="fr-FR" sz="7200" dirty="0"/>
          </a:p>
          <a:p>
            <a:pPr marL="0" indent="0">
              <a:buNone/>
            </a:pPr>
            <a:r>
              <a:rPr lang="fr-FR" sz="7200" dirty="0"/>
              <a:t>Ceux qui avaient commencé à les écrire et les répandre voulaient perpétuer le souvenir des aventures qu’ils avaient entendues. </a:t>
            </a:r>
          </a:p>
          <a:p>
            <a:pPr marL="0" indent="0">
              <a:buNone/>
            </a:pPr>
            <a:r>
              <a:rPr lang="fr-FR" sz="7200" dirty="0"/>
              <a:t> </a:t>
            </a:r>
          </a:p>
          <a:p>
            <a:r>
              <a:rPr lang="fr-FR" sz="7200" dirty="0"/>
              <a:t>pur les paroles remembrer </a:t>
            </a:r>
            <a:r>
              <a:rPr lang="fr-FR" sz="7200" dirty="0" err="1"/>
              <a:t>Chev</a:t>
            </a:r>
            <a:r>
              <a:rPr lang="fr-FR" sz="7200" dirty="0"/>
              <a:t> 111</a:t>
            </a:r>
          </a:p>
          <a:p>
            <a:endParaRPr lang="fr-FR" sz="7200" dirty="0"/>
          </a:p>
          <a:p>
            <a:r>
              <a:rPr lang="fr-FR" sz="7200" dirty="0" err="1"/>
              <a:t>remembance</a:t>
            </a:r>
            <a:r>
              <a:rPr lang="fr-FR" sz="7200" dirty="0"/>
              <a:t>/</a:t>
            </a:r>
            <a:r>
              <a:rPr lang="fr-FR" sz="7200" dirty="0" err="1"/>
              <a:t>obliance</a:t>
            </a:r>
            <a:r>
              <a:rPr lang="fr-FR" sz="7200" dirty="0"/>
              <a:t> Eq7-8, remembrer/</a:t>
            </a:r>
            <a:r>
              <a:rPr lang="fr-FR" sz="7200" dirty="0" err="1"/>
              <a:t>oblier</a:t>
            </a:r>
            <a:r>
              <a:rPr lang="fr-FR" sz="7200" dirty="0"/>
              <a:t> El 1183-4</a:t>
            </a:r>
          </a:p>
          <a:p>
            <a:pPr marL="0" indent="0">
              <a:buNone/>
            </a:pPr>
            <a:r>
              <a:rPr lang="fr-FR" sz="7200" dirty="0" err="1"/>
              <a:t>Fere</a:t>
            </a:r>
            <a:r>
              <a:rPr lang="fr-FR" sz="7200" dirty="0"/>
              <a:t> les lais pur remembrance </a:t>
            </a:r>
          </a:p>
          <a:p>
            <a:pPr marL="0" indent="0">
              <a:buNone/>
            </a:pPr>
            <a:r>
              <a:rPr lang="fr-FR" sz="7200" dirty="0" err="1"/>
              <a:t>Q’on</a:t>
            </a:r>
            <a:r>
              <a:rPr lang="fr-FR" sz="7200" dirty="0"/>
              <a:t> ne les </a:t>
            </a:r>
            <a:r>
              <a:rPr lang="fr-FR" sz="7200" dirty="0" err="1"/>
              <a:t>meïst</a:t>
            </a:r>
            <a:r>
              <a:rPr lang="fr-FR" sz="7200" dirty="0"/>
              <a:t> en </a:t>
            </a:r>
            <a:r>
              <a:rPr lang="fr-FR" sz="7200" dirty="0" err="1"/>
              <a:t>ubliance</a:t>
            </a:r>
            <a:endParaRPr lang="fr-FR" sz="7200" dirty="0"/>
          </a:p>
          <a:p>
            <a:pPr marL="0" indent="0">
              <a:buNone/>
            </a:pPr>
            <a:r>
              <a:rPr lang="fr-FR" sz="7200" dirty="0"/>
              <a:t> </a:t>
            </a:r>
          </a:p>
          <a:p>
            <a:pPr marL="0" indent="0">
              <a:buNone/>
            </a:pPr>
            <a:endParaRPr lang="fr-FR" dirty="0"/>
          </a:p>
        </p:txBody>
      </p:sp>
    </p:spTree>
    <p:extLst>
      <p:ext uri="{BB962C8B-B14F-4D97-AF65-F5344CB8AC3E}">
        <p14:creationId xmlns:p14="http://schemas.microsoft.com/office/powerpoint/2010/main" val="347957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A0C2C7B-D5BC-8B56-5DEC-E1988EF64790}"/>
              </a:ext>
            </a:extLst>
          </p:cNvPr>
          <p:cNvSpPr>
            <a:spLocks noGrp="1"/>
          </p:cNvSpPr>
          <p:nvPr>
            <p:ph sz="half" idx="1"/>
          </p:nvPr>
        </p:nvSpPr>
        <p:spPr>
          <a:xfrm>
            <a:off x="560831" y="1036320"/>
            <a:ext cx="5458968" cy="5408867"/>
          </a:xfrm>
        </p:spPr>
        <p:txBody>
          <a:bodyPr>
            <a:normAutofit fontScale="85000" lnSpcReduction="20000"/>
          </a:bodyPr>
          <a:lstStyle/>
          <a:p>
            <a:pPr marL="0" indent="0">
              <a:buNone/>
            </a:pPr>
            <a:r>
              <a:rPr lang="fr-FR" dirty="0"/>
              <a:t>Rime en ai et fait et </a:t>
            </a:r>
            <a:r>
              <a:rPr lang="fr-FR" dirty="0" err="1"/>
              <a:t>ditié</a:t>
            </a:r>
            <a:r>
              <a:rPr lang="fr-FR" dirty="0"/>
              <a:t> prol. 41 </a:t>
            </a:r>
          </a:p>
          <a:p>
            <a:pPr marL="0" indent="0">
              <a:buNone/>
            </a:pPr>
            <a:endParaRPr lang="fr-FR" dirty="0"/>
          </a:p>
          <a:p>
            <a:endParaRPr lang="fr-FR" dirty="0"/>
          </a:p>
          <a:p>
            <a:pPr marL="0" indent="0">
              <a:buNone/>
            </a:pPr>
            <a:r>
              <a:rPr lang="fr-FR" dirty="0"/>
              <a:t>M’entremis des lais assembler</a:t>
            </a:r>
          </a:p>
          <a:p>
            <a:pPr marL="0" indent="0">
              <a:buNone/>
            </a:pPr>
            <a:r>
              <a:rPr lang="fr-FR" dirty="0"/>
              <a:t>Par rime faire et </a:t>
            </a:r>
            <a:r>
              <a:rPr lang="fr-FR" dirty="0" err="1"/>
              <a:t>reconter</a:t>
            </a:r>
            <a:r>
              <a:rPr lang="fr-FR" dirty="0"/>
              <a:t> prol. 47</a:t>
            </a:r>
          </a:p>
          <a:p>
            <a:pPr marL="0" indent="0">
              <a:buNone/>
            </a:pPr>
            <a:endParaRPr lang="fr-FR" dirty="0"/>
          </a:p>
          <a:p>
            <a:pPr marL="0" indent="0">
              <a:buNone/>
            </a:pPr>
            <a:r>
              <a:rPr lang="fr-FR" dirty="0" err="1"/>
              <a:t>soventes</a:t>
            </a:r>
            <a:r>
              <a:rPr lang="fr-FR" dirty="0"/>
              <a:t> </a:t>
            </a:r>
            <a:r>
              <a:rPr lang="fr-FR" dirty="0" err="1"/>
              <a:t>feiz</a:t>
            </a:r>
            <a:r>
              <a:rPr lang="fr-FR" dirty="0"/>
              <a:t> en ai </a:t>
            </a:r>
            <a:r>
              <a:rPr lang="fr-FR" dirty="0" err="1"/>
              <a:t>veillié</a:t>
            </a:r>
            <a:r>
              <a:rPr lang="fr-FR" dirty="0"/>
              <a:t> Prol 12</a:t>
            </a:r>
          </a:p>
          <a:p>
            <a:pPr marL="0" indent="0">
              <a:buNone/>
            </a:pPr>
            <a:r>
              <a:rPr lang="fr-FR" dirty="0" err="1"/>
              <a:t>bone</a:t>
            </a:r>
            <a:r>
              <a:rPr lang="fr-FR" dirty="0"/>
              <a:t> </a:t>
            </a:r>
            <a:r>
              <a:rPr lang="fr-FR" dirty="0" err="1"/>
              <a:t>estoire</a:t>
            </a:r>
            <a:r>
              <a:rPr lang="fr-FR" dirty="0"/>
              <a:t> faire Prol 29 </a:t>
            </a:r>
          </a:p>
          <a:p>
            <a:pPr marL="0" indent="0">
              <a:buNone/>
            </a:pPr>
            <a:r>
              <a:rPr lang="fr-FR" dirty="0"/>
              <a:t>par rime les </a:t>
            </a:r>
            <a:r>
              <a:rPr lang="fr-FR" dirty="0" err="1"/>
              <a:t>cunterai</a:t>
            </a:r>
            <a:r>
              <a:rPr lang="fr-FR" dirty="0"/>
              <a:t> Yo 4</a:t>
            </a:r>
          </a:p>
          <a:p>
            <a:pPr marL="0" indent="0">
              <a:buNone/>
            </a:pPr>
            <a:r>
              <a:rPr lang="fr-FR" dirty="0"/>
              <a:t>conter </a:t>
            </a:r>
            <a:r>
              <a:rPr lang="fr-FR" dirty="0" err="1"/>
              <a:t>briefment</a:t>
            </a:r>
            <a:r>
              <a:rPr lang="fr-FR" dirty="0"/>
              <a:t> </a:t>
            </a:r>
            <a:r>
              <a:rPr lang="fr-FR" dirty="0" err="1"/>
              <a:t>Guig</a:t>
            </a:r>
            <a:r>
              <a:rPr lang="fr-FR" dirty="0"/>
              <a:t> 21</a:t>
            </a:r>
          </a:p>
          <a:p>
            <a:pPr marL="0" indent="0">
              <a:buNone/>
            </a:pPr>
            <a:endParaRPr lang="fr-FR" dirty="0"/>
          </a:p>
          <a:p>
            <a:pPr marL="0" indent="0">
              <a:buNone/>
            </a:pPr>
            <a:r>
              <a:rPr lang="fr-FR" dirty="0"/>
              <a:t>diversement </a:t>
            </a:r>
            <a:r>
              <a:rPr lang="fr-FR" dirty="0" err="1"/>
              <a:t>deut</a:t>
            </a:r>
            <a:r>
              <a:rPr lang="fr-FR" dirty="0"/>
              <a:t> </a:t>
            </a:r>
            <a:r>
              <a:rPr lang="fr-FR" dirty="0" err="1"/>
              <a:t>coumencier</a:t>
            </a:r>
            <a:r>
              <a:rPr lang="fr-FR" dirty="0"/>
              <a:t> Mil 2</a:t>
            </a:r>
          </a:p>
          <a:p>
            <a:pPr marL="0" indent="0">
              <a:buNone/>
            </a:pPr>
            <a:r>
              <a:rPr lang="fr-FR" dirty="0"/>
              <a:t>Parler si </a:t>
            </a:r>
            <a:r>
              <a:rPr lang="fr-FR" dirty="0" err="1"/>
              <a:t>raisnablement</a:t>
            </a:r>
            <a:r>
              <a:rPr lang="fr-FR" dirty="0"/>
              <a:t> </a:t>
            </a:r>
          </a:p>
          <a:p>
            <a:pPr marL="0" indent="0">
              <a:buNone/>
            </a:pPr>
            <a:r>
              <a:rPr lang="fr-FR" dirty="0"/>
              <a:t>Qu’il </a:t>
            </a:r>
            <a:r>
              <a:rPr lang="fr-FR" dirty="0" err="1"/>
              <a:t>seit</a:t>
            </a:r>
            <a:r>
              <a:rPr lang="fr-FR" dirty="0"/>
              <a:t> </a:t>
            </a:r>
            <a:r>
              <a:rPr lang="fr-FR" u="sng" dirty="0" err="1"/>
              <a:t>plaisible</a:t>
            </a:r>
            <a:r>
              <a:rPr lang="fr-FR" dirty="0"/>
              <a:t> a la gent  Mil 3-4</a:t>
            </a:r>
          </a:p>
          <a:p>
            <a:pPr marL="0" indent="0">
              <a:buNone/>
            </a:pPr>
            <a:endParaRPr lang="fr-FR" dirty="0"/>
          </a:p>
        </p:txBody>
      </p:sp>
      <p:sp>
        <p:nvSpPr>
          <p:cNvPr id="4" name="Espace réservé du contenu 3">
            <a:extLst>
              <a:ext uri="{FF2B5EF4-FFF2-40B4-BE49-F238E27FC236}">
                <a16:creationId xmlns:a16="http://schemas.microsoft.com/office/drawing/2014/main" id="{93DF444B-7CFE-F536-5FC3-280E662309D1}"/>
              </a:ext>
            </a:extLst>
          </p:cNvPr>
          <p:cNvSpPr>
            <a:spLocks noGrp="1"/>
          </p:cNvSpPr>
          <p:nvPr>
            <p:ph sz="half" idx="2"/>
          </p:nvPr>
        </p:nvSpPr>
        <p:spPr>
          <a:xfrm>
            <a:off x="6096000" y="1048677"/>
            <a:ext cx="5181598" cy="5408867"/>
          </a:xfrm>
        </p:spPr>
        <p:txBody>
          <a:bodyPr>
            <a:normAutofit fontScale="85000" lnSpcReduction="20000"/>
          </a:bodyPr>
          <a:lstStyle/>
          <a:p>
            <a:pPr marL="0" indent="0">
              <a:buNone/>
            </a:pPr>
            <a:r>
              <a:rPr lang="fr-FR" dirty="0"/>
              <a:t>J’en ai donc fait des contes en vers.</a:t>
            </a:r>
          </a:p>
          <a:p>
            <a:pPr marL="0" indent="0">
              <a:buNone/>
            </a:pPr>
            <a:endParaRPr lang="fr-FR" dirty="0"/>
          </a:p>
          <a:p>
            <a:pPr marL="0" indent="0">
              <a:buNone/>
            </a:pPr>
            <a:endParaRPr lang="fr-FR" dirty="0"/>
          </a:p>
          <a:p>
            <a:pPr marL="0" indent="0">
              <a:buNone/>
            </a:pPr>
            <a:r>
              <a:rPr lang="fr-FR" dirty="0"/>
              <a:t>J’ai entrepris de rassembler ces lais et de les raconter en vers.</a:t>
            </a:r>
          </a:p>
          <a:p>
            <a:pPr marL="0" indent="0">
              <a:buNone/>
            </a:pPr>
            <a:endParaRPr lang="fr-FR" dirty="0"/>
          </a:p>
          <a:p>
            <a:pPr marL="0" indent="0">
              <a:buNone/>
            </a:pPr>
            <a:r>
              <a:rPr lang="fr-FR" dirty="0"/>
              <a:t>à cause d’eux, j’ai souvent veillé</a:t>
            </a:r>
          </a:p>
          <a:p>
            <a:pPr marL="0" indent="0">
              <a:buNone/>
            </a:pPr>
            <a:r>
              <a:rPr lang="fr-FR" dirty="0"/>
              <a:t>Faire une bonne histoire</a:t>
            </a:r>
          </a:p>
          <a:p>
            <a:pPr marL="0" indent="0">
              <a:buNone/>
            </a:pPr>
            <a:r>
              <a:rPr lang="fr-FR" dirty="0"/>
              <a:t>Je vous les raconterai sous forme rimée</a:t>
            </a:r>
          </a:p>
          <a:p>
            <a:pPr marL="0" indent="0">
              <a:buNone/>
            </a:pPr>
            <a:r>
              <a:rPr lang="fr-FR" dirty="0"/>
              <a:t>conter brièvement</a:t>
            </a:r>
          </a:p>
          <a:p>
            <a:pPr marL="0" indent="0">
              <a:buNone/>
            </a:pPr>
            <a:endParaRPr lang="fr-FR" dirty="0"/>
          </a:p>
          <a:p>
            <a:pPr marL="0" indent="0">
              <a:buNone/>
            </a:pPr>
            <a:r>
              <a:rPr lang="fr-FR" dirty="0"/>
              <a:t>varier les </a:t>
            </a:r>
            <a:r>
              <a:rPr lang="fr-FR" dirty="0" err="1"/>
              <a:t>incipits</a:t>
            </a:r>
            <a:endParaRPr lang="fr-FR" dirty="0"/>
          </a:p>
          <a:p>
            <a:pPr marL="0" indent="0">
              <a:buNone/>
            </a:pPr>
            <a:r>
              <a:rPr lang="fr-FR" dirty="0"/>
              <a:t>agencer sa parole afin que les gens en tirent plaisir</a:t>
            </a:r>
          </a:p>
        </p:txBody>
      </p:sp>
    </p:spTree>
    <p:extLst>
      <p:ext uri="{BB962C8B-B14F-4D97-AF65-F5344CB8AC3E}">
        <p14:creationId xmlns:p14="http://schemas.microsoft.com/office/powerpoint/2010/main" val="1437923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5D11725-E62F-2A31-7B09-29FFE65A0928}"/>
              </a:ext>
            </a:extLst>
          </p:cNvPr>
          <p:cNvSpPr>
            <a:spLocks noGrp="1"/>
          </p:cNvSpPr>
          <p:nvPr>
            <p:ph idx="1"/>
          </p:nvPr>
        </p:nvSpPr>
        <p:spPr>
          <a:xfrm>
            <a:off x="585711" y="594562"/>
            <a:ext cx="10658856" cy="5879719"/>
          </a:xfrm>
        </p:spPr>
        <p:txBody>
          <a:bodyPr>
            <a:normAutofit/>
          </a:bodyPr>
          <a:lstStyle/>
          <a:p>
            <a:pPr marL="0" lvl="0" indent="0">
              <a:buNone/>
            </a:pPr>
            <a:r>
              <a:rPr lang="fr-FR" b="1" dirty="0"/>
              <a:t>4. La rupture avec la musique ou sa refonte ?</a:t>
            </a:r>
            <a:endParaRPr lang="fr-FR" dirty="0"/>
          </a:p>
          <a:p>
            <a:pPr marL="0" indent="0">
              <a:buNone/>
            </a:pPr>
            <a:r>
              <a:rPr lang="fr-FR" dirty="0"/>
              <a:t>	D’un </a:t>
            </a:r>
            <a:r>
              <a:rPr lang="fr-FR" dirty="0" err="1"/>
              <a:t>mult</a:t>
            </a:r>
            <a:r>
              <a:rPr lang="fr-FR" dirty="0"/>
              <a:t>  </a:t>
            </a:r>
            <a:r>
              <a:rPr lang="fr-FR" dirty="0" err="1"/>
              <a:t>ancïen</a:t>
            </a:r>
            <a:r>
              <a:rPr lang="fr-FR" dirty="0"/>
              <a:t> lai </a:t>
            </a:r>
            <a:r>
              <a:rPr lang="fr-FR" dirty="0" err="1"/>
              <a:t>Bretun</a:t>
            </a:r>
            <a:endParaRPr lang="fr-FR" dirty="0"/>
          </a:p>
          <a:p>
            <a:pPr marL="0" indent="0">
              <a:buNone/>
            </a:pPr>
            <a:r>
              <a:rPr lang="fr-FR" dirty="0"/>
              <a:t>	Le </a:t>
            </a:r>
            <a:r>
              <a:rPr lang="fr-FR" dirty="0" err="1"/>
              <a:t>cunte</a:t>
            </a:r>
            <a:r>
              <a:rPr lang="fr-FR" dirty="0"/>
              <a:t> et toute la raison vus dirai</a:t>
            </a:r>
          </a:p>
          <a:p>
            <a:pPr marL="0" indent="0" algn="just">
              <a:buNone/>
            </a:pPr>
            <a:r>
              <a:rPr lang="fr-FR" u="sng" dirty="0"/>
              <a:t>A partir d’un très ancien lai breton</a:t>
            </a:r>
            <a:r>
              <a:rPr lang="fr-FR" dirty="0"/>
              <a:t>, je vais vous faire un récit circonstancié.</a:t>
            </a:r>
          </a:p>
          <a:p>
            <a:pPr marL="0" indent="0">
              <a:buNone/>
            </a:pPr>
            <a:endParaRPr lang="fr-FR" dirty="0"/>
          </a:p>
          <a:p>
            <a:pPr marL="0" indent="0" algn="just">
              <a:buNone/>
            </a:pPr>
            <a:r>
              <a:rPr lang="fr-FR" dirty="0"/>
              <a:t>« Le projet de remembrer le lai breton ne se limiterait pas seulement à articuler des récits séparés […] mais viserait dans un sens plus large à ordonner un ensemble de lais, dont les aventures, liées entre elles, formeraient un seul et même espace narratif, musicalement structuré. » (R </a:t>
            </a:r>
            <a:r>
              <a:rPr lang="fr-FR" dirty="0" err="1"/>
              <a:t>Dragonetti</a:t>
            </a:r>
            <a:r>
              <a:rPr lang="fr-FR" dirty="0"/>
              <a:t>, « Le lai narratif de Marie de France »)</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1690718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586AC13-ECB4-9300-0585-679C85AEB3EE}"/>
              </a:ext>
            </a:extLst>
          </p:cNvPr>
          <p:cNvSpPr>
            <a:spLocks noGrp="1"/>
          </p:cNvSpPr>
          <p:nvPr>
            <p:ph idx="1"/>
          </p:nvPr>
        </p:nvSpPr>
        <p:spPr>
          <a:xfrm>
            <a:off x="1463040" y="1133856"/>
            <a:ext cx="8814816" cy="5043107"/>
          </a:xfrm>
        </p:spPr>
        <p:txBody>
          <a:bodyPr>
            <a:normAutofit/>
          </a:bodyPr>
          <a:lstStyle/>
          <a:p>
            <a:r>
              <a:rPr lang="fr-FR" dirty="0"/>
              <a:t>De l’oral vers l’écrit, même si la performance reste orale</a:t>
            </a:r>
          </a:p>
          <a:p>
            <a:pPr marL="0" indent="0">
              <a:buNone/>
            </a:pPr>
            <a:r>
              <a:rPr lang="fr-FR" dirty="0"/>
              <a:t>Du récit chanté au récit narratif en vers fait pour être dit/lu à haute voix.</a:t>
            </a:r>
          </a:p>
          <a:p>
            <a:pPr marL="0" indent="0">
              <a:buNone/>
            </a:pPr>
            <a:endParaRPr lang="fr-FR" dirty="0"/>
          </a:p>
          <a:p>
            <a:r>
              <a:rPr lang="fr-FR" dirty="0"/>
              <a:t>Du folklore à la culture savante</a:t>
            </a:r>
          </a:p>
          <a:p>
            <a:pPr marL="0" indent="0">
              <a:buNone/>
            </a:pPr>
            <a:endParaRPr lang="fr-FR" dirty="0"/>
          </a:p>
          <a:p>
            <a:r>
              <a:rPr lang="fr-FR" dirty="0"/>
              <a:t>De récits anonymes vers une réputation littéraire associée à son nom.</a:t>
            </a:r>
          </a:p>
          <a:p>
            <a:endParaRPr lang="fr-FR" dirty="0"/>
          </a:p>
        </p:txBody>
      </p:sp>
    </p:spTree>
    <p:extLst>
      <p:ext uri="{BB962C8B-B14F-4D97-AF65-F5344CB8AC3E}">
        <p14:creationId xmlns:p14="http://schemas.microsoft.com/office/powerpoint/2010/main" val="1198529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98172A-5D2F-6FFC-3D9E-0838D7FE37F9}"/>
              </a:ext>
            </a:extLst>
          </p:cNvPr>
          <p:cNvSpPr>
            <a:spLocks noGrp="1"/>
          </p:cNvSpPr>
          <p:nvPr>
            <p:ph type="title"/>
          </p:nvPr>
        </p:nvSpPr>
        <p:spPr>
          <a:xfrm>
            <a:off x="748284" y="548641"/>
            <a:ext cx="10695432" cy="2495360"/>
          </a:xfrm>
        </p:spPr>
        <p:txBody>
          <a:bodyPr>
            <a:normAutofit fontScale="90000"/>
          </a:bodyPr>
          <a:lstStyle/>
          <a:p>
            <a:pPr lvl="0"/>
            <a:r>
              <a:rPr lang="fr-FR" b="1" dirty="0"/>
              <a:t>II. Les caractéristiques du lai : « des contes d’aventure et d’amour »</a:t>
            </a:r>
            <a:br>
              <a:rPr lang="fr-FR" dirty="0"/>
            </a:br>
            <a:r>
              <a:rPr lang="fr-FR" dirty="0"/>
              <a:t> </a:t>
            </a:r>
            <a:br>
              <a:rPr lang="fr-FR" dirty="0"/>
            </a:br>
            <a:r>
              <a:rPr lang="fr-FR" dirty="0"/>
              <a:t>1. </a:t>
            </a:r>
            <a:r>
              <a:rPr lang="fr-FR" b="1" dirty="0"/>
              <a:t>Une esthétique de la brièveté</a:t>
            </a:r>
            <a:br>
              <a:rPr lang="fr-FR" dirty="0"/>
            </a:br>
            <a:endParaRPr lang="fr-FR" dirty="0"/>
          </a:p>
        </p:txBody>
      </p:sp>
      <p:sp>
        <p:nvSpPr>
          <p:cNvPr id="3" name="Espace réservé du contenu 2">
            <a:extLst>
              <a:ext uri="{FF2B5EF4-FFF2-40B4-BE49-F238E27FC236}">
                <a16:creationId xmlns:a16="http://schemas.microsoft.com/office/drawing/2014/main" id="{251D7B7C-3FBC-FED2-AD33-0EE201ABD170}"/>
              </a:ext>
            </a:extLst>
          </p:cNvPr>
          <p:cNvSpPr>
            <a:spLocks noGrp="1"/>
          </p:cNvSpPr>
          <p:nvPr>
            <p:ph idx="1"/>
          </p:nvPr>
        </p:nvSpPr>
        <p:spPr>
          <a:xfrm>
            <a:off x="1918716" y="3429000"/>
            <a:ext cx="9773412" cy="2495360"/>
          </a:xfrm>
        </p:spPr>
        <p:txBody>
          <a:bodyPr/>
          <a:lstStyle/>
          <a:p>
            <a:pPr marL="0" indent="0">
              <a:buNone/>
            </a:pPr>
            <a:r>
              <a:rPr lang="fr-FR" dirty="0"/>
              <a:t>- traitement minimal de l’espace-temps </a:t>
            </a:r>
          </a:p>
          <a:p>
            <a:pPr marL="0" indent="0">
              <a:buNone/>
            </a:pPr>
            <a:r>
              <a:rPr lang="fr-FR" dirty="0"/>
              <a:t>- le lai/le fabliau,  l’exemplum </a:t>
            </a:r>
          </a:p>
          <a:p>
            <a:pPr marL="0" indent="0">
              <a:buNone/>
            </a:pPr>
            <a:r>
              <a:rPr lang="fr-FR" dirty="0"/>
              <a:t>- des personnages-types </a:t>
            </a:r>
          </a:p>
          <a:p>
            <a:pPr marL="0" indent="0">
              <a:buNone/>
            </a:pPr>
            <a:r>
              <a:rPr lang="fr-FR" dirty="0"/>
              <a:t>- conjointure et dynamique narrative : conjonctions/disjonctions</a:t>
            </a:r>
          </a:p>
          <a:p>
            <a:pPr marL="0" indent="0">
              <a:buNone/>
            </a:pPr>
            <a:endParaRPr lang="fr-FR" dirty="0"/>
          </a:p>
        </p:txBody>
      </p:sp>
    </p:spTree>
    <p:extLst>
      <p:ext uri="{BB962C8B-B14F-4D97-AF65-F5344CB8AC3E}">
        <p14:creationId xmlns:p14="http://schemas.microsoft.com/office/powerpoint/2010/main" val="1048900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CA3E13-AD6D-8B00-C314-CAE5582E2CC3}"/>
              </a:ext>
            </a:extLst>
          </p:cNvPr>
          <p:cNvSpPr>
            <a:spLocks noGrp="1"/>
          </p:cNvSpPr>
          <p:nvPr>
            <p:ph type="title"/>
          </p:nvPr>
        </p:nvSpPr>
        <p:spPr>
          <a:xfrm>
            <a:off x="737616" y="901573"/>
            <a:ext cx="10515600" cy="1325563"/>
          </a:xfrm>
        </p:spPr>
        <p:txBody>
          <a:bodyPr>
            <a:normAutofit fontScale="90000"/>
          </a:bodyPr>
          <a:lstStyle/>
          <a:p>
            <a:r>
              <a:rPr lang="fr-FR" sz="3100" b="1" dirty="0"/>
              <a:t>2. Une réflexion sur l’expérience amoureuse et sa symbolisation : L’importance des objets symboliques et emblématiques </a:t>
            </a:r>
            <a:r>
              <a:rPr lang="fr-FR" sz="3100" dirty="0"/>
              <a:t> </a:t>
            </a:r>
            <a:br>
              <a:rPr lang="fr-FR" dirty="0"/>
            </a:br>
            <a:endParaRPr lang="fr-FR" dirty="0"/>
          </a:p>
        </p:txBody>
      </p:sp>
      <p:sp>
        <p:nvSpPr>
          <p:cNvPr id="3" name="Espace réservé du contenu 2">
            <a:extLst>
              <a:ext uri="{FF2B5EF4-FFF2-40B4-BE49-F238E27FC236}">
                <a16:creationId xmlns:a16="http://schemas.microsoft.com/office/drawing/2014/main" id="{ED5A9EEF-A1B0-9AC2-44EA-9EAD2A89E352}"/>
              </a:ext>
            </a:extLst>
          </p:cNvPr>
          <p:cNvSpPr>
            <a:spLocks noGrp="1"/>
          </p:cNvSpPr>
          <p:nvPr>
            <p:ph idx="1"/>
          </p:nvPr>
        </p:nvSpPr>
        <p:spPr>
          <a:xfrm>
            <a:off x="2301240" y="2654681"/>
            <a:ext cx="8951976" cy="4351338"/>
          </a:xfrm>
        </p:spPr>
        <p:txBody>
          <a:bodyPr/>
          <a:lstStyle/>
          <a:p>
            <a:r>
              <a:rPr lang="fr-FR" dirty="0"/>
              <a:t>Merveilleux/ amour</a:t>
            </a:r>
          </a:p>
          <a:p>
            <a:endParaRPr lang="fr-FR" dirty="0"/>
          </a:p>
          <a:p>
            <a:r>
              <a:rPr lang="fr-FR" dirty="0"/>
              <a:t>Des objets symboliques : le bain d’</a:t>
            </a:r>
            <a:r>
              <a:rPr lang="fr-FR" dirty="0" err="1"/>
              <a:t>Equitan</a:t>
            </a:r>
            <a:r>
              <a:rPr lang="fr-FR" dirty="0"/>
              <a:t>, le voilé brodé par la mère, signe de reconnaissance pour Frêne, </a:t>
            </a:r>
            <a:r>
              <a:rPr lang="fr-FR" dirty="0" err="1"/>
              <a:t>etc</a:t>
            </a:r>
            <a:endParaRPr lang="fr-FR" dirty="0"/>
          </a:p>
        </p:txBody>
      </p:sp>
    </p:spTree>
    <p:extLst>
      <p:ext uri="{BB962C8B-B14F-4D97-AF65-F5344CB8AC3E}">
        <p14:creationId xmlns:p14="http://schemas.microsoft.com/office/powerpoint/2010/main" val="4189723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7F4C29-108B-5005-9C2F-2A5AD92CA4A6}"/>
              </a:ext>
            </a:extLst>
          </p:cNvPr>
          <p:cNvSpPr>
            <a:spLocks noGrp="1"/>
          </p:cNvSpPr>
          <p:nvPr>
            <p:ph type="title"/>
          </p:nvPr>
        </p:nvSpPr>
        <p:spPr>
          <a:xfrm>
            <a:off x="838200" y="560833"/>
            <a:ext cx="10515600" cy="1593152"/>
          </a:xfrm>
        </p:spPr>
        <p:txBody>
          <a:bodyPr>
            <a:normAutofit fontScale="90000"/>
          </a:bodyPr>
          <a:lstStyle/>
          <a:p>
            <a:r>
              <a:rPr lang="fr-FR" b="1" dirty="0"/>
              <a:t>3</a:t>
            </a:r>
            <a:r>
              <a:rPr lang="fr-FR" sz="3100" b="1" dirty="0"/>
              <a:t>. La voix narrative et La transmission des récits comme fructification de la parole</a:t>
            </a:r>
            <a:br>
              <a:rPr lang="fr-FR" sz="3100" dirty="0"/>
            </a:br>
            <a:br>
              <a:rPr lang="fr-FR" dirty="0"/>
            </a:br>
            <a:endParaRPr lang="fr-FR" dirty="0"/>
          </a:p>
        </p:txBody>
      </p:sp>
      <p:sp>
        <p:nvSpPr>
          <p:cNvPr id="3" name="Espace réservé du contenu 2">
            <a:extLst>
              <a:ext uri="{FF2B5EF4-FFF2-40B4-BE49-F238E27FC236}">
                <a16:creationId xmlns:a16="http://schemas.microsoft.com/office/drawing/2014/main" id="{0A4667A2-7F13-DC24-F5F0-D16FE9933E09}"/>
              </a:ext>
            </a:extLst>
          </p:cNvPr>
          <p:cNvSpPr>
            <a:spLocks noGrp="1"/>
          </p:cNvSpPr>
          <p:nvPr>
            <p:ph idx="1"/>
          </p:nvPr>
        </p:nvSpPr>
        <p:spPr>
          <a:xfrm>
            <a:off x="1972056" y="1945829"/>
            <a:ext cx="10515600" cy="4351338"/>
          </a:xfrm>
        </p:spPr>
        <p:txBody>
          <a:bodyPr/>
          <a:lstStyle/>
          <a:p>
            <a:pPr marL="0" indent="0">
              <a:buNone/>
            </a:pPr>
            <a:r>
              <a:rPr lang="fr-FR" dirty="0"/>
              <a:t>Cum </a:t>
            </a:r>
            <a:r>
              <a:rPr lang="fr-FR" b="1" dirty="0"/>
              <a:t>plus </a:t>
            </a:r>
            <a:r>
              <a:rPr lang="fr-FR" b="1" dirty="0" err="1"/>
              <a:t>trespassereit</a:t>
            </a:r>
            <a:r>
              <a:rPr lang="fr-FR" b="1" dirty="0"/>
              <a:t> li </a:t>
            </a:r>
            <a:r>
              <a:rPr lang="fr-FR" b="1" dirty="0" err="1"/>
              <a:t>tens</a:t>
            </a:r>
            <a:r>
              <a:rPr lang="fr-FR" b="1" dirty="0"/>
              <a:t> </a:t>
            </a:r>
          </a:p>
          <a:p>
            <a:pPr marL="0" indent="0">
              <a:buNone/>
            </a:pPr>
            <a:r>
              <a:rPr lang="fr-FR" b="1" dirty="0"/>
              <a:t>Plus </a:t>
            </a:r>
            <a:r>
              <a:rPr lang="fr-FR" b="1" dirty="0" err="1"/>
              <a:t>sereient</a:t>
            </a:r>
            <a:r>
              <a:rPr lang="fr-FR" b="1" dirty="0"/>
              <a:t> </a:t>
            </a:r>
            <a:r>
              <a:rPr lang="fr-FR" b="1" dirty="0" err="1"/>
              <a:t>sutil</a:t>
            </a:r>
            <a:r>
              <a:rPr lang="fr-FR" b="1" dirty="0"/>
              <a:t> de sens </a:t>
            </a:r>
          </a:p>
          <a:p>
            <a:pPr marL="0" indent="0">
              <a:buNone/>
            </a:pPr>
            <a:r>
              <a:rPr lang="fr-FR" dirty="0"/>
              <a:t>E plus se </a:t>
            </a:r>
            <a:r>
              <a:rPr lang="fr-FR" dirty="0" err="1"/>
              <a:t>savreient</a:t>
            </a:r>
            <a:r>
              <a:rPr lang="fr-FR" dirty="0"/>
              <a:t> garder </a:t>
            </a:r>
          </a:p>
          <a:p>
            <a:pPr marL="0" indent="0">
              <a:buNone/>
            </a:pPr>
            <a:r>
              <a:rPr lang="fr-FR" dirty="0"/>
              <a:t>De </a:t>
            </a:r>
            <a:r>
              <a:rPr lang="fr-FR" dirty="0" err="1"/>
              <a:t>ceo</a:t>
            </a:r>
            <a:r>
              <a:rPr lang="fr-FR" dirty="0"/>
              <a:t> </a:t>
            </a:r>
            <a:r>
              <a:rPr lang="fr-FR" dirty="0" err="1"/>
              <a:t>ki</a:t>
            </a:r>
            <a:r>
              <a:rPr lang="fr-FR" dirty="0"/>
              <a:t> </a:t>
            </a:r>
            <a:r>
              <a:rPr lang="fr-FR" dirty="0" err="1"/>
              <a:t>ert</a:t>
            </a:r>
            <a:r>
              <a:rPr lang="fr-FR" dirty="0"/>
              <a:t> a </a:t>
            </a:r>
            <a:r>
              <a:rPr lang="fr-FR" dirty="0" err="1"/>
              <a:t>trespasser</a:t>
            </a:r>
            <a:r>
              <a:rPr lang="fr-FR" dirty="0"/>
              <a:t>. Prol 19-22</a:t>
            </a:r>
          </a:p>
          <a:p>
            <a:pPr marL="0" indent="0">
              <a:buNone/>
            </a:pPr>
            <a:endParaRPr lang="fr-FR" dirty="0"/>
          </a:p>
          <a:p>
            <a:pPr marL="0" indent="0">
              <a:buNone/>
            </a:pPr>
            <a:r>
              <a:rPr lang="fr-FR" dirty="0"/>
              <a:t>parler/</a:t>
            </a:r>
            <a:r>
              <a:rPr lang="fr-FR" dirty="0" err="1"/>
              <a:t>oïr</a:t>
            </a:r>
            <a:r>
              <a:rPr lang="fr-FR" dirty="0"/>
              <a:t>/écrire/dire</a:t>
            </a:r>
          </a:p>
          <a:p>
            <a:pPr marL="0" indent="0">
              <a:buNone/>
            </a:pPr>
            <a:endParaRPr lang="fr-FR" dirty="0"/>
          </a:p>
          <a:p>
            <a:pPr marL="0" indent="0">
              <a:buNone/>
            </a:pPr>
            <a:r>
              <a:rPr lang="fr-FR" i="1" dirty="0" err="1"/>
              <a:t>oïr</a:t>
            </a:r>
            <a:r>
              <a:rPr lang="fr-FR" i="1" dirty="0"/>
              <a:t>/</a:t>
            </a:r>
            <a:r>
              <a:rPr lang="fr-FR" i="1" dirty="0" err="1"/>
              <a:t>loer</a:t>
            </a:r>
            <a:r>
              <a:rPr lang="fr-FR" i="1" dirty="0"/>
              <a:t>/ fleurir/</a:t>
            </a:r>
            <a:r>
              <a:rPr lang="fr-FR" i="1" dirty="0" err="1"/>
              <a:t>espandre</a:t>
            </a:r>
            <a:r>
              <a:rPr lang="fr-FR" i="1" dirty="0"/>
              <a:t> ses </a:t>
            </a:r>
            <a:r>
              <a:rPr lang="fr-FR" i="1" dirty="0" err="1"/>
              <a:t>flurs</a:t>
            </a:r>
            <a:endParaRPr lang="fr-FR" dirty="0"/>
          </a:p>
        </p:txBody>
      </p:sp>
    </p:spTree>
    <p:extLst>
      <p:ext uri="{BB962C8B-B14F-4D97-AF65-F5344CB8AC3E}">
        <p14:creationId xmlns:p14="http://schemas.microsoft.com/office/powerpoint/2010/main" val="57017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0485" y="410125"/>
            <a:ext cx="3630317" cy="6138628"/>
          </a:xfrm>
        </p:spPr>
        <p:txBody>
          <a:bodyPr>
            <a:normAutofit/>
          </a:bodyPr>
          <a:lstStyle/>
          <a:p>
            <a:pPr marL="0" indent="0">
              <a:buNone/>
            </a:pPr>
            <a:endParaRPr lang="fr-FR"/>
          </a:p>
          <a:p>
            <a:pPr marL="0" indent="0">
              <a:buNone/>
            </a:pPr>
            <a:r>
              <a:rPr lang="fr-FR"/>
              <a:t>Bilingue </a:t>
            </a:r>
          </a:p>
          <a:p>
            <a:pPr marL="0" indent="0">
              <a:buNone/>
            </a:pPr>
            <a:r>
              <a:rPr lang="fr-FR"/>
              <a:t>- L. </a:t>
            </a:r>
            <a:r>
              <a:rPr lang="fr-FR" err="1"/>
              <a:t>Harf</a:t>
            </a:r>
            <a:r>
              <a:rPr lang="fr-FR"/>
              <a:t> </a:t>
            </a:r>
            <a:r>
              <a:rPr lang="fr-FR" err="1"/>
              <a:t>Lancner</a:t>
            </a:r>
            <a:r>
              <a:rPr lang="fr-FR"/>
              <a:t>, Lettres gothiques </a:t>
            </a:r>
          </a:p>
          <a:p>
            <a:pPr marL="0" indent="0">
              <a:buNone/>
            </a:pPr>
            <a:r>
              <a:rPr lang="fr-FR"/>
              <a:t>- M. Séguy et N. </a:t>
            </a:r>
            <a:r>
              <a:rPr lang="fr-FR" err="1"/>
              <a:t>Koble</a:t>
            </a:r>
            <a:r>
              <a:rPr lang="fr-FR"/>
              <a:t>, Champion bilingue</a:t>
            </a:r>
          </a:p>
          <a:p>
            <a:pPr marL="0" indent="0">
              <a:buNone/>
            </a:pPr>
            <a:r>
              <a:rPr lang="fr-FR"/>
              <a:t>- traduction en vers par F. Morvan, </a:t>
            </a:r>
            <a:r>
              <a:rPr lang="fr-FR" err="1"/>
              <a:t>Librio</a:t>
            </a:r>
            <a:r>
              <a:rPr lang="fr-FR"/>
              <a:t>.</a:t>
            </a:r>
          </a:p>
          <a:p>
            <a:endParaRPr lang="fr-FR"/>
          </a:p>
        </p:txBody>
      </p:sp>
      <p:pic>
        <p:nvPicPr>
          <p:cNvPr id="2" name="Image 1" descr="Capture d’écran 2016-12-14 à 10.43.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4738" y="3549316"/>
            <a:ext cx="2013655" cy="3181480"/>
          </a:xfrm>
          <a:prstGeom prst="rect">
            <a:avLst/>
          </a:prstGeom>
        </p:spPr>
      </p:pic>
      <p:pic>
        <p:nvPicPr>
          <p:cNvPr id="4" name="Image 3" descr="Capture d’écran 2016-12-14 à 10.43.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0802" y="127204"/>
            <a:ext cx="2900878" cy="3602585"/>
          </a:xfrm>
          <a:prstGeom prst="rect">
            <a:avLst/>
          </a:prstGeom>
        </p:spPr>
      </p:pic>
      <p:pic>
        <p:nvPicPr>
          <p:cNvPr id="5" name="Image 4" descr="Capture d’écran 2016-12-14 à 10.42.3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8393" y="127204"/>
            <a:ext cx="2523420" cy="4156221"/>
          </a:xfrm>
          <a:prstGeom prst="rect">
            <a:avLst/>
          </a:prstGeom>
        </p:spPr>
      </p:pic>
    </p:spTree>
    <p:extLst>
      <p:ext uri="{BB962C8B-B14F-4D97-AF65-F5344CB8AC3E}">
        <p14:creationId xmlns:p14="http://schemas.microsoft.com/office/powerpoint/2010/main" val="989923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598309A-CF7A-D0B2-2AFD-17003C1A357F}"/>
              </a:ext>
            </a:extLst>
          </p:cNvPr>
          <p:cNvSpPr>
            <a:spLocks noGrp="1"/>
          </p:cNvSpPr>
          <p:nvPr>
            <p:ph sz="half" idx="1"/>
          </p:nvPr>
        </p:nvSpPr>
        <p:spPr>
          <a:xfrm>
            <a:off x="838200" y="195073"/>
            <a:ext cx="5580888" cy="6662927"/>
          </a:xfrm>
        </p:spPr>
        <p:txBody>
          <a:bodyPr>
            <a:normAutofit fontScale="25000" lnSpcReduction="20000"/>
          </a:bodyPr>
          <a:lstStyle/>
          <a:p>
            <a:pPr marL="0" indent="0">
              <a:lnSpc>
                <a:spcPct val="120000"/>
              </a:lnSpc>
              <a:spcBef>
                <a:spcPts val="0"/>
              </a:spcBef>
              <a:buNone/>
            </a:pPr>
            <a:r>
              <a:rPr lang="fr-FR" sz="6400" dirty="0"/>
              <a:t>Qui Deus a </a:t>
            </a:r>
            <a:r>
              <a:rPr lang="fr-FR" sz="6400" dirty="0" err="1"/>
              <a:t>duné</a:t>
            </a:r>
            <a:r>
              <a:rPr lang="fr-FR" sz="6400" dirty="0"/>
              <a:t> </a:t>
            </a:r>
            <a:r>
              <a:rPr lang="fr-FR" sz="6400" b="1" dirty="0" err="1"/>
              <a:t>escïence</a:t>
            </a:r>
            <a:endParaRPr lang="fr-FR" sz="6400" dirty="0"/>
          </a:p>
          <a:p>
            <a:pPr marL="0" indent="0">
              <a:lnSpc>
                <a:spcPct val="120000"/>
              </a:lnSpc>
              <a:spcBef>
                <a:spcPts val="0"/>
              </a:spcBef>
              <a:buNone/>
            </a:pPr>
            <a:r>
              <a:rPr lang="fr-FR" sz="6400" dirty="0"/>
              <a:t>e de parler </a:t>
            </a:r>
            <a:r>
              <a:rPr lang="fr-FR" sz="6400" dirty="0" err="1"/>
              <a:t>bone</a:t>
            </a:r>
            <a:r>
              <a:rPr lang="fr-FR" sz="6400" dirty="0"/>
              <a:t> </a:t>
            </a:r>
            <a:r>
              <a:rPr lang="fr-FR" sz="6400" b="1" dirty="0" err="1"/>
              <a:t>eloquence</a:t>
            </a:r>
            <a:r>
              <a:rPr lang="fr-FR" sz="6400" dirty="0"/>
              <a:t>,</a:t>
            </a:r>
          </a:p>
          <a:p>
            <a:pPr marL="0" indent="0">
              <a:lnSpc>
                <a:spcPct val="120000"/>
              </a:lnSpc>
              <a:spcBef>
                <a:spcPts val="0"/>
              </a:spcBef>
              <a:buNone/>
            </a:pPr>
            <a:r>
              <a:rPr lang="fr-FR" sz="6400" dirty="0"/>
              <a:t>ne s’en </a:t>
            </a:r>
            <a:r>
              <a:rPr lang="fr-FR" sz="6400" dirty="0" err="1"/>
              <a:t>deit</a:t>
            </a:r>
            <a:r>
              <a:rPr lang="fr-FR" sz="6400" dirty="0"/>
              <a:t> </a:t>
            </a:r>
            <a:r>
              <a:rPr lang="fr-FR" sz="6400" dirty="0" err="1"/>
              <a:t>taisir</a:t>
            </a:r>
            <a:r>
              <a:rPr lang="fr-FR" sz="6400" dirty="0"/>
              <a:t> ne celer,</a:t>
            </a:r>
          </a:p>
          <a:p>
            <a:pPr marL="0" indent="0">
              <a:lnSpc>
                <a:spcPct val="120000"/>
              </a:lnSpc>
              <a:spcBef>
                <a:spcPts val="0"/>
              </a:spcBef>
              <a:buNone/>
            </a:pPr>
            <a:r>
              <a:rPr lang="fr-FR" sz="6400" dirty="0" err="1"/>
              <a:t>ainz</a:t>
            </a:r>
            <a:r>
              <a:rPr lang="fr-FR" sz="6400" dirty="0"/>
              <a:t> se </a:t>
            </a:r>
            <a:r>
              <a:rPr lang="fr-FR" sz="6400" dirty="0" err="1"/>
              <a:t>deit</a:t>
            </a:r>
            <a:r>
              <a:rPr lang="fr-FR" sz="6400" dirty="0"/>
              <a:t> </a:t>
            </a:r>
            <a:r>
              <a:rPr lang="fr-FR" sz="6400" dirty="0" err="1"/>
              <a:t>voluntiers</a:t>
            </a:r>
            <a:r>
              <a:rPr lang="fr-FR" sz="6400" dirty="0"/>
              <a:t> </a:t>
            </a:r>
            <a:r>
              <a:rPr lang="fr-FR" sz="6400" dirty="0" err="1"/>
              <a:t>mustrer</a:t>
            </a:r>
            <a:r>
              <a:rPr lang="fr-FR" sz="6400" dirty="0"/>
              <a:t>.</a:t>
            </a:r>
          </a:p>
          <a:p>
            <a:pPr marL="0" indent="0">
              <a:lnSpc>
                <a:spcPct val="120000"/>
              </a:lnSpc>
              <a:spcBef>
                <a:spcPts val="0"/>
              </a:spcBef>
              <a:buNone/>
            </a:pPr>
            <a:r>
              <a:rPr lang="fr-FR" sz="6400" dirty="0"/>
              <a:t>Quant un </a:t>
            </a:r>
            <a:r>
              <a:rPr lang="fr-FR" sz="6400" dirty="0" err="1"/>
              <a:t>granz</a:t>
            </a:r>
            <a:r>
              <a:rPr lang="fr-FR" sz="6400" dirty="0"/>
              <a:t> biens est </a:t>
            </a:r>
            <a:r>
              <a:rPr lang="fr-FR" sz="6400" dirty="0" err="1"/>
              <a:t>mult</a:t>
            </a:r>
            <a:r>
              <a:rPr lang="fr-FR" sz="6400" dirty="0"/>
              <a:t> </a:t>
            </a:r>
            <a:r>
              <a:rPr lang="fr-FR" sz="6400" dirty="0" err="1"/>
              <a:t>oïz</a:t>
            </a:r>
            <a:r>
              <a:rPr lang="fr-FR" sz="6400" dirty="0"/>
              <a:t>,	5</a:t>
            </a:r>
          </a:p>
          <a:p>
            <a:pPr marL="0" indent="0">
              <a:lnSpc>
                <a:spcPct val="120000"/>
              </a:lnSpc>
              <a:spcBef>
                <a:spcPts val="0"/>
              </a:spcBef>
              <a:buNone/>
            </a:pPr>
            <a:r>
              <a:rPr lang="fr-FR" sz="6400" dirty="0" err="1"/>
              <a:t>dunc</a:t>
            </a:r>
            <a:r>
              <a:rPr lang="fr-FR" sz="6400" dirty="0"/>
              <a:t> a primes est il </a:t>
            </a:r>
            <a:r>
              <a:rPr lang="fr-FR" sz="6400" b="1" dirty="0" err="1"/>
              <a:t>fluriz</a:t>
            </a:r>
            <a:r>
              <a:rPr lang="fr-FR" sz="6400" dirty="0"/>
              <a:t>,</a:t>
            </a:r>
          </a:p>
          <a:p>
            <a:pPr marL="0" indent="0">
              <a:lnSpc>
                <a:spcPct val="120000"/>
              </a:lnSpc>
              <a:spcBef>
                <a:spcPts val="0"/>
              </a:spcBef>
              <a:buNone/>
            </a:pPr>
            <a:r>
              <a:rPr lang="fr-FR" sz="6400" dirty="0"/>
              <a:t>e quant </a:t>
            </a:r>
            <a:r>
              <a:rPr lang="fr-FR" sz="6400" dirty="0" err="1"/>
              <a:t>loëz</a:t>
            </a:r>
            <a:r>
              <a:rPr lang="fr-FR" sz="6400" dirty="0"/>
              <a:t> est de </a:t>
            </a:r>
            <a:r>
              <a:rPr lang="fr-FR" sz="6400" dirty="0" err="1"/>
              <a:t>plusurs</a:t>
            </a:r>
            <a:r>
              <a:rPr lang="fr-FR" sz="6400" dirty="0"/>
              <a:t>,</a:t>
            </a:r>
          </a:p>
          <a:p>
            <a:pPr marL="0" indent="0">
              <a:lnSpc>
                <a:spcPct val="120000"/>
              </a:lnSpc>
              <a:spcBef>
                <a:spcPts val="0"/>
              </a:spcBef>
              <a:buNone/>
            </a:pPr>
            <a:r>
              <a:rPr lang="fr-FR" sz="6400" dirty="0" err="1"/>
              <a:t>dunc</a:t>
            </a:r>
            <a:r>
              <a:rPr lang="fr-FR" sz="6400" dirty="0"/>
              <a:t> a </a:t>
            </a:r>
            <a:r>
              <a:rPr lang="fr-FR" sz="6400" dirty="0" err="1"/>
              <a:t>espandues</a:t>
            </a:r>
            <a:r>
              <a:rPr lang="fr-FR" sz="6400" dirty="0"/>
              <a:t> ses </a:t>
            </a:r>
            <a:r>
              <a:rPr lang="fr-FR" sz="6400" b="1" dirty="0" err="1"/>
              <a:t>flurs</a:t>
            </a:r>
            <a:r>
              <a:rPr lang="fr-FR" sz="6400" dirty="0"/>
              <a:t>.</a:t>
            </a:r>
          </a:p>
          <a:p>
            <a:pPr marL="0" indent="0">
              <a:lnSpc>
                <a:spcPct val="120000"/>
              </a:lnSpc>
              <a:spcBef>
                <a:spcPts val="0"/>
              </a:spcBef>
              <a:buNone/>
            </a:pPr>
            <a:r>
              <a:rPr lang="fr-FR" sz="6400" dirty="0" err="1"/>
              <a:t>Custume</a:t>
            </a:r>
            <a:r>
              <a:rPr lang="fr-FR" sz="6400" dirty="0"/>
              <a:t> fu as </a:t>
            </a:r>
            <a:r>
              <a:rPr lang="fr-FR" sz="6400" dirty="0" err="1"/>
              <a:t>ancïens</a:t>
            </a:r>
            <a:r>
              <a:rPr lang="fr-FR" sz="6400" dirty="0"/>
              <a:t>,</a:t>
            </a:r>
          </a:p>
          <a:p>
            <a:pPr marL="0" indent="0">
              <a:lnSpc>
                <a:spcPct val="120000"/>
              </a:lnSpc>
              <a:spcBef>
                <a:spcPts val="0"/>
              </a:spcBef>
              <a:buNone/>
            </a:pPr>
            <a:r>
              <a:rPr lang="fr-FR" sz="6400" dirty="0" err="1"/>
              <a:t>ceo</a:t>
            </a:r>
            <a:r>
              <a:rPr lang="fr-FR" sz="6400" dirty="0"/>
              <a:t> </a:t>
            </a:r>
            <a:r>
              <a:rPr lang="fr-FR" sz="6400" dirty="0" err="1"/>
              <a:t>testimonie</a:t>
            </a:r>
            <a:r>
              <a:rPr lang="fr-FR" sz="6400" dirty="0"/>
              <a:t> </a:t>
            </a:r>
            <a:r>
              <a:rPr lang="fr-FR" sz="6400" dirty="0" err="1"/>
              <a:t>Precïens</a:t>
            </a:r>
            <a:r>
              <a:rPr lang="fr-FR" sz="6400" dirty="0"/>
              <a:t>,		10</a:t>
            </a:r>
          </a:p>
          <a:p>
            <a:pPr marL="0" indent="0">
              <a:lnSpc>
                <a:spcPct val="120000"/>
              </a:lnSpc>
              <a:spcBef>
                <a:spcPts val="0"/>
              </a:spcBef>
              <a:buNone/>
            </a:pPr>
            <a:r>
              <a:rPr lang="fr-FR" sz="6400" dirty="0"/>
              <a:t>es livres que jadis </a:t>
            </a:r>
            <a:r>
              <a:rPr lang="fr-FR" sz="6400" dirty="0" err="1"/>
              <a:t>faiseient</a:t>
            </a:r>
            <a:endParaRPr lang="fr-FR" sz="6400" dirty="0"/>
          </a:p>
          <a:p>
            <a:pPr marL="0" indent="0">
              <a:lnSpc>
                <a:spcPct val="120000"/>
              </a:lnSpc>
              <a:spcBef>
                <a:spcPts val="0"/>
              </a:spcBef>
              <a:buNone/>
            </a:pPr>
            <a:r>
              <a:rPr lang="fr-FR" sz="6400" dirty="0"/>
              <a:t>assez </a:t>
            </a:r>
            <a:r>
              <a:rPr lang="fr-FR" sz="6400" dirty="0" err="1"/>
              <a:t>oscurement</a:t>
            </a:r>
            <a:r>
              <a:rPr lang="fr-FR" sz="6400" dirty="0"/>
              <a:t> </a:t>
            </a:r>
            <a:r>
              <a:rPr lang="fr-FR" sz="6400" dirty="0" err="1"/>
              <a:t>diseient</a:t>
            </a:r>
            <a:endParaRPr lang="fr-FR" sz="6400" dirty="0"/>
          </a:p>
          <a:p>
            <a:pPr marL="0" indent="0">
              <a:lnSpc>
                <a:spcPct val="120000"/>
              </a:lnSpc>
              <a:spcBef>
                <a:spcPts val="0"/>
              </a:spcBef>
              <a:buNone/>
            </a:pPr>
            <a:r>
              <a:rPr lang="fr-FR" sz="6400" dirty="0"/>
              <a:t>pur </a:t>
            </a:r>
            <a:r>
              <a:rPr lang="fr-FR" sz="6400" dirty="0" err="1"/>
              <a:t>cels</a:t>
            </a:r>
            <a:r>
              <a:rPr lang="fr-FR" sz="6400" dirty="0"/>
              <a:t> </a:t>
            </a:r>
            <a:r>
              <a:rPr lang="fr-FR" sz="6400" dirty="0" err="1"/>
              <a:t>ki</a:t>
            </a:r>
            <a:r>
              <a:rPr lang="fr-FR" sz="6400" dirty="0"/>
              <a:t> a venir </a:t>
            </a:r>
            <a:r>
              <a:rPr lang="fr-FR" sz="6400" dirty="0" err="1"/>
              <a:t>esteient</a:t>
            </a:r>
            <a:endParaRPr lang="fr-FR" sz="6400" dirty="0"/>
          </a:p>
          <a:p>
            <a:pPr marL="0" indent="0">
              <a:lnSpc>
                <a:spcPct val="120000"/>
              </a:lnSpc>
              <a:spcBef>
                <a:spcPts val="0"/>
              </a:spcBef>
              <a:buNone/>
            </a:pPr>
            <a:r>
              <a:rPr lang="fr-FR" sz="6400" dirty="0"/>
              <a:t>e </a:t>
            </a:r>
            <a:r>
              <a:rPr lang="fr-FR" sz="6400" dirty="0" err="1"/>
              <a:t>ki</a:t>
            </a:r>
            <a:r>
              <a:rPr lang="fr-FR" sz="6400" dirty="0"/>
              <a:t> </a:t>
            </a:r>
            <a:r>
              <a:rPr lang="fr-FR" sz="6400" dirty="0" err="1"/>
              <a:t>apendre</a:t>
            </a:r>
            <a:r>
              <a:rPr lang="fr-FR" sz="6400" dirty="0"/>
              <a:t> les </a:t>
            </a:r>
            <a:r>
              <a:rPr lang="fr-FR" sz="6400" dirty="0" err="1"/>
              <a:t>deveient</a:t>
            </a:r>
            <a:r>
              <a:rPr lang="fr-FR" sz="6400" dirty="0"/>
              <a:t>,</a:t>
            </a:r>
          </a:p>
          <a:p>
            <a:pPr marL="0" indent="0">
              <a:lnSpc>
                <a:spcPct val="120000"/>
              </a:lnSpc>
              <a:spcBef>
                <a:spcPts val="0"/>
              </a:spcBef>
              <a:buNone/>
            </a:pPr>
            <a:r>
              <a:rPr lang="fr-FR" sz="6400" dirty="0"/>
              <a:t>que </a:t>
            </a:r>
            <a:r>
              <a:rPr lang="fr-FR" sz="6400" dirty="0" err="1"/>
              <a:t>peüssent</a:t>
            </a:r>
            <a:r>
              <a:rPr lang="fr-FR" sz="6400" dirty="0"/>
              <a:t> </a:t>
            </a:r>
            <a:r>
              <a:rPr lang="fr-FR" sz="6400" b="1" dirty="0"/>
              <a:t>gloser la </a:t>
            </a:r>
            <a:r>
              <a:rPr lang="fr-FR" sz="6400" b="1" dirty="0" err="1"/>
              <a:t>letre</a:t>
            </a:r>
            <a:r>
              <a:rPr lang="fr-FR" sz="6400" dirty="0"/>
              <a:t>	15</a:t>
            </a:r>
          </a:p>
          <a:p>
            <a:pPr marL="0" indent="0">
              <a:lnSpc>
                <a:spcPct val="120000"/>
              </a:lnSpc>
              <a:spcBef>
                <a:spcPts val="0"/>
              </a:spcBef>
              <a:buNone/>
            </a:pPr>
            <a:r>
              <a:rPr lang="fr-FR" sz="6400" dirty="0"/>
              <a:t>e </a:t>
            </a:r>
            <a:r>
              <a:rPr lang="fr-FR" sz="6400" b="1" dirty="0"/>
              <a:t>de </a:t>
            </a:r>
            <a:r>
              <a:rPr lang="fr-FR" sz="6400" b="1" dirty="0" err="1"/>
              <a:t>lur</a:t>
            </a:r>
            <a:r>
              <a:rPr lang="fr-FR" sz="6400" b="1" dirty="0"/>
              <a:t> sen le surplus </a:t>
            </a:r>
            <a:r>
              <a:rPr lang="fr-FR" sz="6400" b="1" dirty="0" err="1"/>
              <a:t>metre</a:t>
            </a:r>
            <a:r>
              <a:rPr lang="fr-FR" sz="6400" dirty="0"/>
              <a:t>.</a:t>
            </a:r>
          </a:p>
          <a:p>
            <a:pPr marL="0" indent="0">
              <a:lnSpc>
                <a:spcPct val="120000"/>
              </a:lnSpc>
              <a:spcBef>
                <a:spcPts val="0"/>
              </a:spcBef>
              <a:buNone/>
            </a:pPr>
            <a:r>
              <a:rPr lang="fr-FR" sz="6400" dirty="0"/>
              <a:t>Li </a:t>
            </a:r>
            <a:r>
              <a:rPr lang="fr-FR" sz="6400" dirty="0" err="1"/>
              <a:t>philesophe</a:t>
            </a:r>
            <a:r>
              <a:rPr lang="fr-FR" sz="6400" dirty="0"/>
              <a:t> le </a:t>
            </a:r>
            <a:r>
              <a:rPr lang="fr-FR" sz="6400" dirty="0" err="1"/>
              <a:t>saveient</a:t>
            </a:r>
            <a:r>
              <a:rPr lang="fr-FR" sz="6400" dirty="0"/>
              <a:t>,</a:t>
            </a:r>
          </a:p>
          <a:p>
            <a:pPr marL="0" indent="0">
              <a:lnSpc>
                <a:spcPct val="120000"/>
              </a:lnSpc>
              <a:spcBef>
                <a:spcPts val="0"/>
              </a:spcBef>
              <a:buNone/>
            </a:pPr>
            <a:r>
              <a:rPr lang="fr-FR" sz="6400" dirty="0"/>
              <a:t>e par els </a:t>
            </a:r>
            <a:r>
              <a:rPr lang="fr-FR" sz="6400" dirty="0" err="1"/>
              <a:t>meïsme</a:t>
            </a:r>
            <a:r>
              <a:rPr lang="fr-FR" sz="6400" dirty="0"/>
              <a:t> </a:t>
            </a:r>
            <a:r>
              <a:rPr lang="fr-FR" sz="6400" dirty="0" err="1"/>
              <a:t>entendeient</a:t>
            </a:r>
            <a:r>
              <a:rPr lang="fr-FR" sz="6400" dirty="0"/>
              <a:t>,</a:t>
            </a:r>
          </a:p>
          <a:p>
            <a:pPr marL="0" indent="0">
              <a:lnSpc>
                <a:spcPct val="120000"/>
              </a:lnSpc>
              <a:spcBef>
                <a:spcPts val="0"/>
              </a:spcBef>
              <a:buNone/>
            </a:pPr>
            <a:r>
              <a:rPr lang="fr-FR" sz="6400" dirty="0"/>
              <a:t>cum plus </a:t>
            </a:r>
            <a:r>
              <a:rPr lang="fr-FR" sz="6400" dirty="0" err="1"/>
              <a:t>trespassereit</a:t>
            </a:r>
            <a:r>
              <a:rPr lang="fr-FR" sz="6400" dirty="0"/>
              <a:t> de </a:t>
            </a:r>
            <a:r>
              <a:rPr lang="fr-FR" sz="6400" dirty="0" err="1"/>
              <a:t>tens</a:t>
            </a:r>
            <a:r>
              <a:rPr lang="fr-FR" sz="6400" dirty="0"/>
              <a:t>,</a:t>
            </a:r>
          </a:p>
          <a:p>
            <a:pPr marL="0" indent="0">
              <a:lnSpc>
                <a:spcPct val="120000"/>
              </a:lnSpc>
              <a:spcBef>
                <a:spcPts val="0"/>
              </a:spcBef>
              <a:buNone/>
            </a:pPr>
            <a:r>
              <a:rPr lang="fr-FR" sz="6400" b="1" dirty="0"/>
              <a:t>plus </a:t>
            </a:r>
            <a:r>
              <a:rPr lang="fr-FR" sz="6400" b="1" dirty="0" err="1"/>
              <a:t>serreient</a:t>
            </a:r>
            <a:r>
              <a:rPr lang="fr-FR" sz="6400" b="1" dirty="0"/>
              <a:t> </a:t>
            </a:r>
            <a:r>
              <a:rPr lang="fr-FR" sz="6400" b="1" dirty="0" err="1"/>
              <a:t>sutil</a:t>
            </a:r>
            <a:r>
              <a:rPr lang="fr-FR" sz="6400" b="1" dirty="0"/>
              <a:t> de sens	</a:t>
            </a:r>
            <a:r>
              <a:rPr lang="fr-FR" sz="6400" dirty="0"/>
              <a:t>20</a:t>
            </a:r>
          </a:p>
          <a:p>
            <a:pPr marL="0" indent="0">
              <a:lnSpc>
                <a:spcPct val="120000"/>
              </a:lnSpc>
              <a:spcBef>
                <a:spcPts val="0"/>
              </a:spcBef>
              <a:buNone/>
            </a:pPr>
            <a:r>
              <a:rPr lang="fr-FR" sz="6400" dirty="0"/>
              <a:t>e plus se </a:t>
            </a:r>
            <a:r>
              <a:rPr lang="fr-FR" sz="6400" dirty="0" err="1"/>
              <a:t>savreient</a:t>
            </a:r>
            <a:r>
              <a:rPr lang="fr-FR" sz="6400" dirty="0"/>
              <a:t> </a:t>
            </a:r>
            <a:r>
              <a:rPr lang="fr-FR" sz="6400" dirty="0" err="1"/>
              <a:t>guarder</a:t>
            </a:r>
            <a:endParaRPr lang="fr-FR" sz="6400" dirty="0"/>
          </a:p>
          <a:p>
            <a:pPr marL="0" indent="0">
              <a:lnSpc>
                <a:spcPct val="120000"/>
              </a:lnSpc>
              <a:spcBef>
                <a:spcPts val="0"/>
              </a:spcBef>
              <a:buNone/>
            </a:pPr>
            <a:r>
              <a:rPr lang="fr-FR" sz="6400" dirty="0"/>
              <a:t>de </a:t>
            </a:r>
            <a:r>
              <a:rPr lang="fr-FR" sz="6400" dirty="0" err="1"/>
              <a:t>ceo</a:t>
            </a:r>
            <a:r>
              <a:rPr lang="fr-FR" sz="6400" dirty="0"/>
              <a:t> qu’i </a:t>
            </a:r>
            <a:r>
              <a:rPr lang="fr-FR" sz="6400" dirty="0" err="1"/>
              <a:t>ert</a:t>
            </a:r>
            <a:r>
              <a:rPr lang="fr-FR" sz="6400" dirty="0"/>
              <a:t> a </a:t>
            </a:r>
            <a:r>
              <a:rPr lang="fr-FR" sz="6400" dirty="0" err="1"/>
              <a:t>trespasser</a:t>
            </a:r>
            <a:r>
              <a:rPr lang="fr-FR" sz="6400" dirty="0"/>
              <a:t>.</a:t>
            </a:r>
          </a:p>
          <a:p>
            <a:pPr marL="0" indent="0">
              <a:lnSpc>
                <a:spcPct val="120000"/>
              </a:lnSpc>
              <a:spcBef>
                <a:spcPts val="0"/>
              </a:spcBef>
              <a:buNone/>
            </a:pPr>
            <a:r>
              <a:rPr lang="fr-FR" sz="6400" dirty="0"/>
              <a:t>Ki de vice se </a:t>
            </a:r>
            <a:r>
              <a:rPr lang="fr-FR" sz="6400" dirty="0" err="1"/>
              <a:t>vuelt</a:t>
            </a:r>
            <a:r>
              <a:rPr lang="fr-FR" sz="6400" dirty="0"/>
              <a:t> </a:t>
            </a:r>
            <a:r>
              <a:rPr lang="fr-FR" sz="6400" dirty="0" err="1"/>
              <a:t>defendre</a:t>
            </a:r>
            <a:r>
              <a:rPr lang="fr-FR" sz="6400" dirty="0"/>
              <a:t>,</a:t>
            </a:r>
          </a:p>
          <a:p>
            <a:pPr marL="0" indent="0">
              <a:lnSpc>
                <a:spcPct val="120000"/>
              </a:lnSpc>
              <a:spcBef>
                <a:spcPts val="0"/>
              </a:spcBef>
              <a:buNone/>
            </a:pPr>
            <a:r>
              <a:rPr lang="fr-FR" sz="6400" b="1" dirty="0" err="1"/>
              <a:t>estudïer</a:t>
            </a:r>
            <a:r>
              <a:rPr lang="fr-FR" sz="6400" dirty="0"/>
              <a:t> </a:t>
            </a:r>
            <a:r>
              <a:rPr lang="fr-FR" sz="6400" dirty="0" err="1"/>
              <a:t>deit</a:t>
            </a:r>
            <a:r>
              <a:rPr lang="fr-FR" sz="6400" dirty="0"/>
              <a:t> e entendre</a:t>
            </a:r>
          </a:p>
          <a:p>
            <a:pPr marL="0" indent="0">
              <a:lnSpc>
                <a:spcPct val="120000"/>
              </a:lnSpc>
              <a:spcBef>
                <a:spcPts val="0"/>
              </a:spcBef>
              <a:buNone/>
            </a:pPr>
            <a:r>
              <a:rPr lang="fr-FR" sz="6400" dirty="0"/>
              <a:t>e </a:t>
            </a:r>
            <a:r>
              <a:rPr lang="fr-FR" sz="6400" b="1" dirty="0" err="1"/>
              <a:t>grevose</a:t>
            </a:r>
            <a:r>
              <a:rPr lang="fr-FR" sz="6400" b="1" dirty="0"/>
              <a:t> </a:t>
            </a:r>
            <a:r>
              <a:rPr lang="fr-FR" sz="6400" b="1" dirty="0" err="1"/>
              <a:t>oevre</a:t>
            </a:r>
            <a:r>
              <a:rPr lang="fr-FR" sz="6400" b="1" dirty="0"/>
              <a:t> </a:t>
            </a:r>
            <a:r>
              <a:rPr lang="fr-FR" sz="6400" b="1" dirty="0" err="1"/>
              <a:t>comencier</a:t>
            </a:r>
            <a:r>
              <a:rPr lang="fr-FR" sz="6400" dirty="0"/>
              <a:t>; 25</a:t>
            </a:r>
          </a:p>
          <a:p>
            <a:pPr marL="0" indent="0">
              <a:lnSpc>
                <a:spcPct val="120000"/>
              </a:lnSpc>
              <a:spcBef>
                <a:spcPts val="0"/>
              </a:spcBef>
              <a:buNone/>
            </a:pPr>
            <a:r>
              <a:rPr lang="fr-FR" sz="6400" dirty="0"/>
              <a:t>par </a:t>
            </a:r>
            <a:r>
              <a:rPr lang="fr-FR" sz="6400" dirty="0" err="1"/>
              <a:t>ceo</a:t>
            </a:r>
            <a:r>
              <a:rPr lang="fr-FR" sz="6400" dirty="0"/>
              <a:t> s’en </a:t>
            </a:r>
            <a:r>
              <a:rPr lang="fr-FR" sz="6400" dirty="0" err="1"/>
              <a:t>puet</a:t>
            </a:r>
            <a:r>
              <a:rPr lang="fr-FR" sz="6400" dirty="0"/>
              <a:t> plus </a:t>
            </a:r>
            <a:r>
              <a:rPr lang="fr-FR" sz="6400" dirty="0" err="1"/>
              <a:t>esloignier</a:t>
            </a:r>
            <a:endParaRPr lang="fr-FR" sz="6400" dirty="0"/>
          </a:p>
          <a:p>
            <a:pPr marL="0" indent="0">
              <a:lnSpc>
                <a:spcPct val="120000"/>
              </a:lnSpc>
              <a:spcBef>
                <a:spcPts val="0"/>
              </a:spcBef>
              <a:buNone/>
            </a:pPr>
            <a:r>
              <a:rPr lang="fr-FR" sz="6400" dirty="0"/>
              <a:t>e de </a:t>
            </a:r>
            <a:r>
              <a:rPr lang="fr-FR" sz="6400" dirty="0" err="1"/>
              <a:t>grant</a:t>
            </a:r>
            <a:r>
              <a:rPr lang="fr-FR" sz="6400" dirty="0"/>
              <a:t> </a:t>
            </a:r>
            <a:r>
              <a:rPr lang="fr-FR" sz="6400" dirty="0" err="1"/>
              <a:t>dolur</a:t>
            </a:r>
            <a:r>
              <a:rPr lang="fr-FR" sz="6400" dirty="0"/>
              <a:t> </a:t>
            </a:r>
            <a:r>
              <a:rPr lang="fr-FR" sz="6400" dirty="0" err="1"/>
              <a:t>delivrer</a:t>
            </a:r>
            <a:r>
              <a:rPr lang="fr-FR" sz="6400" dirty="0"/>
              <a:t>.</a:t>
            </a:r>
          </a:p>
          <a:p>
            <a:pPr marL="0" indent="0">
              <a:buNone/>
            </a:pPr>
            <a:endParaRPr lang="fr-FR" dirty="0"/>
          </a:p>
        </p:txBody>
      </p:sp>
      <p:sp>
        <p:nvSpPr>
          <p:cNvPr id="4" name="Espace réservé du contenu 3">
            <a:extLst>
              <a:ext uri="{FF2B5EF4-FFF2-40B4-BE49-F238E27FC236}">
                <a16:creationId xmlns:a16="http://schemas.microsoft.com/office/drawing/2014/main" id="{4F5EEDBF-8825-8204-7C16-8D49CB200181}"/>
              </a:ext>
            </a:extLst>
          </p:cNvPr>
          <p:cNvSpPr>
            <a:spLocks noGrp="1"/>
          </p:cNvSpPr>
          <p:nvPr>
            <p:ph sz="half" idx="2"/>
          </p:nvPr>
        </p:nvSpPr>
        <p:spPr>
          <a:xfrm>
            <a:off x="5023104" y="447929"/>
            <a:ext cx="6330696" cy="5729034"/>
          </a:xfrm>
        </p:spPr>
        <p:txBody>
          <a:bodyPr>
            <a:noAutofit/>
          </a:bodyPr>
          <a:lstStyle/>
          <a:p>
            <a:pPr marL="0" indent="0" algn="just">
              <a:buNone/>
            </a:pPr>
            <a:r>
              <a:rPr lang="fr-FR" sz="2000"/>
              <a:t>Quand Dieu vous a donné la science et un talent de conteur, il ne faut pas se taire ni le cacher mais le montrer sans hésitation. Lorsqu’un beau fait est répété, il commence à fleurir,</a:t>
            </a:r>
          </a:p>
          <a:p>
            <a:pPr marL="0" indent="0" algn="just">
              <a:buNone/>
            </a:pPr>
            <a:r>
              <a:rPr lang="fr-FR" sz="2000"/>
              <a:t>Et quand les auditeurs se répandent en louange, alors les fleurs s’épanouissent. Les Anciens avaient coutume comme en témoigne </a:t>
            </a:r>
            <a:r>
              <a:rPr lang="fr-FR" sz="2000" err="1"/>
              <a:t>Priscien</a:t>
            </a:r>
            <a:r>
              <a:rPr lang="fr-FR" sz="2000"/>
              <a:t>, de s’exprimer dans leurs livres avec beaucoup d’obscurité à l’intention de ceux qui devaient venir après eux  et apprendre leurs œuvres : ils voulaient leur laisser la possibilité de commenter le texte et d’y ajouter le surplus de science qu’ils auraient. Les poètes anciens savaient et comprenaient eux-mêmes que plus le temps passerait, plus les hommes auraient l’esprit subtil et plus ils seraient capables d’interpréter les ouvrages antérieurs. Pour se protéger du vice, il faut étudier et entreprendre une œuvre difficile : c’est ainsi que l’on s ‘éloigne du mal et de la souffrance.</a:t>
            </a:r>
          </a:p>
        </p:txBody>
      </p:sp>
    </p:spTree>
    <p:extLst>
      <p:ext uri="{BB962C8B-B14F-4D97-AF65-F5344CB8AC3E}">
        <p14:creationId xmlns:p14="http://schemas.microsoft.com/office/powerpoint/2010/main" val="1953578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F6D35C9-2919-E30B-4531-8CBB3649CDD6}"/>
              </a:ext>
            </a:extLst>
          </p:cNvPr>
          <p:cNvSpPr>
            <a:spLocks noGrp="1"/>
          </p:cNvSpPr>
          <p:nvPr>
            <p:ph sz="half" idx="1"/>
          </p:nvPr>
        </p:nvSpPr>
        <p:spPr>
          <a:xfrm>
            <a:off x="487680" y="571309"/>
            <a:ext cx="5532120" cy="5945315"/>
          </a:xfrm>
        </p:spPr>
        <p:txBody>
          <a:bodyPr>
            <a:normAutofit lnSpcReduction="10000"/>
          </a:bodyPr>
          <a:lstStyle/>
          <a:p>
            <a:pPr marL="0" indent="0">
              <a:buNone/>
            </a:pPr>
            <a:r>
              <a:rPr lang="fr-FR" sz="2200" dirty="0"/>
              <a:t>En l’</a:t>
            </a:r>
            <a:r>
              <a:rPr lang="fr-FR" sz="2200" dirty="0" err="1"/>
              <a:t>onur</a:t>
            </a:r>
            <a:r>
              <a:rPr lang="fr-FR" sz="2200" dirty="0"/>
              <a:t> de vus, nobles reis,</a:t>
            </a:r>
          </a:p>
          <a:p>
            <a:pPr marL="0" indent="0">
              <a:buNone/>
            </a:pPr>
            <a:r>
              <a:rPr lang="fr-FR" sz="2200" dirty="0" err="1"/>
              <a:t>ki</a:t>
            </a:r>
            <a:r>
              <a:rPr lang="fr-FR" sz="2200" dirty="0"/>
              <a:t> tant estes </a:t>
            </a:r>
            <a:r>
              <a:rPr lang="fr-FR" sz="2200" dirty="0" err="1"/>
              <a:t>pruz</a:t>
            </a:r>
            <a:r>
              <a:rPr lang="fr-FR" sz="2200" dirty="0"/>
              <a:t> e </a:t>
            </a:r>
            <a:r>
              <a:rPr lang="fr-FR" sz="2200" dirty="0" err="1"/>
              <a:t>curteis</a:t>
            </a:r>
            <a:r>
              <a:rPr lang="fr-FR" sz="2200" dirty="0"/>
              <a:t>,</a:t>
            </a:r>
          </a:p>
          <a:p>
            <a:pPr marL="0" indent="0">
              <a:buNone/>
            </a:pPr>
            <a:r>
              <a:rPr lang="fr-FR" sz="2200" dirty="0"/>
              <a:t>a qui </a:t>
            </a:r>
            <a:r>
              <a:rPr lang="fr-FR" sz="2200" dirty="0" err="1"/>
              <a:t>tute</a:t>
            </a:r>
            <a:r>
              <a:rPr lang="fr-FR" sz="2200" dirty="0"/>
              <a:t> joie s’encline,		45</a:t>
            </a:r>
          </a:p>
          <a:p>
            <a:pPr marL="0" indent="0">
              <a:buNone/>
            </a:pPr>
            <a:r>
              <a:rPr lang="fr-FR" sz="2200" dirty="0"/>
              <a:t>e en qui </a:t>
            </a:r>
            <a:r>
              <a:rPr lang="fr-FR" sz="2200" dirty="0" err="1"/>
              <a:t>quer</a:t>
            </a:r>
            <a:r>
              <a:rPr lang="fr-FR" sz="2200" dirty="0"/>
              <a:t> </a:t>
            </a:r>
            <a:r>
              <a:rPr lang="fr-FR" sz="2200" dirty="0" err="1"/>
              <a:t>tuz</a:t>
            </a:r>
            <a:r>
              <a:rPr lang="fr-FR" sz="2200" dirty="0"/>
              <a:t> biens racine,</a:t>
            </a:r>
          </a:p>
          <a:p>
            <a:pPr marL="0" indent="0">
              <a:buNone/>
            </a:pPr>
            <a:r>
              <a:rPr lang="fr-FR" sz="2200" dirty="0"/>
              <a:t>m’entremis </a:t>
            </a:r>
            <a:r>
              <a:rPr lang="fr-FR" sz="2200" b="1" dirty="0"/>
              <a:t>des lais assembler</a:t>
            </a:r>
            <a:endParaRPr lang="fr-FR" sz="2200" dirty="0"/>
          </a:p>
          <a:p>
            <a:pPr marL="0" indent="0">
              <a:buNone/>
            </a:pPr>
            <a:r>
              <a:rPr lang="fr-FR" sz="2200" b="1" dirty="0"/>
              <a:t>par rime faire e </a:t>
            </a:r>
            <a:r>
              <a:rPr lang="fr-FR" sz="2200" b="1" dirty="0" err="1"/>
              <a:t>reconter</a:t>
            </a:r>
            <a:r>
              <a:rPr lang="fr-FR" sz="2200" dirty="0"/>
              <a:t>.</a:t>
            </a:r>
          </a:p>
          <a:p>
            <a:pPr marL="0" indent="0">
              <a:buNone/>
            </a:pPr>
            <a:r>
              <a:rPr lang="fr-FR" sz="2200" dirty="0"/>
              <a:t>En </a:t>
            </a:r>
            <a:r>
              <a:rPr lang="fr-FR" sz="2200" dirty="0" err="1"/>
              <a:t>mun</a:t>
            </a:r>
            <a:r>
              <a:rPr lang="fr-FR" sz="2200" dirty="0"/>
              <a:t> </a:t>
            </a:r>
            <a:r>
              <a:rPr lang="fr-FR" sz="2200" dirty="0" err="1"/>
              <a:t>quer</a:t>
            </a:r>
            <a:r>
              <a:rPr lang="fr-FR" sz="2200" dirty="0"/>
              <a:t> </a:t>
            </a:r>
            <a:r>
              <a:rPr lang="fr-FR" sz="2200" dirty="0" err="1"/>
              <a:t>pensoe</a:t>
            </a:r>
            <a:r>
              <a:rPr lang="fr-FR" sz="2200" dirty="0"/>
              <a:t> e </a:t>
            </a:r>
            <a:r>
              <a:rPr lang="fr-FR" sz="2200" dirty="0" err="1"/>
              <a:t>diseie</a:t>
            </a:r>
            <a:r>
              <a:rPr lang="fr-FR" sz="2200" dirty="0"/>
              <a:t>,</a:t>
            </a:r>
          </a:p>
          <a:p>
            <a:pPr marL="0" indent="0">
              <a:buNone/>
            </a:pPr>
            <a:r>
              <a:rPr lang="fr-FR" sz="2200" dirty="0"/>
              <a:t>sire, </a:t>
            </a:r>
            <a:r>
              <a:rPr lang="fr-FR" sz="2200" dirty="0" err="1"/>
              <a:t>ques</a:t>
            </a:r>
            <a:r>
              <a:rPr lang="fr-FR" sz="2200" dirty="0"/>
              <a:t> vos </a:t>
            </a:r>
            <a:r>
              <a:rPr lang="fr-FR" sz="2200" dirty="0" err="1"/>
              <a:t>presentereie</a:t>
            </a:r>
            <a:r>
              <a:rPr lang="fr-FR" sz="2200" dirty="0"/>
              <a:t>.		50</a:t>
            </a:r>
          </a:p>
          <a:p>
            <a:pPr marL="0" indent="0">
              <a:buNone/>
            </a:pPr>
            <a:r>
              <a:rPr lang="fr-FR" sz="2200" dirty="0"/>
              <a:t>Se vos les </a:t>
            </a:r>
            <a:r>
              <a:rPr lang="fr-FR" sz="2200" dirty="0" err="1"/>
              <a:t>plaist</a:t>
            </a:r>
            <a:r>
              <a:rPr lang="fr-FR" sz="2200" dirty="0"/>
              <a:t> a </a:t>
            </a:r>
            <a:r>
              <a:rPr lang="fr-FR" sz="2200" dirty="0" err="1"/>
              <a:t>receveir</a:t>
            </a:r>
            <a:r>
              <a:rPr lang="fr-FR" sz="2200" dirty="0"/>
              <a:t>,</a:t>
            </a:r>
          </a:p>
          <a:p>
            <a:pPr marL="0" indent="0">
              <a:buNone/>
            </a:pPr>
            <a:r>
              <a:rPr lang="fr-FR" sz="2200" dirty="0" err="1"/>
              <a:t>mult</a:t>
            </a:r>
            <a:r>
              <a:rPr lang="fr-FR" sz="2200" dirty="0"/>
              <a:t> me ferez </a:t>
            </a:r>
            <a:r>
              <a:rPr lang="fr-FR" sz="2200" dirty="0" err="1"/>
              <a:t>grant</a:t>
            </a:r>
            <a:r>
              <a:rPr lang="fr-FR" sz="2200" dirty="0"/>
              <a:t> joie </a:t>
            </a:r>
            <a:r>
              <a:rPr lang="fr-FR" sz="2200" dirty="0" err="1"/>
              <a:t>aveir</a:t>
            </a:r>
            <a:r>
              <a:rPr lang="fr-FR" sz="2200" dirty="0"/>
              <a:t>;</a:t>
            </a:r>
          </a:p>
          <a:p>
            <a:pPr marL="0" indent="0">
              <a:buNone/>
            </a:pPr>
            <a:r>
              <a:rPr lang="fr-FR" sz="2200" dirty="0"/>
              <a:t>a </a:t>
            </a:r>
            <a:r>
              <a:rPr lang="fr-FR" sz="2200" dirty="0" err="1"/>
              <a:t>tuz</a:t>
            </a:r>
            <a:r>
              <a:rPr lang="fr-FR" sz="2200" dirty="0"/>
              <a:t> </a:t>
            </a:r>
            <a:r>
              <a:rPr lang="fr-FR" sz="2200" dirty="0" err="1"/>
              <a:t>jurs</a:t>
            </a:r>
            <a:r>
              <a:rPr lang="fr-FR" sz="2200" dirty="0"/>
              <a:t> mais en serrai </a:t>
            </a:r>
            <a:r>
              <a:rPr lang="fr-FR" sz="2200" dirty="0" err="1"/>
              <a:t>liee</a:t>
            </a:r>
            <a:r>
              <a:rPr lang="fr-FR" sz="2200" dirty="0"/>
              <a:t>.</a:t>
            </a:r>
          </a:p>
          <a:p>
            <a:pPr marL="0" indent="0">
              <a:buNone/>
            </a:pPr>
            <a:r>
              <a:rPr lang="fr-FR" sz="2200" dirty="0"/>
              <a:t>Ne me tenez a </a:t>
            </a:r>
            <a:r>
              <a:rPr lang="fr-FR" sz="2200" dirty="0" err="1"/>
              <a:t>surquidiee</a:t>
            </a:r>
            <a:r>
              <a:rPr lang="fr-FR" sz="2200" dirty="0"/>
              <a:t>,</a:t>
            </a:r>
          </a:p>
          <a:p>
            <a:pPr marL="0" indent="0">
              <a:buNone/>
            </a:pPr>
            <a:r>
              <a:rPr lang="fr-FR" sz="2200" dirty="0"/>
              <a:t>se vos os faire </a:t>
            </a:r>
            <a:r>
              <a:rPr lang="fr-FR" sz="2200" dirty="0" err="1"/>
              <a:t>icest</a:t>
            </a:r>
            <a:r>
              <a:rPr lang="fr-FR" sz="2200" dirty="0"/>
              <a:t> </a:t>
            </a:r>
            <a:r>
              <a:rPr lang="fr-FR" sz="2200" dirty="0" err="1"/>
              <a:t>present</a:t>
            </a:r>
            <a:r>
              <a:rPr lang="fr-FR" sz="2200" dirty="0"/>
              <a:t>.	55</a:t>
            </a:r>
          </a:p>
          <a:p>
            <a:pPr marL="0" indent="0">
              <a:buNone/>
            </a:pPr>
            <a:r>
              <a:rPr lang="fr-FR" sz="2200" dirty="0"/>
              <a:t>Ore </a:t>
            </a:r>
            <a:r>
              <a:rPr lang="fr-FR" sz="2200" b="1" dirty="0" err="1"/>
              <a:t>oiez</a:t>
            </a:r>
            <a:r>
              <a:rPr lang="fr-FR" sz="2200" dirty="0"/>
              <a:t> le </a:t>
            </a:r>
            <a:r>
              <a:rPr lang="fr-FR" sz="2200" dirty="0" err="1"/>
              <a:t>comencement</a:t>
            </a:r>
            <a:r>
              <a:rPr lang="fr-FR" sz="2200" dirty="0"/>
              <a:t> !</a:t>
            </a:r>
          </a:p>
          <a:p>
            <a:pPr marL="0" indent="0">
              <a:buNone/>
            </a:pPr>
            <a:endParaRPr lang="fr-FR" dirty="0"/>
          </a:p>
        </p:txBody>
      </p:sp>
      <p:sp>
        <p:nvSpPr>
          <p:cNvPr id="4" name="Espace réservé du contenu 3">
            <a:extLst>
              <a:ext uri="{FF2B5EF4-FFF2-40B4-BE49-F238E27FC236}">
                <a16:creationId xmlns:a16="http://schemas.microsoft.com/office/drawing/2014/main" id="{79057997-CF13-CF00-2C34-94857F2CAA61}"/>
              </a:ext>
            </a:extLst>
          </p:cNvPr>
          <p:cNvSpPr>
            <a:spLocks noGrp="1"/>
          </p:cNvSpPr>
          <p:nvPr>
            <p:ph sz="half" idx="2"/>
          </p:nvPr>
        </p:nvSpPr>
        <p:spPr>
          <a:xfrm>
            <a:off x="6019800" y="626172"/>
            <a:ext cx="4075176" cy="5835587"/>
          </a:xfrm>
        </p:spPr>
        <p:txBody>
          <a:bodyPr>
            <a:normAutofit lnSpcReduction="10000"/>
          </a:bodyPr>
          <a:lstStyle/>
          <a:p>
            <a:pPr marL="0" indent="0" algn="just">
              <a:buNone/>
            </a:pPr>
            <a:r>
              <a:rPr lang="fr-FR" sz="2400" dirty="0"/>
              <a:t>En votre honneur, noble roi, vous qui êtes preux et courtois, vous que salue toute joie, vous dont le cœur donne naissance à toutes les vertus, j’ai entrepris de rassembler ces lais et de les raconter en vers, sire, avec le désir de vous les offrir. S’il vous plaît de les accepter, vous me remplirez de joie à tout jamais. Ne me jugez donc pas présomptueuse si j’ose vous faire ce présent. Ecoutez maintenant, le récit commence!</a:t>
            </a:r>
          </a:p>
        </p:txBody>
      </p:sp>
    </p:spTree>
    <p:extLst>
      <p:ext uri="{BB962C8B-B14F-4D97-AF65-F5344CB8AC3E}">
        <p14:creationId xmlns:p14="http://schemas.microsoft.com/office/powerpoint/2010/main" val="2021425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5A33E23-A533-665E-8352-655156C23193}"/>
              </a:ext>
            </a:extLst>
          </p:cNvPr>
          <p:cNvSpPr>
            <a:spLocks noGrp="1"/>
          </p:cNvSpPr>
          <p:nvPr>
            <p:ph idx="1"/>
          </p:nvPr>
        </p:nvSpPr>
        <p:spPr>
          <a:xfrm>
            <a:off x="694944" y="377952"/>
            <a:ext cx="10658856" cy="5799011"/>
          </a:xfrm>
        </p:spPr>
        <p:txBody>
          <a:bodyPr>
            <a:normAutofit fontScale="77500" lnSpcReduction="20000"/>
          </a:bodyPr>
          <a:lstStyle/>
          <a:p>
            <a:r>
              <a:rPr lang="fr-FR" b="1" dirty="0"/>
              <a:t>Parabole du semeur, selon Mathieu, ch. XIII, 1-23</a:t>
            </a:r>
            <a:r>
              <a:rPr lang="fr-FR" dirty="0"/>
              <a:t>(Voir aussi Marc IV, 1-20 et Luc VIII, 4-15)</a:t>
            </a:r>
          </a:p>
          <a:p>
            <a:pPr marL="0" indent="0" algn="just">
              <a:buNone/>
            </a:pPr>
            <a:r>
              <a:rPr lang="fr-FR" dirty="0"/>
              <a:t>« Voici que le semeur sortit pour semer.</a:t>
            </a:r>
            <a:r>
              <a:rPr lang="fr-FR" b="1" dirty="0"/>
              <a:t>04</a:t>
            </a:r>
            <a:r>
              <a:rPr lang="fr-FR" dirty="0"/>
              <a:t> Comme il semait, des grains sont tombés au bord du chemin, et les oiseaux sont venus tout manger.</a:t>
            </a:r>
            <a:r>
              <a:rPr lang="fr-FR" b="1" dirty="0"/>
              <a:t>05</a:t>
            </a:r>
            <a:r>
              <a:rPr lang="fr-FR" dirty="0"/>
              <a:t> D’autres sont tombés sur le sol pierreux, où ils n’avaient pas beaucoup de terre ; ils ont levé aussitôt, parce que la terre était peu profonde.</a:t>
            </a:r>
            <a:r>
              <a:rPr lang="fr-FR" b="1" dirty="0"/>
              <a:t>06</a:t>
            </a:r>
            <a:r>
              <a:rPr lang="fr-FR" dirty="0"/>
              <a:t> Le soleil s’étant levé, ils ont brûlé et, faute de racines, ils ont séché.</a:t>
            </a:r>
            <a:r>
              <a:rPr lang="fr-FR" b="1" dirty="0"/>
              <a:t>07</a:t>
            </a:r>
            <a:r>
              <a:rPr lang="fr-FR" dirty="0"/>
              <a:t> D’autres sont tombés dans les ronces ; les ronces ont poussé et les ont étouffés.</a:t>
            </a:r>
            <a:r>
              <a:rPr lang="fr-FR" b="1" dirty="0"/>
              <a:t>08</a:t>
            </a:r>
            <a:r>
              <a:rPr lang="fr-FR" dirty="0"/>
              <a:t> D’autres sont tombés dans la bonne terre, et ils ont donné du fruit à raison de cent, ou soixante, ou trente pour un.</a:t>
            </a:r>
            <a:r>
              <a:rPr lang="fr-FR" b="1" dirty="0"/>
              <a:t>09</a:t>
            </a:r>
            <a:r>
              <a:rPr lang="fr-FR" dirty="0"/>
              <a:t> Celui qui a des oreilles, qu’il entende ! »</a:t>
            </a:r>
          </a:p>
          <a:p>
            <a:pPr marL="0" indent="0" algn="just">
              <a:buNone/>
            </a:pPr>
            <a:endParaRPr lang="fr-FR" dirty="0"/>
          </a:p>
          <a:p>
            <a:pPr marL="0" indent="0" algn="just">
              <a:buNone/>
            </a:pPr>
            <a:r>
              <a:rPr lang="fr-FR" b="1" dirty="0"/>
              <a:t>19</a:t>
            </a:r>
            <a:r>
              <a:rPr lang="fr-FR" dirty="0"/>
              <a:t> Quand quelqu’un entend la parole du Royaume sans la comprendre, le Mauvais survient et s’empare de ce qui est semé dans son cœur : celui-là, c’est le terrain ensemencé au bord du chemin.</a:t>
            </a:r>
            <a:r>
              <a:rPr lang="fr-FR" b="1" dirty="0"/>
              <a:t>20</a:t>
            </a:r>
            <a:r>
              <a:rPr lang="fr-FR" dirty="0"/>
              <a:t> Celui qui a reçu la semence sur un sol pierreux, c’est celui qui entend la Parole et la reçoit aussitôt avec joie ;</a:t>
            </a:r>
            <a:r>
              <a:rPr lang="fr-FR" b="1" dirty="0"/>
              <a:t>21</a:t>
            </a:r>
            <a:r>
              <a:rPr lang="fr-FR" dirty="0"/>
              <a:t> mais il n’a pas de racines en lui, il est l’homme d’un moment : quand vient la détresse ou la persécution à cause de la Parole, il trébuche aussitôt.</a:t>
            </a:r>
            <a:r>
              <a:rPr lang="fr-FR" b="1" dirty="0"/>
              <a:t>22</a:t>
            </a:r>
            <a:r>
              <a:rPr lang="fr-FR" dirty="0"/>
              <a:t> Celui qui a reçu la semence dans les ronces, c’est celui qui entend la Parole ; mais le souci du monde et la séduction de la richesse étouffent la Parole, qui ne donne pas de fruit.</a:t>
            </a:r>
            <a:r>
              <a:rPr lang="fr-FR" b="1" dirty="0"/>
              <a:t>23</a:t>
            </a:r>
            <a:r>
              <a:rPr lang="fr-FR" dirty="0"/>
              <a:t> Celui qui a reçu la semence dans la bonne terre, c’est celui qui entend la Parole et la comprend : il porte du fruit à raison de cent, ou soixante, ou trente pour un. »</a:t>
            </a:r>
          </a:p>
          <a:p>
            <a:pPr marL="0" indent="0" algn="just">
              <a:buNone/>
            </a:pPr>
            <a:r>
              <a:rPr lang="fr-FR" dirty="0"/>
              <a:t> </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3039964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7B6F548-F8D7-4F7E-7CD3-979E56AAC458}"/>
              </a:ext>
            </a:extLst>
          </p:cNvPr>
          <p:cNvPicPr>
            <a:picLocks noChangeAspect="1"/>
          </p:cNvPicPr>
          <p:nvPr/>
        </p:nvPicPr>
        <p:blipFill>
          <a:blip r:embed="rId2"/>
          <a:stretch>
            <a:fillRect/>
          </a:stretch>
        </p:blipFill>
        <p:spPr>
          <a:xfrm>
            <a:off x="1414272" y="267540"/>
            <a:ext cx="9265920" cy="6016925"/>
          </a:xfrm>
          <a:prstGeom prst="rect">
            <a:avLst/>
          </a:prstGeom>
        </p:spPr>
      </p:pic>
      <p:sp>
        <p:nvSpPr>
          <p:cNvPr id="3" name="ZoneTexte 2">
            <a:extLst>
              <a:ext uri="{FF2B5EF4-FFF2-40B4-BE49-F238E27FC236}">
                <a16:creationId xmlns:a16="http://schemas.microsoft.com/office/drawing/2014/main" id="{9F5A1EA2-225D-8097-7B4F-6EE8A01CCD46}"/>
              </a:ext>
            </a:extLst>
          </p:cNvPr>
          <p:cNvSpPr txBox="1"/>
          <p:nvPr/>
        </p:nvSpPr>
        <p:spPr>
          <a:xfrm>
            <a:off x="6047232" y="6099799"/>
            <a:ext cx="3972626" cy="369332"/>
          </a:xfrm>
          <a:prstGeom prst="rect">
            <a:avLst/>
          </a:prstGeom>
          <a:noFill/>
        </p:spPr>
        <p:txBody>
          <a:bodyPr wrap="none" rtlCol="0">
            <a:spAutoFit/>
          </a:bodyPr>
          <a:lstStyle/>
          <a:p>
            <a:r>
              <a:rPr lang="fr-FR"/>
              <a:t>Le Chevalier au Lion, Chrétien de Troyes</a:t>
            </a:r>
          </a:p>
        </p:txBody>
      </p:sp>
    </p:spTree>
    <p:extLst>
      <p:ext uri="{BB962C8B-B14F-4D97-AF65-F5344CB8AC3E}">
        <p14:creationId xmlns:p14="http://schemas.microsoft.com/office/powerpoint/2010/main" val="1757537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C4EAC77-9A09-C63C-6F4C-9C127D09657C}"/>
              </a:ext>
            </a:extLst>
          </p:cNvPr>
          <p:cNvSpPr>
            <a:spLocks noGrp="1"/>
          </p:cNvSpPr>
          <p:nvPr>
            <p:ph sz="half" idx="1"/>
          </p:nvPr>
        </p:nvSpPr>
        <p:spPr>
          <a:xfrm>
            <a:off x="1072896" y="774921"/>
            <a:ext cx="5446776" cy="5306695"/>
          </a:xfrm>
        </p:spPr>
        <p:txBody>
          <a:bodyPr>
            <a:normAutofit/>
          </a:bodyPr>
          <a:lstStyle/>
          <a:p>
            <a:pPr marL="0" indent="0">
              <a:buNone/>
            </a:pPr>
            <a:r>
              <a:rPr lang="fr-FR" sz="2200" dirty="0"/>
              <a:t>Qui petit </a:t>
            </a:r>
            <a:r>
              <a:rPr lang="fr-FR" sz="2200" dirty="0" err="1"/>
              <a:t>seme</a:t>
            </a:r>
            <a:r>
              <a:rPr lang="fr-FR" sz="2200" dirty="0"/>
              <a:t> petit </a:t>
            </a:r>
            <a:r>
              <a:rPr lang="fr-FR" sz="2200" dirty="0" err="1"/>
              <a:t>quiaut</a:t>
            </a:r>
            <a:r>
              <a:rPr lang="fr-FR" sz="2200" dirty="0"/>
              <a:t> </a:t>
            </a:r>
          </a:p>
          <a:p>
            <a:pPr marL="0" indent="0">
              <a:buNone/>
            </a:pPr>
            <a:r>
              <a:rPr lang="fr-FR" sz="2200" dirty="0"/>
              <a:t>Et qui </a:t>
            </a:r>
            <a:r>
              <a:rPr lang="fr-FR" sz="2200" dirty="0" err="1"/>
              <a:t>auques</a:t>
            </a:r>
            <a:r>
              <a:rPr lang="fr-FR" sz="2200" dirty="0"/>
              <a:t> </a:t>
            </a:r>
            <a:r>
              <a:rPr lang="fr-FR" sz="2200" dirty="0" err="1"/>
              <a:t>recoillir</a:t>
            </a:r>
            <a:r>
              <a:rPr lang="fr-FR" sz="2200" dirty="0"/>
              <a:t> </a:t>
            </a:r>
            <a:r>
              <a:rPr lang="fr-FR" sz="2200" dirty="0" err="1"/>
              <a:t>viaut</a:t>
            </a:r>
            <a:r>
              <a:rPr lang="fr-FR" sz="2200" dirty="0"/>
              <a:t> </a:t>
            </a:r>
          </a:p>
          <a:p>
            <a:pPr marL="0" indent="0">
              <a:buNone/>
            </a:pPr>
            <a:r>
              <a:rPr lang="fr-FR" sz="2200" dirty="0"/>
              <a:t>En tel leu sa semence </a:t>
            </a:r>
            <a:r>
              <a:rPr lang="fr-FR" sz="2200" dirty="0" err="1"/>
              <a:t>espande</a:t>
            </a:r>
            <a:r>
              <a:rPr lang="fr-FR" sz="2200" dirty="0"/>
              <a:t> </a:t>
            </a:r>
          </a:p>
          <a:p>
            <a:pPr marL="0" indent="0">
              <a:buNone/>
            </a:pPr>
            <a:r>
              <a:rPr lang="fr-FR" sz="2200" dirty="0"/>
              <a:t>Que fruit a cent doble li </a:t>
            </a:r>
            <a:r>
              <a:rPr lang="fr-FR" sz="2200" dirty="0" err="1"/>
              <a:t>rande</a:t>
            </a:r>
            <a:r>
              <a:rPr lang="fr-FR" sz="2200" dirty="0"/>
              <a:t> </a:t>
            </a:r>
          </a:p>
          <a:p>
            <a:pPr marL="0" indent="0">
              <a:buNone/>
            </a:pPr>
            <a:r>
              <a:rPr lang="fr-FR" sz="2200" dirty="0"/>
              <a:t>Car en terre qui rien ne vaut </a:t>
            </a:r>
          </a:p>
          <a:p>
            <a:pPr marL="0" indent="0">
              <a:buNone/>
            </a:pPr>
            <a:r>
              <a:rPr lang="fr-FR" sz="2200" dirty="0"/>
              <a:t>Bonne semence seiche et faut. </a:t>
            </a:r>
          </a:p>
          <a:p>
            <a:pPr marL="0" indent="0">
              <a:buNone/>
            </a:pPr>
            <a:r>
              <a:rPr lang="fr-FR" sz="2200" dirty="0" err="1"/>
              <a:t>Crestïens</a:t>
            </a:r>
            <a:r>
              <a:rPr lang="fr-FR" sz="2200" dirty="0"/>
              <a:t> seime et fait semence </a:t>
            </a:r>
          </a:p>
          <a:p>
            <a:pPr marL="0" indent="0">
              <a:buNone/>
            </a:pPr>
            <a:r>
              <a:rPr lang="fr-FR" sz="2200" dirty="0"/>
              <a:t>D’un </a:t>
            </a:r>
            <a:r>
              <a:rPr lang="fr-FR" sz="2200" dirty="0" err="1"/>
              <a:t>romanz</a:t>
            </a:r>
            <a:r>
              <a:rPr lang="fr-FR" sz="2200" dirty="0"/>
              <a:t> qu’il </a:t>
            </a:r>
            <a:r>
              <a:rPr lang="fr-FR" sz="2200" dirty="0" err="1"/>
              <a:t>encommence</a:t>
            </a:r>
            <a:r>
              <a:rPr lang="fr-FR" sz="2200" dirty="0"/>
              <a:t> </a:t>
            </a:r>
          </a:p>
          <a:p>
            <a:pPr marL="0" indent="0">
              <a:buNone/>
            </a:pPr>
            <a:r>
              <a:rPr lang="fr-FR" sz="2200" dirty="0"/>
              <a:t>Et si lo seime en sin bon leu </a:t>
            </a:r>
          </a:p>
          <a:p>
            <a:pPr marL="0" indent="0">
              <a:buNone/>
            </a:pPr>
            <a:r>
              <a:rPr lang="fr-FR" sz="2200" dirty="0"/>
              <a:t>Qu’i ne </a:t>
            </a:r>
            <a:r>
              <a:rPr lang="fr-FR" sz="2200" dirty="0" err="1"/>
              <a:t>puet</a:t>
            </a:r>
            <a:r>
              <a:rPr lang="fr-FR" sz="2200" dirty="0"/>
              <a:t> </a:t>
            </a:r>
            <a:r>
              <a:rPr lang="fr-FR" sz="2200" dirty="0" err="1"/>
              <a:t>estre</a:t>
            </a:r>
            <a:r>
              <a:rPr lang="fr-FR" sz="2200" dirty="0"/>
              <a:t> </a:t>
            </a:r>
            <a:r>
              <a:rPr lang="fr-FR" sz="2200" dirty="0" err="1"/>
              <a:t>sanz</a:t>
            </a:r>
            <a:r>
              <a:rPr lang="fr-FR" sz="2200" dirty="0"/>
              <a:t> </a:t>
            </a:r>
            <a:r>
              <a:rPr lang="fr-FR" sz="2200" dirty="0" err="1"/>
              <a:t>grent</a:t>
            </a:r>
            <a:r>
              <a:rPr lang="fr-FR" sz="2200" dirty="0"/>
              <a:t> </a:t>
            </a:r>
            <a:r>
              <a:rPr lang="fr-FR" sz="2200" dirty="0" err="1"/>
              <a:t>preu</a:t>
            </a:r>
            <a:r>
              <a:rPr lang="fr-FR" sz="2200" dirty="0"/>
              <a:t>. » </a:t>
            </a:r>
          </a:p>
          <a:p>
            <a:pPr marL="0" indent="0">
              <a:buNone/>
            </a:pPr>
            <a:r>
              <a:rPr lang="fr-FR" sz="2200" dirty="0"/>
              <a:t>Chrétien de Troyes, </a:t>
            </a:r>
            <a:r>
              <a:rPr lang="fr-FR" sz="2200" i="1" dirty="0"/>
              <a:t>Le Conte du graal</a:t>
            </a:r>
            <a:r>
              <a:rPr lang="fr-FR" sz="2200" dirty="0"/>
              <a:t>, v. 1-10</a:t>
            </a:r>
          </a:p>
          <a:p>
            <a:pPr marL="0" indent="0">
              <a:buNone/>
            </a:pPr>
            <a:endParaRPr lang="fr-FR" dirty="0"/>
          </a:p>
        </p:txBody>
      </p:sp>
      <p:sp>
        <p:nvSpPr>
          <p:cNvPr id="4" name="Espace réservé du contenu 3">
            <a:extLst>
              <a:ext uri="{FF2B5EF4-FFF2-40B4-BE49-F238E27FC236}">
                <a16:creationId xmlns:a16="http://schemas.microsoft.com/office/drawing/2014/main" id="{10E68513-1BE1-D450-5AD4-B66E15136844}"/>
              </a:ext>
            </a:extLst>
          </p:cNvPr>
          <p:cNvSpPr>
            <a:spLocks noGrp="1"/>
          </p:cNvSpPr>
          <p:nvPr>
            <p:ph sz="half" idx="2"/>
          </p:nvPr>
        </p:nvSpPr>
        <p:spPr>
          <a:xfrm>
            <a:off x="6272784" y="854898"/>
            <a:ext cx="5446776" cy="5497387"/>
          </a:xfrm>
        </p:spPr>
        <p:txBody>
          <a:bodyPr>
            <a:normAutofit/>
          </a:bodyPr>
          <a:lstStyle/>
          <a:p>
            <a:pPr marL="0" indent="0" algn="just">
              <a:buNone/>
            </a:pPr>
            <a:r>
              <a:rPr lang="fr-FR" sz="2400" dirty="0"/>
              <a:t>Qui sème peu récolte peu, et qui veut avoir une belle récolte, qu’il répande sa semence en un lieu qui lui rende fruit au centuple ! Car en terre qui ne vaut rien la bonne semence se dessèche et meurt. C. sème et fait semence d’un roman qu’il commence, et il sème en si bon lieu qu’il ne peut être sans grand profit » </a:t>
            </a:r>
          </a:p>
          <a:p>
            <a:pPr marL="0" indent="0" algn="just">
              <a:buNone/>
            </a:pPr>
            <a:r>
              <a:rPr lang="fr-FR" sz="2400" dirty="0"/>
              <a:t>(trad. Micha, lettres gothiques) </a:t>
            </a:r>
          </a:p>
          <a:p>
            <a:pPr marL="0" indent="0">
              <a:buNone/>
            </a:pPr>
            <a:endParaRPr lang="fr-FR" dirty="0"/>
          </a:p>
        </p:txBody>
      </p:sp>
    </p:spTree>
    <p:extLst>
      <p:ext uri="{BB962C8B-B14F-4D97-AF65-F5344CB8AC3E}">
        <p14:creationId xmlns:p14="http://schemas.microsoft.com/office/powerpoint/2010/main" val="945991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178413-EE1B-7073-C75D-404E80190B48}"/>
              </a:ext>
            </a:extLst>
          </p:cNvPr>
          <p:cNvSpPr>
            <a:spLocks noGrp="1"/>
          </p:cNvSpPr>
          <p:nvPr>
            <p:ph type="title"/>
          </p:nvPr>
        </p:nvSpPr>
        <p:spPr>
          <a:xfrm>
            <a:off x="838200" y="657733"/>
            <a:ext cx="10515600" cy="1325563"/>
          </a:xfrm>
        </p:spPr>
        <p:txBody>
          <a:bodyPr>
            <a:noAutofit/>
          </a:bodyPr>
          <a:lstStyle/>
          <a:p>
            <a:pPr lvl="0"/>
            <a:r>
              <a:rPr lang="fr-FR" sz="2800" b="1" dirty="0"/>
              <a:t>III. Les traces d’une matière bretonne et celtique dans les Lais</a:t>
            </a:r>
            <a:br>
              <a:rPr lang="fr-FR" sz="2800" dirty="0"/>
            </a:br>
            <a:br>
              <a:rPr lang="fr-FR" sz="2800" dirty="0"/>
            </a:br>
            <a:r>
              <a:rPr lang="fr-FR" sz="2800" dirty="0"/>
              <a:t>1. </a:t>
            </a:r>
            <a:r>
              <a:rPr lang="fr-FR" sz="2800" b="1" dirty="0"/>
              <a:t>Des marques linguistiques : la Bretagne ancienne comme </a:t>
            </a:r>
            <a:r>
              <a:rPr lang="fr-FR" sz="2800" b="1" dirty="0" err="1"/>
              <a:t>chronotope</a:t>
            </a:r>
            <a:r>
              <a:rPr lang="fr-FR" sz="2800" b="1" dirty="0"/>
              <a:t> entre référentiel et merveilleux</a:t>
            </a:r>
            <a:br>
              <a:rPr lang="fr-FR" sz="2800" dirty="0"/>
            </a:br>
            <a:endParaRPr lang="fr-FR" sz="2800" dirty="0"/>
          </a:p>
        </p:txBody>
      </p:sp>
      <p:sp>
        <p:nvSpPr>
          <p:cNvPr id="3" name="Espace réservé du contenu 2">
            <a:extLst>
              <a:ext uri="{FF2B5EF4-FFF2-40B4-BE49-F238E27FC236}">
                <a16:creationId xmlns:a16="http://schemas.microsoft.com/office/drawing/2014/main" id="{2EAFEDC2-2093-79E7-6544-9509423703B9}"/>
              </a:ext>
            </a:extLst>
          </p:cNvPr>
          <p:cNvSpPr>
            <a:spLocks noGrp="1"/>
          </p:cNvSpPr>
          <p:nvPr>
            <p:ph idx="1"/>
          </p:nvPr>
        </p:nvSpPr>
        <p:spPr>
          <a:xfrm>
            <a:off x="2008632" y="2226246"/>
            <a:ext cx="9634728" cy="4351338"/>
          </a:xfrm>
        </p:spPr>
        <p:txBody>
          <a:bodyPr>
            <a:normAutofit/>
          </a:bodyPr>
          <a:lstStyle/>
          <a:p>
            <a:pPr marL="0" indent="0">
              <a:buNone/>
            </a:pPr>
            <a:r>
              <a:rPr lang="fr-FR" dirty="0"/>
              <a:t>Mut on </a:t>
            </a:r>
            <a:r>
              <a:rPr lang="fr-FR" dirty="0" err="1"/>
              <a:t>esté</a:t>
            </a:r>
            <a:r>
              <a:rPr lang="fr-FR" dirty="0"/>
              <a:t> noble </a:t>
            </a:r>
            <a:r>
              <a:rPr lang="fr-FR" dirty="0" err="1"/>
              <a:t>barun</a:t>
            </a:r>
            <a:r>
              <a:rPr lang="fr-FR" dirty="0"/>
              <a:t> </a:t>
            </a:r>
          </a:p>
          <a:p>
            <a:pPr marL="0" indent="0">
              <a:buNone/>
            </a:pPr>
            <a:r>
              <a:rPr lang="fr-FR" dirty="0"/>
              <a:t>Cil de </a:t>
            </a:r>
            <a:r>
              <a:rPr lang="fr-FR" dirty="0" err="1"/>
              <a:t>Bretaine</a:t>
            </a:r>
            <a:r>
              <a:rPr lang="fr-FR" dirty="0"/>
              <a:t>, li </a:t>
            </a:r>
            <a:r>
              <a:rPr lang="fr-FR" dirty="0" err="1"/>
              <a:t>Bretun</a:t>
            </a:r>
            <a:r>
              <a:rPr lang="fr-FR" dirty="0"/>
              <a:t> ! (</a:t>
            </a:r>
            <a:r>
              <a:rPr lang="fr-FR" dirty="0" err="1"/>
              <a:t>Equitan</a:t>
            </a:r>
            <a:r>
              <a:rPr lang="fr-FR" dirty="0"/>
              <a:t> 2 : C’étaient des nobles vaillants que les habitants de Bretagne, les Bretons !)</a:t>
            </a:r>
          </a:p>
          <a:p>
            <a:pPr marL="0" indent="0">
              <a:buNone/>
            </a:pPr>
            <a:endParaRPr lang="fr-FR" dirty="0"/>
          </a:p>
          <a:p>
            <a:pPr marL="0" indent="0">
              <a:buNone/>
            </a:pPr>
            <a:r>
              <a:rPr lang="fr-FR" dirty="0" err="1"/>
              <a:t>Meinte</a:t>
            </a:r>
            <a:r>
              <a:rPr lang="fr-FR" dirty="0"/>
              <a:t> merveille </a:t>
            </a:r>
            <a:r>
              <a:rPr lang="fr-FR" dirty="0" err="1"/>
              <a:t>avum</a:t>
            </a:r>
            <a:r>
              <a:rPr lang="fr-FR" dirty="0"/>
              <a:t> </a:t>
            </a:r>
            <a:r>
              <a:rPr lang="fr-FR" dirty="0" err="1"/>
              <a:t>veüe</a:t>
            </a:r>
            <a:r>
              <a:rPr lang="fr-FR" dirty="0"/>
              <a:t> </a:t>
            </a:r>
          </a:p>
          <a:p>
            <a:pPr marL="0" indent="0">
              <a:buNone/>
            </a:pPr>
            <a:r>
              <a:rPr lang="fr-FR" dirty="0"/>
              <a:t>Ki en </a:t>
            </a:r>
            <a:r>
              <a:rPr lang="fr-FR" dirty="0" err="1"/>
              <a:t>Bretaine</a:t>
            </a:r>
            <a:r>
              <a:rPr lang="fr-FR" dirty="0"/>
              <a:t> est avenu (</a:t>
            </a:r>
            <a:r>
              <a:rPr lang="fr-FR" dirty="0" err="1"/>
              <a:t>Bislclavret</a:t>
            </a:r>
            <a:r>
              <a:rPr lang="fr-FR" dirty="0"/>
              <a:t> 259-6 : Nous avons vu surgir bien des merveilles en Bretagne)</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3309230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75488" y="211453"/>
            <a:ext cx="9101328" cy="4177667"/>
          </a:xfrm>
        </p:spPr>
        <p:txBody>
          <a:bodyPr>
            <a:normAutofit fontScale="92500" lnSpcReduction="20000"/>
          </a:bodyPr>
          <a:lstStyle/>
          <a:p>
            <a:pPr marL="0" indent="0">
              <a:buNone/>
            </a:pPr>
            <a:r>
              <a:rPr lang="fr-FR" sz="4600" i="1" dirty="0" err="1"/>
              <a:t>Bisclavret</a:t>
            </a:r>
            <a:r>
              <a:rPr lang="fr-FR" sz="4600" dirty="0"/>
              <a:t> ou le loup-garou : le lai et le film animé d’Emilie Mercier</a:t>
            </a:r>
          </a:p>
          <a:p>
            <a:pPr marL="0" indent="0">
              <a:buNone/>
            </a:pPr>
            <a:r>
              <a:rPr lang="fr-FR" b="1" dirty="0"/>
              <a:t>Dessin animé</a:t>
            </a:r>
            <a:r>
              <a:rPr lang="fr-FR" dirty="0"/>
              <a:t> d’Emilie Mercier (</a:t>
            </a:r>
            <a:r>
              <a:rPr lang="fr-FR" dirty="0" err="1"/>
              <a:t>Bisclavret</a:t>
            </a:r>
            <a:r>
              <a:rPr lang="fr-FR" dirty="0"/>
              <a:t>):</a:t>
            </a:r>
          </a:p>
          <a:p>
            <a:pPr marL="0" indent="0">
              <a:buNone/>
            </a:pPr>
            <a:r>
              <a:rPr lang="fr-FR" u="sng" dirty="0">
                <a:hlinkClick r:id="rId2"/>
              </a:rPr>
              <a:t>http://bisclavretfilm.blogspot.fr/</a:t>
            </a:r>
            <a:endParaRPr lang="fr-FR" u="sng" dirty="0"/>
          </a:p>
          <a:p>
            <a:pPr marL="0" indent="0">
              <a:buNone/>
            </a:pPr>
            <a:r>
              <a:rPr lang="fr-FR" dirty="0"/>
              <a:t>= documents sur sa genèse (croquis, kit de fabrication des personnages, storyboard)</a:t>
            </a:r>
          </a:p>
          <a:p>
            <a:pPr marL="0" indent="0">
              <a:buNone/>
            </a:pPr>
            <a:endParaRPr lang="fr-FR" dirty="0"/>
          </a:p>
          <a:p>
            <a:pPr marL="0" indent="0">
              <a:buNone/>
            </a:pPr>
            <a:r>
              <a:rPr lang="fr-FR" u="sng" dirty="0">
                <a:hlinkClick r:id="rId3"/>
              </a:rPr>
              <a:t>http://www.youtube.com/watch?v=RuBWF4rkNjE</a:t>
            </a:r>
            <a:endParaRPr lang="fr-FR" u="sng" dirty="0"/>
          </a:p>
          <a:p>
            <a:pPr marL="0" indent="0">
              <a:buNone/>
            </a:pPr>
            <a:r>
              <a:rPr lang="fr-FR" u="sng" dirty="0">
                <a:hlinkClick r:id="rId4"/>
              </a:rPr>
              <a:t>https://www.youtube.com/watch?v=_LwE38qbylM</a:t>
            </a:r>
            <a:endParaRPr lang="fr-FR" u="sng" dirty="0"/>
          </a:p>
          <a:p>
            <a:pPr marL="0" indent="0">
              <a:buNone/>
            </a:pPr>
            <a:r>
              <a:rPr lang="fr-FR" dirty="0"/>
              <a:t>= extraits du dessin animé </a:t>
            </a:r>
          </a:p>
        </p:txBody>
      </p:sp>
      <p:pic>
        <p:nvPicPr>
          <p:cNvPr id="4" name="Image 3" descr="Bisclavret C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1366" y="3440555"/>
            <a:ext cx="2021148" cy="1674665"/>
          </a:xfrm>
          <a:prstGeom prst="rect">
            <a:avLst/>
          </a:prstGeom>
        </p:spPr>
      </p:pic>
      <p:sp>
        <p:nvSpPr>
          <p:cNvPr id="2" name="ZoneTexte 1">
            <a:extLst>
              <a:ext uri="{FF2B5EF4-FFF2-40B4-BE49-F238E27FC236}">
                <a16:creationId xmlns:a16="http://schemas.microsoft.com/office/drawing/2014/main" id="{3FC536FF-92AE-DA31-7C77-F550866D34ED}"/>
              </a:ext>
            </a:extLst>
          </p:cNvPr>
          <p:cNvSpPr txBox="1"/>
          <p:nvPr/>
        </p:nvSpPr>
        <p:spPr>
          <a:xfrm>
            <a:off x="731880" y="5115220"/>
            <a:ext cx="7559486" cy="1754326"/>
          </a:xfrm>
          <a:prstGeom prst="rect">
            <a:avLst/>
          </a:prstGeom>
          <a:noFill/>
        </p:spPr>
        <p:txBody>
          <a:bodyPr wrap="square" rtlCol="0">
            <a:spAutoFit/>
          </a:bodyPr>
          <a:lstStyle/>
          <a:p>
            <a:r>
              <a:rPr lang="fr-FR" u="sng" dirty="0">
                <a:hlinkClick r:id="rId6"/>
              </a:rPr>
              <a:t>https://www.google.com/search?client=safari&amp;rls=en&amp;q=bislavret+mercier&amp;ie=UTF-8&amp;oe=UTF-8#fpstate=ive&amp;vld=cid:469767db,vid:_LwE38qbylM,st:0</a:t>
            </a:r>
            <a:endParaRPr lang="fr-FR" dirty="0"/>
          </a:p>
          <a:p>
            <a:r>
              <a:rPr lang="fr-FR" dirty="0"/>
              <a:t> </a:t>
            </a:r>
          </a:p>
          <a:p>
            <a:r>
              <a:rPr lang="fr-FR" u="sng" dirty="0">
                <a:hlinkClick r:id="rId7"/>
              </a:rPr>
              <a:t>https://www.google.com/search?client=safari&amp;rls=en&amp;q=bislavret+mercier&amp;ie=UTF-8&amp;oe=UTF-8#fpstate=ive&amp;vld=cid:5f2d4b85,vid:RuBWF4rkNjE,st:0</a:t>
            </a:r>
            <a:endParaRPr lang="fr-FR" dirty="0"/>
          </a:p>
          <a:p>
            <a:endParaRPr lang="fr-FR" dirty="0"/>
          </a:p>
        </p:txBody>
      </p:sp>
      <p:sp>
        <p:nvSpPr>
          <p:cNvPr id="5" name="ZoneTexte 4">
            <a:extLst>
              <a:ext uri="{FF2B5EF4-FFF2-40B4-BE49-F238E27FC236}">
                <a16:creationId xmlns:a16="http://schemas.microsoft.com/office/drawing/2014/main" id="{E9A8592A-0C1B-8C36-823D-4D7C4F921545}"/>
              </a:ext>
            </a:extLst>
          </p:cNvPr>
          <p:cNvSpPr txBox="1"/>
          <p:nvPr/>
        </p:nvSpPr>
        <p:spPr>
          <a:xfrm>
            <a:off x="1962912" y="4840224"/>
            <a:ext cx="879280" cy="369332"/>
          </a:xfrm>
          <a:prstGeom prst="rect">
            <a:avLst/>
          </a:prstGeom>
          <a:noFill/>
        </p:spPr>
        <p:txBody>
          <a:bodyPr wrap="none" rtlCol="0">
            <a:spAutoFit/>
          </a:bodyPr>
          <a:lstStyle/>
          <a:p>
            <a:r>
              <a:rPr lang="fr-FR" dirty="0"/>
              <a:t>extraits</a:t>
            </a:r>
          </a:p>
        </p:txBody>
      </p:sp>
    </p:spTree>
    <p:extLst>
      <p:ext uri="{BB962C8B-B14F-4D97-AF65-F5344CB8AC3E}">
        <p14:creationId xmlns:p14="http://schemas.microsoft.com/office/powerpoint/2010/main" val="2606081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Bisclavret lec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8642" y="558239"/>
            <a:ext cx="4056629" cy="2071470"/>
          </a:xfrm>
          <a:prstGeom prst="rect">
            <a:avLst/>
          </a:prstGeom>
        </p:spPr>
      </p:pic>
      <p:pic>
        <p:nvPicPr>
          <p:cNvPr id="5" name="Image 4" descr="Bisclavret lou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424" y="4014825"/>
            <a:ext cx="4443576" cy="2231841"/>
          </a:xfrm>
          <a:prstGeom prst="rect">
            <a:avLst/>
          </a:prstGeom>
        </p:spPr>
      </p:pic>
      <p:pic>
        <p:nvPicPr>
          <p:cNvPr id="6" name="Image 5" descr="Bisclavret coup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2080" y="2911722"/>
            <a:ext cx="4302344" cy="2318994"/>
          </a:xfrm>
          <a:prstGeom prst="rect">
            <a:avLst/>
          </a:prstGeom>
        </p:spPr>
      </p:pic>
    </p:spTree>
    <p:extLst>
      <p:ext uri="{BB962C8B-B14F-4D97-AF65-F5344CB8AC3E}">
        <p14:creationId xmlns:p14="http://schemas.microsoft.com/office/powerpoint/2010/main" val="1438938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1FBC662-6EFF-2ADA-D668-CA4A29D61C6C}"/>
              </a:ext>
            </a:extLst>
          </p:cNvPr>
          <p:cNvSpPr>
            <a:spLocks noGrp="1"/>
          </p:cNvSpPr>
          <p:nvPr>
            <p:ph idx="1"/>
          </p:nvPr>
        </p:nvSpPr>
        <p:spPr>
          <a:xfrm>
            <a:off x="1458096" y="1087395"/>
            <a:ext cx="9895703" cy="5089568"/>
          </a:xfrm>
        </p:spPr>
        <p:txBody>
          <a:bodyPr/>
          <a:lstStyle/>
          <a:p>
            <a:pPr marL="0" indent="0">
              <a:buNone/>
            </a:pPr>
            <a:r>
              <a:rPr lang="fr-FR" dirty="0"/>
              <a:t>dans les </a:t>
            </a:r>
            <a:r>
              <a:rPr lang="fr-FR" b="1" dirty="0"/>
              <a:t>titres</a:t>
            </a:r>
            <a:r>
              <a:rPr lang="fr-FR" dirty="0"/>
              <a:t> des lais :</a:t>
            </a:r>
          </a:p>
          <a:p>
            <a:pPr marL="0" indent="0">
              <a:buNone/>
            </a:pPr>
            <a:r>
              <a:rPr lang="fr-FR" dirty="0"/>
              <a:t>	</a:t>
            </a:r>
            <a:r>
              <a:rPr lang="fr-FR" dirty="0" err="1"/>
              <a:t>Gotelef</a:t>
            </a:r>
            <a:r>
              <a:rPr lang="fr-FR" dirty="0"/>
              <a:t> l’</a:t>
            </a:r>
            <a:r>
              <a:rPr lang="fr-FR" dirty="0" err="1"/>
              <a:t>apelent</a:t>
            </a:r>
            <a:r>
              <a:rPr lang="fr-FR" dirty="0"/>
              <a:t> </a:t>
            </a:r>
            <a:r>
              <a:rPr lang="fr-FR" dirty="0" err="1"/>
              <a:t>Engleis</a:t>
            </a:r>
            <a:r>
              <a:rPr lang="fr-FR" dirty="0"/>
              <a:t>,</a:t>
            </a:r>
          </a:p>
          <a:p>
            <a:pPr marL="0" indent="0">
              <a:buNone/>
            </a:pPr>
            <a:r>
              <a:rPr lang="fr-FR" dirty="0"/>
              <a:t>	</a:t>
            </a:r>
            <a:r>
              <a:rPr lang="fr-FR" dirty="0" err="1"/>
              <a:t>Chievre</a:t>
            </a:r>
            <a:r>
              <a:rPr lang="fr-FR" dirty="0"/>
              <a:t> </a:t>
            </a:r>
            <a:r>
              <a:rPr lang="fr-FR" dirty="0" err="1"/>
              <a:t>fuiel</a:t>
            </a:r>
            <a:r>
              <a:rPr lang="fr-FR" dirty="0"/>
              <a:t> le nument </a:t>
            </a:r>
            <a:r>
              <a:rPr lang="fr-FR" dirty="0" err="1"/>
              <a:t>Franceis</a:t>
            </a:r>
            <a:r>
              <a:rPr lang="fr-FR" dirty="0"/>
              <a:t>. (v. 115-116 : les Anglais 	l’intitulent </a:t>
            </a:r>
            <a:r>
              <a:rPr lang="fr-FR" dirty="0" err="1"/>
              <a:t>Gotelef</a:t>
            </a:r>
            <a:r>
              <a:rPr lang="fr-FR" dirty="0"/>
              <a:t>, et les Français Chèvrefeuille)</a:t>
            </a:r>
          </a:p>
          <a:p>
            <a:pPr marL="0" indent="0">
              <a:buNone/>
            </a:pPr>
            <a:endParaRPr lang="fr-FR" dirty="0"/>
          </a:p>
          <a:p>
            <a:pPr marL="0" indent="0">
              <a:buNone/>
            </a:pPr>
            <a:r>
              <a:rPr lang="fr-FR" dirty="0"/>
              <a:t>dans l’</a:t>
            </a:r>
            <a:r>
              <a:rPr lang="fr-FR" b="1" dirty="0"/>
              <a:t>onomastique</a:t>
            </a:r>
            <a:r>
              <a:rPr lang="fr-FR" dirty="0"/>
              <a:t> : </a:t>
            </a:r>
          </a:p>
          <a:p>
            <a:pPr marL="0" indent="0">
              <a:buNone/>
            </a:pPr>
            <a:r>
              <a:rPr lang="fr-FR" dirty="0"/>
              <a:t>	</a:t>
            </a:r>
            <a:r>
              <a:rPr lang="fr-FR" dirty="0" err="1"/>
              <a:t>Muldumarec</a:t>
            </a:r>
            <a:r>
              <a:rPr lang="fr-FR" dirty="0"/>
              <a:t> (</a:t>
            </a:r>
            <a:r>
              <a:rPr lang="fr-FR" dirty="0" err="1"/>
              <a:t>Yonec</a:t>
            </a:r>
            <a:r>
              <a:rPr lang="fr-FR" dirty="0"/>
              <a:t>), </a:t>
            </a:r>
            <a:r>
              <a:rPr lang="fr-FR" dirty="0" err="1"/>
              <a:t>Guildeluec</a:t>
            </a:r>
            <a:r>
              <a:rPr lang="fr-FR" dirty="0"/>
              <a:t>, </a:t>
            </a:r>
            <a:r>
              <a:rPr lang="fr-FR" dirty="0" err="1"/>
              <a:t>Guiliadun</a:t>
            </a:r>
            <a:r>
              <a:rPr lang="fr-FR" dirty="0"/>
              <a:t> (</a:t>
            </a:r>
            <a:r>
              <a:rPr lang="fr-FR" dirty="0" err="1"/>
              <a:t>Eliduc</a:t>
            </a:r>
            <a:r>
              <a:rPr lang="fr-FR" dirty="0"/>
              <a:t>)</a:t>
            </a:r>
          </a:p>
          <a:p>
            <a:pPr marL="0" indent="0">
              <a:buNone/>
            </a:pPr>
            <a:endParaRPr lang="fr-FR" dirty="0"/>
          </a:p>
        </p:txBody>
      </p:sp>
    </p:spTree>
    <p:extLst>
      <p:ext uri="{BB962C8B-B14F-4D97-AF65-F5344CB8AC3E}">
        <p14:creationId xmlns:p14="http://schemas.microsoft.com/office/powerpoint/2010/main" val="3464601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CB62DA3-1F5F-7653-C983-30D9628D5733}"/>
              </a:ext>
            </a:extLst>
          </p:cNvPr>
          <p:cNvSpPr>
            <a:spLocks noGrp="1"/>
          </p:cNvSpPr>
          <p:nvPr>
            <p:ph idx="1"/>
          </p:nvPr>
        </p:nvSpPr>
        <p:spPr>
          <a:xfrm>
            <a:off x="719328" y="621792"/>
            <a:ext cx="10634472" cy="5555171"/>
          </a:xfrm>
        </p:spPr>
        <p:txBody>
          <a:bodyPr>
            <a:normAutofit fontScale="62500" lnSpcReduction="20000"/>
          </a:bodyPr>
          <a:lstStyle/>
          <a:p>
            <a:r>
              <a:rPr lang="fr-FR" dirty="0"/>
              <a:t>dans la toponymie </a:t>
            </a:r>
            <a:r>
              <a:rPr lang="fr-FR" b="1" dirty="0"/>
              <a:t>de Petite et Grande Bretagne</a:t>
            </a:r>
            <a:endParaRPr lang="fr-FR" dirty="0"/>
          </a:p>
          <a:p>
            <a:pPr marL="0" indent="0">
              <a:buNone/>
            </a:pPr>
            <a:r>
              <a:rPr lang="fr-FR" dirty="0"/>
              <a:t>	De </a:t>
            </a:r>
            <a:r>
              <a:rPr lang="fr-FR" dirty="0" err="1"/>
              <a:t>bretaine</a:t>
            </a:r>
            <a:r>
              <a:rPr lang="fr-FR" dirty="0"/>
              <a:t> la </a:t>
            </a:r>
            <a:r>
              <a:rPr lang="fr-FR" dirty="0" err="1"/>
              <a:t>Menur</a:t>
            </a:r>
            <a:r>
              <a:rPr lang="fr-FR" dirty="0"/>
              <a:t> fui (</a:t>
            </a:r>
            <a:r>
              <a:rPr lang="fr-FR" dirty="0" err="1"/>
              <a:t>Guig</a:t>
            </a:r>
            <a:r>
              <a:rPr lang="fr-FR" dirty="0"/>
              <a:t> 315)</a:t>
            </a:r>
          </a:p>
          <a:p>
            <a:pPr marL="0" indent="0">
              <a:buNone/>
            </a:pPr>
            <a:r>
              <a:rPr lang="fr-FR" dirty="0"/>
              <a:t>	Son seigneur : Rei de B. la </a:t>
            </a:r>
            <a:r>
              <a:rPr lang="fr-FR" dirty="0" err="1"/>
              <a:t>Meinur</a:t>
            </a:r>
            <a:r>
              <a:rPr lang="fr-FR" dirty="0"/>
              <a:t> </a:t>
            </a:r>
            <a:r>
              <a:rPr lang="fr-FR" dirty="0" err="1"/>
              <a:t>Eliduc</a:t>
            </a:r>
            <a:r>
              <a:rPr lang="fr-FR" dirty="0"/>
              <a:t> 130</a:t>
            </a:r>
          </a:p>
          <a:p>
            <a:pPr marL="0" indent="0">
              <a:buNone/>
            </a:pPr>
            <a:endParaRPr lang="fr-FR" dirty="0"/>
          </a:p>
          <a:p>
            <a:pPr marL="0" indent="0">
              <a:buNone/>
            </a:pPr>
            <a:r>
              <a:rPr lang="fr-FR" dirty="0"/>
              <a:t>Par </a:t>
            </a:r>
            <a:r>
              <a:rPr lang="fr-FR" dirty="0" err="1"/>
              <a:t>Bretaine</a:t>
            </a:r>
            <a:r>
              <a:rPr lang="fr-FR" dirty="0"/>
              <a:t> </a:t>
            </a:r>
            <a:r>
              <a:rPr lang="fr-FR" dirty="0" err="1"/>
              <a:t>veit</a:t>
            </a:r>
            <a:r>
              <a:rPr lang="fr-FR" dirty="0"/>
              <a:t> la </a:t>
            </a:r>
            <a:r>
              <a:rPr lang="fr-FR" dirty="0" err="1"/>
              <a:t>novele</a:t>
            </a:r>
            <a:r>
              <a:rPr lang="fr-FR" dirty="0"/>
              <a:t> Guigemar 651</a:t>
            </a:r>
          </a:p>
          <a:p>
            <a:pPr marL="0" indent="0">
              <a:buNone/>
            </a:pPr>
            <a:r>
              <a:rPr lang="fr-FR" dirty="0"/>
              <a:t>En </a:t>
            </a:r>
            <a:r>
              <a:rPr lang="fr-FR" dirty="0" err="1"/>
              <a:t>Bretaine</a:t>
            </a:r>
            <a:r>
              <a:rPr lang="fr-FR" dirty="0"/>
              <a:t> est venue al port (</a:t>
            </a:r>
            <a:r>
              <a:rPr lang="fr-FR" dirty="0" err="1"/>
              <a:t>Guig</a:t>
            </a:r>
            <a:r>
              <a:rPr lang="fr-FR" dirty="0"/>
              <a:t>. 689)</a:t>
            </a:r>
          </a:p>
          <a:p>
            <a:pPr marL="0" indent="0">
              <a:buNone/>
            </a:pPr>
            <a:r>
              <a:rPr lang="fr-FR" dirty="0"/>
              <a:t>En Bretagne </a:t>
            </a:r>
            <a:r>
              <a:rPr lang="fr-FR" dirty="0" err="1"/>
              <a:t>maneit</a:t>
            </a:r>
            <a:r>
              <a:rPr lang="fr-FR" dirty="0"/>
              <a:t> uns ber (</a:t>
            </a:r>
            <a:r>
              <a:rPr lang="fr-FR" dirty="0" err="1"/>
              <a:t>Biscl</a:t>
            </a:r>
            <a:r>
              <a:rPr lang="fr-FR" dirty="0"/>
              <a:t> 15)</a:t>
            </a:r>
          </a:p>
          <a:p>
            <a:pPr marL="0" indent="0">
              <a:buNone/>
            </a:pPr>
            <a:r>
              <a:rPr lang="fr-FR" dirty="0"/>
              <a:t>En </a:t>
            </a:r>
            <a:r>
              <a:rPr lang="fr-FR" dirty="0" err="1"/>
              <a:t>Bretaine</a:t>
            </a:r>
            <a:r>
              <a:rPr lang="fr-FR" dirty="0"/>
              <a:t> jadis </a:t>
            </a:r>
            <a:r>
              <a:rPr lang="fr-FR" dirty="0" err="1"/>
              <a:t>maneient</a:t>
            </a:r>
            <a:r>
              <a:rPr lang="fr-FR" dirty="0"/>
              <a:t> </a:t>
            </a:r>
            <a:r>
              <a:rPr lang="fr-FR" dirty="0" err="1"/>
              <a:t>Dui</a:t>
            </a:r>
            <a:r>
              <a:rPr lang="fr-FR" dirty="0"/>
              <a:t> chevaliers Fresne 3</a:t>
            </a:r>
          </a:p>
          <a:p>
            <a:pPr marL="0" indent="0">
              <a:buNone/>
            </a:pPr>
            <a:r>
              <a:rPr lang="fr-FR" dirty="0"/>
              <a:t>En </a:t>
            </a:r>
            <a:r>
              <a:rPr lang="fr-FR" dirty="0" err="1"/>
              <a:t>Bretaine</a:t>
            </a:r>
            <a:r>
              <a:rPr lang="fr-FR" dirty="0"/>
              <a:t> </a:t>
            </a:r>
            <a:r>
              <a:rPr lang="fr-FR" dirty="0" err="1"/>
              <a:t>maneit</a:t>
            </a:r>
            <a:r>
              <a:rPr lang="fr-FR" dirty="0"/>
              <a:t> jadis  Uns riches hum </a:t>
            </a:r>
            <a:r>
              <a:rPr lang="fr-FR" dirty="0" err="1"/>
              <a:t>Yonec</a:t>
            </a:r>
            <a:r>
              <a:rPr lang="fr-FR" dirty="0"/>
              <a:t> 11</a:t>
            </a:r>
          </a:p>
          <a:p>
            <a:pPr marL="0" indent="0">
              <a:buNone/>
            </a:pPr>
            <a:r>
              <a:rPr lang="fr-FR" dirty="0"/>
              <a:t>En B. </a:t>
            </a:r>
            <a:r>
              <a:rPr lang="fr-FR" dirty="0" err="1"/>
              <a:t>ot</a:t>
            </a:r>
            <a:r>
              <a:rPr lang="fr-FR" dirty="0"/>
              <a:t> un chevalier. </a:t>
            </a:r>
            <a:r>
              <a:rPr lang="fr-FR" dirty="0" err="1"/>
              <a:t>Eliduc</a:t>
            </a:r>
            <a:r>
              <a:rPr lang="fr-FR" dirty="0"/>
              <a:t> 5 </a:t>
            </a:r>
          </a:p>
          <a:p>
            <a:pPr marL="0" indent="0">
              <a:buNone/>
            </a:pPr>
            <a:endParaRPr lang="fr-FR" dirty="0"/>
          </a:p>
          <a:p>
            <a:r>
              <a:rPr lang="fr-FR" dirty="0"/>
              <a:t>+ villes ou régions de l’ouest : </a:t>
            </a:r>
          </a:p>
          <a:p>
            <a:pPr marL="0" indent="0">
              <a:buNone/>
            </a:pPr>
            <a:r>
              <a:rPr lang="fr-FR" dirty="0"/>
              <a:t>	Nantes dans </a:t>
            </a:r>
            <a:r>
              <a:rPr lang="fr-FR" dirty="0" err="1"/>
              <a:t>Chaitivel</a:t>
            </a:r>
            <a:r>
              <a:rPr lang="fr-FR" dirty="0"/>
              <a:t> : </a:t>
            </a:r>
            <a:r>
              <a:rPr lang="fr-FR" i="1" dirty="0"/>
              <a:t>En </a:t>
            </a:r>
            <a:r>
              <a:rPr lang="fr-FR" i="1" dirty="0" err="1"/>
              <a:t>Bretaine</a:t>
            </a:r>
            <a:r>
              <a:rPr lang="fr-FR" i="1" dirty="0"/>
              <a:t> a Nantes </a:t>
            </a:r>
            <a:r>
              <a:rPr lang="fr-FR" i="1" dirty="0" err="1"/>
              <a:t>maneit</a:t>
            </a:r>
            <a:r>
              <a:rPr lang="fr-FR" i="1" dirty="0"/>
              <a:t> une dame </a:t>
            </a:r>
            <a:r>
              <a:rPr lang="fr-FR" i="1" dirty="0" err="1"/>
              <a:t>Chtiv</a:t>
            </a:r>
            <a:r>
              <a:rPr lang="fr-FR" i="1" dirty="0"/>
              <a:t> 9; </a:t>
            </a:r>
          </a:p>
          <a:p>
            <a:pPr marL="0" indent="0">
              <a:buNone/>
            </a:pPr>
            <a:r>
              <a:rPr lang="fr-FR" i="1" dirty="0"/>
              <a:t>			</a:t>
            </a:r>
            <a:r>
              <a:rPr lang="fr-FR" dirty="0"/>
              <a:t> </a:t>
            </a:r>
            <a:r>
              <a:rPr lang="fr-FR" dirty="0" err="1"/>
              <a:t>tounoi</a:t>
            </a:r>
            <a:r>
              <a:rPr lang="fr-FR" i="1" dirty="0"/>
              <a:t> : devant Nantes La cité 73</a:t>
            </a:r>
            <a:endParaRPr lang="fr-FR" dirty="0"/>
          </a:p>
          <a:p>
            <a:pPr marL="0" indent="0">
              <a:buNone/>
            </a:pPr>
            <a:r>
              <a:rPr lang="fr-FR" dirty="0"/>
              <a:t>	Dol : Fresne  (243, 362)</a:t>
            </a:r>
          </a:p>
          <a:p>
            <a:pPr marL="0" indent="0">
              <a:buNone/>
            </a:pPr>
            <a:r>
              <a:rPr lang="fr-FR" dirty="0"/>
              <a:t>	St Malo </a:t>
            </a:r>
            <a:r>
              <a:rPr lang="fr-FR" dirty="0" err="1"/>
              <a:t>Laüstic</a:t>
            </a:r>
            <a:r>
              <a:rPr lang="fr-FR" dirty="0"/>
              <a:t> 7</a:t>
            </a:r>
          </a:p>
          <a:p>
            <a:pPr marL="0" indent="0">
              <a:buNone/>
            </a:pPr>
            <a:r>
              <a:rPr lang="fr-FR" dirty="0"/>
              <a:t>	</a:t>
            </a:r>
            <a:r>
              <a:rPr lang="fr-FR" dirty="0" err="1"/>
              <a:t>Carwent</a:t>
            </a:r>
            <a:r>
              <a:rPr lang="fr-FR" dirty="0"/>
              <a:t> sur </a:t>
            </a:r>
            <a:r>
              <a:rPr lang="fr-FR" dirty="0" err="1"/>
              <a:t>Duëlas</a:t>
            </a:r>
            <a:r>
              <a:rPr lang="fr-FR" dirty="0"/>
              <a:t>  </a:t>
            </a:r>
            <a:r>
              <a:rPr lang="fr-FR" dirty="0" err="1"/>
              <a:t>Yonec</a:t>
            </a:r>
            <a:endParaRPr lang="fr-FR" dirty="0"/>
          </a:p>
          <a:p>
            <a:pPr marL="0" indent="0">
              <a:buNone/>
            </a:pPr>
            <a:endParaRPr lang="fr-FR" dirty="0"/>
          </a:p>
        </p:txBody>
      </p:sp>
    </p:spTree>
    <p:extLst>
      <p:ext uri="{BB962C8B-B14F-4D97-AF65-F5344CB8AC3E}">
        <p14:creationId xmlns:p14="http://schemas.microsoft.com/office/powerpoint/2010/main" val="4168508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412D80E-047A-183E-E6B7-40028BDF06F2}"/>
              </a:ext>
            </a:extLst>
          </p:cNvPr>
          <p:cNvSpPr>
            <a:spLocks noGrp="1"/>
          </p:cNvSpPr>
          <p:nvPr>
            <p:ph idx="1"/>
          </p:nvPr>
        </p:nvSpPr>
        <p:spPr>
          <a:xfrm>
            <a:off x="304800" y="536448"/>
            <a:ext cx="11049000" cy="5640515"/>
          </a:xfrm>
        </p:spPr>
        <p:txBody>
          <a:bodyPr>
            <a:normAutofit/>
          </a:bodyPr>
          <a:lstStyle/>
          <a:p>
            <a:pPr marL="0" indent="0">
              <a:buNone/>
            </a:pPr>
            <a:r>
              <a:rPr lang="fr-FR" b="1" dirty="0"/>
              <a:t>* Un nom revendiqué comme nom d’autrice, mais fabriqué à partir des textes</a:t>
            </a:r>
            <a:endParaRPr lang="fr-FR" dirty="0"/>
          </a:p>
          <a:p>
            <a:pPr marL="0" indent="0">
              <a:buNone/>
            </a:pPr>
            <a:r>
              <a:rPr lang="fr-FR" sz="1600" dirty="0"/>
              <a:t>		Me </a:t>
            </a:r>
            <a:r>
              <a:rPr lang="fr-FR" sz="1600" dirty="0" err="1"/>
              <a:t>numerai</a:t>
            </a:r>
            <a:r>
              <a:rPr lang="fr-FR" sz="1600" dirty="0"/>
              <a:t> pur remembrance</a:t>
            </a:r>
          </a:p>
          <a:p>
            <a:pPr marL="0" indent="0">
              <a:buNone/>
            </a:pPr>
            <a:r>
              <a:rPr lang="fr-FR" sz="1600" dirty="0"/>
              <a:t>		Marie ai </a:t>
            </a:r>
            <a:r>
              <a:rPr lang="fr-FR" sz="1600" dirty="0" err="1"/>
              <a:t>nun</a:t>
            </a:r>
            <a:r>
              <a:rPr lang="fr-FR" sz="1600" dirty="0"/>
              <a:t>, si sui de France.</a:t>
            </a:r>
            <a:br>
              <a:rPr lang="fr-FR" sz="1600" dirty="0"/>
            </a:br>
            <a:r>
              <a:rPr lang="fr-FR" sz="1600" dirty="0"/>
              <a:t>		Pu </a:t>
            </a:r>
            <a:r>
              <a:rPr lang="fr-FR" sz="1600" dirty="0" err="1"/>
              <a:t>cel</a:t>
            </a:r>
            <a:r>
              <a:rPr lang="fr-FR" sz="1600" dirty="0"/>
              <a:t> </a:t>
            </a:r>
            <a:r>
              <a:rPr lang="fr-FR" sz="1600" dirty="0" err="1"/>
              <a:t>estre</a:t>
            </a:r>
            <a:r>
              <a:rPr lang="fr-FR" sz="1600" dirty="0"/>
              <a:t> que clerc </a:t>
            </a:r>
            <a:r>
              <a:rPr lang="fr-FR" sz="1600" dirty="0" err="1"/>
              <a:t>plusur</a:t>
            </a:r>
            <a:endParaRPr lang="fr-FR" sz="1600" dirty="0"/>
          </a:p>
          <a:p>
            <a:pPr marL="0" indent="0">
              <a:buNone/>
            </a:pPr>
            <a:r>
              <a:rPr lang="fr-FR" sz="1600" dirty="0"/>
              <a:t>		</a:t>
            </a:r>
            <a:r>
              <a:rPr lang="fr-FR" sz="1600" dirty="0" err="1"/>
              <a:t>Prendreient</a:t>
            </a:r>
            <a:r>
              <a:rPr lang="fr-FR" sz="1600" dirty="0"/>
              <a:t> sur eus </a:t>
            </a:r>
            <a:r>
              <a:rPr lang="fr-FR" sz="1600" dirty="0" err="1"/>
              <a:t>mun</a:t>
            </a:r>
            <a:r>
              <a:rPr lang="fr-FR" sz="1600" dirty="0"/>
              <a:t> </a:t>
            </a:r>
            <a:r>
              <a:rPr lang="fr-FR" sz="1600" dirty="0" err="1"/>
              <a:t>labur</a:t>
            </a:r>
            <a:r>
              <a:rPr lang="fr-FR" sz="1600" dirty="0"/>
              <a:t>,</a:t>
            </a:r>
          </a:p>
          <a:p>
            <a:pPr marL="0" indent="0">
              <a:buNone/>
            </a:pPr>
            <a:r>
              <a:rPr lang="fr-FR" sz="1600" dirty="0"/>
              <a:t>		Ne </a:t>
            </a:r>
            <a:r>
              <a:rPr lang="fr-FR" sz="1600" dirty="0" err="1"/>
              <a:t>voil</a:t>
            </a:r>
            <a:r>
              <a:rPr lang="fr-FR" sz="1600" dirty="0"/>
              <a:t> que nul sur li le die. (Fables)</a:t>
            </a:r>
          </a:p>
          <a:p>
            <a:pPr marL="0" indent="0">
              <a:buNone/>
            </a:pPr>
            <a:r>
              <a:rPr lang="fr-FR" dirty="0"/>
              <a:t>Je me nommerai pour mémoire : je m’appelle Marie et je suis de l’Ile de France ? Des clercs pourraient bien, sinon, s’approprier mon travail : je ne veux pas qu’ils se l’attribuent.</a:t>
            </a:r>
          </a:p>
          <a:p>
            <a:pPr marL="0" indent="0">
              <a:buNone/>
            </a:pPr>
            <a:r>
              <a:rPr lang="fr-FR" dirty="0"/>
              <a:t>&lt; Ysopet </a:t>
            </a:r>
          </a:p>
        </p:txBody>
      </p:sp>
    </p:spTree>
    <p:extLst>
      <p:ext uri="{BB962C8B-B14F-4D97-AF65-F5344CB8AC3E}">
        <p14:creationId xmlns:p14="http://schemas.microsoft.com/office/powerpoint/2010/main" val="1208850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C8C6F2D-E4B5-B199-AA24-82CDD61B20CF}"/>
              </a:ext>
            </a:extLst>
          </p:cNvPr>
          <p:cNvSpPr>
            <a:spLocks noGrp="1"/>
          </p:cNvSpPr>
          <p:nvPr>
            <p:ph idx="1"/>
          </p:nvPr>
        </p:nvSpPr>
        <p:spPr>
          <a:xfrm>
            <a:off x="667512" y="716153"/>
            <a:ext cx="10515600" cy="4351338"/>
          </a:xfrm>
        </p:spPr>
        <p:txBody>
          <a:bodyPr>
            <a:normAutofit fontScale="92500" lnSpcReduction="10000"/>
          </a:bodyPr>
          <a:lstStyle/>
          <a:p>
            <a:pPr marL="0" indent="0">
              <a:buNone/>
            </a:pPr>
            <a:r>
              <a:rPr lang="fr-FR" dirty="0"/>
              <a:t>Normandie : </a:t>
            </a:r>
          </a:p>
          <a:p>
            <a:pPr marL="0" indent="0">
              <a:buNone/>
            </a:pPr>
            <a:r>
              <a:rPr lang="fr-FR" dirty="0"/>
              <a:t>	</a:t>
            </a:r>
            <a:r>
              <a:rPr lang="fr-FR" dirty="0" err="1"/>
              <a:t>Milun</a:t>
            </a:r>
            <a:r>
              <a:rPr lang="fr-FR" dirty="0"/>
              <a:t> 373 </a:t>
            </a:r>
          </a:p>
          <a:p>
            <a:pPr marL="0" indent="0">
              <a:buNone/>
            </a:pPr>
            <a:r>
              <a:rPr lang="fr-FR" dirty="0"/>
              <a:t>	St Michel lieu du tournoi 385 </a:t>
            </a:r>
            <a:r>
              <a:rPr lang="fr-FR" dirty="0" err="1"/>
              <a:t>Milun</a:t>
            </a:r>
            <a:endParaRPr lang="fr-FR" dirty="0"/>
          </a:p>
          <a:p>
            <a:pPr marL="0" indent="0">
              <a:buNone/>
            </a:pPr>
            <a:r>
              <a:rPr lang="fr-FR" dirty="0"/>
              <a:t>	Neustrie 2 amants 7= </a:t>
            </a:r>
            <a:r>
              <a:rPr lang="fr-FR" i="1" dirty="0"/>
              <a:t>que nus </a:t>
            </a:r>
            <a:r>
              <a:rPr lang="fr-FR" i="1" dirty="0" err="1"/>
              <a:t>apelum</a:t>
            </a:r>
            <a:r>
              <a:rPr lang="fr-FR" i="1" dirty="0"/>
              <a:t> Normandie</a:t>
            </a:r>
            <a:r>
              <a:rPr lang="fr-FR" dirty="0"/>
              <a:t> 8</a:t>
            </a:r>
          </a:p>
          <a:p>
            <a:pPr marL="0" indent="0">
              <a:buNone/>
            </a:pPr>
            <a:r>
              <a:rPr lang="fr-FR" dirty="0"/>
              <a:t>+ GB : </a:t>
            </a:r>
          </a:p>
          <a:p>
            <a:pPr marL="0" indent="0">
              <a:buNone/>
            </a:pPr>
            <a:r>
              <a:rPr lang="fr-FR" dirty="0"/>
              <a:t>	Southampton Milon 317, </a:t>
            </a:r>
            <a:r>
              <a:rPr lang="fr-FR" dirty="0" err="1"/>
              <a:t>Exestre</a:t>
            </a:r>
            <a:r>
              <a:rPr lang="fr-FR" dirty="0"/>
              <a:t> </a:t>
            </a:r>
            <a:r>
              <a:rPr lang="fr-FR" dirty="0" err="1"/>
              <a:t>Eliduc</a:t>
            </a:r>
            <a:r>
              <a:rPr lang="fr-FR" dirty="0"/>
              <a:t> l91, </a:t>
            </a:r>
            <a:r>
              <a:rPr lang="fr-FR" dirty="0" err="1"/>
              <a:t>Toteneis</a:t>
            </a:r>
            <a:r>
              <a:rPr lang="fr-FR" dirty="0"/>
              <a:t> 158, 809, </a:t>
            </a:r>
            <a:r>
              <a:rPr lang="fr-FR" dirty="0" err="1"/>
              <a:t>Tintagel</a:t>
            </a:r>
            <a:r>
              <a:rPr lang="fr-FR" dirty="0"/>
              <a:t> </a:t>
            </a:r>
            <a:r>
              <a:rPr lang="fr-FR" dirty="0" err="1"/>
              <a:t>Chevrefeuille</a:t>
            </a:r>
            <a:r>
              <a:rPr lang="fr-FR" dirty="0"/>
              <a:t> 39;  </a:t>
            </a:r>
            <a:r>
              <a:rPr lang="fr-FR" dirty="0" err="1"/>
              <a:t>Karlion</a:t>
            </a:r>
            <a:r>
              <a:rPr lang="fr-FR" dirty="0"/>
              <a:t> </a:t>
            </a:r>
            <a:r>
              <a:rPr lang="fr-FR" dirty="0" err="1"/>
              <a:t>Yonec</a:t>
            </a:r>
            <a:r>
              <a:rPr lang="fr-FR" dirty="0"/>
              <a:t> 470, Mil 183</a:t>
            </a:r>
          </a:p>
          <a:p>
            <a:pPr marL="0" indent="0">
              <a:buNone/>
            </a:pPr>
            <a:r>
              <a:rPr lang="fr-FR" dirty="0"/>
              <a:t>+ régions : </a:t>
            </a:r>
          </a:p>
          <a:p>
            <a:pPr marL="0" indent="0">
              <a:buNone/>
            </a:pPr>
            <a:r>
              <a:rPr lang="fr-FR" dirty="0"/>
              <a:t>	</a:t>
            </a:r>
            <a:r>
              <a:rPr lang="fr-FR" dirty="0" err="1"/>
              <a:t>Corwaille</a:t>
            </a:r>
            <a:r>
              <a:rPr lang="fr-FR" dirty="0"/>
              <a:t> </a:t>
            </a:r>
            <a:r>
              <a:rPr lang="fr-FR" dirty="0" err="1"/>
              <a:t>Chevf</a:t>
            </a:r>
            <a:r>
              <a:rPr lang="fr-FR" dirty="0"/>
              <a:t> 27, Wales 105, </a:t>
            </a:r>
            <a:r>
              <a:rPr lang="fr-FR" dirty="0" err="1"/>
              <a:t>Suthwales</a:t>
            </a:r>
            <a:r>
              <a:rPr lang="fr-FR" dirty="0"/>
              <a:t> Chevf16, </a:t>
            </a:r>
            <a:r>
              <a:rPr lang="fr-FR" dirty="0" err="1"/>
              <a:t>Northumbre</a:t>
            </a:r>
            <a:r>
              <a:rPr lang="fr-FR" dirty="0"/>
              <a:t> Mil 	128-140</a:t>
            </a:r>
          </a:p>
          <a:p>
            <a:pPr marL="0" indent="0">
              <a:buNone/>
            </a:pPr>
            <a:endParaRPr lang="fr-FR" dirty="0"/>
          </a:p>
        </p:txBody>
      </p:sp>
    </p:spTree>
    <p:extLst>
      <p:ext uri="{BB962C8B-B14F-4D97-AF65-F5344CB8AC3E}">
        <p14:creationId xmlns:p14="http://schemas.microsoft.com/office/powerpoint/2010/main" val="549335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38FA2E9-27BF-E900-9FC0-A822B07C9C29}"/>
              </a:ext>
            </a:extLst>
          </p:cNvPr>
          <p:cNvSpPr>
            <a:spLocks noGrp="1"/>
          </p:cNvSpPr>
          <p:nvPr>
            <p:ph idx="1"/>
          </p:nvPr>
        </p:nvSpPr>
        <p:spPr>
          <a:xfrm>
            <a:off x="838200" y="1419701"/>
            <a:ext cx="10515600" cy="4351338"/>
          </a:xfrm>
        </p:spPr>
        <p:txBody>
          <a:bodyPr>
            <a:normAutofit fontScale="85000" lnSpcReduction="10000"/>
          </a:bodyPr>
          <a:lstStyle/>
          <a:p>
            <a:pPr lvl="0"/>
            <a:r>
              <a:rPr lang="fr-FR" b="1" dirty="0"/>
              <a:t>L’union d’un mortel et d’une fée : les fées </a:t>
            </a:r>
            <a:r>
              <a:rPr lang="fr-FR" b="1" dirty="0" err="1"/>
              <a:t>morganiennes</a:t>
            </a:r>
            <a:r>
              <a:rPr lang="fr-FR" b="1" dirty="0"/>
              <a:t> ou mélusiniennes </a:t>
            </a:r>
          </a:p>
          <a:p>
            <a:pPr marL="0" indent="0" algn="just">
              <a:buNone/>
            </a:pPr>
            <a:r>
              <a:rPr lang="fr-FR" dirty="0"/>
              <a:t>« Au XIIe </a:t>
            </a:r>
            <a:r>
              <a:rPr lang="fr-FR" dirty="0" err="1"/>
              <a:t>siecle</a:t>
            </a:r>
            <a:r>
              <a:rPr lang="fr-FR" dirty="0"/>
              <a:t>, l’irruption du folklore, particulièrement du folklore celtique dans la culture savante. introduit dans la littérature un autre type de fée, l’amante surnaturelle. De ces fées </a:t>
            </a:r>
            <a:r>
              <a:rPr lang="fr-FR" dirty="0" err="1"/>
              <a:t>marraimes</a:t>
            </a:r>
            <a:r>
              <a:rPr lang="fr-FR" dirty="0"/>
              <a:t> et de ces fées amantes les traits se sont fondus dans le creuset du roman médiéval. Malgré sa double origine folklorique, la fée est une création littéraire des </a:t>
            </a:r>
            <a:r>
              <a:rPr lang="fr-FR" dirty="0" err="1"/>
              <a:t>Xlle</a:t>
            </a:r>
            <a:r>
              <a:rPr lang="fr-FR" dirty="0"/>
              <a:t> et </a:t>
            </a:r>
            <a:r>
              <a:rPr lang="fr-FR" dirty="0" err="1"/>
              <a:t>XIIle</a:t>
            </a:r>
            <a:r>
              <a:rPr lang="fr-FR" dirty="0"/>
              <a:t> </a:t>
            </a:r>
            <a:r>
              <a:rPr lang="fr-FR" dirty="0" err="1"/>
              <a:t>siecles</a:t>
            </a:r>
            <a:r>
              <a:rPr lang="fr-FR" dirty="0"/>
              <a:t>. » L </a:t>
            </a:r>
            <a:r>
              <a:rPr lang="fr-FR" dirty="0" err="1"/>
              <a:t>Harf</a:t>
            </a:r>
            <a:r>
              <a:rPr lang="fr-FR" dirty="0"/>
              <a:t> </a:t>
            </a:r>
            <a:r>
              <a:rPr lang="fr-FR" dirty="0" err="1"/>
              <a:t>Lancner</a:t>
            </a:r>
            <a:endParaRPr lang="fr-FR" dirty="0"/>
          </a:p>
          <a:p>
            <a:pPr marL="0" indent="0" algn="just">
              <a:buNone/>
            </a:pPr>
            <a:endParaRPr lang="fr-FR" dirty="0"/>
          </a:p>
          <a:p>
            <a:pPr marL="0" indent="0" algn="just">
              <a:buNone/>
            </a:pPr>
            <a:r>
              <a:rPr lang="fr-FR" dirty="0"/>
              <a:t>« En Morgue, la femme fatale, s'incarne la féminité maléfique : ravisseuse inexorable au doux visage ou aux traits repoussants, elle s'identifie toujours à la mort. Mélusine, c'est Morgue apprivoisée : en elle s'épanouit la magie bénéfique de la femme, féconde, maternelle. Elle se dépouille un temps de sa part d'ombre avant de quitter celui qui n'a pas su la garder, à jamais serpente repliée sur son mystère. »</a:t>
            </a:r>
          </a:p>
          <a:p>
            <a:pPr marL="0" indent="0">
              <a:buNone/>
            </a:pPr>
            <a:endParaRPr lang="fr-FR" dirty="0"/>
          </a:p>
        </p:txBody>
      </p:sp>
      <p:sp>
        <p:nvSpPr>
          <p:cNvPr id="4" name="ZoneTexte 3">
            <a:extLst>
              <a:ext uri="{FF2B5EF4-FFF2-40B4-BE49-F238E27FC236}">
                <a16:creationId xmlns:a16="http://schemas.microsoft.com/office/drawing/2014/main" id="{81F6DC0B-C17E-750B-8422-9CBB48C514F2}"/>
              </a:ext>
            </a:extLst>
          </p:cNvPr>
          <p:cNvSpPr txBox="1"/>
          <p:nvPr/>
        </p:nvSpPr>
        <p:spPr>
          <a:xfrm>
            <a:off x="1097280" y="681037"/>
            <a:ext cx="7727217" cy="738664"/>
          </a:xfrm>
          <a:prstGeom prst="rect">
            <a:avLst/>
          </a:prstGeom>
          <a:noFill/>
        </p:spPr>
        <p:txBody>
          <a:bodyPr wrap="square" rtlCol="0">
            <a:spAutoFit/>
          </a:bodyPr>
          <a:lstStyle/>
          <a:p>
            <a:pPr lvl="0"/>
            <a:r>
              <a:rPr lang="fr-FR" sz="2400" b="1" dirty="0"/>
              <a:t>2. Des topiques merveilleuses de la matière de Bretagne </a:t>
            </a:r>
          </a:p>
          <a:p>
            <a:endParaRPr lang="fr-FR" dirty="0"/>
          </a:p>
        </p:txBody>
      </p:sp>
    </p:spTree>
    <p:extLst>
      <p:ext uri="{BB962C8B-B14F-4D97-AF65-F5344CB8AC3E}">
        <p14:creationId xmlns:p14="http://schemas.microsoft.com/office/powerpoint/2010/main" val="649768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6233A58-EBD0-2F25-1418-D5654A7DD5DD}"/>
              </a:ext>
            </a:extLst>
          </p:cNvPr>
          <p:cNvPicPr>
            <a:picLocks noChangeAspect="1"/>
          </p:cNvPicPr>
          <p:nvPr/>
        </p:nvPicPr>
        <p:blipFill>
          <a:blip r:embed="rId2"/>
          <a:stretch>
            <a:fillRect/>
          </a:stretch>
        </p:blipFill>
        <p:spPr>
          <a:xfrm>
            <a:off x="2153265" y="412955"/>
            <a:ext cx="8272219" cy="5762669"/>
          </a:xfrm>
          <a:prstGeom prst="rect">
            <a:avLst/>
          </a:prstGeom>
        </p:spPr>
      </p:pic>
    </p:spTree>
    <p:extLst>
      <p:ext uri="{BB962C8B-B14F-4D97-AF65-F5344CB8AC3E}">
        <p14:creationId xmlns:p14="http://schemas.microsoft.com/office/powerpoint/2010/main" val="3930569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37F08-33C8-3200-B434-05F5A45CC874}"/>
              </a:ext>
            </a:extLst>
          </p:cNvPr>
          <p:cNvSpPr>
            <a:spLocks noGrp="1"/>
          </p:cNvSpPr>
          <p:nvPr>
            <p:ph sz="half" idx="1"/>
          </p:nvPr>
        </p:nvSpPr>
        <p:spPr>
          <a:xfrm>
            <a:off x="710381" y="1285721"/>
            <a:ext cx="5385619" cy="5572279"/>
          </a:xfrm>
        </p:spPr>
        <p:txBody>
          <a:bodyPr>
            <a:normAutofit/>
          </a:bodyPr>
          <a:lstStyle/>
          <a:p>
            <a:pPr marL="0" indent="0">
              <a:buNone/>
            </a:pPr>
            <a:r>
              <a:rPr lang="fr-FR" dirty="0"/>
              <a:t>Li chevaliers est </a:t>
            </a:r>
            <a:r>
              <a:rPr lang="fr-FR" dirty="0" err="1"/>
              <a:t>mult</a:t>
            </a:r>
            <a:r>
              <a:rPr lang="fr-FR" dirty="0"/>
              <a:t> </a:t>
            </a:r>
            <a:r>
              <a:rPr lang="fr-FR" dirty="0" err="1"/>
              <a:t>pensis</a:t>
            </a:r>
            <a:r>
              <a:rPr lang="fr-FR" dirty="0"/>
              <a:t> </a:t>
            </a:r>
          </a:p>
          <a:p>
            <a:pPr marL="0" indent="0">
              <a:buNone/>
            </a:pPr>
            <a:r>
              <a:rPr lang="fr-FR" dirty="0"/>
              <a:t>En la </a:t>
            </a:r>
            <a:r>
              <a:rPr lang="fr-FR" dirty="0" err="1"/>
              <a:t>cuntree</a:t>
            </a:r>
            <a:r>
              <a:rPr lang="fr-FR" dirty="0"/>
              <a:t> </a:t>
            </a:r>
            <a:r>
              <a:rPr lang="fr-FR" dirty="0" err="1"/>
              <a:t>nel</a:t>
            </a:r>
            <a:r>
              <a:rPr lang="fr-FR" dirty="0"/>
              <a:t> pais </a:t>
            </a:r>
          </a:p>
          <a:p>
            <a:pPr marL="0" indent="0">
              <a:buNone/>
            </a:pPr>
            <a:r>
              <a:rPr lang="fr-FR" dirty="0"/>
              <a:t>N’out mes </a:t>
            </a:r>
            <a:r>
              <a:rPr lang="fr-FR" dirty="0" err="1"/>
              <a:t>oï</a:t>
            </a:r>
            <a:r>
              <a:rPr lang="fr-FR" dirty="0"/>
              <a:t> parler </a:t>
            </a:r>
          </a:p>
          <a:p>
            <a:pPr marL="0" indent="0">
              <a:buNone/>
            </a:pPr>
            <a:r>
              <a:rPr lang="fr-FR" dirty="0" err="1"/>
              <a:t>Ke</a:t>
            </a:r>
            <a:r>
              <a:rPr lang="fr-FR" dirty="0"/>
              <a:t> nefs i </a:t>
            </a:r>
            <a:r>
              <a:rPr lang="fr-FR" dirty="0" err="1"/>
              <a:t>peüst</a:t>
            </a:r>
            <a:r>
              <a:rPr lang="fr-FR" dirty="0"/>
              <a:t> </a:t>
            </a:r>
            <a:r>
              <a:rPr lang="fr-FR" dirty="0" err="1"/>
              <a:t>ariver</a:t>
            </a:r>
            <a:r>
              <a:rPr lang="fr-FR" dirty="0"/>
              <a:t>. </a:t>
            </a:r>
            <a:r>
              <a:rPr lang="fr-FR" dirty="0" err="1"/>
              <a:t>Guig</a:t>
            </a:r>
            <a:r>
              <a:rPr lang="fr-FR" dirty="0"/>
              <a:t> 161 </a:t>
            </a:r>
            <a:r>
              <a:rPr lang="fr-FR" dirty="0" err="1"/>
              <a:t>sq</a:t>
            </a:r>
            <a:endParaRPr lang="fr-FR" dirty="0"/>
          </a:p>
          <a:p>
            <a:pPr marL="0" indent="0">
              <a:buNone/>
            </a:pPr>
            <a:endParaRPr lang="fr-FR" dirty="0"/>
          </a:p>
          <a:p>
            <a:pPr marL="0" indent="0">
              <a:buNone/>
            </a:pPr>
            <a:r>
              <a:rPr lang="fr-FR" dirty="0"/>
              <a:t>La </a:t>
            </a:r>
            <a:r>
              <a:rPr lang="fr-FR" dirty="0" err="1"/>
              <a:t>neif</a:t>
            </a:r>
            <a:r>
              <a:rPr lang="fr-FR" dirty="0"/>
              <a:t> est a port venue </a:t>
            </a:r>
          </a:p>
          <a:p>
            <a:pPr marL="0" indent="0">
              <a:buNone/>
            </a:pPr>
            <a:r>
              <a:rPr lang="fr-FR" dirty="0"/>
              <a:t>U </a:t>
            </a:r>
            <a:r>
              <a:rPr lang="fr-FR" dirty="0" err="1"/>
              <a:t>ele</a:t>
            </a:r>
            <a:r>
              <a:rPr lang="fr-FR" dirty="0"/>
              <a:t> fu primes </a:t>
            </a:r>
            <a:r>
              <a:rPr lang="fr-FR" dirty="0" err="1"/>
              <a:t>trovee</a:t>
            </a:r>
            <a:r>
              <a:rPr lang="fr-FR" dirty="0"/>
              <a:t> </a:t>
            </a:r>
            <a:r>
              <a:rPr lang="fr-FR" dirty="0" err="1"/>
              <a:t>Guig</a:t>
            </a:r>
            <a:r>
              <a:rPr lang="fr-FR" dirty="0"/>
              <a:t> 630</a:t>
            </a:r>
          </a:p>
          <a:p>
            <a:pPr marL="0" indent="0">
              <a:buNone/>
            </a:pPr>
            <a:endParaRPr lang="fr-FR" dirty="0"/>
          </a:p>
          <a:p>
            <a:pPr marL="0" indent="0">
              <a:buNone/>
            </a:pPr>
            <a:endParaRPr lang="fr-FR" dirty="0"/>
          </a:p>
        </p:txBody>
      </p:sp>
      <p:sp>
        <p:nvSpPr>
          <p:cNvPr id="4" name="Espace réservé du contenu 3">
            <a:extLst>
              <a:ext uri="{FF2B5EF4-FFF2-40B4-BE49-F238E27FC236}">
                <a16:creationId xmlns:a16="http://schemas.microsoft.com/office/drawing/2014/main" id="{E1254EA5-D37B-70ED-5035-EC90E6FB6B86}"/>
              </a:ext>
            </a:extLst>
          </p:cNvPr>
          <p:cNvSpPr>
            <a:spLocks noGrp="1"/>
          </p:cNvSpPr>
          <p:nvPr>
            <p:ph sz="half" idx="2"/>
          </p:nvPr>
        </p:nvSpPr>
        <p:spPr>
          <a:xfrm>
            <a:off x="6096000" y="1285720"/>
            <a:ext cx="5181598" cy="5572279"/>
          </a:xfrm>
        </p:spPr>
        <p:txBody>
          <a:bodyPr>
            <a:normAutofit/>
          </a:bodyPr>
          <a:lstStyle/>
          <a:p>
            <a:pPr marL="0" indent="0" algn="just">
              <a:buNone/>
            </a:pPr>
            <a:r>
              <a:rPr lang="fr-FR" dirty="0"/>
              <a:t>Pourtant, le chevalier, tout étonné, n’avait jamais </a:t>
            </a:r>
            <a:r>
              <a:rPr lang="fr-FR" dirty="0" err="1"/>
              <a:t>ententu</a:t>
            </a:r>
            <a:r>
              <a:rPr lang="fr-FR" dirty="0"/>
              <a:t> dire qu’un navire pût aborder dans la région. </a:t>
            </a:r>
          </a:p>
          <a:p>
            <a:pPr marL="0" indent="0" algn="just">
              <a:buNone/>
            </a:pPr>
            <a:endParaRPr lang="fr-FR" dirty="0"/>
          </a:p>
          <a:p>
            <a:pPr marL="0" indent="0" algn="just">
              <a:buNone/>
            </a:pPr>
            <a:endParaRPr lang="fr-FR" dirty="0"/>
          </a:p>
          <a:p>
            <a:pPr marL="0" indent="0" algn="just">
              <a:buNone/>
            </a:pPr>
            <a:r>
              <a:rPr lang="fr-FR" dirty="0"/>
              <a:t>La nef  vogue jusqu’au port où il l’avait d’abord  découverte </a:t>
            </a:r>
          </a:p>
          <a:p>
            <a:pPr marL="0" indent="0" algn="just">
              <a:buNone/>
            </a:pPr>
            <a:endParaRPr lang="fr-FR" dirty="0"/>
          </a:p>
          <a:p>
            <a:pPr marL="0" indent="0" algn="just">
              <a:buNone/>
            </a:pPr>
            <a:endParaRPr lang="fr-FR" dirty="0"/>
          </a:p>
        </p:txBody>
      </p:sp>
    </p:spTree>
    <p:extLst>
      <p:ext uri="{BB962C8B-B14F-4D97-AF65-F5344CB8AC3E}">
        <p14:creationId xmlns:p14="http://schemas.microsoft.com/office/powerpoint/2010/main" val="4201561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55D2589-E1DB-7AEF-94FD-C85BBFEE17BF}"/>
              </a:ext>
            </a:extLst>
          </p:cNvPr>
          <p:cNvSpPr>
            <a:spLocks noGrp="1"/>
          </p:cNvSpPr>
          <p:nvPr>
            <p:ph sz="half" idx="1"/>
          </p:nvPr>
        </p:nvSpPr>
        <p:spPr/>
        <p:txBody>
          <a:bodyPr/>
          <a:lstStyle/>
          <a:p>
            <a:pPr marL="0" indent="0">
              <a:buNone/>
            </a:pPr>
            <a:r>
              <a:rPr lang="fr-FR" dirty="0"/>
              <a:t>Le pan de </a:t>
            </a:r>
            <a:r>
              <a:rPr lang="fr-FR" dirty="0" err="1"/>
              <a:t>sun</a:t>
            </a:r>
            <a:r>
              <a:rPr lang="fr-FR" dirty="0"/>
              <a:t> </a:t>
            </a:r>
            <a:r>
              <a:rPr lang="fr-FR" dirty="0" err="1"/>
              <a:t>mantel</a:t>
            </a:r>
            <a:r>
              <a:rPr lang="fr-FR" dirty="0"/>
              <a:t> plia</a:t>
            </a:r>
          </a:p>
          <a:p>
            <a:pPr marL="0" indent="0">
              <a:buNone/>
            </a:pPr>
            <a:r>
              <a:rPr lang="fr-FR" dirty="0" err="1"/>
              <a:t>Desuz</a:t>
            </a:r>
            <a:r>
              <a:rPr lang="fr-FR" dirty="0"/>
              <a:t> </a:t>
            </a:r>
            <a:r>
              <a:rPr lang="fr-FR" dirty="0" err="1"/>
              <a:t>sun</a:t>
            </a:r>
            <a:r>
              <a:rPr lang="fr-FR" dirty="0"/>
              <a:t> </a:t>
            </a:r>
            <a:r>
              <a:rPr lang="fr-FR" dirty="0" err="1"/>
              <a:t>chief</a:t>
            </a:r>
            <a:r>
              <a:rPr lang="fr-FR" dirty="0"/>
              <a:t>, puis se </a:t>
            </a:r>
            <a:r>
              <a:rPr lang="fr-FR" dirty="0" err="1"/>
              <a:t>cucha</a:t>
            </a:r>
            <a:endParaRPr lang="fr-FR" dirty="0"/>
          </a:p>
          <a:p>
            <a:pPr marL="0" indent="0">
              <a:buNone/>
            </a:pPr>
            <a:r>
              <a:rPr lang="fr-FR" dirty="0"/>
              <a:t>Mut est </a:t>
            </a:r>
            <a:r>
              <a:rPr lang="fr-FR" dirty="0" err="1"/>
              <a:t>pensis</a:t>
            </a:r>
            <a:endParaRPr lang="fr-FR" dirty="0"/>
          </a:p>
          <a:p>
            <a:pPr marL="0" indent="0">
              <a:buNone/>
            </a:pPr>
            <a:r>
              <a:rPr lang="fr-FR" dirty="0"/>
              <a:t>La u il </a:t>
            </a:r>
            <a:r>
              <a:rPr lang="fr-FR" dirty="0" err="1"/>
              <a:t>gist</a:t>
            </a:r>
            <a:r>
              <a:rPr lang="fr-FR" dirty="0"/>
              <a:t> en </a:t>
            </a:r>
            <a:r>
              <a:rPr lang="fr-FR" dirty="0" err="1"/>
              <a:t>teu</a:t>
            </a:r>
            <a:r>
              <a:rPr lang="fr-FR" dirty="0"/>
              <a:t> </a:t>
            </a:r>
            <a:r>
              <a:rPr lang="fr-FR" dirty="0" err="1"/>
              <a:t>maniere</a:t>
            </a:r>
            <a:endParaRPr lang="fr-FR" dirty="0"/>
          </a:p>
          <a:p>
            <a:pPr marL="0" indent="0">
              <a:buNone/>
            </a:pPr>
            <a:r>
              <a:rPr lang="fr-FR" dirty="0"/>
              <a:t>Garda aval lez la </a:t>
            </a:r>
            <a:r>
              <a:rPr lang="fr-FR" dirty="0" err="1"/>
              <a:t>riviere</a:t>
            </a:r>
            <a:endParaRPr lang="fr-FR" dirty="0"/>
          </a:p>
          <a:p>
            <a:pPr marL="0" indent="0">
              <a:buNone/>
            </a:pPr>
            <a:r>
              <a:rPr lang="fr-FR" dirty="0"/>
              <a:t>Si vit venir deus </a:t>
            </a:r>
            <a:r>
              <a:rPr lang="fr-FR" dirty="0" err="1"/>
              <a:t>dameiseles</a:t>
            </a:r>
            <a:r>
              <a:rPr lang="fr-FR" dirty="0"/>
              <a:t> </a:t>
            </a:r>
            <a:r>
              <a:rPr lang="fr-FR" dirty="0" err="1"/>
              <a:t>Lanv</a:t>
            </a:r>
            <a:r>
              <a:rPr lang="fr-FR" dirty="0"/>
              <a:t> 49 </a:t>
            </a:r>
            <a:r>
              <a:rPr lang="fr-FR" dirty="0" err="1"/>
              <a:t>sq</a:t>
            </a:r>
            <a:endParaRPr lang="fr-FR" dirty="0"/>
          </a:p>
          <a:p>
            <a:pPr marL="0" indent="0">
              <a:buNone/>
            </a:pPr>
            <a:endParaRPr lang="fr-FR" dirty="0"/>
          </a:p>
        </p:txBody>
      </p:sp>
      <p:sp>
        <p:nvSpPr>
          <p:cNvPr id="4" name="Espace réservé du contenu 3">
            <a:extLst>
              <a:ext uri="{FF2B5EF4-FFF2-40B4-BE49-F238E27FC236}">
                <a16:creationId xmlns:a16="http://schemas.microsoft.com/office/drawing/2014/main" id="{7F38F44E-18E4-E14D-76B3-29B34F2CD4D1}"/>
              </a:ext>
            </a:extLst>
          </p:cNvPr>
          <p:cNvSpPr>
            <a:spLocks noGrp="1"/>
          </p:cNvSpPr>
          <p:nvPr>
            <p:ph sz="half" idx="2"/>
          </p:nvPr>
        </p:nvSpPr>
        <p:spPr/>
        <p:txBody>
          <a:bodyPr/>
          <a:lstStyle/>
          <a:p>
            <a:pPr marL="0" indent="0" algn="just">
              <a:buNone/>
            </a:pPr>
            <a:r>
              <a:rPr lang="fr-FR" dirty="0"/>
              <a:t>Il plie son manteau qu’il place sous sa tête pour se coucher. Affligé par son malheur il ne voit autour de lui nulle raison d’espérer? Ainsi allongé il regarde en bas vers la rivière, et vois </a:t>
            </a:r>
            <a:r>
              <a:rPr lang="fr-FR" dirty="0" err="1"/>
              <a:t>vnir</a:t>
            </a:r>
            <a:r>
              <a:rPr lang="fr-FR" dirty="0"/>
              <a:t> deux demoiselles, les plus belles qu’il ait jamais vues.</a:t>
            </a:r>
          </a:p>
          <a:p>
            <a:pPr marL="0" indent="0">
              <a:buNone/>
            </a:pPr>
            <a:endParaRPr lang="fr-FR" dirty="0"/>
          </a:p>
        </p:txBody>
      </p:sp>
    </p:spTree>
    <p:extLst>
      <p:ext uri="{BB962C8B-B14F-4D97-AF65-F5344CB8AC3E}">
        <p14:creationId xmlns:p14="http://schemas.microsoft.com/office/powerpoint/2010/main" val="2554980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70ED18-A00C-CC7B-A32F-BC82E8D52B17}"/>
              </a:ext>
            </a:extLst>
          </p:cNvPr>
          <p:cNvSpPr>
            <a:spLocks noGrp="1"/>
          </p:cNvSpPr>
          <p:nvPr>
            <p:ph type="title"/>
          </p:nvPr>
        </p:nvSpPr>
        <p:spPr>
          <a:xfrm>
            <a:off x="838200" y="584581"/>
            <a:ext cx="10515600" cy="1325563"/>
          </a:xfrm>
        </p:spPr>
        <p:txBody>
          <a:bodyPr>
            <a:normAutofit fontScale="90000"/>
          </a:bodyPr>
          <a:lstStyle/>
          <a:p>
            <a:r>
              <a:rPr lang="fr-FR" sz="3100" b="1" dirty="0"/>
              <a:t>3. Exemple du Lai du chèvrefeuille :  matière </a:t>
            </a:r>
            <a:r>
              <a:rPr lang="fr-FR" sz="3100" b="1" dirty="0" err="1"/>
              <a:t>tristanienne</a:t>
            </a:r>
            <a:r>
              <a:rPr lang="fr-FR" sz="3100" b="1" dirty="0"/>
              <a:t> et signes ogamiques ?</a:t>
            </a:r>
            <a:br>
              <a:rPr lang="fr-FR" dirty="0"/>
            </a:br>
            <a:endParaRPr lang="fr-FR" dirty="0"/>
          </a:p>
        </p:txBody>
      </p:sp>
      <p:sp>
        <p:nvSpPr>
          <p:cNvPr id="3" name="Espace réservé du contenu 2">
            <a:extLst>
              <a:ext uri="{FF2B5EF4-FFF2-40B4-BE49-F238E27FC236}">
                <a16:creationId xmlns:a16="http://schemas.microsoft.com/office/drawing/2014/main" id="{B658D004-5019-5615-9F62-7DC5CDC3E550}"/>
              </a:ext>
            </a:extLst>
          </p:cNvPr>
          <p:cNvSpPr>
            <a:spLocks noGrp="1"/>
          </p:cNvSpPr>
          <p:nvPr>
            <p:ph idx="1"/>
          </p:nvPr>
        </p:nvSpPr>
        <p:spPr>
          <a:xfrm>
            <a:off x="736600" y="2384893"/>
            <a:ext cx="10515600" cy="4351338"/>
          </a:xfrm>
        </p:spPr>
        <p:txBody>
          <a:bodyPr/>
          <a:lstStyle/>
          <a:p>
            <a:pPr marL="0" indent="0">
              <a:buNone/>
            </a:pPr>
            <a:r>
              <a:rPr lang="fr-FR" dirty="0"/>
              <a:t>Voici quelles furent les circonstances de sa composition</a:t>
            </a:r>
          </a:p>
          <a:p>
            <a:pPr marL="0" indent="0">
              <a:buNone/>
            </a:pPr>
            <a:r>
              <a:rPr lang="fr-FR" dirty="0"/>
              <a:t>J’en ai trouvé l’exacte relation dans le livre de Tristan et de la reine.</a:t>
            </a:r>
          </a:p>
          <a:p>
            <a:pPr marL="0" indent="0">
              <a:buNone/>
            </a:pPr>
            <a:endParaRPr lang="fr-FR" dirty="0"/>
          </a:p>
          <a:p>
            <a:pPr marL="0" indent="0">
              <a:buNone/>
            </a:pPr>
            <a:r>
              <a:rPr lang="fr-FR" b="1" dirty="0"/>
              <a:t>Manuscrits</a:t>
            </a:r>
            <a:endParaRPr lang="fr-FR" dirty="0"/>
          </a:p>
          <a:p>
            <a:pPr marL="0" indent="0">
              <a:buNone/>
            </a:pPr>
            <a:r>
              <a:rPr lang="fr-FR" dirty="0"/>
              <a:t>	page du lai d’</a:t>
            </a:r>
            <a:r>
              <a:rPr lang="fr-FR" dirty="0" err="1"/>
              <a:t>Yonec</a:t>
            </a:r>
            <a:r>
              <a:rPr lang="fr-FR" dirty="0"/>
              <a:t> avec analyse BNF :</a:t>
            </a:r>
          </a:p>
          <a:p>
            <a:pPr marL="0" indent="0">
              <a:buNone/>
            </a:pPr>
            <a:r>
              <a:rPr lang="fr-FR" u="sng" dirty="0">
                <a:hlinkClick r:id="rId2"/>
              </a:rPr>
              <a:t>http://expositions.bnf.fr/contes/grand/007.htm</a:t>
            </a:r>
            <a:endParaRPr lang="fr-FR" dirty="0"/>
          </a:p>
          <a:p>
            <a:pPr marL="0" indent="0">
              <a:buNone/>
            </a:pPr>
            <a:endParaRPr lang="fr-FR" dirty="0"/>
          </a:p>
        </p:txBody>
      </p:sp>
    </p:spTree>
    <p:extLst>
      <p:ext uri="{BB962C8B-B14F-4D97-AF65-F5344CB8AC3E}">
        <p14:creationId xmlns:p14="http://schemas.microsoft.com/office/powerpoint/2010/main" val="3910070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E124F-24A3-F0BA-7A6C-5BC2C7C3C4A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8945260-7951-F5AA-62D5-FD5B5EB07BCA}"/>
              </a:ext>
            </a:extLst>
          </p:cNvPr>
          <p:cNvSpPr/>
          <p:nvPr/>
        </p:nvSpPr>
        <p:spPr>
          <a:xfrm>
            <a:off x="2253168" y="705496"/>
            <a:ext cx="3297151" cy="8402300"/>
          </a:xfrm>
          <a:prstGeom prst="rect">
            <a:avLst/>
          </a:prstGeom>
        </p:spPr>
        <p:txBody>
          <a:bodyPr wrap="square">
            <a:spAutoFit/>
          </a:bodyPr>
          <a:lstStyle/>
          <a:p>
            <a:r>
              <a:rPr lang="fr-FR" dirty="0"/>
              <a:t>page du lai du Chèvrefeuille :</a:t>
            </a:r>
          </a:p>
          <a:p>
            <a:endParaRPr lang="fr-FR" dirty="0"/>
          </a:p>
          <a:p>
            <a:r>
              <a:rPr lang="fr-FR" u="sng" dirty="0">
                <a:hlinkClick r:id="rId2"/>
              </a:rPr>
              <a:t>http://www.google.fr/imgres?client=firefox-a&amp;hs=aKs&amp;sa=X&amp;rls=org.mozilla%3Afr%3Aofficial&amp;biw=1440&amp;bih=713&amp;tbm=isch&amp;tbnid=bWiGX6sWza6MjM%3A&amp;imgrefurl=http%3A%2F%2Fexpositions.bnf.fr%2Farthur%2Fit%2F42%2F07.htm&amp;docid=IR9POXOBCOQUQM&amp;imgurl=http%3A%2F%2Fexpositions.bnf.fr%2Farthur%2Fit%2Fimages%2Fb4%2Fnaf_1104_032.jpg&amp;w=524&amp;h=462&amp;ei=g9D4Uo-TDOKc0AX8m4CACw&amp;zoom=1&amp;iact=rc&amp;dur=2102&amp;page=1&amp;start=0&amp;ndsp=35&amp;ved=0CHgQrQMwCw</a:t>
            </a:r>
            <a:endParaRPr lang="fr-FR" u="sng" dirty="0"/>
          </a:p>
          <a:p>
            <a:endParaRPr lang="fr-FR" u="sng" dirty="0"/>
          </a:p>
          <a:p>
            <a:endParaRPr lang="fr-FR" u="sng" dirty="0"/>
          </a:p>
          <a:p>
            <a:endParaRPr lang="fr-FR" u="sng" dirty="0"/>
          </a:p>
          <a:p>
            <a:endParaRPr lang="fr-FR" u="sng" dirty="0"/>
          </a:p>
          <a:p>
            <a:endParaRPr lang="fr-FR" u="sng" dirty="0"/>
          </a:p>
          <a:p>
            <a:endParaRPr lang="fr-FR" u="sng" dirty="0"/>
          </a:p>
          <a:p>
            <a:endParaRPr lang="fr-FR" u="sng" dirty="0"/>
          </a:p>
          <a:p>
            <a:endParaRPr lang="fr-FR" u="sng" dirty="0"/>
          </a:p>
          <a:p>
            <a:endParaRPr lang="fr-FR" u="sng" dirty="0"/>
          </a:p>
          <a:p>
            <a:endParaRPr lang="fr-FR" u="sng" dirty="0"/>
          </a:p>
          <a:p>
            <a:endParaRPr lang="fr-FR" dirty="0"/>
          </a:p>
        </p:txBody>
      </p:sp>
      <p:pic>
        <p:nvPicPr>
          <p:cNvPr id="2" name="Image 1" descr="page lai chvf.png">
            <a:extLst>
              <a:ext uri="{FF2B5EF4-FFF2-40B4-BE49-F238E27FC236}">
                <a16:creationId xmlns:a16="http://schemas.microsoft.com/office/drawing/2014/main" id="{5C9AA6AF-DD9C-BAAA-046B-FCEA27750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714" y="1131232"/>
            <a:ext cx="4529696" cy="4013766"/>
          </a:xfrm>
          <a:prstGeom prst="rect">
            <a:avLst/>
          </a:prstGeom>
        </p:spPr>
      </p:pic>
    </p:spTree>
    <p:extLst>
      <p:ext uri="{BB962C8B-B14F-4D97-AF65-F5344CB8AC3E}">
        <p14:creationId xmlns:p14="http://schemas.microsoft.com/office/powerpoint/2010/main" val="27989490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694688" y="1131618"/>
            <a:ext cx="8815502" cy="5726382"/>
          </a:xfrm>
        </p:spPr>
        <p:txBody>
          <a:bodyPr>
            <a:normAutofit/>
          </a:bodyPr>
          <a:lstStyle/>
          <a:p>
            <a:pPr marL="0" indent="0">
              <a:buNone/>
            </a:pPr>
            <a:r>
              <a:rPr lang="fr-FR" dirty="0"/>
              <a:t>Echo à des rites de végétation (fêtes de mai) </a:t>
            </a:r>
          </a:p>
          <a:p>
            <a:pPr marL="0" indent="0">
              <a:buNone/>
            </a:pPr>
            <a:r>
              <a:rPr lang="fr-FR" dirty="0"/>
              <a:t>l’union du chèvrefeuille et du coudrier (noisetier) : l’union amoureuse indissoluble  : croyance populaire qu’ils ne peuvent exister l’un sans l’autre.  </a:t>
            </a:r>
          </a:p>
          <a:p>
            <a:pPr marL="0" indent="0">
              <a:buNone/>
            </a:pPr>
            <a:endParaRPr lang="fr-FR" dirty="0"/>
          </a:p>
          <a:p>
            <a:r>
              <a:rPr lang="fr-FR" dirty="0"/>
              <a:t>Thomas : </a:t>
            </a:r>
          </a:p>
          <a:p>
            <a:pPr marL="0" indent="0">
              <a:buNone/>
            </a:pPr>
            <a:r>
              <a:rPr lang="fr-FR" dirty="0"/>
              <a:t>	Vus ne </a:t>
            </a:r>
            <a:r>
              <a:rPr lang="fr-FR" dirty="0" err="1"/>
              <a:t>poez</a:t>
            </a:r>
            <a:r>
              <a:rPr lang="fr-FR" dirty="0"/>
              <a:t> </a:t>
            </a:r>
            <a:r>
              <a:rPr lang="fr-FR" dirty="0" err="1"/>
              <a:t>senz</a:t>
            </a:r>
            <a:r>
              <a:rPr lang="fr-FR" dirty="0"/>
              <a:t> moi </a:t>
            </a:r>
            <a:r>
              <a:rPr lang="fr-FR" dirty="0" err="1"/>
              <a:t>murrir</a:t>
            </a:r>
            <a:endParaRPr lang="fr-FR" dirty="0"/>
          </a:p>
          <a:p>
            <a:pPr marL="0" indent="0">
              <a:buNone/>
            </a:pPr>
            <a:r>
              <a:rPr lang="fr-FR" dirty="0"/>
              <a:t>	Ne </a:t>
            </a:r>
            <a:r>
              <a:rPr lang="fr-FR" dirty="0" err="1"/>
              <a:t>jo</a:t>
            </a:r>
            <a:r>
              <a:rPr lang="fr-FR" dirty="0"/>
              <a:t> sen vus ne puis </a:t>
            </a:r>
            <a:r>
              <a:rPr lang="fr-FR" dirty="0" err="1"/>
              <a:t>perir</a:t>
            </a:r>
            <a:r>
              <a:rPr lang="fr-FR" dirty="0"/>
              <a:t> 2913-4</a:t>
            </a:r>
          </a:p>
          <a:p>
            <a:pPr marL="0" indent="0">
              <a:buNone/>
            </a:pPr>
            <a:endParaRPr lang="fr-FR" dirty="0"/>
          </a:p>
          <a:p>
            <a:pPr marL="0" indent="0">
              <a:buNone/>
            </a:pPr>
            <a:r>
              <a:rPr lang="fr-FR" dirty="0"/>
              <a:t>Embrassement dans la mort : </a:t>
            </a:r>
          </a:p>
          <a:p>
            <a:pPr marL="0" indent="0">
              <a:buNone/>
            </a:pPr>
            <a:r>
              <a:rPr lang="fr-FR" dirty="0"/>
              <a:t>	et </a:t>
            </a:r>
            <a:r>
              <a:rPr lang="fr-FR" dirty="0" err="1"/>
              <a:t>molt</a:t>
            </a:r>
            <a:r>
              <a:rPr lang="fr-FR" dirty="0"/>
              <a:t> </a:t>
            </a:r>
            <a:r>
              <a:rPr lang="fr-FR" dirty="0" err="1"/>
              <a:t>estreit</a:t>
            </a:r>
            <a:r>
              <a:rPr lang="fr-FR" dirty="0"/>
              <a:t> a li l’</a:t>
            </a:r>
            <a:r>
              <a:rPr lang="fr-FR" dirty="0" err="1"/>
              <a:t>embrace</a:t>
            </a:r>
            <a:r>
              <a:rPr lang="fr-FR" dirty="0"/>
              <a:t> p. 244</a:t>
            </a:r>
          </a:p>
          <a:p>
            <a:pPr marL="0" indent="0">
              <a:buNone/>
            </a:pPr>
            <a:endParaRPr lang="fr-FR" dirty="0"/>
          </a:p>
        </p:txBody>
      </p:sp>
    </p:spTree>
    <p:extLst>
      <p:ext uri="{BB962C8B-B14F-4D97-AF65-F5344CB8AC3E}">
        <p14:creationId xmlns:p14="http://schemas.microsoft.com/office/powerpoint/2010/main" val="3909331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14FDC33-6EB3-E137-E724-E4D9A56C0CA9}"/>
              </a:ext>
            </a:extLst>
          </p:cNvPr>
          <p:cNvSpPr>
            <a:spLocks noGrp="1"/>
          </p:cNvSpPr>
          <p:nvPr>
            <p:ph idx="1"/>
          </p:nvPr>
        </p:nvSpPr>
        <p:spPr>
          <a:xfrm>
            <a:off x="914400" y="449943"/>
            <a:ext cx="10439400" cy="5727020"/>
          </a:xfrm>
        </p:spPr>
        <p:txBody>
          <a:bodyPr>
            <a:normAutofit/>
          </a:bodyPr>
          <a:lstStyle/>
          <a:p>
            <a:pPr marL="0" indent="0" algn="just">
              <a:buNone/>
            </a:pPr>
            <a:r>
              <a:rPr lang="fr-FR" dirty="0"/>
              <a:t>« Pour </a:t>
            </a:r>
            <a:r>
              <a:rPr lang="fr-FR" dirty="0" err="1"/>
              <a:t>Eilhart</a:t>
            </a:r>
            <a:r>
              <a:rPr lang="fr-FR" dirty="0"/>
              <a:t>, à la fin du XVème siècle, les amants sont réunis par une vigne et une rose. Dans le manuscrit FR 103 de la Bibliothèque Nationale de Paris du </a:t>
            </a:r>
            <a:r>
              <a:rPr lang="fr-FR" i="1" dirty="0"/>
              <a:t>Tristan en prose</a:t>
            </a:r>
            <a:r>
              <a:rPr lang="fr-FR" dirty="0"/>
              <a:t>46 (manuscrit copié entre 1340-145047), le narrateur raconte que chacun des deux amants a été enterré d'un côté d'une chapelle par-dessus laquelle passe une ronce sortie de la tombe de Tristan et plongeant dans celle d'Iseult48 la version tardive du </a:t>
            </a:r>
            <a:r>
              <a:rPr lang="fr-FR" i="1" dirty="0"/>
              <a:t>Tristan en prose</a:t>
            </a:r>
            <a:r>
              <a:rPr lang="fr-FR" dirty="0"/>
              <a:t> privilégie la ronce -le mûrier- en souvenir de </a:t>
            </a:r>
            <a:r>
              <a:rPr lang="fr-FR" dirty="0" err="1"/>
              <a:t>Piramus</a:t>
            </a:r>
            <a:r>
              <a:rPr lang="fr-FR" dirty="0"/>
              <a:t> et </a:t>
            </a:r>
            <a:r>
              <a:rPr lang="fr-FR" dirty="0" err="1"/>
              <a:t>Tisbé</a:t>
            </a:r>
            <a:r>
              <a:rPr lang="fr-FR" dirty="0"/>
              <a:t>, le rédacteur ayant senti la parenté entre les deux histoires. »</a:t>
            </a:r>
          </a:p>
          <a:p>
            <a:r>
              <a:rPr lang="fr-FR" dirty="0"/>
              <a:t>Christine </a:t>
            </a:r>
            <a:r>
              <a:rPr lang="fr-FR" dirty="0" err="1"/>
              <a:t>Ferlampin-Acher</a:t>
            </a:r>
            <a:r>
              <a:rPr lang="fr-FR" dirty="0"/>
              <a:t>. “</a:t>
            </a:r>
            <a:r>
              <a:rPr lang="fr-FR" dirty="0" err="1"/>
              <a:t>Piramus</a:t>
            </a:r>
            <a:r>
              <a:rPr lang="fr-FR" dirty="0"/>
              <a:t> et </a:t>
            </a:r>
            <a:r>
              <a:rPr lang="fr-FR" dirty="0" err="1"/>
              <a:t>Tisbé</a:t>
            </a:r>
            <a:r>
              <a:rPr lang="fr-FR" dirty="0"/>
              <a:t> au Moyen Âge: le vert paradis des amours enfantines et la mort des amants”. E. Bury. Lectures d’Ovide, publiées à la mémoire de Jean-Pierre </a:t>
            </a:r>
            <a:r>
              <a:rPr lang="fr-FR" dirty="0" err="1"/>
              <a:t>Néraudau</a:t>
            </a:r>
            <a:r>
              <a:rPr lang="fr-FR" dirty="0"/>
              <a:t>, Les Belles Lettres, p. 115-148, 2003. hal-01850435</a:t>
            </a:r>
          </a:p>
          <a:p>
            <a:pPr marL="0" indent="0">
              <a:buNone/>
            </a:pPr>
            <a:r>
              <a:rPr lang="fr-FR" dirty="0"/>
              <a:t>//thyrse des bacchantes  </a:t>
            </a:r>
          </a:p>
          <a:p>
            <a:pPr marL="0" indent="0">
              <a:buNone/>
            </a:pPr>
            <a:endParaRPr lang="fr-FR" dirty="0"/>
          </a:p>
        </p:txBody>
      </p:sp>
    </p:spTree>
    <p:extLst>
      <p:ext uri="{BB962C8B-B14F-4D97-AF65-F5344CB8AC3E}">
        <p14:creationId xmlns:p14="http://schemas.microsoft.com/office/powerpoint/2010/main" val="24707638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B4F446E-BE4C-5B86-83B2-F9D63E5ED895}"/>
              </a:ext>
            </a:extLst>
          </p:cNvPr>
          <p:cNvSpPr>
            <a:spLocks noGrp="1"/>
          </p:cNvSpPr>
          <p:nvPr>
            <p:ph idx="1"/>
          </p:nvPr>
        </p:nvSpPr>
        <p:spPr>
          <a:xfrm>
            <a:off x="752856" y="1350137"/>
            <a:ext cx="10515600" cy="4351338"/>
          </a:xfrm>
        </p:spPr>
        <p:txBody>
          <a:bodyPr/>
          <a:lstStyle/>
          <a:p>
            <a:pPr marL="0" indent="0">
              <a:buNone/>
            </a:pPr>
            <a:r>
              <a:rPr lang="fr-FR" b="1" dirty="0"/>
              <a:t>« </a:t>
            </a:r>
            <a:r>
              <a:rPr lang="fr-FR" b="1" dirty="0" err="1"/>
              <a:t>geis</a:t>
            </a:r>
            <a:r>
              <a:rPr lang="fr-FR" b="1" dirty="0"/>
              <a:t> » et signes ogamiques ? </a:t>
            </a:r>
          </a:p>
          <a:p>
            <a:pPr marL="0" indent="0">
              <a:buNone/>
            </a:pPr>
            <a:endParaRPr lang="fr-FR" dirty="0"/>
          </a:p>
          <a:p>
            <a:pPr marL="0" indent="0">
              <a:buNone/>
            </a:pPr>
            <a:r>
              <a:rPr lang="fr-FR" dirty="0"/>
              <a:t>Pièces de bois à valeur magique pour faire stopper une troupe et susciter une rencontre</a:t>
            </a:r>
          </a:p>
          <a:p>
            <a:pPr marL="0" indent="0">
              <a:buNone/>
            </a:pPr>
            <a:r>
              <a:rPr lang="fr-FR" dirty="0"/>
              <a:t>d’</a:t>
            </a:r>
            <a:r>
              <a:rPr lang="fr-FR" dirty="0" err="1"/>
              <a:t>Eilhart</a:t>
            </a:r>
            <a:r>
              <a:rPr lang="fr-FR" dirty="0"/>
              <a:t> : signal de RV </a:t>
            </a:r>
          </a:p>
          <a:p>
            <a:pPr marL="0" indent="0">
              <a:buNone/>
            </a:pPr>
            <a:endParaRPr lang="fr-FR" dirty="0"/>
          </a:p>
          <a:p>
            <a:pPr marL="0" indent="0">
              <a:buNone/>
            </a:pPr>
            <a:r>
              <a:rPr lang="fr-FR" dirty="0"/>
              <a:t>Un passage obscur : « La </a:t>
            </a:r>
            <a:r>
              <a:rPr lang="fr-FR" dirty="0" err="1"/>
              <a:t>summe</a:t>
            </a:r>
            <a:r>
              <a:rPr lang="fr-FR" dirty="0"/>
              <a:t> de l’</a:t>
            </a:r>
            <a:r>
              <a:rPr lang="fr-FR" dirty="0" err="1"/>
              <a:t>escrit</a:t>
            </a:r>
            <a:r>
              <a:rPr lang="fr-FR" dirty="0"/>
              <a:t> / qu’il li </a:t>
            </a:r>
            <a:r>
              <a:rPr lang="fr-FR" dirty="0" err="1"/>
              <a:t>aveit</a:t>
            </a:r>
            <a:r>
              <a:rPr lang="fr-FR" dirty="0"/>
              <a:t> mandé et dit »</a:t>
            </a:r>
          </a:p>
          <a:p>
            <a:pPr marL="0" indent="0">
              <a:buNone/>
            </a:pPr>
            <a:r>
              <a:rPr lang="fr-FR" dirty="0"/>
              <a:t> </a:t>
            </a:r>
          </a:p>
        </p:txBody>
      </p:sp>
    </p:spTree>
    <p:extLst>
      <p:ext uri="{BB962C8B-B14F-4D97-AF65-F5344CB8AC3E}">
        <p14:creationId xmlns:p14="http://schemas.microsoft.com/office/powerpoint/2010/main" val="2259517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49722AA-2425-F8D8-B4D0-7F76591EA627}"/>
              </a:ext>
            </a:extLst>
          </p:cNvPr>
          <p:cNvSpPr>
            <a:spLocks noGrp="1"/>
          </p:cNvSpPr>
          <p:nvPr>
            <p:ph sz="half" idx="1"/>
          </p:nvPr>
        </p:nvSpPr>
        <p:spPr>
          <a:xfrm>
            <a:off x="743712" y="682752"/>
            <a:ext cx="5276088" cy="5494211"/>
          </a:xfrm>
        </p:spPr>
        <p:txBody>
          <a:bodyPr>
            <a:normAutofit fontScale="62500" lnSpcReduction="20000"/>
          </a:bodyPr>
          <a:lstStyle/>
          <a:p>
            <a:pPr marL="0" indent="0">
              <a:buNone/>
            </a:pPr>
            <a:r>
              <a:rPr lang="fr-FR" err="1"/>
              <a:t>Oez</a:t>
            </a:r>
            <a:r>
              <a:rPr lang="fr-FR"/>
              <a:t> seigneur, que dit Marie</a:t>
            </a:r>
          </a:p>
          <a:p>
            <a:pPr marL="0" indent="0">
              <a:buNone/>
            </a:pPr>
            <a:r>
              <a:rPr lang="fr-FR"/>
              <a:t>Ki en </a:t>
            </a:r>
            <a:r>
              <a:rPr lang="fr-FR" err="1"/>
              <a:t>sun</a:t>
            </a:r>
            <a:r>
              <a:rPr lang="fr-FR"/>
              <a:t> </a:t>
            </a:r>
            <a:r>
              <a:rPr lang="fr-FR" err="1"/>
              <a:t>tens</a:t>
            </a:r>
            <a:r>
              <a:rPr lang="fr-FR"/>
              <a:t> pas ne s’</a:t>
            </a:r>
            <a:r>
              <a:rPr lang="fr-FR" err="1"/>
              <a:t>oblie</a:t>
            </a:r>
            <a:r>
              <a:rPr lang="fr-FR"/>
              <a:t>.</a:t>
            </a:r>
          </a:p>
          <a:p>
            <a:pPr marL="0" indent="0">
              <a:buNone/>
            </a:pPr>
            <a:r>
              <a:rPr lang="fr-FR"/>
              <a:t>Celui </a:t>
            </a:r>
            <a:r>
              <a:rPr lang="fr-FR" err="1"/>
              <a:t>deivent</a:t>
            </a:r>
            <a:r>
              <a:rPr lang="fr-FR"/>
              <a:t> la gent </a:t>
            </a:r>
            <a:r>
              <a:rPr lang="fr-FR" err="1"/>
              <a:t>loër</a:t>
            </a:r>
            <a:r>
              <a:rPr lang="fr-FR"/>
              <a:t>,</a:t>
            </a:r>
          </a:p>
          <a:p>
            <a:pPr marL="0" indent="0">
              <a:buNone/>
            </a:pPr>
            <a:r>
              <a:rPr lang="fr-FR"/>
              <a:t>Li en bien fait de </a:t>
            </a:r>
            <a:r>
              <a:rPr lang="fr-FR" err="1"/>
              <a:t>sei</a:t>
            </a:r>
            <a:r>
              <a:rPr lang="fr-FR"/>
              <a:t> parler ?</a:t>
            </a:r>
          </a:p>
          <a:p>
            <a:pPr marL="0" indent="0">
              <a:buNone/>
            </a:pPr>
            <a:r>
              <a:rPr lang="fr-FR"/>
              <a:t>Mais quant il a en un </a:t>
            </a:r>
            <a:r>
              <a:rPr lang="fr-FR" err="1"/>
              <a:t>païs</a:t>
            </a:r>
            <a:endParaRPr lang="fr-FR"/>
          </a:p>
          <a:p>
            <a:pPr marL="0" indent="0">
              <a:buNone/>
            </a:pPr>
            <a:r>
              <a:rPr lang="fr-FR"/>
              <a:t>Hume ne </a:t>
            </a:r>
            <a:r>
              <a:rPr lang="fr-FR" err="1"/>
              <a:t>feme</a:t>
            </a:r>
            <a:r>
              <a:rPr lang="fr-FR"/>
              <a:t> de </a:t>
            </a:r>
            <a:r>
              <a:rPr lang="fr-FR" err="1"/>
              <a:t>grant</a:t>
            </a:r>
            <a:r>
              <a:rPr lang="fr-FR"/>
              <a:t> pris,</a:t>
            </a:r>
          </a:p>
          <a:p>
            <a:pPr marL="0" indent="0">
              <a:buNone/>
            </a:pPr>
            <a:r>
              <a:rPr lang="fr-FR"/>
              <a:t>Cil </a:t>
            </a:r>
            <a:r>
              <a:rPr lang="fr-FR" err="1"/>
              <a:t>ki</a:t>
            </a:r>
            <a:r>
              <a:rPr lang="fr-FR"/>
              <a:t> de </a:t>
            </a:r>
            <a:r>
              <a:rPr lang="fr-FR" err="1"/>
              <a:t>sun</a:t>
            </a:r>
            <a:r>
              <a:rPr lang="fr-FR"/>
              <a:t> bien </a:t>
            </a:r>
            <a:r>
              <a:rPr lang="fr-FR" err="1"/>
              <a:t>unt</a:t>
            </a:r>
            <a:r>
              <a:rPr lang="fr-FR"/>
              <a:t> envie</a:t>
            </a:r>
          </a:p>
          <a:p>
            <a:pPr marL="0" indent="0">
              <a:buNone/>
            </a:pPr>
            <a:r>
              <a:rPr lang="fr-FR" err="1"/>
              <a:t>Sovent</a:t>
            </a:r>
            <a:r>
              <a:rPr lang="fr-FR"/>
              <a:t> en </a:t>
            </a:r>
            <a:r>
              <a:rPr lang="fr-FR" err="1"/>
              <a:t>dïent</a:t>
            </a:r>
            <a:r>
              <a:rPr lang="fr-FR"/>
              <a:t> </a:t>
            </a:r>
            <a:r>
              <a:rPr lang="fr-FR" err="1"/>
              <a:t>vileinie</a:t>
            </a:r>
            <a:r>
              <a:rPr lang="fr-FR"/>
              <a:t>.</a:t>
            </a:r>
          </a:p>
          <a:p>
            <a:pPr marL="0" indent="0">
              <a:buNone/>
            </a:pPr>
            <a:r>
              <a:rPr lang="fr-FR"/>
              <a:t>Sun pris li </a:t>
            </a:r>
            <a:r>
              <a:rPr lang="fr-FR" err="1"/>
              <a:t>vuelent</a:t>
            </a:r>
            <a:r>
              <a:rPr lang="fr-FR"/>
              <a:t> abaissier :</a:t>
            </a:r>
          </a:p>
          <a:p>
            <a:pPr marL="0" indent="0">
              <a:buNone/>
            </a:pPr>
            <a:r>
              <a:rPr lang="fr-FR"/>
              <a:t>Pur </a:t>
            </a:r>
            <a:r>
              <a:rPr lang="fr-FR" err="1"/>
              <a:t>ceo</a:t>
            </a:r>
            <a:r>
              <a:rPr lang="fr-FR"/>
              <a:t> </a:t>
            </a:r>
            <a:r>
              <a:rPr lang="fr-FR" err="1"/>
              <a:t>comencent</a:t>
            </a:r>
            <a:r>
              <a:rPr lang="fr-FR"/>
              <a:t> le mestier</a:t>
            </a:r>
          </a:p>
          <a:p>
            <a:pPr marL="0" indent="0">
              <a:buNone/>
            </a:pPr>
            <a:r>
              <a:rPr lang="fr-FR"/>
              <a:t>Del malvais chien </a:t>
            </a:r>
            <a:r>
              <a:rPr lang="fr-FR" err="1"/>
              <a:t>coart</a:t>
            </a:r>
            <a:r>
              <a:rPr lang="fr-FR"/>
              <a:t>, </a:t>
            </a:r>
            <a:r>
              <a:rPr lang="fr-FR" err="1"/>
              <a:t>felun</a:t>
            </a:r>
            <a:r>
              <a:rPr lang="fr-FR"/>
              <a:t>,</a:t>
            </a:r>
          </a:p>
          <a:p>
            <a:pPr marL="0" indent="0">
              <a:buNone/>
            </a:pPr>
            <a:r>
              <a:rPr lang="fr-FR"/>
              <a:t>Ki mort la gent par </a:t>
            </a:r>
            <a:r>
              <a:rPr lang="fr-FR" err="1"/>
              <a:t>traïsun</a:t>
            </a:r>
            <a:r>
              <a:rPr lang="fr-FR"/>
              <a:t>.</a:t>
            </a:r>
          </a:p>
          <a:p>
            <a:pPr marL="0" indent="0">
              <a:buNone/>
            </a:pPr>
            <a:r>
              <a:rPr lang="fr-FR" err="1"/>
              <a:t>Nel</a:t>
            </a:r>
            <a:r>
              <a:rPr lang="fr-FR"/>
              <a:t> </a:t>
            </a:r>
            <a:r>
              <a:rPr lang="fr-FR" err="1"/>
              <a:t>vueil</a:t>
            </a:r>
            <a:r>
              <a:rPr lang="fr-FR"/>
              <a:t> mie pur </a:t>
            </a:r>
            <a:r>
              <a:rPr lang="fr-FR" err="1"/>
              <a:t>ceo</a:t>
            </a:r>
            <a:r>
              <a:rPr lang="fr-FR"/>
              <a:t> </a:t>
            </a:r>
            <a:r>
              <a:rPr lang="fr-FR" err="1"/>
              <a:t>leissier</a:t>
            </a:r>
            <a:r>
              <a:rPr lang="fr-FR"/>
              <a:t>,</a:t>
            </a:r>
          </a:p>
          <a:p>
            <a:pPr marL="0" indent="0">
              <a:buNone/>
            </a:pPr>
            <a:r>
              <a:rPr lang="fr-FR"/>
              <a:t>Se </a:t>
            </a:r>
            <a:r>
              <a:rPr lang="fr-FR" err="1"/>
              <a:t>janglëur</a:t>
            </a:r>
            <a:r>
              <a:rPr lang="fr-FR"/>
              <a:t> u </a:t>
            </a:r>
            <a:r>
              <a:rPr lang="fr-FR" err="1"/>
              <a:t>losengier</a:t>
            </a:r>
            <a:endParaRPr lang="fr-FR"/>
          </a:p>
          <a:p>
            <a:pPr marL="0" indent="0">
              <a:buNone/>
            </a:pPr>
            <a:r>
              <a:rPr lang="fr-FR"/>
              <a:t>Le me </a:t>
            </a:r>
            <a:r>
              <a:rPr lang="fr-FR" err="1"/>
              <a:t>vuelent</a:t>
            </a:r>
            <a:r>
              <a:rPr lang="fr-FR"/>
              <a:t> a mal </a:t>
            </a:r>
            <a:r>
              <a:rPr lang="fr-FR" err="1"/>
              <a:t>turner</a:t>
            </a:r>
            <a:r>
              <a:rPr lang="fr-FR"/>
              <a:t> ;</a:t>
            </a:r>
          </a:p>
          <a:p>
            <a:pPr marL="0" indent="0">
              <a:buNone/>
            </a:pPr>
            <a:r>
              <a:rPr lang="fr-FR" err="1"/>
              <a:t>Ceo</a:t>
            </a:r>
            <a:r>
              <a:rPr lang="fr-FR"/>
              <a:t> est </a:t>
            </a:r>
            <a:r>
              <a:rPr lang="fr-FR" err="1"/>
              <a:t>lur</a:t>
            </a:r>
            <a:r>
              <a:rPr lang="fr-FR"/>
              <a:t> </a:t>
            </a:r>
            <a:r>
              <a:rPr lang="fr-FR" err="1"/>
              <a:t>dreit</a:t>
            </a:r>
            <a:r>
              <a:rPr lang="fr-FR"/>
              <a:t> de </a:t>
            </a:r>
            <a:r>
              <a:rPr lang="fr-FR" err="1"/>
              <a:t>mesparler</a:t>
            </a:r>
            <a:r>
              <a:rPr lang="fr-FR"/>
              <a:t>.</a:t>
            </a:r>
          </a:p>
          <a:p>
            <a:r>
              <a:rPr lang="fr-FR"/>
              <a:t>Guigemar v. 3-18</a:t>
            </a:r>
          </a:p>
          <a:p>
            <a:pPr marL="0" indent="0">
              <a:buNone/>
            </a:pPr>
            <a:endParaRPr lang="fr-FR"/>
          </a:p>
        </p:txBody>
      </p:sp>
      <p:sp>
        <p:nvSpPr>
          <p:cNvPr id="4" name="Espace réservé du contenu 3">
            <a:extLst>
              <a:ext uri="{FF2B5EF4-FFF2-40B4-BE49-F238E27FC236}">
                <a16:creationId xmlns:a16="http://schemas.microsoft.com/office/drawing/2014/main" id="{7C6B7B86-BE44-E293-F98A-E1CEE0E383A4}"/>
              </a:ext>
            </a:extLst>
          </p:cNvPr>
          <p:cNvSpPr>
            <a:spLocks noGrp="1"/>
          </p:cNvSpPr>
          <p:nvPr>
            <p:ph sz="half" idx="2"/>
          </p:nvPr>
        </p:nvSpPr>
        <p:spPr>
          <a:xfrm>
            <a:off x="6077712" y="804672"/>
            <a:ext cx="5276088" cy="5372291"/>
          </a:xfrm>
        </p:spPr>
        <p:txBody>
          <a:bodyPr>
            <a:normAutofit fontScale="62500" lnSpcReduction="20000"/>
          </a:bodyPr>
          <a:lstStyle/>
          <a:p>
            <a:pPr marL="0" indent="0" algn="just">
              <a:lnSpc>
                <a:spcPct val="170000"/>
              </a:lnSpc>
              <a:buNone/>
            </a:pPr>
            <a:r>
              <a:rPr lang="fr-FR"/>
              <a:t>Ecoutez donc seigneurs, les récits de Marie, qui tient sa place parmi les auteurs de son temps.</a:t>
            </a:r>
          </a:p>
          <a:p>
            <a:pPr marL="0" indent="0" algn="just">
              <a:lnSpc>
                <a:spcPct val="170000"/>
              </a:lnSpc>
              <a:buNone/>
            </a:pPr>
            <a:r>
              <a:rPr lang="fr-FR"/>
              <a:t>On doit faire l’éloge de celui qui a une bonne réputation. Pourtant, quand un pays possède un homme ou une femme de grand mérite, les envieux se répandent en calomnies pour diminuer sa gloire : il se mettent à jouer le rôle du chien méchant, lâche et perfide, qui mord traîtreusement les gens. Malgré tout, je ne renoncerai pas, même si les railleurs et les médisants veulent dénigrer mon entreprise : libres à eux d’en dire du mal !</a:t>
            </a:r>
          </a:p>
          <a:p>
            <a:pPr marL="0" indent="0">
              <a:buNone/>
            </a:pPr>
            <a:endParaRPr lang="fr-FR"/>
          </a:p>
        </p:txBody>
      </p:sp>
    </p:spTree>
    <p:extLst>
      <p:ext uri="{BB962C8B-B14F-4D97-AF65-F5344CB8AC3E}">
        <p14:creationId xmlns:p14="http://schemas.microsoft.com/office/powerpoint/2010/main" val="41202886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288712D-7745-E7B3-C64A-95DCFF918C8A}"/>
              </a:ext>
            </a:extLst>
          </p:cNvPr>
          <p:cNvPicPr>
            <a:picLocks noChangeAspect="1"/>
          </p:cNvPicPr>
          <p:nvPr/>
        </p:nvPicPr>
        <p:blipFill>
          <a:blip r:embed="rId2"/>
          <a:stretch>
            <a:fillRect/>
          </a:stretch>
        </p:blipFill>
        <p:spPr>
          <a:xfrm>
            <a:off x="304799" y="1066800"/>
            <a:ext cx="10941899" cy="4463143"/>
          </a:xfrm>
          <a:prstGeom prst="rect">
            <a:avLst/>
          </a:prstGeom>
        </p:spPr>
      </p:pic>
      <p:sp>
        <p:nvSpPr>
          <p:cNvPr id="4" name="ZoneTexte 3">
            <a:extLst>
              <a:ext uri="{FF2B5EF4-FFF2-40B4-BE49-F238E27FC236}">
                <a16:creationId xmlns:a16="http://schemas.microsoft.com/office/drawing/2014/main" id="{6DBEFA57-73DF-35BC-98A1-01712DAE915C}"/>
              </a:ext>
            </a:extLst>
          </p:cNvPr>
          <p:cNvSpPr txBox="1"/>
          <p:nvPr/>
        </p:nvSpPr>
        <p:spPr>
          <a:xfrm>
            <a:off x="5515429" y="6125029"/>
            <a:ext cx="1082348" cy="369332"/>
          </a:xfrm>
          <a:prstGeom prst="rect">
            <a:avLst/>
          </a:prstGeom>
          <a:noFill/>
        </p:spPr>
        <p:txBody>
          <a:bodyPr wrap="none" rtlCol="0">
            <a:spAutoFit/>
          </a:bodyPr>
          <a:lstStyle/>
          <a:p>
            <a:r>
              <a:rPr lang="fr-FR"/>
              <a:t>wikipedia</a:t>
            </a:r>
          </a:p>
        </p:txBody>
      </p:sp>
    </p:spTree>
    <p:extLst>
      <p:ext uri="{BB962C8B-B14F-4D97-AF65-F5344CB8AC3E}">
        <p14:creationId xmlns:p14="http://schemas.microsoft.com/office/powerpoint/2010/main" val="16285470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55981D-BBB2-957B-6CE2-F14C8D7D0E3B}"/>
              </a:ext>
            </a:extLst>
          </p:cNvPr>
          <p:cNvSpPr>
            <a:spLocks noGrp="1"/>
          </p:cNvSpPr>
          <p:nvPr>
            <p:ph type="title"/>
          </p:nvPr>
        </p:nvSpPr>
        <p:spPr>
          <a:xfrm>
            <a:off x="728472" y="840613"/>
            <a:ext cx="10515600" cy="1325563"/>
          </a:xfrm>
        </p:spPr>
        <p:txBody>
          <a:bodyPr>
            <a:normAutofit fontScale="90000"/>
          </a:bodyPr>
          <a:lstStyle/>
          <a:p>
            <a:pPr lvl="0" algn="just"/>
            <a:r>
              <a:rPr lang="fr-FR" b="1" dirty="0">
                <a:latin typeface="Times New Roman" panose="02020603050405020304" pitchFamily="18" charset="0"/>
                <a:cs typeface="Times New Roman" panose="02020603050405020304" pitchFamily="18" charset="0"/>
              </a:rPr>
              <a:t>IV. Etude du </a:t>
            </a:r>
            <a:r>
              <a:rPr lang="fr-FR" b="1" i="1" dirty="0">
                <a:latin typeface="Times New Roman" panose="02020603050405020304" pitchFamily="18" charset="0"/>
                <a:cs typeface="Times New Roman" panose="02020603050405020304" pitchFamily="18" charset="0"/>
              </a:rPr>
              <a:t>Lai du </a:t>
            </a:r>
            <a:r>
              <a:rPr lang="fr-FR" b="1" i="1" dirty="0" err="1">
                <a:latin typeface="Times New Roman" panose="02020603050405020304" pitchFamily="18" charset="0"/>
                <a:cs typeface="Times New Roman" panose="02020603050405020304" pitchFamily="18" charset="0"/>
              </a:rPr>
              <a:t>Laüstic</a:t>
            </a:r>
            <a:r>
              <a:rPr lang="fr-FR" b="1" dirty="0">
                <a:latin typeface="Times New Roman" panose="02020603050405020304" pitchFamily="18" charset="0"/>
                <a:cs typeface="Times New Roman" panose="02020603050405020304" pitchFamily="18" charset="0"/>
              </a:rPr>
              <a:t> : le lai comme reliquaire</a:t>
            </a:r>
            <a:br>
              <a:rPr lang="fr-FR" dirty="0">
                <a:latin typeface="Times New Roman" panose="02020603050405020304" pitchFamily="18" charset="0"/>
                <a:cs typeface="Times New Roman" panose="02020603050405020304" pitchFamily="18" charset="0"/>
              </a:rPr>
            </a:br>
            <a:endParaRPr lang="fr-FR"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8F7FA497-DCA2-D2C0-8380-70CE0DBF1787}"/>
              </a:ext>
            </a:extLst>
          </p:cNvPr>
          <p:cNvSpPr>
            <a:spLocks noGrp="1"/>
          </p:cNvSpPr>
          <p:nvPr>
            <p:ph idx="1"/>
          </p:nvPr>
        </p:nvSpPr>
        <p:spPr>
          <a:xfrm>
            <a:off x="2253996" y="2828544"/>
            <a:ext cx="7464552" cy="4372547"/>
          </a:xfrm>
        </p:spPr>
        <p:txBody>
          <a:bodyPr/>
          <a:lstStyle/>
          <a:p>
            <a:r>
              <a:rPr lang="fr-FR" dirty="0"/>
              <a:t>8</a:t>
            </a:r>
            <a:r>
              <a:rPr lang="fr-FR" baseline="30000" dirty="0"/>
              <a:t>e</a:t>
            </a:r>
            <a:r>
              <a:rPr lang="fr-FR" dirty="0"/>
              <a:t> lai sur 12</a:t>
            </a:r>
          </a:p>
          <a:p>
            <a:r>
              <a:rPr lang="fr-FR" dirty="0"/>
              <a:t>160 vers : l'un des lais les plus courts.</a:t>
            </a:r>
          </a:p>
          <a:p>
            <a:r>
              <a:rPr lang="fr-FR" dirty="0"/>
              <a:t>3 lais dans lesquels apparaissent des oiseaux : </a:t>
            </a:r>
          </a:p>
          <a:p>
            <a:pPr marL="0" indent="0">
              <a:buNone/>
            </a:pPr>
            <a:r>
              <a:rPr lang="fr-FR" dirty="0"/>
              <a:t>Milon, </a:t>
            </a:r>
            <a:r>
              <a:rPr lang="fr-FR" dirty="0" err="1"/>
              <a:t>Yonec</a:t>
            </a:r>
            <a:r>
              <a:rPr lang="fr-FR" dirty="0"/>
              <a:t>, </a:t>
            </a:r>
            <a:r>
              <a:rPr lang="fr-FR" dirty="0" err="1"/>
              <a:t>Laüstic</a:t>
            </a:r>
            <a:br>
              <a:rPr lang="fr-FR" dirty="0"/>
            </a:br>
            <a:endParaRPr lang="fr-FR" dirty="0"/>
          </a:p>
        </p:txBody>
      </p:sp>
    </p:spTree>
    <p:extLst>
      <p:ext uri="{BB962C8B-B14F-4D97-AF65-F5344CB8AC3E}">
        <p14:creationId xmlns:p14="http://schemas.microsoft.com/office/powerpoint/2010/main" val="38440710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41C598F-8130-2D68-F190-475167A99FC7}"/>
              </a:ext>
            </a:extLst>
          </p:cNvPr>
          <p:cNvSpPr>
            <a:spLocks noGrp="1"/>
          </p:cNvSpPr>
          <p:nvPr>
            <p:ph idx="1"/>
          </p:nvPr>
        </p:nvSpPr>
        <p:spPr>
          <a:xfrm>
            <a:off x="341376" y="531812"/>
            <a:ext cx="9390888" cy="5794375"/>
          </a:xfrm>
        </p:spPr>
        <p:txBody>
          <a:bodyPr>
            <a:normAutofit/>
          </a:bodyPr>
          <a:lstStyle/>
          <a:p>
            <a:pPr marL="0" indent="0">
              <a:buNone/>
            </a:pPr>
            <a:r>
              <a:rPr lang="fr-FR" b="1" dirty="0"/>
              <a:t>1. Oralité et affiliation bretonne</a:t>
            </a:r>
            <a:r>
              <a:rPr lang="fr-FR" dirty="0"/>
              <a:t> </a:t>
            </a:r>
          </a:p>
          <a:p>
            <a:pPr marL="0" indent="0">
              <a:buNone/>
            </a:pPr>
            <a:r>
              <a:rPr lang="fr-FR" dirty="0"/>
              <a:t>« L’</a:t>
            </a:r>
            <a:r>
              <a:rPr lang="fr-FR" dirty="0" err="1"/>
              <a:t>aüstic</a:t>
            </a:r>
            <a:r>
              <a:rPr lang="fr-FR" dirty="0"/>
              <a:t> », « Le rossignol » « The </a:t>
            </a:r>
            <a:r>
              <a:rPr lang="fr-FR" dirty="0" err="1"/>
              <a:t>nightingale</a:t>
            </a:r>
            <a:r>
              <a:rPr lang="fr-FR" dirty="0"/>
              <a:t> »</a:t>
            </a:r>
          </a:p>
          <a:p>
            <a:pPr marL="0" indent="0">
              <a:buNone/>
            </a:pPr>
            <a:r>
              <a:rPr lang="fr-FR" dirty="0"/>
              <a:t>St Malo</a:t>
            </a:r>
          </a:p>
          <a:p>
            <a:pPr marL="0" indent="0">
              <a:buNone/>
            </a:pPr>
            <a:endParaRPr lang="fr-FR" dirty="0"/>
          </a:p>
          <a:p>
            <a:pPr marL="0" indent="0" algn="just">
              <a:buNone/>
            </a:pPr>
            <a:r>
              <a:rPr lang="fr-FR" b="1" dirty="0"/>
              <a:t>2. Structure narrative du texte : dynamique narrative et moteur du récit</a:t>
            </a:r>
            <a:r>
              <a:rPr lang="fr-FR" dirty="0"/>
              <a:t>   </a:t>
            </a:r>
          </a:p>
          <a:p>
            <a:pPr marL="0" indent="0">
              <a:buNone/>
            </a:pPr>
            <a:r>
              <a:rPr lang="fr-FR" dirty="0"/>
              <a:t>  Conjonctions et disjonctions comme moteur du récit </a:t>
            </a:r>
          </a:p>
          <a:p>
            <a:pPr marL="0" indent="0">
              <a:buNone/>
            </a:pPr>
            <a:r>
              <a:rPr lang="fr-FR" dirty="0"/>
              <a:t>	UNION clandestine  </a:t>
            </a:r>
          </a:p>
          <a:p>
            <a:pPr marL="0" indent="0">
              <a:buNone/>
            </a:pPr>
            <a:r>
              <a:rPr lang="fr-FR" dirty="0"/>
              <a:t>	DISJONCTION violente </a:t>
            </a:r>
          </a:p>
          <a:p>
            <a:pPr marL="0" indent="0">
              <a:buNone/>
            </a:pPr>
            <a:r>
              <a:rPr lang="fr-FR" dirty="0"/>
              <a:t>	RE-UNION  mais symbolique  </a:t>
            </a:r>
          </a:p>
        </p:txBody>
      </p:sp>
    </p:spTree>
    <p:extLst>
      <p:ext uri="{BB962C8B-B14F-4D97-AF65-F5344CB8AC3E}">
        <p14:creationId xmlns:p14="http://schemas.microsoft.com/office/powerpoint/2010/main" val="2775780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85910D5-E355-6D81-5901-423458B7C340}"/>
              </a:ext>
            </a:extLst>
          </p:cNvPr>
          <p:cNvSpPr>
            <a:spLocks noGrp="1"/>
          </p:cNvSpPr>
          <p:nvPr>
            <p:ph idx="1"/>
          </p:nvPr>
        </p:nvSpPr>
        <p:spPr>
          <a:xfrm>
            <a:off x="1682496" y="1253331"/>
            <a:ext cx="9464040" cy="4351338"/>
          </a:xfrm>
        </p:spPr>
        <p:txBody>
          <a:bodyPr>
            <a:normAutofit lnSpcReduction="10000"/>
          </a:bodyPr>
          <a:lstStyle/>
          <a:p>
            <a:pPr marL="0" indent="0">
              <a:buNone/>
            </a:pPr>
            <a:r>
              <a:rPr lang="fr-FR" b="1" dirty="0"/>
              <a:t>3. Le rossignol : symbole de l’amour de loin et de la sublimation de l’amour </a:t>
            </a:r>
            <a:endParaRPr lang="fr-FR" dirty="0"/>
          </a:p>
          <a:p>
            <a:pPr marL="0" indent="0">
              <a:buNone/>
            </a:pPr>
            <a:r>
              <a:rPr lang="fr-FR" dirty="0"/>
              <a:t> 	oiseau lyrique (reverdie)</a:t>
            </a:r>
          </a:p>
          <a:p>
            <a:pPr marL="0" indent="0">
              <a:buNone/>
            </a:pPr>
            <a:r>
              <a:rPr lang="fr-FR" dirty="0"/>
              <a:t>	l’oiseau à la place de l’ami </a:t>
            </a:r>
          </a:p>
          <a:p>
            <a:pPr marL="0" indent="0">
              <a:buNone/>
            </a:pPr>
            <a:r>
              <a:rPr lang="fr-FR" dirty="0"/>
              <a:t>	L’oiseau étranglé/l’amour étouffé</a:t>
            </a:r>
          </a:p>
          <a:p>
            <a:pPr marL="0" indent="0">
              <a:buNone/>
            </a:pPr>
            <a:r>
              <a:rPr lang="fr-FR" dirty="0"/>
              <a:t>	métaphore d’un amour heureux bien que clandestin, puis spiritualisé, transformé en relique (mort mais puissance vitale intacte)</a:t>
            </a:r>
          </a:p>
          <a:p>
            <a:pPr marL="0" indent="0">
              <a:buNone/>
            </a:pPr>
            <a:endParaRPr lang="fr-FR" dirty="0"/>
          </a:p>
          <a:p>
            <a:pPr marL="0" indent="0">
              <a:buNone/>
            </a:pPr>
            <a:r>
              <a:rPr lang="fr-FR" dirty="0"/>
              <a:t>= emblème évolutif et polysémique </a:t>
            </a:r>
          </a:p>
          <a:p>
            <a:pPr marL="0" indent="0">
              <a:buNone/>
            </a:pPr>
            <a:endParaRPr lang="fr-FR" dirty="0"/>
          </a:p>
        </p:txBody>
      </p:sp>
    </p:spTree>
    <p:extLst>
      <p:ext uri="{BB962C8B-B14F-4D97-AF65-F5344CB8AC3E}">
        <p14:creationId xmlns:p14="http://schemas.microsoft.com/office/powerpoint/2010/main" val="1281150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AFC9DE-991E-0018-2A4B-8F9A6E5ED869}"/>
              </a:ext>
            </a:extLst>
          </p:cNvPr>
          <p:cNvSpPr>
            <a:spLocks noGrp="1"/>
          </p:cNvSpPr>
          <p:nvPr>
            <p:ph type="title"/>
          </p:nvPr>
        </p:nvSpPr>
        <p:spPr>
          <a:xfrm>
            <a:off x="638556" y="1255777"/>
            <a:ext cx="10622280" cy="1690688"/>
          </a:xfrm>
        </p:spPr>
        <p:txBody>
          <a:bodyPr>
            <a:normAutofit fontScale="90000"/>
          </a:bodyPr>
          <a:lstStyle/>
          <a:p>
            <a:pPr lvl="0"/>
            <a:br>
              <a:rPr lang="fr-FR" b="1" dirty="0"/>
            </a:br>
            <a:r>
              <a:rPr lang="fr-FR" sz="2700" b="1" dirty="0">
                <a:latin typeface="Times New Roman" panose="02020603050405020304" pitchFamily="18" charset="0"/>
                <a:cs typeface="Times New Roman" panose="02020603050405020304" pitchFamily="18" charset="0"/>
              </a:rPr>
              <a:t>4. La dimension </a:t>
            </a:r>
            <a:r>
              <a:rPr lang="fr-FR" sz="2700" b="1" dirty="0" err="1">
                <a:latin typeface="Times New Roman" panose="02020603050405020304" pitchFamily="18" charset="0"/>
                <a:cs typeface="Times New Roman" panose="02020603050405020304" pitchFamily="18" charset="0"/>
              </a:rPr>
              <a:t>métapoétique</a:t>
            </a:r>
            <a:r>
              <a:rPr lang="fr-FR" sz="2700" b="1" dirty="0">
                <a:latin typeface="Times New Roman" panose="02020603050405020304" pitchFamily="18" charset="0"/>
                <a:cs typeface="Times New Roman" panose="02020603050405020304" pitchFamily="18" charset="0"/>
              </a:rPr>
              <a:t> : le commentaire sur un projet d’écriture</a:t>
            </a:r>
            <a:br>
              <a:rPr lang="fr-FR" sz="2700" dirty="0"/>
            </a:br>
            <a:br>
              <a:rPr lang="fr-FR" dirty="0"/>
            </a:br>
            <a:br>
              <a:rPr lang="fr-FR" dirty="0"/>
            </a:br>
            <a:endParaRPr lang="fr-FR" dirty="0"/>
          </a:p>
        </p:txBody>
      </p:sp>
      <p:sp>
        <p:nvSpPr>
          <p:cNvPr id="3" name="Espace réservé du contenu 2">
            <a:extLst>
              <a:ext uri="{FF2B5EF4-FFF2-40B4-BE49-F238E27FC236}">
                <a16:creationId xmlns:a16="http://schemas.microsoft.com/office/drawing/2014/main" id="{20E9C4EF-EF99-60AC-1612-BE227B432F14}"/>
              </a:ext>
            </a:extLst>
          </p:cNvPr>
          <p:cNvSpPr>
            <a:spLocks noGrp="1"/>
          </p:cNvSpPr>
          <p:nvPr>
            <p:ph idx="1"/>
          </p:nvPr>
        </p:nvSpPr>
        <p:spPr>
          <a:xfrm>
            <a:off x="838200" y="2374265"/>
            <a:ext cx="10515600" cy="4351338"/>
          </a:xfrm>
        </p:spPr>
        <p:txBody>
          <a:bodyPr>
            <a:normAutofit/>
          </a:bodyPr>
          <a:lstStyle/>
          <a:p>
            <a:pPr marL="1371600" lvl="2" indent="-457200">
              <a:buAutoNum type="alphaLcPeriod"/>
            </a:pPr>
            <a:r>
              <a:rPr lang="fr-FR" sz="2400" b="1" dirty="0"/>
              <a:t>la dame brodeuse, double de MF ?</a:t>
            </a:r>
          </a:p>
          <a:p>
            <a:pPr marL="1371600" lvl="2" indent="-457200">
              <a:buAutoNum type="alphaLcPeriod"/>
            </a:pPr>
            <a:endParaRPr lang="fr-FR" sz="2400" b="1" dirty="0"/>
          </a:p>
          <a:p>
            <a:pPr marL="1371600" lvl="2" indent="-457200">
              <a:buFont typeface="Arial" panose="020B0604020202020204" pitchFamily="34" charset="0"/>
              <a:buAutoNum type="alphaLcPeriod"/>
            </a:pPr>
            <a:r>
              <a:rPr lang="fr-FR" sz="2400" b="1" dirty="0"/>
              <a:t>Le chevalier, lecteur idéal et créateur à son tour : la réception active et créative</a:t>
            </a:r>
            <a:endParaRPr lang="fr-FR" sz="2400" dirty="0"/>
          </a:p>
          <a:p>
            <a:pPr marL="1371600" lvl="2" indent="-457200">
              <a:buAutoNum type="alphaLcPeriod"/>
            </a:pPr>
            <a:endParaRPr lang="fr-FR" sz="2400" dirty="0"/>
          </a:p>
          <a:p>
            <a:pPr marL="1371600" lvl="2" indent="-457200">
              <a:buAutoNum type="alphaLcPeriod"/>
            </a:pPr>
            <a:r>
              <a:rPr lang="fr-FR" sz="2400" b="1" dirty="0"/>
              <a:t>Le reliquaire comme métaphore des Lais bretons au chant disparu ?</a:t>
            </a:r>
          </a:p>
          <a:p>
            <a:pPr marL="1371600" lvl="2" indent="-457200">
              <a:buAutoNum type="alphaLcPeriod"/>
            </a:pPr>
            <a:endParaRPr lang="fr-FR" sz="2400" b="1" dirty="0"/>
          </a:p>
          <a:p>
            <a:pPr marL="914400" lvl="2" indent="0">
              <a:buNone/>
            </a:pPr>
            <a:r>
              <a:rPr lang="fr-FR" sz="2400" dirty="0"/>
              <a:t>L</a:t>
            </a:r>
            <a:r>
              <a:rPr lang="fr-FR" sz="2400" b="1" dirty="0"/>
              <a:t>e rossignol, peut se lire comme métaphore des lais lyriques bretons</a:t>
            </a:r>
            <a:endParaRPr lang="fr-FR" sz="2400" dirty="0"/>
          </a:p>
        </p:txBody>
      </p:sp>
    </p:spTree>
    <p:extLst>
      <p:ext uri="{BB962C8B-B14F-4D97-AF65-F5344CB8AC3E}">
        <p14:creationId xmlns:p14="http://schemas.microsoft.com/office/powerpoint/2010/main" val="7010154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0AC41C-11FE-3943-10CF-6861628B3C7A}"/>
              </a:ext>
            </a:extLst>
          </p:cNvPr>
          <p:cNvSpPr>
            <a:spLocks noGrp="1"/>
          </p:cNvSpPr>
          <p:nvPr>
            <p:ph type="title"/>
          </p:nvPr>
        </p:nvSpPr>
        <p:spPr>
          <a:xfrm>
            <a:off x="960120" y="1364869"/>
            <a:ext cx="10515600" cy="1325563"/>
          </a:xfrm>
        </p:spPr>
        <p:txBody>
          <a:bodyPr>
            <a:normAutofit fontScale="90000"/>
          </a:bodyPr>
          <a:lstStyle/>
          <a:p>
            <a:pPr lvl="0" algn="just"/>
            <a:r>
              <a:rPr lang="fr-FR" b="1" dirty="0">
                <a:latin typeface="Times New Roman" panose="02020603050405020304" pitchFamily="18" charset="0"/>
                <a:cs typeface="Times New Roman" panose="02020603050405020304" pitchFamily="18" charset="0"/>
              </a:rPr>
              <a:t>V. La chanson du rossignol : version variante du lai de Marie de France ou fabrication d’un faux ?</a:t>
            </a:r>
            <a:br>
              <a:rPr lang="fr-FR" b="1" dirty="0"/>
            </a:br>
            <a:br>
              <a:rPr lang="fr-FR" dirty="0"/>
            </a:br>
            <a:r>
              <a:rPr lang="fr-FR" sz="2700" b="1" dirty="0">
                <a:latin typeface="Times New Roman" panose="02020603050405020304" pitchFamily="18" charset="0"/>
                <a:cs typeface="Times New Roman" panose="02020603050405020304" pitchFamily="18" charset="0"/>
              </a:rPr>
              <a:t>1. Une chanson intégrée par </a:t>
            </a:r>
            <a:r>
              <a:rPr lang="fr-FR" sz="2700" b="1" dirty="0" err="1">
                <a:latin typeface="Times New Roman" panose="02020603050405020304" pitchFamily="18" charset="0"/>
                <a:cs typeface="Times New Roman" panose="02020603050405020304" pitchFamily="18" charset="0"/>
              </a:rPr>
              <a:t>Hersart</a:t>
            </a:r>
            <a:r>
              <a:rPr lang="fr-FR" sz="2700" b="1" dirty="0">
                <a:latin typeface="Times New Roman" panose="02020603050405020304" pitchFamily="18" charset="0"/>
                <a:cs typeface="Times New Roman" panose="02020603050405020304" pitchFamily="18" charset="0"/>
              </a:rPr>
              <a:t> de La </a:t>
            </a:r>
            <a:r>
              <a:rPr lang="fr-FR" sz="2700" b="1" dirty="0" err="1">
                <a:latin typeface="Times New Roman" panose="02020603050405020304" pitchFamily="18" charset="0"/>
                <a:cs typeface="Times New Roman" panose="02020603050405020304" pitchFamily="18" charset="0"/>
              </a:rPr>
              <a:t>Villemarqué</a:t>
            </a:r>
            <a:r>
              <a:rPr lang="fr-FR" sz="2700" b="1" dirty="0">
                <a:latin typeface="Times New Roman" panose="02020603050405020304" pitchFamily="18" charset="0"/>
                <a:cs typeface="Times New Roman" panose="02020603050405020304" pitchFamily="18" charset="0"/>
              </a:rPr>
              <a:t> au </a:t>
            </a:r>
            <a:r>
              <a:rPr lang="fr-FR" sz="2700" b="1" dirty="0" err="1">
                <a:latin typeface="Times New Roman" panose="02020603050405020304" pitchFamily="18" charset="0"/>
                <a:cs typeface="Times New Roman" panose="02020603050405020304" pitchFamily="18" charset="0"/>
              </a:rPr>
              <a:t>Barzaz-Breiz</a:t>
            </a:r>
            <a:br>
              <a:rPr lang="fr-FR" dirty="0"/>
            </a:br>
            <a:endParaRPr lang="fr-FR" dirty="0"/>
          </a:p>
        </p:txBody>
      </p:sp>
      <p:sp>
        <p:nvSpPr>
          <p:cNvPr id="3" name="Espace réservé du contenu 2">
            <a:extLst>
              <a:ext uri="{FF2B5EF4-FFF2-40B4-BE49-F238E27FC236}">
                <a16:creationId xmlns:a16="http://schemas.microsoft.com/office/drawing/2014/main" id="{388A0615-82F7-6C0F-756B-D79E53D7D690}"/>
              </a:ext>
            </a:extLst>
          </p:cNvPr>
          <p:cNvSpPr>
            <a:spLocks noGrp="1"/>
          </p:cNvSpPr>
          <p:nvPr>
            <p:ph idx="1"/>
          </p:nvPr>
        </p:nvSpPr>
        <p:spPr>
          <a:xfrm>
            <a:off x="694944" y="3429000"/>
            <a:ext cx="11670792" cy="4351338"/>
          </a:xfrm>
        </p:spPr>
        <p:txBody>
          <a:bodyPr>
            <a:normAutofit/>
          </a:bodyPr>
          <a:lstStyle/>
          <a:p>
            <a:pPr marL="0" indent="0">
              <a:buNone/>
            </a:pPr>
            <a:r>
              <a:rPr lang="fr-FR" sz="2400" b="1" i="1" dirty="0" err="1"/>
              <a:t>Barzaz</a:t>
            </a:r>
            <a:r>
              <a:rPr lang="fr-FR" sz="2400" b="1" i="1" dirty="0"/>
              <a:t> </a:t>
            </a:r>
            <a:r>
              <a:rPr lang="fr-FR" sz="2400" b="1" i="1" dirty="0" err="1"/>
              <a:t>Breiz</a:t>
            </a:r>
            <a:r>
              <a:rPr lang="fr-FR" sz="2400" b="1" i="1" dirty="0"/>
              <a:t>, chants populaires de la Bretagne</a:t>
            </a:r>
            <a:r>
              <a:rPr lang="fr-FR" sz="2400" dirty="0"/>
              <a:t>, recueillis et publiés avec une traduction française, des éclaircissements, des notes et les mélodies originales par Th. de La </a:t>
            </a:r>
            <a:r>
              <a:rPr lang="fr-FR" sz="2400" dirty="0" err="1"/>
              <a:t>Villemarqué</a:t>
            </a:r>
            <a:r>
              <a:rPr lang="fr-FR" sz="2400" dirty="0"/>
              <a:t> : 3 éditions : 1839, 1845, 1867</a:t>
            </a:r>
          </a:p>
          <a:p>
            <a:pPr marL="0" indent="0">
              <a:buNone/>
            </a:pPr>
            <a:endParaRPr lang="fr-FR" sz="2400" dirty="0"/>
          </a:p>
          <a:p>
            <a:pPr marL="0" indent="0">
              <a:buNone/>
            </a:pPr>
            <a:r>
              <a:rPr lang="fr-FR" sz="2400" b="1" dirty="0"/>
              <a:t>Objet d’une querelle</a:t>
            </a:r>
            <a:endParaRPr lang="fr-FR" sz="2400" dirty="0"/>
          </a:p>
          <a:p>
            <a:pPr marL="0" indent="0">
              <a:buNone/>
            </a:pPr>
            <a:r>
              <a:rPr lang="fr-FR" sz="2400" dirty="0"/>
              <a:t>1960  Francis </a:t>
            </a:r>
            <a:r>
              <a:rPr lang="fr-FR" sz="2400" dirty="0" err="1"/>
              <a:t>Gourvil</a:t>
            </a:r>
            <a:endParaRPr lang="fr-FR" sz="2400" dirty="0"/>
          </a:p>
          <a:p>
            <a:pPr marL="0" indent="0">
              <a:buNone/>
            </a:pPr>
            <a:r>
              <a:rPr lang="fr-FR" sz="2400" dirty="0"/>
              <a:t>1974 Donatien Laurent</a:t>
            </a:r>
          </a:p>
        </p:txBody>
      </p:sp>
    </p:spTree>
    <p:extLst>
      <p:ext uri="{BB962C8B-B14F-4D97-AF65-F5344CB8AC3E}">
        <p14:creationId xmlns:p14="http://schemas.microsoft.com/office/powerpoint/2010/main" val="7636973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7698FE0-B2E7-E16E-6EDF-8713773C52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6064" y="369426"/>
            <a:ext cx="8119872" cy="6119148"/>
          </a:xfrm>
          <a:prstGeom prst="rect">
            <a:avLst/>
          </a:prstGeom>
        </p:spPr>
      </p:pic>
    </p:spTree>
    <p:extLst>
      <p:ext uri="{BB962C8B-B14F-4D97-AF65-F5344CB8AC3E}">
        <p14:creationId xmlns:p14="http://schemas.microsoft.com/office/powerpoint/2010/main" val="27203788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AFB5B14-5F5D-46DC-287A-08B9CDE2C6C7}"/>
              </a:ext>
            </a:extLst>
          </p:cNvPr>
          <p:cNvSpPr>
            <a:spLocks noGrp="1"/>
          </p:cNvSpPr>
          <p:nvPr>
            <p:ph idx="1"/>
          </p:nvPr>
        </p:nvSpPr>
        <p:spPr>
          <a:xfrm>
            <a:off x="1057656" y="959993"/>
            <a:ext cx="10515600" cy="4351338"/>
          </a:xfrm>
        </p:spPr>
        <p:txBody>
          <a:bodyPr>
            <a:normAutofit/>
          </a:bodyPr>
          <a:lstStyle/>
          <a:p>
            <a:pPr marL="0" indent="0" algn="just">
              <a:buNone/>
            </a:pPr>
            <a:r>
              <a:rPr lang="fr-FR" sz="2400" dirty="0"/>
              <a:t>carnet de collectage, sans doute vers 1840 dans la région de Quimperlé. </a:t>
            </a:r>
          </a:p>
          <a:p>
            <a:pPr marL="0" indent="0" algn="just">
              <a:buNone/>
            </a:pPr>
            <a:r>
              <a:rPr lang="fr-FR" sz="2400" i="1" dirty="0"/>
              <a:t>« Fonds La </a:t>
            </a:r>
            <a:r>
              <a:rPr lang="fr-FR" sz="2400" i="1" dirty="0" err="1"/>
              <a:t>Villemarqué</a:t>
            </a:r>
            <a:r>
              <a:rPr lang="fr-FR" sz="2400" i="1" dirty="0"/>
              <a:t> » de la Bibliothèque Numérique du Centre de</a:t>
            </a:r>
            <a:r>
              <a:rPr lang="fr-FR" sz="2400" dirty="0"/>
              <a:t> </a:t>
            </a:r>
            <a:r>
              <a:rPr lang="fr-FR" sz="2400" i="1" dirty="0"/>
              <a:t>Recherche Bretonne et Celtique : </a:t>
            </a:r>
            <a:r>
              <a:rPr lang="fr-FR" sz="2400" i="1" dirty="0" err="1"/>
              <a:t>bibnumcrbc.huma-num.fr</a:t>
            </a:r>
            <a:endParaRPr lang="fr-FR" sz="2400" i="1" dirty="0"/>
          </a:p>
          <a:p>
            <a:pPr marL="0" indent="0" algn="just">
              <a:buNone/>
            </a:pPr>
            <a:endParaRPr lang="fr-FR" sz="2400" dirty="0"/>
          </a:p>
          <a:p>
            <a:pPr marL="0" indent="0" algn="just">
              <a:buNone/>
            </a:pPr>
            <a:endParaRPr lang="fr-FR" dirty="0"/>
          </a:p>
          <a:p>
            <a:pPr marL="0" indent="0" algn="just">
              <a:buNone/>
            </a:pPr>
            <a:r>
              <a:rPr lang="fr-FR" sz="2000" b="1" dirty="0"/>
              <a:t>Goulven</a:t>
            </a:r>
            <a:r>
              <a:rPr lang="fr-FR" sz="2000" dirty="0"/>
              <a:t> Péron, « Les chanteurs du </a:t>
            </a:r>
            <a:r>
              <a:rPr lang="fr-FR" sz="2000" i="1" dirty="0" err="1"/>
              <a:t>Barzaz-Breiz</a:t>
            </a:r>
            <a:r>
              <a:rPr lang="fr-FR" sz="2000" dirty="0"/>
              <a:t> à la lumière des carnets de collecte de La </a:t>
            </a:r>
            <a:r>
              <a:rPr lang="fr-FR" sz="2000" dirty="0" err="1"/>
              <a:t>Villemarqué</a:t>
            </a:r>
            <a:r>
              <a:rPr lang="fr-FR" sz="2000" dirty="0"/>
              <a:t> », </a:t>
            </a:r>
            <a:r>
              <a:rPr lang="fr-FR" sz="2000" i="1" dirty="0"/>
              <a:t>Annales de Bretagne et des Pays de l’Ouest</a:t>
            </a:r>
            <a:r>
              <a:rPr lang="fr-FR" sz="2000" dirty="0"/>
              <a:t> [En ligne], 126-4 | 2019, mis en ligne le 04 janvier 2022, consulté le 16 novembre 2025. URL : http://</a:t>
            </a:r>
            <a:r>
              <a:rPr lang="fr-FR" sz="2000" dirty="0" err="1"/>
              <a:t>journals.openedition.org</a:t>
            </a:r>
            <a:r>
              <a:rPr lang="fr-FR" sz="2000" dirty="0"/>
              <a:t>/</a:t>
            </a:r>
            <a:r>
              <a:rPr lang="fr-FR" sz="2000" dirty="0" err="1"/>
              <a:t>abpo</a:t>
            </a:r>
            <a:r>
              <a:rPr lang="fr-FR" sz="2000" dirty="0"/>
              <a:t>/4818 ; DOI : </a:t>
            </a:r>
            <a:r>
              <a:rPr lang="fr-FR" sz="2000" dirty="0">
                <a:hlinkClick r:id="rId2"/>
              </a:rPr>
              <a:t>https://doi.org/10.4000/abpo.4818</a:t>
            </a:r>
            <a:endParaRPr lang="fr-FR" sz="2000" dirty="0"/>
          </a:p>
          <a:p>
            <a:pPr marL="0" indent="0">
              <a:buNone/>
            </a:pPr>
            <a:endParaRPr lang="fr-FR" sz="2000" dirty="0"/>
          </a:p>
          <a:p>
            <a:pPr marL="0" indent="0">
              <a:buNone/>
            </a:pPr>
            <a:endParaRPr lang="fr-FR" dirty="0"/>
          </a:p>
        </p:txBody>
      </p:sp>
    </p:spTree>
    <p:extLst>
      <p:ext uri="{BB962C8B-B14F-4D97-AF65-F5344CB8AC3E}">
        <p14:creationId xmlns:p14="http://schemas.microsoft.com/office/powerpoint/2010/main" val="31763362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08087A6-97CD-4395-BED7-C1ADC3967D51}"/>
              </a:ext>
            </a:extLst>
          </p:cNvPr>
          <p:cNvSpPr>
            <a:spLocks noGrp="1"/>
          </p:cNvSpPr>
          <p:nvPr>
            <p:ph idx="1"/>
          </p:nvPr>
        </p:nvSpPr>
        <p:spPr>
          <a:xfrm>
            <a:off x="955548" y="1764792"/>
            <a:ext cx="10280904" cy="3328416"/>
          </a:xfrm>
        </p:spPr>
        <p:txBody>
          <a:bodyPr>
            <a:normAutofit/>
          </a:bodyPr>
          <a:lstStyle/>
          <a:p>
            <a:pPr marL="0" indent="0" algn="just">
              <a:buNone/>
            </a:pPr>
            <a:r>
              <a:rPr lang="fr-FR" sz="2000" dirty="0"/>
              <a:t>« L'apparition des noms de chanteurs dans l'édition de 1845 du </a:t>
            </a:r>
            <a:r>
              <a:rPr lang="fr-FR" sz="2000" i="1" dirty="0" err="1"/>
              <a:t>Barzaz-Breiz</a:t>
            </a:r>
            <a:r>
              <a:rPr lang="fr-FR" sz="2000" dirty="0"/>
              <a:t> pouvait faire croire que La </a:t>
            </a:r>
            <a:r>
              <a:rPr lang="fr-FR" sz="2000" dirty="0" err="1"/>
              <a:t>Villemarqué</a:t>
            </a:r>
            <a:r>
              <a:rPr lang="fr-FR" sz="2000" dirty="0"/>
              <a:t> s'était lui-même laissé convaincre de la nécessité de présenter une édition plus critique que celle de 1839 mais […]  le collecteur de </a:t>
            </a:r>
            <a:r>
              <a:rPr lang="fr-FR" sz="2000" dirty="0" err="1"/>
              <a:t>Nizon</a:t>
            </a:r>
            <a:r>
              <a:rPr lang="fr-FR" sz="2000" dirty="0"/>
              <a:t> se montrait assez peu soucieux de l'exactitude scientifique puisque que les références des chants recueillis loin de </a:t>
            </a:r>
            <a:r>
              <a:rPr lang="fr-FR" sz="2000" dirty="0" err="1"/>
              <a:t>Nizon</a:t>
            </a:r>
            <a:r>
              <a:rPr lang="fr-FR" sz="2000" dirty="0"/>
              <a:t> et de certains chants des environs du </a:t>
            </a:r>
            <a:r>
              <a:rPr lang="fr-FR" sz="2000" dirty="0" err="1"/>
              <a:t>Nizon</a:t>
            </a:r>
            <a:r>
              <a:rPr lang="fr-FR" sz="2000" dirty="0"/>
              <a:t> mais absents de la première </a:t>
            </a:r>
            <a:r>
              <a:rPr lang="fr-FR" sz="2000" i="1" dirty="0"/>
              <a:t>Table des matières</a:t>
            </a:r>
            <a:r>
              <a:rPr lang="fr-FR" sz="2000" dirty="0"/>
              <a:t>, ont été fabriquées, le collecteur ayant attribué arbitrairement à des chanteurs des pièces obtenues auprès d’autres, et convoqué des chanteurs imaginaires dans le seul but de participer à une mise en scène générale destinée à donner aux lecteurs l'image d'un travail scientifique. Ce procédé discutable ne fut pas sans avantages puisqu’il permit pendant longtemps de détourner l'attention des critiques » §32</a:t>
            </a:r>
          </a:p>
          <a:p>
            <a:pPr marL="0" indent="0">
              <a:buNone/>
            </a:pPr>
            <a:endParaRPr lang="fr-FR" dirty="0"/>
          </a:p>
        </p:txBody>
      </p:sp>
    </p:spTree>
    <p:extLst>
      <p:ext uri="{BB962C8B-B14F-4D97-AF65-F5344CB8AC3E}">
        <p14:creationId xmlns:p14="http://schemas.microsoft.com/office/powerpoint/2010/main" val="20100635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12F1053-0BA7-3230-A7B4-C9B05EEDA696}"/>
              </a:ext>
            </a:extLst>
          </p:cNvPr>
          <p:cNvSpPr>
            <a:spLocks noGrp="1"/>
          </p:cNvSpPr>
          <p:nvPr>
            <p:ph idx="1"/>
          </p:nvPr>
        </p:nvSpPr>
        <p:spPr>
          <a:xfrm>
            <a:off x="838200" y="1118489"/>
            <a:ext cx="10515600" cy="4351338"/>
          </a:xfrm>
        </p:spPr>
        <p:txBody>
          <a:bodyPr>
            <a:normAutofit fontScale="85000" lnSpcReduction="10000"/>
          </a:bodyPr>
          <a:lstStyle/>
          <a:p>
            <a:pPr marL="0" indent="0" algn="just">
              <a:buNone/>
            </a:pPr>
            <a:r>
              <a:rPr lang="fr-FR" dirty="0"/>
              <a:t>Le premier carnet avait permis, grâce aux travaux de Donatien Laurent, de montrer les manipulations, presque sans limites, que La </a:t>
            </a:r>
            <a:r>
              <a:rPr lang="fr-FR" dirty="0" err="1"/>
              <a:t>Villemarqué</a:t>
            </a:r>
            <a:r>
              <a:rPr lang="fr-FR" dirty="0"/>
              <a:t> effectuait sur le matériau collecté, mais on pouvait très bien n’y voir que l'exagération du puriste cherchant à retrouver à tout prix le texte original, respectant juste de façon excessive les règles générales de l'édition qui veulent que l'on corrige les fautes grossières des copistes et que l'on complète un manuscrit au texte corrompu à l'aide d'un autre afin de retrouver l'original. C'était d'ailleurs au nom des « droits de la critique et du goût » que notre restaurateur justifiait ses restitutions les plus hardies. Si la méthode était discutable, sa bonne foi ne pouvait par contre être remise en cause. Les informations du </a:t>
            </a:r>
            <a:r>
              <a:rPr lang="fr-FR" i="1" dirty="0"/>
              <a:t>Carnet n°2</a:t>
            </a:r>
            <a:r>
              <a:rPr lang="fr-FR" dirty="0"/>
              <a:t> nous montre désormais que le collecteur pouvait se montrer bien plus désinvolte, et se permettre d’inventer des rencontres dans le plus pur style des « veillées bretonnes » à la mode dans la littérature du </a:t>
            </a:r>
            <a:r>
              <a:rPr lang="fr-FR" dirty="0" err="1"/>
              <a:t>xix</a:t>
            </a:r>
            <a:r>
              <a:rPr lang="fr-FR" baseline="30000" dirty="0" err="1"/>
              <a:t>e</a:t>
            </a:r>
            <a:r>
              <a:rPr lang="fr-FR" dirty="0"/>
              <a:t> siècle, ce qui, bien sûr, ne peut que nous laisser perplexes devant l'idée que l'auteur du </a:t>
            </a:r>
            <a:r>
              <a:rPr lang="fr-FR" i="1" dirty="0" err="1"/>
              <a:t>Barzaz-Breiz</a:t>
            </a:r>
            <a:r>
              <a:rPr lang="fr-FR" dirty="0"/>
              <a:t> se faisait de la « critique et du goût ». §32</a:t>
            </a:r>
          </a:p>
          <a:p>
            <a:pPr marL="0" indent="0">
              <a:buNone/>
            </a:pPr>
            <a:endParaRPr lang="fr-FR" dirty="0"/>
          </a:p>
        </p:txBody>
      </p:sp>
    </p:spTree>
    <p:extLst>
      <p:ext uri="{BB962C8B-B14F-4D97-AF65-F5344CB8AC3E}">
        <p14:creationId xmlns:p14="http://schemas.microsoft.com/office/powerpoint/2010/main" val="3284554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14569974-15E2-D49A-817E-6BB0DCCEF6E5}"/>
              </a:ext>
            </a:extLst>
          </p:cNvPr>
          <p:cNvSpPr>
            <a:spLocks noGrp="1"/>
          </p:cNvSpPr>
          <p:nvPr>
            <p:ph idx="1"/>
          </p:nvPr>
        </p:nvSpPr>
        <p:spPr>
          <a:xfrm>
            <a:off x="609600" y="1405001"/>
            <a:ext cx="10707624" cy="5452999"/>
          </a:xfrm>
        </p:spPr>
        <p:txBody>
          <a:bodyPr/>
          <a:lstStyle/>
          <a:p>
            <a:pPr marL="0" indent="0">
              <a:buNone/>
            </a:pPr>
            <a:r>
              <a:rPr lang="fr-FR" b="1" dirty="0"/>
              <a:t>Une autrice du milieu anglo-normand</a:t>
            </a:r>
            <a:r>
              <a:rPr lang="fr-FR" dirty="0"/>
              <a:t> : appartenance à la cour de Henri II (1154-1189)</a:t>
            </a:r>
          </a:p>
          <a:p>
            <a:pPr marL="0" indent="0">
              <a:buNone/>
            </a:pPr>
            <a:r>
              <a:rPr lang="fr-FR" dirty="0"/>
              <a:t>= l’espace insulaire, en GB</a:t>
            </a:r>
          </a:p>
          <a:p>
            <a:pPr marL="0" indent="0">
              <a:buNone/>
            </a:pPr>
            <a:r>
              <a:rPr lang="fr-FR" dirty="0"/>
              <a:t>Henri II d’Angleterre: 2</a:t>
            </a:r>
            <a:r>
              <a:rPr lang="fr-FR" baseline="30000" dirty="0"/>
              <a:t>e</a:t>
            </a:r>
            <a:r>
              <a:rPr lang="fr-FR" dirty="0"/>
              <a:t> mari d’Aliénor d’Aquitaine</a:t>
            </a:r>
          </a:p>
          <a:p>
            <a:pPr marL="0" indent="0">
              <a:buNone/>
            </a:pPr>
            <a:endParaRPr lang="fr-FR" dirty="0"/>
          </a:p>
          <a:p>
            <a:pPr marL="0" indent="0">
              <a:buNone/>
            </a:pPr>
            <a:r>
              <a:rPr lang="fr-FR" b="1" dirty="0"/>
              <a:t>Une activité littéraire fondée sur des transferts</a:t>
            </a:r>
            <a:endParaRPr lang="fr-FR" dirty="0"/>
          </a:p>
          <a:p>
            <a:pPr marL="0" indent="0">
              <a:buNone/>
            </a:pPr>
            <a:endParaRPr lang="fr-FR" dirty="0"/>
          </a:p>
          <a:p>
            <a:pPr marL="0" indent="0">
              <a:buNone/>
            </a:pPr>
            <a:r>
              <a:rPr lang="fr-FR" dirty="0"/>
              <a:t>- De l’oral à l’écrit pour les </a:t>
            </a:r>
            <a:r>
              <a:rPr lang="fr-FR" i="1" dirty="0"/>
              <a:t>Lais</a:t>
            </a:r>
            <a:r>
              <a:rPr lang="fr-FR" dirty="0"/>
              <a:t> : vers 1160/70 soit avant C de Troyes mais postérieurs aux romans antiques du milieu du XIIe. </a:t>
            </a:r>
          </a:p>
          <a:p>
            <a:pPr marL="0" indent="0">
              <a:buNone/>
            </a:pPr>
            <a:endParaRPr lang="fr-FR" dirty="0"/>
          </a:p>
        </p:txBody>
      </p:sp>
    </p:spTree>
    <p:extLst>
      <p:ext uri="{BB962C8B-B14F-4D97-AF65-F5344CB8AC3E}">
        <p14:creationId xmlns:p14="http://schemas.microsoft.com/office/powerpoint/2010/main" val="8983941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95E0BAD-A070-52A3-7467-FFC80219498F}"/>
              </a:ext>
            </a:extLst>
          </p:cNvPr>
          <p:cNvSpPr>
            <a:spLocks noGrp="1"/>
          </p:cNvSpPr>
          <p:nvPr>
            <p:ph idx="1"/>
          </p:nvPr>
        </p:nvSpPr>
        <p:spPr>
          <a:xfrm>
            <a:off x="1313688" y="1593977"/>
            <a:ext cx="9695688" cy="4351338"/>
          </a:xfrm>
        </p:spPr>
        <p:txBody>
          <a:bodyPr>
            <a:normAutofit/>
          </a:bodyPr>
          <a:lstStyle/>
          <a:p>
            <a:pPr marL="0" indent="0" algn="just">
              <a:buNone/>
            </a:pPr>
            <a:r>
              <a:rPr lang="fr-FR" sz="2000" dirty="0"/>
              <a:t>républicains =parti de </a:t>
            </a:r>
            <a:r>
              <a:rPr lang="fr-FR" sz="2000" dirty="0" err="1"/>
              <a:t>Luzel</a:t>
            </a:r>
            <a:r>
              <a:rPr lang="fr-FR" sz="2000" dirty="0"/>
              <a:t>/catholiques légitimistes parti de La </a:t>
            </a:r>
            <a:r>
              <a:rPr lang="fr-FR" sz="2000" dirty="0" err="1"/>
              <a:t>Villemarqué</a:t>
            </a:r>
            <a:endParaRPr lang="fr-FR" sz="2000" dirty="0"/>
          </a:p>
          <a:p>
            <a:pPr marL="0" indent="0" algn="just">
              <a:buNone/>
            </a:pPr>
            <a:endParaRPr lang="fr-FR" sz="2000" dirty="0"/>
          </a:p>
          <a:p>
            <a:pPr marL="0" indent="0" algn="just">
              <a:buNone/>
            </a:pPr>
            <a:r>
              <a:rPr lang="fr-FR" sz="2000" dirty="0"/>
              <a:t>les chansons de La </a:t>
            </a:r>
            <a:r>
              <a:rPr lang="fr-FR" sz="2000" dirty="0" err="1"/>
              <a:t>Villemarqué</a:t>
            </a:r>
            <a:r>
              <a:rPr lang="fr-FR" sz="2000" dirty="0"/>
              <a:t> : </a:t>
            </a:r>
          </a:p>
          <a:p>
            <a:pPr marL="0" indent="0" algn="just">
              <a:buNone/>
            </a:pPr>
            <a:r>
              <a:rPr lang="fr-FR" sz="2000" dirty="0"/>
              <a:t>«  une production littéraire romantique issue d’une oralité trahie » </a:t>
            </a:r>
          </a:p>
          <a:p>
            <a:pPr marL="0" indent="0" algn="just">
              <a:buNone/>
            </a:pPr>
            <a:r>
              <a:rPr lang="fr-FR" sz="2000" dirty="0"/>
              <a:t>« une oralité trahie mais aussi de productions écrites détournées »</a:t>
            </a:r>
          </a:p>
          <a:p>
            <a:pPr marL="0" indent="0">
              <a:buNone/>
            </a:pPr>
            <a:r>
              <a:rPr lang="fr-FR" sz="2000" dirty="0"/>
              <a:t>F. Morvan « Marie et le vicomte »</a:t>
            </a:r>
          </a:p>
          <a:p>
            <a:pPr marL="0" indent="0">
              <a:buNone/>
            </a:pPr>
            <a:r>
              <a:rPr lang="fr-FR" sz="2000" u="sng" dirty="0">
                <a:hlinkClick r:id="rId2"/>
              </a:rPr>
              <a:t>https://francoisemorvan.com/traductions/marie-de-france/marie-et-le-vicomte/</a:t>
            </a:r>
            <a:endParaRPr lang="fr-FR" sz="2000" dirty="0"/>
          </a:p>
          <a:p>
            <a:pPr marL="0" indent="0">
              <a:buNone/>
            </a:pPr>
            <a:endParaRPr lang="fr-FR" dirty="0"/>
          </a:p>
        </p:txBody>
      </p:sp>
    </p:spTree>
    <p:extLst>
      <p:ext uri="{BB962C8B-B14F-4D97-AF65-F5344CB8AC3E}">
        <p14:creationId xmlns:p14="http://schemas.microsoft.com/office/powerpoint/2010/main" val="40372982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63A3C10-6653-EE10-8814-E2041EFCD970}"/>
              </a:ext>
            </a:extLst>
          </p:cNvPr>
          <p:cNvSpPr>
            <a:spLocks noGrp="1"/>
          </p:cNvSpPr>
          <p:nvPr>
            <p:ph idx="1"/>
          </p:nvPr>
        </p:nvSpPr>
        <p:spPr>
          <a:xfrm>
            <a:off x="1133856" y="801496"/>
            <a:ext cx="10805160" cy="5196967"/>
          </a:xfrm>
        </p:spPr>
        <p:txBody>
          <a:bodyPr>
            <a:normAutofit fontScale="92500" lnSpcReduction="10000"/>
          </a:bodyPr>
          <a:lstStyle/>
          <a:p>
            <a:pPr marL="0" indent="0" algn="just">
              <a:buNone/>
            </a:pPr>
            <a:r>
              <a:rPr lang="fr-FR" sz="2600" b="1" dirty="0"/>
              <a:t>Le rossignol (Ann </a:t>
            </a:r>
            <a:r>
              <a:rPr lang="fr-FR" sz="2600" b="1" dirty="0" err="1"/>
              <a:t>eostik</a:t>
            </a:r>
            <a:r>
              <a:rPr lang="fr-FR" sz="2600" b="1" dirty="0"/>
              <a:t>)</a:t>
            </a:r>
            <a:endParaRPr lang="fr-FR" sz="2600" dirty="0"/>
          </a:p>
          <a:p>
            <a:pPr algn="just"/>
            <a:r>
              <a:rPr lang="fr-FR" sz="2600" dirty="0"/>
              <a:t>Incipit : Greg </a:t>
            </a:r>
            <a:r>
              <a:rPr lang="fr-FR" sz="2600" dirty="0" err="1"/>
              <a:t>iaouang</a:t>
            </a:r>
            <a:r>
              <a:rPr lang="fr-FR" sz="2600" dirty="0"/>
              <a:t> a Zant-Malo </a:t>
            </a:r>
            <a:r>
              <a:rPr lang="fr-FR" sz="2600" dirty="0" err="1"/>
              <a:t>deac'h</a:t>
            </a:r>
            <a:endParaRPr lang="fr-FR" sz="2600" dirty="0"/>
          </a:p>
          <a:p>
            <a:pPr marL="0" indent="0" algn="just">
              <a:buNone/>
            </a:pPr>
            <a:r>
              <a:rPr lang="fr-FR" sz="2600" dirty="0"/>
              <a:t>Présenté comme un chant collecté en, dialecte du Léon) en 1839 par La </a:t>
            </a:r>
            <a:r>
              <a:rPr lang="fr-FR" sz="2600" dirty="0" err="1"/>
              <a:t>Villemarqué</a:t>
            </a:r>
            <a:r>
              <a:rPr lang="fr-FR" sz="2600" dirty="0"/>
              <a:t> auprès de </a:t>
            </a:r>
            <a:r>
              <a:rPr lang="fr-FR" sz="2600" dirty="0" err="1"/>
              <a:t>Loiza</a:t>
            </a:r>
            <a:r>
              <a:rPr lang="fr-FR" sz="2600" dirty="0"/>
              <a:t> </a:t>
            </a:r>
            <a:r>
              <a:rPr lang="fr-FR" sz="2600" dirty="0" err="1"/>
              <a:t>Glodiner</a:t>
            </a:r>
            <a:r>
              <a:rPr lang="fr-FR" sz="2600" dirty="0"/>
              <a:t>, vieille paysanne. </a:t>
            </a:r>
          </a:p>
          <a:p>
            <a:pPr algn="just"/>
            <a:r>
              <a:rPr lang="fr-FR" sz="2600" dirty="0"/>
              <a:t>Langue : breton+ traduction en français : </a:t>
            </a:r>
            <a:r>
              <a:rPr lang="fr-FR" sz="2600" b="1" i="1" dirty="0"/>
              <a:t>Ann </a:t>
            </a:r>
            <a:r>
              <a:rPr lang="fr-FR" sz="2600" b="1" i="1" dirty="0" err="1"/>
              <a:t>eostik</a:t>
            </a:r>
            <a:r>
              <a:rPr lang="fr-FR" sz="2600" b="1" i="1" dirty="0"/>
              <a:t> / Le rossignol</a:t>
            </a:r>
          </a:p>
          <a:p>
            <a:pPr algn="just"/>
            <a:endParaRPr lang="fr-FR" sz="2600" dirty="0"/>
          </a:p>
          <a:p>
            <a:pPr algn="just"/>
            <a:r>
              <a:rPr lang="fr-FR" sz="2600" dirty="0"/>
              <a:t>1ère publication en </a:t>
            </a:r>
            <a:r>
              <a:rPr lang="fr-FR" sz="2600" b="1" dirty="0"/>
              <a:t>1839</a:t>
            </a:r>
            <a:r>
              <a:rPr lang="fr-FR" sz="2600" dirty="0"/>
              <a:t>. </a:t>
            </a:r>
          </a:p>
          <a:p>
            <a:pPr algn="just"/>
            <a:r>
              <a:rPr lang="fr-FR" sz="2600" dirty="0"/>
              <a:t>en </a:t>
            </a:r>
            <a:r>
              <a:rPr lang="fr-FR" sz="2600" b="1" dirty="0"/>
              <a:t>1846</a:t>
            </a:r>
            <a:r>
              <a:rPr lang="fr-FR" sz="2600" dirty="0"/>
              <a:t> avec notation musicale et en </a:t>
            </a:r>
            <a:r>
              <a:rPr lang="fr-FR" sz="2600" b="1" dirty="0"/>
              <a:t>1867</a:t>
            </a:r>
            <a:endParaRPr lang="fr-FR" sz="2600" dirty="0"/>
          </a:p>
          <a:p>
            <a:pPr marL="0" indent="0" algn="just">
              <a:buNone/>
            </a:pPr>
            <a:r>
              <a:rPr lang="fr-FR" sz="2600" dirty="0"/>
              <a:t>+ plusieurs version  a, b, c</a:t>
            </a:r>
          </a:p>
          <a:p>
            <a:pPr marL="0" indent="0" algn="just">
              <a:buNone/>
            </a:pPr>
            <a:endParaRPr lang="fr-FR" sz="2600" dirty="0"/>
          </a:p>
          <a:p>
            <a:pPr marL="0" indent="0" algn="just">
              <a:buNone/>
            </a:pPr>
            <a:r>
              <a:rPr lang="fr-FR" sz="2600" dirty="0"/>
              <a:t>+Traduction française  </a:t>
            </a:r>
          </a:p>
          <a:p>
            <a:pPr marL="0" indent="0" algn="just">
              <a:buNone/>
            </a:pPr>
            <a:r>
              <a:rPr lang="fr-FR" sz="2600" dirty="0"/>
              <a:t>Par </a:t>
            </a:r>
            <a:r>
              <a:rPr lang="fr-FR" sz="2600" dirty="0">
                <a:hlinkClick r:id="rId2"/>
              </a:rPr>
              <a:t>Foucher (Jean-Pierre), Le brasier des ancêtres, 1977.</a:t>
            </a:r>
            <a:br>
              <a:rPr lang="fr-FR" sz="2600" dirty="0"/>
            </a:br>
            <a:r>
              <a:rPr lang="fr-FR" sz="2600" dirty="0"/>
              <a:t>ou par Ch. Souchon : </a:t>
            </a:r>
            <a:r>
              <a:rPr lang="fr-FR" sz="2600" u="sng" dirty="0">
                <a:hlinkClick r:id="rId3"/>
              </a:rPr>
              <a:t>http://chrsouchon.free.fr/eostigf.htm</a:t>
            </a:r>
            <a:endParaRPr lang="fr-FR" sz="2600" dirty="0"/>
          </a:p>
          <a:p>
            <a:pPr marL="0" indent="0">
              <a:buNone/>
            </a:pPr>
            <a:endParaRPr lang="fr-FR" dirty="0"/>
          </a:p>
        </p:txBody>
      </p:sp>
    </p:spTree>
    <p:extLst>
      <p:ext uri="{BB962C8B-B14F-4D97-AF65-F5344CB8AC3E}">
        <p14:creationId xmlns:p14="http://schemas.microsoft.com/office/powerpoint/2010/main" val="16021229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568125B-9D52-CCF4-C447-C764342786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950" y="127000"/>
            <a:ext cx="4610100" cy="6604000"/>
          </a:xfrm>
          <a:prstGeom prst="rect">
            <a:avLst/>
          </a:prstGeom>
        </p:spPr>
      </p:pic>
    </p:spTree>
    <p:extLst>
      <p:ext uri="{BB962C8B-B14F-4D97-AF65-F5344CB8AC3E}">
        <p14:creationId xmlns:p14="http://schemas.microsoft.com/office/powerpoint/2010/main" val="4156391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5B1214-79A1-0729-D911-A1622EFE6190}"/>
              </a:ext>
            </a:extLst>
          </p:cNvPr>
          <p:cNvSpPr>
            <a:spLocks noGrp="1"/>
          </p:cNvSpPr>
          <p:nvPr>
            <p:ph type="title"/>
          </p:nvPr>
        </p:nvSpPr>
        <p:spPr/>
        <p:txBody>
          <a:bodyPr>
            <a:normAutofit fontScale="90000"/>
          </a:bodyPr>
          <a:lstStyle/>
          <a:p>
            <a:pPr lvl="0"/>
            <a:br>
              <a:rPr lang="fr-FR" dirty="0"/>
            </a:br>
            <a:r>
              <a:rPr lang="fr-FR" b="1" dirty="0"/>
              <a:t> </a:t>
            </a:r>
            <a:br>
              <a:rPr lang="fr-FR" dirty="0"/>
            </a:br>
            <a:endParaRPr lang="fr-FR" dirty="0"/>
          </a:p>
        </p:txBody>
      </p:sp>
      <p:sp>
        <p:nvSpPr>
          <p:cNvPr id="3" name="Espace réservé du contenu 2">
            <a:extLst>
              <a:ext uri="{FF2B5EF4-FFF2-40B4-BE49-F238E27FC236}">
                <a16:creationId xmlns:a16="http://schemas.microsoft.com/office/drawing/2014/main" id="{6C791C89-B8B3-BA8D-942F-4AF69279DD7F}"/>
              </a:ext>
            </a:extLst>
          </p:cNvPr>
          <p:cNvSpPr>
            <a:spLocks noGrp="1"/>
          </p:cNvSpPr>
          <p:nvPr>
            <p:ph idx="1"/>
          </p:nvPr>
        </p:nvSpPr>
        <p:spPr>
          <a:xfrm>
            <a:off x="1203960" y="764920"/>
            <a:ext cx="10515600" cy="4892167"/>
          </a:xfrm>
        </p:spPr>
        <p:txBody>
          <a:bodyPr>
            <a:normAutofit/>
          </a:bodyPr>
          <a:lstStyle/>
          <a:p>
            <a:pPr marL="0" indent="0" algn="just">
              <a:buNone/>
            </a:pPr>
            <a:r>
              <a:rPr lang="fr-FR" b="1" dirty="0"/>
              <a:t>2. Comparaison du lai et de la chanson </a:t>
            </a:r>
          </a:p>
          <a:p>
            <a:pPr marL="0" indent="0" algn="just">
              <a:buNone/>
            </a:pPr>
            <a:r>
              <a:rPr lang="fr-FR" b="1" dirty="0"/>
              <a:t>	a. Points communs avec le Lai </a:t>
            </a:r>
          </a:p>
          <a:p>
            <a:pPr marL="0" indent="0" algn="just">
              <a:buNone/>
            </a:pPr>
            <a:r>
              <a:rPr lang="fr-FR" b="1" dirty="0"/>
              <a:t>	b. Différences narratives et symboliques</a:t>
            </a:r>
          </a:p>
          <a:p>
            <a:pPr marL="514350" indent="-514350" algn="just">
              <a:buFont typeface="Arial" panose="020B0604020202020204" pitchFamily="34" charset="0"/>
              <a:buAutoNum type="alphaLcPeriod"/>
            </a:pPr>
            <a:endParaRPr lang="fr-FR" dirty="0"/>
          </a:p>
          <a:p>
            <a:pPr marL="0" lvl="0" indent="0" algn="just">
              <a:buNone/>
            </a:pPr>
            <a:r>
              <a:rPr lang="fr-FR" b="1" dirty="0"/>
              <a:t>3. La chanson du rossignol, un faux fabriqué par La </a:t>
            </a:r>
            <a:r>
              <a:rPr lang="fr-FR" b="1" dirty="0" err="1"/>
              <a:t>Villemarqué</a:t>
            </a:r>
            <a:endParaRPr lang="fr-FR" dirty="0"/>
          </a:p>
          <a:p>
            <a:pPr marL="0" lvl="0" indent="0" algn="just">
              <a:buNone/>
            </a:pPr>
            <a:r>
              <a:rPr lang="fr-FR" b="1" dirty="0"/>
              <a:t>	a. Une prétendue collecte : les indices linguistiques et stylistiques d’un faux</a:t>
            </a:r>
            <a:endParaRPr lang="fr-FR" dirty="0"/>
          </a:p>
          <a:p>
            <a:pPr marL="0" indent="0" algn="just">
              <a:buNone/>
            </a:pPr>
            <a:r>
              <a:rPr lang="fr-FR" sz="2200" dirty="0"/>
              <a:t>donnée par « </a:t>
            </a:r>
            <a:r>
              <a:rPr lang="fr-FR" sz="2200" i="1" dirty="0"/>
              <a:t>une étrangère, je ne sais qui</a:t>
            </a:r>
            <a:r>
              <a:rPr lang="fr-FR" sz="2200" dirty="0"/>
              <a:t> ». 2ere éd</a:t>
            </a:r>
          </a:p>
          <a:p>
            <a:pPr marL="0" indent="0" algn="just">
              <a:buNone/>
            </a:pPr>
            <a:r>
              <a:rPr lang="fr-FR" sz="2200" dirty="0"/>
              <a:t>« </a:t>
            </a:r>
            <a:r>
              <a:rPr lang="fr-FR" sz="2200" i="1" dirty="0"/>
              <a:t>toujours entendu chanter en Cornouaille, entre autres personnes à une vieille paysanne nommée </a:t>
            </a:r>
            <a:r>
              <a:rPr lang="fr-FR" sz="2200" i="1" dirty="0" err="1"/>
              <a:t>Loiza</a:t>
            </a:r>
            <a:r>
              <a:rPr lang="fr-FR" sz="2200" i="1" dirty="0"/>
              <a:t> </a:t>
            </a:r>
            <a:r>
              <a:rPr lang="fr-FR" sz="2200" i="1" dirty="0" err="1"/>
              <a:t>Glodiner</a:t>
            </a:r>
            <a:r>
              <a:rPr lang="fr-FR" sz="2200" i="1" dirty="0"/>
              <a:t>, du village de </a:t>
            </a:r>
            <a:r>
              <a:rPr lang="fr-FR" sz="2200" i="1" dirty="0" err="1"/>
              <a:t>Kerloiou</a:t>
            </a:r>
            <a:r>
              <a:rPr lang="fr-FR" sz="2200" i="1" dirty="0"/>
              <a:t>, dans les Montagnes d’Arez</a:t>
            </a:r>
            <a:r>
              <a:rPr lang="fr-FR" sz="2200" dirty="0"/>
              <a:t> » « </a:t>
            </a:r>
            <a:r>
              <a:rPr lang="fr-FR" sz="2200" i="1" dirty="0"/>
              <a:t>elle a dû être composée en Léon, car elle appartient au dialecte de ce pays</a:t>
            </a:r>
            <a:r>
              <a:rPr lang="fr-FR" sz="2200" dirty="0"/>
              <a:t> » 2</a:t>
            </a:r>
            <a:r>
              <a:rPr lang="fr-FR" sz="2200" baseline="30000" dirty="0"/>
              <a:t>e</a:t>
            </a:r>
            <a:r>
              <a:rPr lang="fr-FR" sz="2200" dirty="0"/>
              <a:t> éd.</a:t>
            </a:r>
          </a:p>
          <a:p>
            <a:pPr marL="0" indent="0">
              <a:buNone/>
            </a:pPr>
            <a:endParaRPr lang="fr-FR" dirty="0"/>
          </a:p>
        </p:txBody>
      </p:sp>
    </p:spTree>
    <p:extLst>
      <p:ext uri="{BB962C8B-B14F-4D97-AF65-F5344CB8AC3E}">
        <p14:creationId xmlns:p14="http://schemas.microsoft.com/office/powerpoint/2010/main" val="33214091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FEFB806-D813-F2A5-8FCD-DBC47675597D}"/>
              </a:ext>
            </a:extLst>
          </p:cNvPr>
          <p:cNvSpPr>
            <a:spLocks noGrp="1"/>
          </p:cNvSpPr>
          <p:nvPr>
            <p:ph idx="1"/>
          </p:nvPr>
        </p:nvSpPr>
        <p:spPr>
          <a:xfrm>
            <a:off x="1072896" y="1719072"/>
            <a:ext cx="9436608" cy="5542979"/>
          </a:xfrm>
        </p:spPr>
        <p:txBody>
          <a:bodyPr>
            <a:normAutofit/>
          </a:bodyPr>
          <a:lstStyle/>
          <a:p>
            <a:pPr marL="0" indent="0" algn="just">
              <a:buNone/>
            </a:pPr>
            <a:r>
              <a:rPr lang="fr-FR" sz="2000" dirty="0"/>
              <a:t>« </a:t>
            </a:r>
            <a:r>
              <a:rPr lang="fr-FR" sz="2000" dirty="0" err="1"/>
              <a:t>Loeiza</a:t>
            </a:r>
            <a:r>
              <a:rPr lang="fr-FR" sz="2000" dirty="0"/>
              <a:t> </a:t>
            </a:r>
            <a:r>
              <a:rPr lang="fr-FR" sz="2000" dirty="0" err="1"/>
              <a:t>Glodiner</a:t>
            </a:r>
            <a:r>
              <a:rPr lang="fr-FR" sz="2000" dirty="0"/>
              <a:t>, chanteuse du chant très suspect intitulé </a:t>
            </a:r>
            <a:r>
              <a:rPr lang="fr-FR" sz="2000" i="1" dirty="0"/>
              <a:t>Le Rossignol</a:t>
            </a:r>
            <a:r>
              <a:rPr lang="fr-FR" sz="2000" dirty="0"/>
              <a:t>, et son village, </a:t>
            </a:r>
            <a:r>
              <a:rPr lang="fr-FR" sz="2000" dirty="0" err="1"/>
              <a:t>Kerloiou</a:t>
            </a:r>
            <a:r>
              <a:rPr lang="fr-FR" sz="2000" dirty="0"/>
              <a:t>, apparaissent dans le deuxième carnet, non pas dans une note sur une chanteuse que La </a:t>
            </a:r>
            <a:r>
              <a:rPr lang="fr-FR" sz="2000" dirty="0" err="1"/>
              <a:t>Villemarqué</a:t>
            </a:r>
            <a:r>
              <a:rPr lang="fr-FR" sz="2000" dirty="0"/>
              <a:t> aurait rencontrée, mais comme un personnage cité dans un chant intitulé « Son </a:t>
            </a:r>
            <a:r>
              <a:rPr lang="fr-FR" sz="2000" dirty="0" err="1"/>
              <a:t>Iann</a:t>
            </a:r>
            <a:r>
              <a:rPr lang="fr-FR" sz="2000" dirty="0"/>
              <a:t> </a:t>
            </a:r>
            <a:r>
              <a:rPr lang="fr-FR" sz="2000" dirty="0" err="1"/>
              <a:t>ar</a:t>
            </a:r>
            <a:r>
              <a:rPr lang="fr-FR" sz="2000" dirty="0"/>
              <a:t> </a:t>
            </a:r>
            <a:r>
              <a:rPr lang="fr-FR" sz="2000" dirty="0" err="1"/>
              <a:t>Pennek</a:t>
            </a:r>
            <a:r>
              <a:rPr lang="fr-FR" sz="2000" dirty="0"/>
              <a:t> » et dont l'histoire se déroule dans le pays de Gourin » Péron § 27</a:t>
            </a:r>
          </a:p>
          <a:p>
            <a:pPr marL="0" indent="0" algn="just">
              <a:buNone/>
            </a:pPr>
            <a:r>
              <a:rPr lang="fr-FR" sz="2000" dirty="0"/>
              <a:t> </a:t>
            </a:r>
          </a:p>
          <a:p>
            <a:pPr algn="just" fontAlgn="base"/>
            <a:endParaRPr lang="fr-FR" sz="2000" dirty="0"/>
          </a:p>
          <a:p>
            <a:pPr marL="0" indent="0" algn="just">
              <a:buNone/>
            </a:pPr>
            <a:r>
              <a:rPr lang="fr-FR" sz="2000" dirty="0"/>
              <a:t>vraisemblablement composé à partir du « Lai du rossignol »  de M de France, publié en 1820 par Bonaventure de Roquefort.</a:t>
            </a:r>
          </a:p>
        </p:txBody>
      </p:sp>
    </p:spTree>
    <p:extLst>
      <p:ext uri="{BB962C8B-B14F-4D97-AF65-F5344CB8AC3E}">
        <p14:creationId xmlns:p14="http://schemas.microsoft.com/office/powerpoint/2010/main" val="37247822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EE9C083-82B6-2C86-399B-B67F115BE1CC}"/>
              </a:ext>
            </a:extLst>
          </p:cNvPr>
          <p:cNvSpPr>
            <a:spLocks noGrp="1"/>
          </p:cNvSpPr>
          <p:nvPr>
            <p:ph idx="1"/>
          </p:nvPr>
        </p:nvSpPr>
        <p:spPr>
          <a:xfrm>
            <a:off x="829056" y="768096"/>
            <a:ext cx="10524744" cy="5408867"/>
          </a:xfrm>
        </p:spPr>
        <p:txBody>
          <a:bodyPr>
            <a:normAutofit fontScale="92500" lnSpcReduction="10000"/>
          </a:bodyPr>
          <a:lstStyle/>
          <a:p>
            <a:pPr marL="0" indent="0">
              <a:buNone/>
            </a:pPr>
            <a:r>
              <a:rPr lang="fr-FR" dirty="0"/>
              <a:t>F. Morvan :</a:t>
            </a:r>
          </a:p>
          <a:p>
            <a:pPr marL="0" indent="0" algn="just">
              <a:buNone/>
            </a:pPr>
            <a:r>
              <a:rPr lang="fr-FR" sz="2600" dirty="0"/>
              <a:t>« Langue aberrante, métrique erratique et ballade néobretonne criblée de chevilles : d’un chef d’œuvre de finesse, La </a:t>
            </a:r>
            <a:r>
              <a:rPr lang="fr-FR" sz="2600" dirty="0" err="1"/>
              <a:t>Villemarqué</a:t>
            </a:r>
            <a:r>
              <a:rPr lang="fr-FR" sz="2600" dirty="0"/>
              <a:t> a fait une lourde contrefaçon. »</a:t>
            </a:r>
          </a:p>
          <a:p>
            <a:pPr algn="just"/>
            <a:r>
              <a:rPr lang="fr-FR" sz="2600" dirty="0"/>
              <a:t>« La </a:t>
            </a:r>
            <a:r>
              <a:rPr lang="fr-FR" sz="2600" dirty="0" err="1"/>
              <a:t>Villemarqué</a:t>
            </a:r>
            <a:r>
              <a:rPr lang="fr-FR" sz="2600" dirty="0"/>
              <a:t> s’est contraint lui-même à employer des tournures léonardes car il lui fallait donner une origine léonarde à sa ballade pour faire coïncider l’ancien français « </a:t>
            </a:r>
            <a:r>
              <a:rPr lang="fr-FR" sz="2600" dirty="0" err="1"/>
              <a:t>laustic</a:t>
            </a:r>
            <a:r>
              <a:rPr lang="fr-FR" sz="2600" dirty="0"/>
              <a:t> » avec « </a:t>
            </a:r>
            <a:r>
              <a:rPr lang="fr-FR" sz="2600" dirty="0" err="1"/>
              <a:t>eostik</a:t>
            </a:r>
            <a:r>
              <a:rPr lang="fr-FR" sz="2600" dirty="0"/>
              <a:t> » »</a:t>
            </a:r>
          </a:p>
          <a:p>
            <a:pPr marL="0" indent="0" algn="just">
              <a:buNone/>
            </a:pPr>
            <a:endParaRPr lang="fr-FR" sz="2600" dirty="0"/>
          </a:p>
          <a:p>
            <a:pPr algn="just"/>
            <a:r>
              <a:rPr lang="fr-FR" sz="2600" dirty="0"/>
              <a:t>« La </a:t>
            </a:r>
            <a:r>
              <a:rPr lang="fr-FR" sz="2600" dirty="0" err="1"/>
              <a:t>Villemarqué</a:t>
            </a:r>
            <a:r>
              <a:rPr lang="fr-FR" sz="2600" dirty="0"/>
              <a:t>, changeant en ballade le lai qu’il avait découvert dans l’édition de B. de Roquefort, a repris la forme de la ballade avec les trois questions rituelles»</a:t>
            </a:r>
          </a:p>
          <a:p>
            <a:pPr algn="just"/>
            <a:endParaRPr lang="fr-FR" sz="2600" dirty="0"/>
          </a:p>
          <a:p>
            <a:pPr algn="just"/>
            <a:r>
              <a:rPr lang="fr-FR" sz="2600" dirty="0"/>
              <a:t>« il attribue le même air aux « Fleurs de mai » et aux « Hirondelles » recueillis à </a:t>
            </a:r>
            <a:r>
              <a:rPr lang="fr-FR" sz="2600" dirty="0" err="1"/>
              <a:t>Nizon</a:t>
            </a:r>
            <a:r>
              <a:rPr lang="fr-FR" sz="2600" dirty="0"/>
              <a:t>, ce qui est impossible »</a:t>
            </a:r>
          </a:p>
          <a:p>
            <a:endParaRPr lang="fr-FR" dirty="0"/>
          </a:p>
        </p:txBody>
      </p:sp>
    </p:spTree>
    <p:extLst>
      <p:ext uri="{BB962C8B-B14F-4D97-AF65-F5344CB8AC3E}">
        <p14:creationId xmlns:p14="http://schemas.microsoft.com/office/powerpoint/2010/main" val="4203328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BFA8CF3-9D2F-F1DC-20AE-3849C848F0FB}"/>
              </a:ext>
            </a:extLst>
          </p:cNvPr>
          <p:cNvSpPr>
            <a:spLocks noGrp="1"/>
          </p:cNvSpPr>
          <p:nvPr>
            <p:ph idx="1"/>
          </p:nvPr>
        </p:nvSpPr>
        <p:spPr>
          <a:xfrm>
            <a:off x="996696" y="594233"/>
            <a:ext cx="10515600" cy="4351338"/>
          </a:xfrm>
        </p:spPr>
        <p:txBody>
          <a:bodyPr/>
          <a:lstStyle/>
          <a:p>
            <a:pPr marL="0" lvl="0" indent="0" algn="just">
              <a:buNone/>
            </a:pPr>
            <a:r>
              <a:rPr lang="fr-FR" b="1" dirty="0"/>
              <a:t>b. L’inversion de la filiation : Marie de France imitatrice de la chanson ?</a:t>
            </a:r>
          </a:p>
          <a:p>
            <a:pPr marL="0" lvl="0" indent="0" algn="just">
              <a:buNone/>
            </a:pPr>
            <a:endParaRPr lang="fr-FR" dirty="0"/>
          </a:p>
          <a:p>
            <a:pPr marL="0" indent="0">
              <a:buNone/>
            </a:pPr>
            <a:r>
              <a:rPr lang="fr-FR" sz="2400" dirty="0"/>
              <a:t>« </a:t>
            </a:r>
            <a:r>
              <a:rPr lang="fr-FR" sz="2400" i="1" dirty="0"/>
              <a:t>ce charmant trouvère </a:t>
            </a:r>
            <a:r>
              <a:rPr lang="fr-FR" sz="2400" dirty="0"/>
              <a:t>»</a:t>
            </a:r>
          </a:p>
          <a:p>
            <a:pPr marL="0" indent="0">
              <a:buNone/>
            </a:pPr>
            <a:r>
              <a:rPr lang="fr-FR" sz="2400" dirty="0"/>
              <a:t>« maladroitement délayé la sublime ballade bretonne originelle qu’elle a ainsi trahie » La </a:t>
            </a:r>
            <a:r>
              <a:rPr lang="fr-FR" sz="2400" dirty="0" err="1"/>
              <a:t>Villemarqué</a:t>
            </a:r>
            <a:endParaRPr lang="fr-FR" sz="2400" dirty="0"/>
          </a:p>
          <a:p>
            <a:pPr marL="0" indent="0">
              <a:buNone/>
            </a:pPr>
            <a:endParaRPr lang="fr-FR" sz="2400" dirty="0"/>
          </a:p>
          <a:p>
            <a:pPr marL="0" indent="0">
              <a:buNone/>
            </a:pPr>
            <a:r>
              <a:rPr lang="fr-FR" sz="2400" dirty="0"/>
              <a:t>« vulgaire contrefaçon, donnée pour preuve de l’antériorité de la tradition populaire bretonne sur les lais de Marie de France » </a:t>
            </a:r>
          </a:p>
          <a:p>
            <a:pPr marL="0" indent="0">
              <a:buNone/>
            </a:pPr>
            <a:r>
              <a:rPr lang="fr-FR" sz="2400" dirty="0"/>
              <a:t>(F. Morvan)</a:t>
            </a:r>
          </a:p>
          <a:p>
            <a:pPr marL="0" indent="0">
              <a:buNone/>
            </a:pPr>
            <a:endParaRPr lang="fr-FR" dirty="0"/>
          </a:p>
        </p:txBody>
      </p:sp>
    </p:spTree>
    <p:extLst>
      <p:ext uri="{BB962C8B-B14F-4D97-AF65-F5344CB8AC3E}">
        <p14:creationId xmlns:p14="http://schemas.microsoft.com/office/powerpoint/2010/main" val="27772364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6EF7FA9-1594-479B-77BE-B91E4C03C0B7}"/>
              </a:ext>
            </a:extLst>
          </p:cNvPr>
          <p:cNvSpPr>
            <a:spLocks noGrp="1"/>
          </p:cNvSpPr>
          <p:nvPr>
            <p:ph idx="1"/>
          </p:nvPr>
        </p:nvSpPr>
        <p:spPr>
          <a:xfrm>
            <a:off x="682752" y="1048512"/>
            <a:ext cx="10622280" cy="5896547"/>
          </a:xfrm>
        </p:spPr>
        <p:txBody>
          <a:bodyPr>
            <a:normAutofit/>
          </a:bodyPr>
          <a:lstStyle/>
          <a:p>
            <a:pPr marL="0" lvl="0" indent="0" algn="just">
              <a:buNone/>
            </a:pPr>
            <a:r>
              <a:rPr lang="fr-FR" b="1" dirty="0"/>
              <a:t>c. Une visée idéologique : promouvoir la culture bretonne et son ancienneté</a:t>
            </a:r>
            <a:endParaRPr lang="fr-FR" dirty="0"/>
          </a:p>
          <a:p>
            <a:endParaRPr lang="fr-FR" dirty="0"/>
          </a:p>
          <a:p>
            <a:pPr marL="0" indent="0" algn="just">
              <a:buNone/>
            </a:pPr>
            <a:r>
              <a:rPr lang="fr-FR" sz="2400" b="1" dirty="0"/>
              <a:t>« </a:t>
            </a:r>
            <a:r>
              <a:rPr lang="fr-FR" sz="2400" dirty="0"/>
              <a:t>La thèse de l’origine armoricaine de la littérature arthurienne est ainsi nourrie d’une vision traditionaliste de la littérature médiévale française, qui n’intéresse pas La </a:t>
            </a:r>
            <a:r>
              <a:rPr lang="fr-FR" sz="2400" dirty="0" err="1"/>
              <a:t>Villemarqué</a:t>
            </a:r>
            <a:r>
              <a:rPr lang="fr-FR" sz="2400" dirty="0"/>
              <a:t> en tant que telle. Sa valeur réside uniquement dans la nature et l’ancienneté de ses origines dont la mise au jour doit permettre de faire connaître – et d’inventer – une Bretagne originelle fondée sur des traditions populaires immuables. »</a:t>
            </a:r>
          </a:p>
          <a:p>
            <a:r>
              <a:rPr lang="fr-FR" sz="2000" dirty="0"/>
              <a:t>Hélène </a:t>
            </a:r>
            <a:r>
              <a:rPr lang="fr-FR" sz="2000" dirty="0" err="1"/>
              <a:t>Bouget</a:t>
            </a:r>
            <a:r>
              <a:rPr lang="fr-FR" sz="2000" dirty="0"/>
              <a:t>, « La </a:t>
            </a:r>
            <a:r>
              <a:rPr lang="fr-FR" sz="2000" dirty="0" err="1"/>
              <a:t>Villemarqué</a:t>
            </a:r>
            <a:r>
              <a:rPr lang="fr-FR" sz="2000" dirty="0"/>
              <a:t> et la littérature médiévale de langue française : la construction d’une matière de Bretagne », 2019. hal-02470239</a:t>
            </a:r>
          </a:p>
          <a:p>
            <a:pPr marL="0" indent="0">
              <a:buNone/>
            </a:pPr>
            <a:endParaRPr lang="fr-FR" dirty="0"/>
          </a:p>
        </p:txBody>
      </p:sp>
    </p:spTree>
    <p:extLst>
      <p:ext uri="{BB962C8B-B14F-4D97-AF65-F5344CB8AC3E}">
        <p14:creationId xmlns:p14="http://schemas.microsoft.com/office/powerpoint/2010/main" val="30589704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E9DC65B-2406-E670-A4A0-9B8B4DCC1039}"/>
              </a:ext>
            </a:extLst>
          </p:cNvPr>
          <p:cNvSpPr>
            <a:spLocks noGrp="1"/>
          </p:cNvSpPr>
          <p:nvPr>
            <p:ph idx="1"/>
          </p:nvPr>
        </p:nvSpPr>
        <p:spPr>
          <a:xfrm>
            <a:off x="839724" y="719328"/>
            <a:ext cx="10512552" cy="5847779"/>
          </a:xfrm>
        </p:spPr>
        <p:txBody>
          <a:bodyPr>
            <a:normAutofit/>
          </a:bodyPr>
          <a:lstStyle/>
          <a:p>
            <a:pPr marL="0" indent="0" algn="just">
              <a:buNone/>
            </a:pPr>
            <a:r>
              <a:rPr lang="fr-FR" dirty="0"/>
              <a:t>« </a:t>
            </a:r>
            <a:r>
              <a:rPr lang="fr-FR" sz="2400" dirty="0"/>
              <a:t>La </a:t>
            </a:r>
            <a:r>
              <a:rPr lang="fr-FR" sz="2400" dirty="0" err="1"/>
              <a:t>Villemarqué</a:t>
            </a:r>
            <a:r>
              <a:rPr lang="fr-FR" sz="2400" dirty="0"/>
              <a:t> a ainsi contribué à diffuser l’idée, voire le mythe, d’une littérature médiévale bretonne perdue antérieure aux récits de la matière de Bretagne français composés à partir du XIIe siècle. » H </a:t>
            </a:r>
            <a:r>
              <a:rPr lang="fr-FR" sz="2400" dirty="0" err="1"/>
              <a:t>Bouget</a:t>
            </a:r>
            <a:endParaRPr lang="fr-FR" sz="2400" dirty="0"/>
          </a:p>
          <a:p>
            <a:pPr marL="0" indent="0" algn="just">
              <a:buNone/>
            </a:pPr>
            <a:r>
              <a:rPr lang="fr-FR" sz="2400" dirty="0"/>
              <a:t>« recherche utopique des sources armoricaines de ces récits, à laquelle va se consacrer La </a:t>
            </a:r>
            <a:r>
              <a:rPr lang="fr-FR" sz="2400" dirty="0" err="1"/>
              <a:t>Villemarqué</a:t>
            </a:r>
            <a:r>
              <a:rPr lang="fr-FR" sz="2400" dirty="0"/>
              <a:t> «  HB p. 12</a:t>
            </a:r>
          </a:p>
          <a:p>
            <a:pPr marL="0" indent="0" algn="just">
              <a:buNone/>
            </a:pPr>
            <a:r>
              <a:rPr lang="fr-FR" sz="2400" dirty="0"/>
              <a:t> </a:t>
            </a:r>
          </a:p>
          <a:p>
            <a:pPr marL="0" indent="0" algn="just">
              <a:buNone/>
            </a:pPr>
            <a:r>
              <a:rPr lang="fr-FR" sz="2400" dirty="0"/>
              <a:t>« Or dès 1839, puis dans les diverses éditions des </a:t>
            </a:r>
            <a:r>
              <a:rPr lang="fr-FR" sz="2400" i="1" dirty="0"/>
              <a:t>Contes populaires des anciens Bretons</a:t>
            </a:r>
            <a:r>
              <a:rPr lang="fr-FR" sz="2400" dirty="0"/>
              <a:t>, La </a:t>
            </a:r>
            <a:r>
              <a:rPr lang="fr-FR" sz="2400" dirty="0" err="1"/>
              <a:t>Villemarqué</a:t>
            </a:r>
            <a:r>
              <a:rPr lang="fr-FR" sz="2400" dirty="0"/>
              <a:t> n’aura de cesse de démontrer l’origine « bardique » galloise du Graal et de dresser la comparaison entre </a:t>
            </a:r>
            <a:r>
              <a:rPr lang="fr-FR" sz="2400" i="1" dirty="0"/>
              <a:t>Le Conte du Graal</a:t>
            </a:r>
            <a:r>
              <a:rPr lang="fr-FR" sz="2400" dirty="0"/>
              <a:t> et le conte gallois de </a:t>
            </a:r>
            <a:r>
              <a:rPr lang="fr-FR" sz="2400" i="1" dirty="0" err="1"/>
              <a:t>Peredur</a:t>
            </a:r>
            <a:r>
              <a:rPr lang="fr-FR" sz="2400" dirty="0"/>
              <a:t> qu’il considère comme la source du roman français » 79</a:t>
            </a:r>
          </a:p>
          <a:p>
            <a:pPr algn="just"/>
            <a:endParaRPr lang="fr-FR" sz="2400" dirty="0"/>
          </a:p>
          <a:p>
            <a:pPr algn="just"/>
            <a:r>
              <a:rPr lang="fr-FR" sz="2400" dirty="0"/>
              <a:t>« justifier de l’antériorité des contes gallois sur les romans français »</a:t>
            </a:r>
          </a:p>
          <a:p>
            <a:pPr marL="0" indent="0">
              <a:buNone/>
            </a:pPr>
            <a:endParaRPr lang="fr-FR" dirty="0"/>
          </a:p>
        </p:txBody>
      </p:sp>
    </p:spTree>
    <p:extLst>
      <p:ext uri="{BB962C8B-B14F-4D97-AF65-F5344CB8AC3E}">
        <p14:creationId xmlns:p14="http://schemas.microsoft.com/office/powerpoint/2010/main" val="33949220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334757B-E34B-CC23-9D3D-BC70928402AA}"/>
              </a:ext>
            </a:extLst>
          </p:cNvPr>
          <p:cNvSpPr>
            <a:spLocks noGrp="1"/>
          </p:cNvSpPr>
          <p:nvPr>
            <p:ph idx="1"/>
          </p:nvPr>
        </p:nvSpPr>
        <p:spPr>
          <a:xfrm>
            <a:off x="999744" y="853440"/>
            <a:ext cx="10354056" cy="5323523"/>
          </a:xfrm>
        </p:spPr>
        <p:txBody>
          <a:bodyPr/>
          <a:lstStyle/>
          <a:p>
            <a:pPr marL="0" indent="0" algn="just">
              <a:buNone/>
            </a:pPr>
            <a:r>
              <a:rPr lang="fr-FR" sz="2400" dirty="0"/>
              <a:t>F. Morvan. </a:t>
            </a:r>
          </a:p>
          <a:p>
            <a:pPr marL="0" indent="0" algn="just">
              <a:buNone/>
            </a:pPr>
            <a:endParaRPr lang="fr-FR" sz="2400" dirty="0"/>
          </a:p>
          <a:p>
            <a:pPr marL="0" indent="0" algn="just">
              <a:buNone/>
            </a:pPr>
            <a:r>
              <a:rPr lang="fr-FR" sz="2400" dirty="0"/>
              <a:t>« le recueil, partant d’une base populaire, est une falsification dans le goût romantique, certains des chants ayant été écrits par le vicomte et d’autres profondément modifiés par lui, de manière à illustrer un combat nationaliste breton »  </a:t>
            </a:r>
          </a:p>
          <a:p>
            <a:pPr marL="0" indent="0" algn="just">
              <a:buNone/>
            </a:pPr>
            <a:r>
              <a:rPr lang="fr-FR" sz="2400" dirty="0"/>
              <a:t>« érudition bretonne, surtout </a:t>
            </a:r>
            <a:r>
              <a:rPr lang="fr-FR" sz="2400" dirty="0" err="1"/>
              <a:t>celtomaniaque</a:t>
            </a:r>
            <a:r>
              <a:rPr lang="fr-FR" sz="2400" dirty="0"/>
              <a:t> » </a:t>
            </a:r>
          </a:p>
          <a:p>
            <a:pPr marL="0" indent="0" algn="just">
              <a:buNone/>
            </a:pPr>
            <a:r>
              <a:rPr lang="fr-FR" sz="2400" dirty="0"/>
              <a:t>« ainsi les poèmes celtiques de la plus haute antiquité sont-ils supposés avoir été transmis par voie orale en Bretagne et permettre de toucher à l’éternité de l’âme celte. »</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3728390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91D7E9D-E73D-5302-4916-6E69F7552C53}"/>
              </a:ext>
            </a:extLst>
          </p:cNvPr>
          <p:cNvSpPr>
            <a:spLocks noGrp="1"/>
          </p:cNvSpPr>
          <p:nvPr>
            <p:ph idx="1"/>
          </p:nvPr>
        </p:nvSpPr>
        <p:spPr>
          <a:xfrm>
            <a:off x="845820" y="1243584"/>
            <a:ext cx="10500360" cy="5445443"/>
          </a:xfrm>
        </p:spPr>
        <p:txBody>
          <a:bodyPr/>
          <a:lstStyle/>
          <a:p>
            <a:pPr marL="0" indent="0">
              <a:buNone/>
            </a:pPr>
            <a:r>
              <a:rPr lang="fr-FR" dirty="0"/>
              <a:t>	- Du latin et peut-être de l’anglais au français pour les  </a:t>
            </a:r>
            <a:r>
              <a:rPr lang="fr-FR" i="1" dirty="0"/>
              <a:t>Fables</a:t>
            </a:r>
            <a:r>
              <a:rPr lang="fr-FR" dirty="0"/>
              <a:t> : 1180.</a:t>
            </a:r>
          </a:p>
          <a:p>
            <a:pPr marL="0" indent="0">
              <a:buNone/>
            </a:pPr>
            <a:endParaRPr lang="fr-FR" dirty="0"/>
          </a:p>
          <a:p>
            <a:pPr marL="0" indent="0">
              <a:buNone/>
            </a:pPr>
            <a:r>
              <a:rPr lang="fr-FR" sz="2000" dirty="0"/>
              <a:t>« Marie ancre son recueil dans une idéologie précise, la féodalité, et en interprète les rapports de force pour servir de guide à son lectorat, appelé à fréquenter le monde dangereux, trompeur et impitoyable de la cour royale d’Henri II et de ses descendants »</a:t>
            </a:r>
          </a:p>
          <a:p>
            <a:pPr marL="0" indent="0">
              <a:buNone/>
            </a:pPr>
            <a:r>
              <a:rPr lang="fr-FR" sz="2000" dirty="0"/>
              <a:t>Baptiste </a:t>
            </a:r>
            <a:r>
              <a:rPr lang="fr-FR" sz="2000" dirty="0" err="1"/>
              <a:t>Laïd</a:t>
            </a:r>
            <a:r>
              <a:rPr lang="fr-FR" sz="2000" dirty="0"/>
              <a:t>, </a:t>
            </a:r>
            <a:r>
              <a:rPr lang="fr-FR" sz="2000" i="1" dirty="0"/>
              <a:t>L’élaboration du recueil de fables de Marie de France – </a:t>
            </a:r>
            <a:r>
              <a:rPr lang="fr-FR" sz="2000" i="1" dirty="0" err="1"/>
              <a:t>Trover</a:t>
            </a:r>
            <a:r>
              <a:rPr lang="fr-FR" sz="2000" i="1" dirty="0"/>
              <a:t> des fables au XIIème siècle</a:t>
            </a:r>
            <a:r>
              <a:rPr lang="fr-FR" sz="2000" dirty="0"/>
              <a:t>, Honoré Champion, Paris, 2020</a:t>
            </a:r>
          </a:p>
          <a:p>
            <a:pPr marL="0" indent="0">
              <a:buNone/>
            </a:pPr>
            <a:endParaRPr lang="fr-FR" dirty="0"/>
          </a:p>
          <a:p>
            <a:pPr marL="0" indent="0">
              <a:buNone/>
            </a:pPr>
            <a:r>
              <a:rPr lang="fr-FR" dirty="0"/>
              <a:t>	- Du latin vers le français  pour</a:t>
            </a:r>
            <a:r>
              <a:rPr lang="fr-FR" i="1" dirty="0"/>
              <a:t> L’</a:t>
            </a:r>
            <a:r>
              <a:rPr lang="fr-FR" i="1" dirty="0" err="1"/>
              <a:t>Espurgatoire</a:t>
            </a:r>
            <a:r>
              <a:rPr lang="fr-FR" i="1" dirty="0"/>
              <a:t> de saint Patrick</a:t>
            </a:r>
            <a:r>
              <a:rPr lang="fr-FR" dirty="0"/>
              <a:t> : 1189 attribution discutée  </a:t>
            </a:r>
          </a:p>
        </p:txBody>
      </p:sp>
    </p:spTree>
    <p:extLst>
      <p:ext uri="{BB962C8B-B14F-4D97-AF65-F5344CB8AC3E}">
        <p14:creationId xmlns:p14="http://schemas.microsoft.com/office/powerpoint/2010/main" val="34868190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DC9FE2C-4860-7575-25C4-088BC790FBED}"/>
              </a:ext>
            </a:extLst>
          </p:cNvPr>
          <p:cNvSpPr>
            <a:spLocks noGrp="1"/>
          </p:cNvSpPr>
          <p:nvPr>
            <p:ph idx="1"/>
          </p:nvPr>
        </p:nvSpPr>
        <p:spPr>
          <a:xfrm>
            <a:off x="816864" y="585216"/>
            <a:ext cx="10536936" cy="5591747"/>
          </a:xfrm>
        </p:spPr>
        <p:txBody>
          <a:bodyPr>
            <a:normAutofit/>
          </a:bodyPr>
          <a:lstStyle/>
          <a:p>
            <a:pPr marL="0" lvl="0" indent="0">
              <a:buNone/>
            </a:pPr>
            <a:r>
              <a:rPr lang="fr-FR" sz="3000" b="1" dirty="0"/>
              <a:t>4. Un autre collecteur intéressant : </a:t>
            </a:r>
            <a:r>
              <a:rPr lang="fr-FR" sz="3000" b="1" dirty="0" err="1"/>
              <a:t>Luzel</a:t>
            </a:r>
            <a:endParaRPr lang="fr-FR" sz="3000" dirty="0"/>
          </a:p>
          <a:p>
            <a:r>
              <a:rPr lang="fr-FR" sz="2200" u="sng" dirty="0">
                <a:hlinkClick r:id="rId2"/>
              </a:rPr>
              <a:t>Fañch Postic</a:t>
            </a:r>
            <a:r>
              <a:rPr lang="fr-FR" sz="2200" dirty="0"/>
              <a:t>, « </a:t>
            </a:r>
            <a:r>
              <a:rPr lang="fr-FR" sz="2200" i="1" dirty="0" err="1"/>
              <a:t>François-Marie</a:t>
            </a:r>
            <a:r>
              <a:rPr lang="fr-FR" sz="2200" i="1" dirty="0"/>
              <a:t> </a:t>
            </a:r>
            <a:r>
              <a:rPr lang="fr-FR" sz="2200" i="1" dirty="0" err="1"/>
              <a:t>Luzel</a:t>
            </a:r>
            <a:r>
              <a:rPr lang="fr-FR" sz="2200" i="1" dirty="0"/>
              <a:t> (1821-1895) La rigueur scientifique contre le bon goût ?</a:t>
            </a:r>
            <a:r>
              <a:rPr lang="fr-FR" sz="2200" dirty="0"/>
              <a:t> », </a:t>
            </a:r>
            <a:r>
              <a:rPr lang="fr-FR" sz="2200" dirty="0" err="1"/>
              <a:t>Bécédia</a:t>
            </a:r>
            <a:r>
              <a:rPr lang="fr-FR" sz="2200" dirty="0"/>
              <a:t> [en ligne], ISSN 2968-2576, mis en ligne le 10/02/2020.</a:t>
            </a:r>
          </a:p>
          <a:p>
            <a:pPr marL="0" indent="0">
              <a:buNone/>
            </a:pPr>
            <a:r>
              <a:rPr lang="fr-FR" sz="2200" i="1" u="sng" dirty="0">
                <a:hlinkClick r:id="rId3"/>
              </a:rPr>
              <a:t>https://bcd.bzh/becedia/fr/francois-marie-luzel-1821-1895-la-rigueur-scientifique-contre-le-bon-gout</a:t>
            </a:r>
            <a:endParaRPr lang="fr-FR" sz="2200" dirty="0"/>
          </a:p>
          <a:p>
            <a:r>
              <a:rPr lang="fr-FR" sz="2200" dirty="0"/>
              <a:t>Morvan Françoise, </a:t>
            </a:r>
            <a:r>
              <a:rPr lang="fr-FR" sz="2200" i="1" dirty="0"/>
              <a:t>Une expérience de collectage en Basse-Bretagne, </a:t>
            </a:r>
            <a:r>
              <a:rPr lang="fr-FR" sz="2200" i="1" dirty="0" err="1"/>
              <a:t>François-Marie</a:t>
            </a:r>
            <a:r>
              <a:rPr lang="fr-FR" sz="2200" i="1" dirty="0"/>
              <a:t> </a:t>
            </a:r>
            <a:r>
              <a:rPr lang="fr-FR" sz="2200" i="1" dirty="0" err="1"/>
              <a:t>Luzel</a:t>
            </a:r>
            <a:r>
              <a:rPr lang="fr-FR" sz="2200" i="1" dirty="0"/>
              <a:t> (1821-1895)</a:t>
            </a:r>
            <a:r>
              <a:rPr lang="fr-FR" sz="2200" dirty="0"/>
              <a:t>, Villeneuve d’Ascq, Presses universitaires du Septentrion, 1999.</a:t>
            </a:r>
          </a:p>
          <a:p>
            <a:endParaRPr lang="fr-FR" sz="2200" dirty="0"/>
          </a:p>
          <a:p>
            <a:r>
              <a:rPr lang="fr-FR" sz="2200" dirty="0"/>
              <a:t>Goulven Péron, « La </a:t>
            </a:r>
            <a:r>
              <a:rPr lang="fr-FR" sz="2200" dirty="0" err="1"/>
              <a:t>Villemarqué</a:t>
            </a:r>
            <a:r>
              <a:rPr lang="fr-FR" sz="2200" dirty="0"/>
              <a:t> et les chants arthuriens du </a:t>
            </a:r>
            <a:r>
              <a:rPr lang="fr-FR" sz="2200" i="1" dirty="0" err="1"/>
              <a:t>Barzaz-Breiz</a:t>
            </a:r>
            <a:r>
              <a:rPr lang="fr-FR" sz="2200" dirty="0"/>
              <a:t> : entre revendications des collectes et recours à l’imaginaire », </a:t>
            </a:r>
            <a:r>
              <a:rPr lang="fr-FR" sz="2200" i="1" dirty="0"/>
              <a:t>Iris</a:t>
            </a:r>
            <a:r>
              <a:rPr lang="fr-FR" sz="2200" dirty="0"/>
              <a:t> [En ligne], 38 | 2017, mis en ligne le 15 décembre 2020, consulté le 15 novembre 2025. URL : </a:t>
            </a:r>
            <a:r>
              <a:rPr lang="fr-FR" sz="2200" u="sng" dirty="0">
                <a:hlinkClick r:id="rId4"/>
              </a:rPr>
              <a:t>https://publications-prairial.fr/iris/index.php?id=1055</a:t>
            </a:r>
            <a:endParaRPr lang="fr-FR" sz="2200" dirty="0"/>
          </a:p>
          <a:p>
            <a:endParaRPr lang="fr-FR" dirty="0"/>
          </a:p>
          <a:p>
            <a:pPr marL="0" indent="0">
              <a:buNone/>
            </a:pPr>
            <a:endParaRPr lang="fr-FR" dirty="0"/>
          </a:p>
        </p:txBody>
      </p:sp>
    </p:spTree>
    <p:extLst>
      <p:ext uri="{BB962C8B-B14F-4D97-AF65-F5344CB8AC3E}">
        <p14:creationId xmlns:p14="http://schemas.microsoft.com/office/powerpoint/2010/main" val="36808292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96DEA48-3598-B386-8AC8-F10606689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696" y="5104"/>
            <a:ext cx="4384816" cy="6852896"/>
          </a:xfrm>
          <a:prstGeom prst="rect">
            <a:avLst/>
          </a:prstGeom>
        </p:spPr>
      </p:pic>
      <p:sp>
        <p:nvSpPr>
          <p:cNvPr id="3" name="ZoneTexte 2">
            <a:extLst>
              <a:ext uri="{FF2B5EF4-FFF2-40B4-BE49-F238E27FC236}">
                <a16:creationId xmlns:a16="http://schemas.microsoft.com/office/drawing/2014/main" id="{D39F4A35-467A-F809-83EF-9AB7CEFC127C}"/>
              </a:ext>
            </a:extLst>
          </p:cNvPr>
          <p:cNvSpPr txBox="1"/>
          <p:nvPr/>
        </p:nvSpPr>
        <p:spPr>
          <a:xfrm>
            <a:off x="6925056" y="950976"/>
            <a:ext cx="4292746" cy="4062651"/>
          </a:xfrm>
          <a:prstGeom prst="rect">
            <a:avLst/>
          </a:prstGeom>
          <a:noFill/>
        </p:spPr>
        <p:txBody>
          <a:bodyPr wrap="square" rtlCol="0">
            <a:spAutoFit/>
          </a:bodyPr>
          <a:lstStyle/>
          <a:p>
            <a:pPr algn="just"/>
            <a:r>
              <a:rPr lang="fr-FR" sz="2000" dirty="0"/>
              <a:t>« Dans les années 1860, le Trégorrois </a:t>
            </a:r>
            <a:r>
              <a:rPr lang="fr-FR" sz="2000" dirty="0" err="1"/>
              <a:t>François-Marie</a:t>
            </a:r>
            <a:r>
              <a:rPr lang="fr-FR" sz="2000" dirty="0"/>
              <a:t> </a:t>
            </a:r>
            <a:r>
              <a:rPr lang="fr-FR" sz="2000" dirty="0" err="1"/>
              <a:t>Luzel</a:t>
            </a:r>
            <a:r>
              <a:rPr lang="fr-FR" sz="2000" dirty="0"/>
              <a:t> devient l’un des principaux contradicteurs de La </a:t>
            </a:r>
            <a:r>
              <a:rPr lang="fr-FR" sz="2000" dirty="0" err="1"/>
              <a:t>Villemarqué</a:t>
            </a:r>
            <a:r>
              <a:rPr lang="fr-FR" sz="2000" dirty="0"/>
              <a:t> et, en 1868, ses </a:t>
            </a:r>
            <a:r>
              <a:rPr lang="fr-FR" sz="2000" dirty="0" err="1"/>
              <a:t>Gwerziou</a:t>
            </a:r>
            <a:r>
              <a:rPr lang="fr-FR" sz="2000" dirty="0"/>
              <a:t> </a:t>
            </a:r>
            <a:r>
              <a:rPr lang="fr-FR" sz="2000" dirty="0" err="1"/>
              <a:t>Breiz</a:t>
            </a:r>
            <a:r>
              <a:rPr lang="fr-FR" sz="2000" dirty="0"/>
              <a:t> </a:t>
            </a:r>
            <a:r>
              <a:rPr lang="fr-FR" sz="2000" dirty="0" err="1"/>
              <a:t>izel</a:t>
            </a:r>
            <a:r>
              <a:rPr lang="fr-FR" sz="2000" dirty="0"/>
              <a:t> apparaissent comme une sorte d’anti </a:t>
            </a:r>
            <a:r>
              <a:rPr lang="fr-FR" sz="2000" dirty="0" err="1"/>
              <a:t>Barzaz-Breiz</a:t>
            </a:r>
            <a:r>
              <a:rPr lang="fr-FR" sz="2000" dirty="0"/>
              <a:t>. Son champ d’investigation s’élargit ensuite aux contes et légendes, constituant une collecte de grande qualité qu’il ne publiera que tardivement en volumes dans les années 1880. »</a:t>
            </a:r>
          </a:p>
          <a:p>
            <a:pPr algn="just"/>
            <a:r>
              <a:rPr lang="fr-FR" sz="2000" dirty="0"/>
              <a:t> </a:t>
            </a:r>
            <a:r>
              <a:rPr lang="fr-FR" sz="2000" dirty="0" err="1"/>
              <a:t>Postic</a:t>
            </a:r>
            <a:endParaRPr lang="fr-FR" sz="2000" dirty="0"/>
          </a:p>
          <a:p>
            <a:endParaRPr lang="fr-FR" dirty="0"/>
          </a:p>
        </p:txBody>
      </p:sp>
    </p:spTree>
    <p:extLst>
      <p:ext uri="{BB962C8B-B14F-4D97-AF65-F5344CB8AC3E}">
        <p14:creationId xmlns:p14="http://schemas.microsoft.com/office/powerpoint/2010/main" val="33689964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D070554-7111-E742-C246-66E1E46AC12F}"/>
              </a:ext>
            </a:extLst>
          </p:cNvPr>
          <p:cNvSpPr>
            <a:spLocks noGrp="1"/>
          </p:cNvSpPr>
          <p:nvPr>
            <p:ph idx="1"/>
          </p:nvPr>
        </p:nvSpPr>
        <p:spPr>
          <a:xfrm>
            <a:off x="1048512" y="877824"/>
            <a:ext cx="10317480" cy="5762435"/>
          </a:xfrm>
        </p:spPr>
        <p:txBody>
          <a:bodyPr>
            <a:normAutofit fontScale="85000" lnSpcReduction="10000"/>
          </a:bodyPr>
          <a:lstStyle/>
          <a:p>
            <a:pPr marL="0" indent="0">
              <a:buNone/>
            </a:pPr>
            <a:r>
              <a:rPr lang="fr-FR" dirty="0"/>
              <a:t>« La 3</a:t>
            </a:r>
            <a:r>
              <a:rPr lang="fr-FR" baseline="30000" dirty="0"/>
              <a:t>e</a:t>
            </a:r>
            <a:r>
              <a:rPr lang="fr-FR" dirty="0"/>
              <a:t> édition du </a:t>
            </a:r>
            <a:r>
              <a:rPr lang="fr-FR" i="1" dirty="0" err="1"/>
              <a:t>Barzaz-Breiz</a:t>
            </a:r>
            <a:r>
              <a:rPr lang="fr-FR" i="1" dirty="0"/>
              <a:t>,</a:t>
            </a:r>
            <a:r>
              <a:rPr lang="fr-FR" dirty="0"/>
              <a:t> à la toute fin de 1866, entraîne des critiques des savants de la capitale auquel </a:t>
            </a:r>
            <a:r>
              <a:rPr lang="fr-FR" dirty="0" err="1"/>
              <a:t>Luzel</a:t>
            </a:r>
            <a:r>
              <a:rPr lang="fr-FR" dirty="0"/>
              <a:t> contribue à fournir des arguments. »</a:t>
            </a:r>
          </a:p>
          <a:p>
            <a:pPr marL="0" indent="0">
              <a:buNone/>
            </a:pPr>
            <a:r>
              <a:rPr lang="fr-FR" dirty="0" err="1"/>
              <a:t>Fañch</a:t>
            </a:r>
            <a:r>
              <a:rPr lang="fr-FR" dirty="0"/>
              <a:t> </a:t>
            </a:r>
            <a:r>
              <a:rPr lang="fr-FR" dirty="0" err="1"/>
              <a:t>Postic</a:t>
            </a:r>
            <a:endParaRPr lang="fr-FR" dirty="0"/>
          </a:p>
          <a:p>
            <a:pPr marL="0" indent="0">
              <a:buNone/>
            </a:pPr>
            <a:r>
              <a:rPr lang="fr-FR" u="sng" dirty="0">
                <a:hlinkClick r:id="rId2"/>
              </a:rPr>
              <a:t>https://bcd.bzh/becedia/fr/francois-marie-luzel-1821-1895-la-rigueur-scientifique-contre-le-bon-gout</a:t>
            </a:r>
            <a:endParaRPr lang="fr-FR" dirty="0"/>
          </a:p>
          <a:p>
            <a:pPr marL="0" indent="0">
              <a:buNone/>
            </a:pPr>
            <a:r>
              <a:rPr lang="fr-FR" dirty="0"/>
              <a:t> </a:t>
            </a:r>
          </a:p>
          <a:p>
            <a:pPr marL="0" indent="0">
              <a:buNone/>
            </a:pPr>
            <a:r>
              <a:rPr lang="fr-FR" dirty="0"/>
              <a:t>Fonds </a:t>
            </a:r>
            <a:r>
              <a:rPr lang="fr-FR" dirty="0" err="1"/>
              <a:t>Luzel</a:t>
            </a:r>
            <a:r>
              <a:rPr lang="fr-FR" dirty="0"/>
              <a:t> </a:t>
            </a:r>
          </a:p>
          <a:p>
            <a:r>
              <a:rPr lang="fr-FR" dirty="0" err="1"/>
              <a:t>Bm</a:t>
            </a:r>
            <a:r>
              <a:rPr lang="fr-FR" dirty="0"/>
              <a:t> de Rennes</a:t>
            </a:r>
          </a:p>
          <a:p>
            <a:r>
              <a:rPr lang="fr-FR" dirty="0"/>
              <a:t>Archives nationales tout le dossier de ses missions, son dossier d’enseignant</a:t>
            </a:r>
          </a:p>
          <a:p>
            <a:r>
              <a:rPr lang="fr-FR" dirty="0"/>
              <a:t>Archives départementales du Finistère des correspondances et écrits divers</a:t>
            </a:r>
          </a:p>
          <a:p>
            <a:r>
              <a:rPr lang="fr-FR" dirty="0"/>
              <a:t>Médiathèque de Nantes</a:t>
            </a:r>
          </a:p>
          <a:p>
            <a:r>
              <a:rPr lang="fr-FR" dirty="0"/>
              <a:t>Musée de la vie romantique (Musée Renan)</a:t>
            </a:r>
          </a:p>
          <a:p>
            <a:r>
              <a:rPr lang="fr-FR" dirty="0"/>
              <a:t>Abbaye de Landévennec </a:t>
            </a:r>
          </a:p>
          <a:p>
            <a:pPr marL="0" indent="0">
              <a:buNone/>
            </a:pPr>
            <a:r>
              <a:rPr lang="fr-FR" dirty="0"/>
              <a:t> </a:t>
            </a:r>
          </a:p>
          <a:p>
            <a:pPr marL="0" indent="0">
              <a:buNone/>
            </a:pPr>
            <a:endParaRPr lang="fr-FR" dirty="0"/>
          </a:p>
        </p:txBody>
      </p:sp>
    </p:spTree>
    <p:extLst>
      <p:ext uri="{BB962C8B-B14F-4D97-AF65-F5344CB8AC3E}">
        <p14:creationId xmlns:p14="http://schemas.microsoft.com/office/powerpoint/2010/main" val="27880373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07C7A5F-7987-4057-8FCD-63A17F2625F7}"/>
              </a:ext>
            </a:extLst>
          </p:cNvPr>
          <p:cNvSpPr>
            <a:spLocks noGrp="1"/>
          </p:cNvSpPr>
          <p:nvPr>
            <p:ph idx="1"/>
          </p:nvPr>
        </p:nvSpPr>
        <p:spPr>
          <a:xfrm>
            <a:off x="1207008" y="926592"/>
            <a:ext cx="9046464" cy="5555171"/>
          </a:xfrm>
        </p:spPr>
        <p:txBody>
          <a:bodyPr>
            <a:normAutofit/>
          </a:bodyPr>
          <a:lstStyle/>
          <a:p>
            <a:pPr algn="just"/>
            <a:r>
              <a:rPr lang="fr-FR" sz="2400" dirty="0"/>
              <a:t>A partir de 1868 : </a:t>
            </a:r>
          </a:p>
          <a:p>
            <a:pPr marL="0" indent="0" algn="just">
              <a:buNone/>
            </a:pPr>
            <a:r>
              <a:rPr lang="fr-FR" sz="2400" dirty="0"/>
              <a:t>nouvelle série de missions sur le conte populaire. </a:t>
            </a:r>
          </a:p>
          <a:p>
            <a:pPr marL="0" indent="0" algn="just">
              <a:buNone/>
            </a:pPr>
            <a:r>
              <a:rPr lang="fr-FR" sz="2400" dirty="0"/>
              <a:t>« Dès le début des années 1870, plusieurs volumes manuscrits de contes sont prêts à l’édition, mais </a:t>
            </a:r>
            <a:r>
              <a:rPr lang="fr-FR" sz="2400" dirty="0" err="1"/>
              <a:t>Luzel</a:t>
            </a:r>
            <a:r>
              <a:rPr lang="fr-FR" sz="2400" dirty="0"/>
              <a:t> ne trouve pas à les publier. Il propose toutefois en 1870, à titre d’essai, un petit volume de </a:t>
            </a:r>
            <a:r>
              <a:rPr lang="fr-FR" sz="2400" i="1" dirty="0"/>
              <a:t>Contes Bretons </a:t>
            </a:r>
            <a:r>
              <a:rPr lang="fr-FR" sz="2400" dirty="0"/>
              <a:t>(Clairet, Quimperlé). » </a:t>
            </a:r>
            <a:r>
              <a:rPr lang="fr-FR" sz="2400" dirty="0" err="1"/>
              <a:t>Postic</a:t>
            </a:r>
            <a:endParaRPr lang="fr-FR" sz="2400" dirty="0"/>
          </a:p>
          <a:p>
            <a:pPr algn="just"/>
            <a:r>
              <a:rPr lang="fr-FR" sz="2400" dirty="0"/>
              <a:t>1880 : </a:t>
            </a:r>
          </a:p>
          <a:p>
            <a:pPr marL="0" indent="0" algn="just">
              <a:buNone/>
            </a:pPr>
            <a:r>
              <a:rPr lang="fr-FR" sz="2400" dirty="0"/>
              <a:t>Le haut Breton Paul Sébillot, que </a:t>
            </a:r>
            <a:r>
              <a:rPr lang="fr-FR" sz="2400" dirty="0" err="1"/>
              <a:t>Luzel</a:t>
            </a:r>
            <a:r>
              <a:rPr lang="fr-FR" sz="2400" dirty="0"/>
              <a:t> a encouragé à collecter, lance à Paris, la collection des « Littératures populaires de toutes les nations » : </a:t>
            </a:r>
            <a:r>
              <a:rPr lang="fr-FR" sz="2400" i="1" dirty="0"/>
              <a:t>Littérature orale de la Haute-Bretagne</a:t>
            </a:r>
            <a:r>
              <a:rPr lang="fr-FR" sz="2400" dirty="0"/>
              <a:t>. </a:t>
            </a:r>
          </a:p>
          <a:p>
            <a:pPr marL="0" indent="0" algn="just">
              <a:buNone/>
            </a:pPr>
            <a:r>
              <a:rPr lang="fr-FR" sz="2400" dirty="0" err="1"/>
              <a:t>Luzel</a:t>
            </a:r>
            <a:r>
              <a:rPr lang="fr-FR" sz="2400" dirty="0"/>
              <a:t> : deux volumes de </a:t>
            </a:r>
            <a:r>
              <a:rPr lang="fr-FR" sz="2400" i="1" dirty="0"/>
              <a:t>Légendes Chrétiennes de la Basse-Bretagne</a:t>
            </a:r>
            <a:r>
              <a:rPr lang="fr-FR" sz="2400" dirty="0"/>
              <a:t> (1882) puis, en 1887, 3 volumes de </a:t>
            </a:r>
            <a:r>
              <a:rPr lang="fr-FR" sz="2400" i="1" dirty="0"/>
              <a:t>Contes Populaires de la Basse-Bretagne</a:t>
            </a:r>
            <a:r>
              <a:rPr lang="fr-FR" sz="2400" dirty="0"/>
              <a:t>. </a:t>
            </a:r>
          </a:p>
        </p:txBody>
      </p:sp>
    </p:spTree>
    <p:extLst>
      <p:ext uri="{BB962C8B-B14F-4D97-AF65-F5344CB8AC3E}">
        <p14:creationId xmlns:p14="http://schemas.microsoft.com/office/powerpoint/2010/main" val="28402253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9F9F9E5-9FCE-4048-8B7C-5FC1FF7A60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552" y="-120030"/>
            <a:ext cx="4473829" cy="7277051"/>
          </a:xfrm>
          <a:prstGeom prst="rect">
            <a:avLst/>
          </a:prstGeom>
        </p:spPr>
      </p:pic>
      <p:sp>
        <p:nvSpPr>
          <p:cNvPr id="3" name="ZoneTexte 2">
            <a:extLst>
              <a:ext uri="{FF2B5EF4-FFF2-40B4-BE49-F238E27FC236}">
                <a16:creationId xmlns:a16="http://schemas.microsoft.com/office/drawing/2014/main" id="{A3BFEE87-997B-DF80-95BD-40FEA39A988D}"/>
              </a:ext>
            </a:extLst>
          </p:cNvPr>
          <p:cNvSpPr txBox="1"/>
          <p:nvPr/>
        </p:nvSpPr>
        <p:spPr>
          <a:xfrm>
            <a:off x="6352935" y="780288"/>
            <a:ext cx="4851513" cy="1200329"/>
          </a:xfrm>
          <a:prstGeom prst="rect">
            <a:avLst/>
          </a:prstGeom>
          <a:noFill/>
        </p:spPr>
        <p:txBody>
          <a:bodyPr wrap="square" rtlCol="0">
            <a:spAutoFit/>
          </a:bodyPr>
          <a:lstStyle/>
          <a:p>
            <a:r>
              <a:rPr lang="fr-FR" dirty="0"/>
              <a:t>« Les contes de </a:t>
            </a:r>
            <a:r>
              <a:rPr lang="fr-FR" dirty="0" err="1"/>
              <a:t>Luzel</a:t>
            </a:r>
            <a:r>
              <a:rPr lang="fr-FR" dirty="0"/>
              <a:t> », collection dirigée par Françoise Morvan, Presses universitaires de Rennes / Terre de Brume, 1994-1997.</a:t>
            </a:r>
          </a:p>
          <a:p>
            <a:endParaRPr lang="fr-FR" dirty="0"/>
          </a:p>
        </p:txBody>
      </p:sp>
      <p:sp>
        <p:nvSpPr>
          <p:cNvPr id="4" name="ZoneTexte 3">
            <a:extLst>
              <a:ext uri="{FF2B5EF4-FFF2-40B4-BE49-F238E27FC236}">
                <a16:creationId xmlns:a16="http://schemas.microsoft.com/office/drawing/2014/main" id="{4045EE26-8FF1-1EBE-403B-0271B88442CE}"/>
              </a:ext>
            </a:extLst>
          </p:cNvPr>
          <p:cNvSpPr txBox="1"/>
          <p:nvPr/>
        </p:nvSpPr>
        <p:spPr>
          <a:xfrm>
            <a:off x="6352935" y="2556224"/>
            <a:ext cx="3913301" cy="4062651"/>
          </a:xfrm>
          <a:prstGeom prst="rect">
            <a:avLst/>
          </a:prstGeom>
          <a:noFill/>
        </p:spPr>
        <p:txBody>
          <a:bodyPr wrap="square" rtlCol="0">
            <a:spAutoFit/>
          </a:bodyPr>
          <a:lstStyle/>
          <a:p>
            <a:pPr algn="just"/>
            <a:r>
              <a:rPr lang="fr-FR" sz="2000" dirty="0"/>
              <a:t>4</a:t>
            </a:r>
            <a:r>
              <a:rPr lang="fr-FR" sz="2000" baseline="30000" dirty="0"/>
              <a:t>e</a:t>
            </a:r>
            <a:r>
              <a:rPr lang="fr-FR" sz="2000" dirty="0"/>
              <a:t> de couverture :</a:t>
            </a:r>
          </a:p>
          <a:p>
            <a:pPr algn="just"/>
            <a:r>
              <a:rPr lang="fr-FR" sz="2000" dirty="0"/>
              <a:t>Les notes de collectage de </a:t>
            </a:r>
            <a:r>
              <a:rPr lang="fr-FR" sz="2000" dirty="0" err="1"/>
              <a:t>Luzel</a:t>
            </a:r>
            <a:r>
              <a:rPr lang="fr-FR" sz="2000" dirty="0"/>
              <a:t> sont peut-être la part la plus intéressante de son travail. Nous avons là le conte à l'état natif, noté en breton dans la proximité immédiate du conteur, avant toute réécriture. Un document exceptionnel pour l'ethnologue, pour le linguiste, pour le comparatiste ou le simple amateur de contes.</a:t>
            </a:r>
          </a:p>
          <a:p>
            <a:endParaRPr lang="fr-FR" dirty="0"/>
          </a:p>
        </p:txBody>
      </p:sp>
    </p:spTree>
    <p:extLst>
      <p:ext uri="{BB962C8B-B14F-4D97-AF65-F5344CB8AC3E}">
        <p14:creationId xmlns:p14="http://schemas.microsoft.com/office/powerpoint/2010/main" val="36197417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446C28-1587-E152-2A6B-D5C1B1B7CA8F}"/>
              </a:ext>
            </a:extLst>
          </p:cNvPr>
          <p:cNvSpPr>
            <a:spLocks noGrp="1"/>
          </p:cNvSpPr>
          <p:nvPr>
            <p:ph type="title"/>
          </p:nvPr>
        </p:nvSpPr>
        <p:spPr/>
        <p:txBody>
          <a:bodyPr/>
          <a:lstStyle/>
          <a:p>
            <a:r>
              <a:rPr lang="fr-FR" dirty="0"/>
              <a:t>conclusion</a:t>
            </a:r>
          </a:p>
        </p:txBody>
      </p:sp>
      <p:sp>
        <p:nvSpPr>
          <p:cNvPr id="3" name="Espace réservé du contenu 2">
            <a:extLst>
              <a:ext uri="{FF2B5EF4-FFF2-40B4-BE49-F238E27FC236}">
                <a16:creationId xmlns:a16="http://schemas.microsoft.com/office/drawing/2014/main" id="{0DBEB8E7-CC9D-6431-3913-BA73EAA8486D}"/>
              </a:ext>
            </a:extLst>
          </p:cNvPr>
          <p:cNvSpPr>
            <a:spLocks noGrp="1"/>
          </p:cNvSpPr>
          <p:nvPr>
            <p:ph idx="1"/>
          </p:nvPr>
        </p:nvSpPr>
        <p:spPr/>
        <p:txBody>
          <a:bodyPr>
            <a:normAutofit lnSpcReduction="10000"/>
          </a:bodyPr>
          <a:lstStyle/>
          <a:p>
            <a:endParaRPr lang="fr-FR" dirty="0"/>
          </a:p>
          <a:p>
            <a:pPr algn="just"/>
            <a:r>
              <a:rPr lang="fr-FR" dirty="0"/>
              <a:t>constants des va-et-vient entre matériaux oraux et écrits, culture « populaire » et culture savante</a:t>
            </a:r>
          </a:p>
          <a:p>
            <a:pPr marL="0" indent="0">
              <a:buNone/>
            </a:pPr>
            <a:endParaRPr lang="fr-FR" dirty="0"/>
          </a:p>
          <a:p>
            <a:pPr algn="just"/>
            <a:r>
              <a:rPr lang="fr-FR" dirty="0"/>
              <a:t>« une production littéraire issue d’une oralité interprétée  » : écho au projet de Marie de France</a:t>
            </a:r>
          </a:p>
          <a:p>
            <a:pPr marL="0" indent="0">
              <a:buNone/>
            </a:pPr>
            <a:endParaRPr lang="fr-FR" dirty="0"/>
          </a:p>
          <a:p>
            <a:pPr algn="just"/>
            <a:r>
              <a:rPr lang="fr-FR" dirty="0"/>
              <a:t>La collecte n’est pas un travail d’enregistrement neutre :  la transposition à l’écrit, le remaniement sont à l’œuvre, voire nécessaires pour garder une vitalité aux textes</a:t>
            </a:r>
          </a:p>
        </p:txBody>
      </p:sp>
    </p:spTree>
    <p:extLst>
      <p:ext uri="{BB962C8B-B14F-4D97-AF65-F5344CB8AC3E}">
        <p14:creationId xmlns:p14="http://schemas.microsoft.com/office/powerpoint/2010/main" val="4233954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CAD596D-7813-3628-BB3A-5CEAB66EF784}"/>
              </a:ext>
            </a:extLst>
          </p:cNvPr>
          <p:cNvSpPr>
            <a:spLocks noGrp="1"/>
          </p:cNvSpPr>
          <p:nvPr>
            <p:ph idx="1"/>
          </p:nvPr>
        </p:nvSpPr>
        <p:spPr>
          <a:xfrm>
            <a:off x="1109472" y="733736"/>
            <a:ext cx="10610088" cy="5908739"/>
          </a:xfrm>
        </p:spPr>
        <p:txBody>
          <a:bodyPr/>
          <a:lstStyle/>
          <a:p>
            <a:pPr lvl="0"/>
            <a:r>
              <a:rPr lang="fr-FR" b="1" dirty="0"/>
              <a:t>Le mot </a:t>
            </a:r>
            <a:r>
              <a:rPr lang="fr-FR" b="1" i="1" dirty="0"/>
              <a:t>lai</a:t>
            </a:r>
            <a:r>
              <a:rPr lang="fr-FR" b="1" dirty="0"/>
              <a:t>, un mot d’origine celtique ?</a:t>
            </a:r>
            <a:endParaRPr lang="fr-FR" dirty="0"/>
          </a:p>
          <a:p>
            <a:pPr marL="0" indent="0">
              <a:buNone/>
            </a:pPr>
            <a:r>
              <a:rPr lang="fr-FR" dirty="0"/>
              <a:t>	&lt;breton ou de l'irlandais laid, « chant des oiseaux ; puis chanson, poème</a:t>
            </a:r>
          </a:p>
          <a:p>
            <a:pPr marL="0" indent="0">
              <a:buNone/>
            </a:pPr>
            <a:r>
              <a:rPr lang="fr-FR" sz="2000" dirty="0"/>
              <a:t> L'</a:t>
            </a:r>
            <a:r>
              <a:rPr lang="fr-FR" sz="2000" dirty="0" err="1"/>
              <a:t>hyp</a:t>
            </a:r>
            <a:r>
              <a:rPr lang="fr-FR" sz="2000" dirty="0"/>
              <a:t>. communément admise est celle d'un </a:t>
            </a:r>
            <a:r>
              <a:rPr lang="fr-FR" sz="2000" dirty="0" err="1"/>
              <a:t>empr</a:t>
            </a:r>
            <a:r>
              <a:rPr lang="fr-FR" sz="2000" dirty="0"/>
              <a:t>. à un mot d'une </a:t>
            </a:r>
            <a:r>
              <a:rPr lang="fr-FR" sz="2000" dirty="0" err="1"/>
              <a:t>lang</a:t>
            </a:r>
            <a:r>
              <a:rPr lang="fr-FR" sz="2000" dirty="0"/>
              <a:t>. celtique (peut-être au </a:t>
            </a:r>
            <a:r>
              <a:rPr lang="fr-FR" sz="2000" dirty="0" err="1"/>
              <a:t>bret</a:t>
            </a:r>
            <a:r>
              <a:rPr lang="fr-FR" sz="2000" dirty="0"/>
              <a:t>. </a:t>
            </a:r>
            <a:r>
              <a:rPr lang="fr-FR" sz="2000" i="1" dirty="0"/>
              <a:t>*laid̄ </a:t>
            </a:r>
            <a:r>
              <a:rPr lang="fr-FR" sz="2000" dirty="0"/>
              <a:t>) correspondant à </a:t>
            </a:r>
            <a:r>
              <a:rPr lang="fr-FR" sz="2000" dirty="0" err="1"/>
              <a:t>l'irl</a:t>
            </a:r>
            <a:r>
              <a:rPr lang="fr-FR" sz="2000" dirty="0"/>
              <a:t>. </a:t>
            </a:r>
            <a:r>
              <a:rPr lang="fr-FR" sz="2000" i="1" dirty="0" err="1"/>
              <a:t>lôid</a:t>
            </a:r>
            <a:r>
              <a:rPr lang="fr-FR" sz="2000" i="1" dirty="0"/>
              <a:t>, </a:t>
            </a:r>
            <a:r>
              <a:rPr lang="fr-FR" sz="2000" dirty="0"/>
              <a:t>plus tard </a:t>
            </a:r>
            <a:r>
              <a:rPr lang="fr-FR" sz="2000" i="1" dirty="0"/>
              <a:t>laid </a:t>
            </a:r>
            <a:r>
              <a:rPr lang="fr-FR" sz="2000" dirty="0"/>
              <a:t>« chant des oiseaux, chanson; pièce de vers » attesté </a:t>
            </a:r>
            <a:r>
              <a:rPr lang="fr-FR" sz="2000" dirty="0" err="1"/>
              <a:t>dep</a:t>
            </a:r>
            <a:r>
              <a:rPr lang="fr-FR" sz="2000" dirty="0"/>
              <a:t>. </a:t>
            </a:r>
            <a:r>
              <a:rPr lang="fr-FR" sz="2000" i="1" dirty="0"/>
              <a:t>ca </a:t>
            </a:r>
            <a:r>
              <a:rPr lang="fr-FR" sz="2000" dirty="0"/>
              <a:t>800 […]</a:t>
            </a:r>
          </a:p>
          <a:p>
            <a:endParaRPr lang="fr-FR" dirty="0"/>
          </a:p>
          <a:p>
            <a:r>
              <a:rPr lang="fr-FR" dirty="0"/>
              <a:t>2</a:t>
            </a:r>
            <a:r>
              <a:rPr lang="fr-FR" baseline="30000" dirty="0"/>
              <a:t>e</a:t>
            </a:r>
            <a:r>
              <a:rPr lang="fr-FR" dirty="0"/>
              <a:t> hypothèse, discutée : </a:t>
            </a:r>
          </a:p>
          <a:p>
            <a:pPr marL="0" indent="0">
              <a:buNone/>
            </a:pPr>
            <a:r>
              <a:rPr lang="fr-FR" sz="2000" dirty="0"/>
              <a:t>l'a. prov. </a:t>
            </a:r>
            <a:r>
              <a:rPr lang="fr-FR" sz="2000" i="1" dirty="0"/>
              <a:t>lais </a:t>
            </a:r>
            <a:r>
              <a:rPr lang="fr-FR" sz="2000" dirty="0"/>
              <a:t>au sens de « chant des oiseaux » (</a:t>
            </a:r>
            <a:r>
              <a:rPr lang="fr-FR" sz="2000" i="1" dirty="0"/>
              <a:t>ca </a:t>
            </a:r>
            <a:r>
              <a:rPr lang="fr-FR" sz="2000" dirty="0"/>
              <a:t>1140, </a:t>
            </a:r>
            <a:r>
              <a:rPr lang="fr-FR" sz="2000" dirty="0" err="1"/>
              <a:t>Marcabru</a:t>
            </a:r>
            <a:r>
              <a:rPr lang="fr-FR" sz="2000" dirty="0"/>
              <a:t>) est antérieur à l'a. </a:t>
            </a:r>
            <a:r>
              <a:rPr lang="fr-FR" sz="2000" dirty="0" err="1"/>
              <a:t>fr.</a:t>
            </a:r>
            <a:r>
              <a:rPr lang="fr-FR" sz="2000" dirty="0"/>
              <a:t>, tandis qu'au sens de « mélodie, poésie chantée avec accompagnement musical » les </a:t>
            </a:r>
            <a:r>
              <a:rPr lang="fr-FR" sz="2000" dirty="0" err="1"/>
              <a:t>attest</a:t>
            </a:r>
            <a:r>
              <a:rPr lang="fr-FR" sz="2000" dirty="0"/>
              <a:t>. en a. prov. ne font pas réf. à la litt. « bretonne » : </a:t>
            </a:r>
            <a:r>
              <a:rPr lang="fr-FR" sz="2000" i="1" dirty="0"/>
              <a:t>lai </a:t>
            </a:r>
            <a:r>
              <a:rPr lang="fr-FR" sz="2000" dirty="0"/>
              <a:t>serait d'</a:t>
            </a:r>
            <a:r>
              <a:rPr lang="fr-FR" sz="2000" dirty="0" err="1"/>
              <a:t>orig</a:t>
            </a:r>
            <a:r>
              <a:rPr lang="fr-FR" sz="2000" dirty="0"/>
              <a:t>. lat. et remonterait à </a:t>
            </a:r>
            <a:r>
              <a:rPr lang="fr-FR" sz="2000" i="1" dirty="0"/>
              <a:t>(versus) </a:t>
            </a:r>
            <a:r>
              <a:rPr lang="fr-FR" sz="2000" i="1" dirty="0" err="1"/>
              <a:t>laicus</a:t>
            </a:r>
            <a:r>
              <a:rPr lang="fr-FR" sz="2000" i="1" dirty="0"/>
              <a:t> </a:t>
            </a:r>
            <a:r>
              <a:rPr lang="fr-FR" sz="2000" dirty="0"/>
              <a:t>(v. </a:t>
            </a:r>
            <a:r>
              <a:rPr lang="fr-FR" sz="2000" i="1" dirty="0"/>
              <a:t>laïc</a:t>
            </a:r>
            <a:r>
              <a:rPr lang="fr-FR" sz="2000" dirty="0"/>
              <a:t>) où </a:t>
            </a:r>
            <a:r>
              <a:rPr lang="fr-FR" sz="2000" i="1" dirty="0" err="1"/>
              <a:t>laicus</a:t>
            </a:r>
            <a:r>
              <a:rPr lang="fr-FR" sz="2000" i="1" dirty="0"/>
              <a:t> </a:t>
            </a:r>
            <a:r>
              <a:rPr lang="fr-FR" sz="2000" dirty="0"/>
              <a:t>serait devenu subst. autonome pour désigner une forme d'</a:t>
            </a:r>
            <a:r>
              <a:rPr lang="fr-FR" sz="2000" dirty="0" err="1"/>
              <a:t>expr</a:t>
            </a:r>
            <a:r>
              <a:rPr lang="fr-FR" sz="2000" dirty="0"/>
              <a:t>. pop. (à côté de genres musicaux d'inspiration religieuse, créés par les clercs) » TLF</a:t>
            </a:r>
          </a:p>
          <a:p>
            <a:endParaRPr lang="fr-FR" dirty="0"/>
          </a:p>
        </p:txBody>
      </p:sp>
    </p:spTree>
    <p:extLst>
      <p:ext uri="{BB962C8B-B14F-4D97-AF65-F5344CB8AC3E}">
        <p14:creationId xmlns:p14="http://schemas.microsoft.com/office/powerpoint/2010/main" val="1704753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2801EF3-2196-6C46-2784-21A3B5939246}"/>
              </a:ext>
            </a:extLst>
          </p:cNvPr>
          <p:cNvSpPr>
            <a:spLocks noGrp="1"/>
          </p:cNvSpPr>
          <p:nvPr>
            <p:ph idx="1"/>
          </p:nvPr>
        </p:nvSpPr>
        <p:spPr>
          <a:xfrm>
            <a:off x="829056" y="499872"/>
            <a:ext cx="10524744" cy="5677091"/>
          </a:xfrm>
        </p:spPr>
        <p:txBody>
          <a:bodyPr>
            <a:normAutofit lnSpcReduction="10000"/>
          </a:bodyPr>
          <a:lstStyle/>
          <a:p>
            <a:pPr marL="0" indent="0">
              <a:buNone/>
            </a:pPr>
            <a:r>
              <a:rPr lang="fr-FR" dirty="0"/>
              <a:t>LAI : </a:t>
            </a:r>
          </a:p>
          <a:p>
            <a:pPr marL="0" indent="0">
              <a:buNone/>
            </a:pPr>
            <a:r>
              <a:rPr lang="fr-FR" dirty="0"/>
              <a:t>	« poème narratif ou lyrique, de longueur variable (ayant très souvent un accompagnement musical) ; </a:t>
            </a:r>
            <a:r>
              <a:rPr lang="fr-FR" i="1" dirty="0"/>
              <a:t>ca </a:t>
            </a:r>
            <a:r>
              <a:rPr lang="fr-FR" dirty="0"/>
              <a:t>1170 en </a:t>
            </a:r>
            <a:r>
              <a:rPr lang="fr-FR" dirty="0" err="1"/>
              <a:t>partic</a:t>
            </a:r>
            <a:r>
              <a:rPr lang="fr-FR" dirty="0"/>
              <a:t>. avec réf. à une tradition « bretonne » TLF</a:t>
            </a:r>
          </a:p>
          <a:p>
            <a:pPr marL="0" indent="0">
              <a:buNone/>
            </a:pPr>
            <a:endParaRPr lang="fr-FR" dirty="0"/>
          </a:p>
          <a:p>
            <a:pPr marL="0" indent="0">
              <a:buNone/>
            </a:pPr>
            <a:r>
              <a:rPr lang="fr-FR" dirty="0"/>
              <a:t>	« Poème narratif en vers octosyllabes à rimes plates, dont le genre se développa surtout au </a:t>
            </a:r>
            <a:r>
              <a:rPr lang="fr-FR" dirty="0" err="1"/>
              <a:t>xii</a:t>
            </a:r>
            <a:r>
              <a:rPr lang="fr-FR" baseline="30000" dirty="0" err="1"/>
              <a:t>e</a:t>
            </a:r>
            <a:r>
              <a:rPr lang="fr-FR" dirty="0"/>
              <a:t> siècle, et dont l’inspiration était souvent marquée par le merveilleux des légendes bretonnes. </a:t>
            </a:r>
            <a:r>
              <a:rPr lang="fr-FR" i="1" dirty="0"/>
              <a:t>Les lais de Marie de France. » (9</a:t>
            </a:r>
            <a:r>
              <a:rPr lang="fr-FR" i="1" baseline="30000" dirty="0"/>
              <a:t>e</a:t>
            </a:r>
            <a:r>
              <a:rPr lang="fr-FR" i="1" dirty="0"/>
              <a:t> Dictionnaire de l’Académie)</a:t>
            </a:r>
            <a:endParaRPr lang="fr-FR" dirty="0"/>
          </a:p>
          <a:p>
            <a:pPr marL="0" indent="0">
              <a:buNone/>
            </a:pPr>
            <a:endParaRPr lang="fr-FR" dirty="0"/>
          </a:p>
          <a:p>
            <a:pPr marL="0" indent="0">
              <a:buNone/>
            </a:pPr>
            <a:r>
              <a:rPr lang="fr-FR" dirty="0"/>
              <a:t>Désigne aussi des formes lyriques : </a:t>
            </a:r>
          </a:p>
          <a:p>
            <a:pPr marL="0" indent="0">
              <a:buNone/>
            </a:pPr>
            <a:r>
              <a:rPr lang="fr-FR" dirty="0"/>
              <a:t>	fin 12</a:t>
            </a:r>
            <a:r>
              <a:rPr lang="fr-FR" baseline="30000" dirty="0"/>
              <a:t>e</a:t>
            </a:r>
            <a:r>
              <a:rPr lang="fr-FR" dirty="0"/>
              <a:t>-début 13</a:t>
            </a:r>
            <a:r>
              <a:rPr lang="fr-FR" baseline="30000" dirty="0"/>
              <a:t>e</a:t>
            </a:r>
            <a:r>
              <a:rPr lang="fr-FR" dirty="0"/>
              <a:t> ; lais-</a:t>
            </a:r>
            <a:r>
              <a:rPr lang="fr-FR" dirty="0" err="1"/>
              <a:t>descort</a:t>
            </a:r>
            <a:r>
              <a:rPr lang="fr-FR" dirty="0"/>
              <a:t> puis 14-15</a:t>
            </a:r>
            <a:r>
              <a:rPr lang="fr-FR" baseline="30000" dirty="0"/>
              <a:t>e</a:t>
            </a:r>
            <a:r>
              <a:rPr lang="fr-FR" dirty="0"/>
              <a:t> : Machaut, Deschamps, formes codées du point de vue des strophes et schémas de rimes. </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1002777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CFD4EF-E112-13F6-B88C-4F414DA2FFD1}"/>
              </a:ext>
            </a:extLst>
          </p:cNvPr>
          <p:cNvSpPr>
            <a:spLocks noGrp="1"/>
          </p:cNvSpPr>
          <p:nvPr>
            <p:ph type="title"/>
          </p:nvPr>
        </p:nvSpPr>
        <p:spPr>
          <a:xfrm>
            <a:off x="838201" y="1353312"/>
            <a:ext cx="10389108" cy="1255776"/>
          </a:xfrm>
        </p:spPr>
        <p:txBody>
          <a:bodyPr>
            <a:normAutofit fontScale="90000"/>
          </a:bodyPr>
          <a:lstStyle/>
          <a:p>
            <a:r>
              <a:rPr lang="fr-FR" b="1" dirty="0"/>
              <a:t>I. Un projet explicite de conservatoire revisité de la tradition orale</a:t>
            </a:r>
            <a:br>
              <a:rPr lang="fr-FR" b="1" dirty="0"/>
            </a:br>
            <a:br>
              <a:rPr lang="fr-FR" b="1" dirty="0"/>
            </a:br>
            <a:r>
              <a:rPr lang="fr-FR" sz="2700" b="1" dirty="0"/>
              <a:t>1. Le choix de l’oralité : une démarcation de la mode littéraire de l’antique</a:t>
            </a:r>
            <a:br>
              <a:rPr lang="fr-FR" b="1" dirty="0"/>
            </a:br>
            <a:br>
              <a:rPr lang="fr-FR" dirty="0"/>
            </a:br>
            <a:endParaRPr lang="fr-FR" dirty="0"/>
          </a:p>
        </p:txBody>
      </p:sp>
      <p:sp>
        <p:nvSpPr>
          <p:cNvPr id="3" name="Espace réservé du contenu 2">
            <a:extLst>
              <a:ext uri="{FF2B5EF4-FFF2-40B4-BE49-F238E27FC236}">
                <a16:creationId xmlns:a16="http://schemas.microsoft.com/office/drawing/2014/main" id="{E2268F7C-9D67-16B3-E09D-A449E56E60DD}"/>
              </a:ext>
            </a:extLst>
          </p:cNvPr>
          <p:cNvSpPr>
            <a:spLocks noGrp="1"/>
          </p:cNvSpPr>
          <p:nvPr>
            <p:ph sz="half" idx="1"/>
          </p:nvPr>
        </p:nvSpPr>
        <p:spPr>
          <a:xfrm>
            <a:off x="838201" y="2982150"/>
            <a:ext cx="5181600" cy="4351338"/>
          </a:xfrm>
        </p:spPr>
        <p:txBody>
          <a:bodyPr>
            <a:normAutofit/>
          </a:bodyPr>
          <a:lstStyle/>
          <a:p>
            <a:pPr marL="0" indent="0">
              <a:buNone/>
            </a:pPr>
            <a:r>
              <a:rPr lang="fr-FR" sz="2000" dirty="0"/>
              <a:t>Pur </a:t>
            </a:r>
            <a:r>
              <a:rPr lang="fr-FR" sz="2000" dirty="0" err="1"/>
              <a:t>ceo</a:t>
            </a:r>
            <a:r>
              <a:rPr lang="fr-FR" sz="2000" dirty="0"/>
              <a:t> commençai a penser</a:t>
            </a:r>
          </a:p>
          <a:p>
            <a:pPr marL="0" indent="0">
              <a:buNone/>
            </a:pPr>
            <a:r>
              <a:rPr lang="fr-FR" sz="2000" dirty="0"/>
              <a:t>D’</a:t>
            </a:r>
            <a:r>
              <a:rPr lang="fr-FR" sz="2000" dirty="0" err="1"/>
              <a:t>alkune</a:t>
            </a:r>
            <a:r>
              <a:rPr lang="fr-FR" sz="2000" dirty="0"/>
              <a:t> </a:t>
            </a:r>
            <a:r>
              <a:rPr lang="fr-FR" sz="2000" dirty="0" err="1"/>
              <a:t>bone</a:t>
            </a:r>
            <a:r>
              <a:rPr lang="fr-FR" sz="2000" dirty="0"/>
              <a:t> </a:t>
            </a:r>
            <a:r>
              <a:rPr lang="fr-FR" sz="2000" dirty="0" err="1"/>
              <a:t>estoire</a:t>
            </a:r>
            <a:r>
              <a:rPr lang="fr-FR" sz="2000" dirty="0"/>
              <a:t> faire</a:t>
            </a:r>
          </a:p>
          <a:p>
            <a:pPr marL="0" indent="0">
              <a:buNone/>
            </a:pPr>
            <a:r>
              <a:rPr lang="fr-FR" sz="2000" dirty="0"/>
              <a:t>E de latin en </a:t>
            </a:r>
            <a:r>
              <a:rPr lang="fr-FR" sz="2000" dirty="0" err="1"/>
              <a:t>romanz</a:t>
            </a:r>
            <a:r>
              <a:rPr lang="fr-FR" sz="2000" dirty="0"/>
              <a:t> traire ;</a:t>
            </a:r>
          </a:p>
          <a:p>
            <a:pPr marL="0" indent="0">
              <a:buNone/>
            </a:pPr>
            <a:r>
              <a:rPr lang="fr-FR" sz="2000" dirty="0"/>
              <a:t>Mais ne me </a:t>
            </a:r>
            <a:r>
              <a:rPr lang="fr-FR" sz="2000" dirty="0" err="1"/>
              <a:t>fust</a:t>
            </a:r>
            <a:r>
              <a:rPr lang="fr-FR" sz="2000" dirty="0"/>
              <a:t> </a:t>
            </a:r>
            <a:r>
              <a:rPr lang="fr-FR" sz="2000" dirty="0" err="1"/>
              <a:t>guaires</a:t>
            </a:r>
            <a:r>
              <a:rPr lang="fr-FR" sz="2000" dirty="0"/>
              <a:t> de pris ;</a:t>
            </a:r>
          </a:p>
          <a:p>
            <a:pPr marL="0" indent="0">
              <a:buNone/>
            </a:pPr>
            <a:r>
              <a:rPr lang="fr-FR" sz="2000" dirty="0" err="1"/>
              <a:t>Itant</a:t>
            </a:r>
            <a:r>
              <a:rPr lang="fr-FR" sz="2000" dirty="0"/>
              <a:t> s’en </a:t>
            </a:r>
            <a:r>
              <a:rPr lang="fr-FR" sz="2000" dirty="0" err="1"/>
              <a:t>sunt</a:t>
            </a:r>
            <a:r>
              <a:rPr lang="fr-FR" sz="2000" dirty="0"/>
              <a:t> </a:t>
            </a:r>
            <a:r>
              <a:rPr lang="fr-FR" sz="2000" dirty="0" err="1"/>
              <a:t>altres</a:t>
            </a:r>
            <a:r>
              <a:rPr lang="fr-FR" sz="2000" dirty="0"/>
              <a:t> entremis</a:t>
            </a:r>
          </a:p>
          <a:p>
            <a:pPr marL="0" indent="0">
              <a:buNone/>
            </a:pPr>
            <a:endParaRPr lang="fr-FR" sz="2000" dirty="0"/>
          </a:p>
          <a:p>
            <a:pPr marL="0" indent="0">
              <a:buNone/>
            </a:pPr>
            <a:r>
              <a:rPr lang="fr-FR" sz="2000" dirty="0"/>
              <a:t>Des lais pensai qu’</a:t>
            </a:r>
            <a:r>
              <a:rPr lang="fr-FR" sz="2000" dirty="0" err="1"/>
              <a:t>oïz</a:t>
            </a:r>
            <a:r>
              <a:rPr lang="fr-FR" sz="2000" dirty="0"/>
              <a:t> </a:t>
            </a:r>
            <a:r>
              <a:rPr lang="fr-FR" sz="2000" dirty="0" err="1"/>
              <a:t>aveie</a:t>
            </a:r>
            <a:r>
              <a:rPr lang="fr-FR" sz="2000" dirty="0"/>
              <a:t> 34</a:t>
            </a:r>
          </a:p>
          <a:p>
            <a:pPr marL="0" indent="0">
              <a:buNone/>
            </a:pPr>
            <a:r>
              <a:rPr lang="fr-FR" sz="2000" dirty="0" err="1"/>
              <a:t>Pluseurs</a:t>
            </a:r>
            <a:r>
              <a:rPr lang="fr-FR" sz="2000" dirty="0"/>
              <a:t> en ai </a:t>
            </a:r>
            <a:r>
              <a:rPr lang="fr-FR" sz="2000" dirty="0" err="1"/>
              <a:t>oïz</a:t>
            </a:r>
            <a:r>
              <a:rPr lang="fr-FR" sz="2000" dirty="0"/>
              <a:t> conter 39</a:t>
            </a:r>
          </a:p>
          <a:p>
            <a:pPr marL="0" indent="0">
              <a:buNone/>
            </a:pPr>
            <a:endParaRPr lang="fr-FR" dirty="0"/>
          </a:p>
          <a:p>
            <a:pPr marL="0" indent="0">
              <a:buNone/>
            </a:pPr>
            <a:endParaRPr lang="fr-FR" dirty="0"/>
          </a:p>
        </p:txBody>
      </p:sp>
      <p:sp>
        <p:nvSpPr>
          <p:cNvPr id="4" name="Espace réservé du contenu 3">
            <a:extLst>
              <a:ext uri="{FF2B5EF4-FFF2-40B4-BE49-F238E27FC236}">
                <a16:creationId xmlns:a16="http://schemas.microsoft.com/office/drawing/2014/main" id="{37EBC4B6-76E1-1BEC-895C-4D0ADDC2ECF8}"/>
              </a:ext>
            </a:extLst>
          </p:cNvPr>
          <p:cNvSpPr>
            <a:spLocks noGrp="1"/>
          </p:cNvSpPr>
          <p:nvPr>
            <p:ph sz="half" idx="2"/>
          </p:nvPr>
        </p:nvSpPr>
        <p:spPr>
          <a:xfrm>
            <a:off x="6096000" y="2982150"/>
            <a:ext cx="5181600" cy="4351338"/>
          </a:xfrm>
        </p:spPr>
        <p:txBody>
          <a:bodyPr>
            <a:normAutofit/>
          </a:bodyPr>
          <a:lstStyle/>
          <a:p>
            <a:pPr marL="0" indent="0" algn="just">
              <a:buNone/>
            </a:pPr>
            <a:r>
              <a:rPr lang="fr-FR" sz="2400" dirty="0"/>
              <a:t>Voilà pourquoi j’ai d’abord eu l’idée de composer un bon récit que j’aurais traduit de latin en français. Mais je n’en aurai pas tiré grande estime, car tant d’autres l’ont déjà fait. </a:t>
            </a:r>
          </a:p>
          <a:p>
            <a:pPr marL="0" indent="0" algn="just">
              <a:buNone/>
            </a:pPr>
            <a:endParaRPr lang="fr-FR" sz="2400" dirty="0"/>
          </a:p>
          <a:p>
            <a:pPr marL="0" indent="0" algn="just">
              <a:buNone/>
            </a:pPr>
            <a:r>
              <a:rPr lang="fr-FR" sz="2400" dirty="0"/>
              <a:t>J’ai pensé aux lais que j’avais entendus/ J’en avais entendu raconter plusieurs</a:t>
            </a:r>
          </a:p>
          <a:p>
            <a:pPr marL="0" indent="0" algn="just">
              <a:buNone/>
            </a:pPr>
            <a:endParaRPr lang="fr-FR" dirty="0"/>
          </a:p>
        </p:txBody>
      </p:sp>
    </p:spTree>
    <p:extLst>
      <p:ext uri="{BB962C8B-B14F-4D97-AF65-F5344CB8AC3E}">
        <p14:creationId xmlns:p14="http://schemas.microsoft.com/office/powerpoint/2010/main" val="86424186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758</TotalTime>
  <Words>6318</Words>
  <Application>Microsoft Macintosh PowerPoint</Application>
  <PresentationFormat>Grand écran</PresentationFormat>
  <Paragraphs>497</Paragraphs>
  <Slides>65</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65</vt:i4>
      </vt:variant>
    </vt:vector>
  </HeadingPairs>
  <TitlesOfParts>
    <vt:vector size="70" baseType="lpstr">
      <vt:lpstr>Arial</vt:lpstr>
      <vt:lpstr>Calibri</vt:lpstr>
      <vt:lpstr>Calibri Light</vt:lpstr>
      <vt:lpstr>Times New Roman</vt:lpstr>
      <vt:lpstr>Thème Office</vt:lpstr>
      <vt:lpstr>Les lais de Marie de France,   un conservatoire littéraire des contes bretons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 Un projet explicite de conservatoire revisité de la tradition orale  1. Le choix de l’oralité : une démarcation de la mode littéraire de l’antique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II. Les caractéristiques du lai : « des contes d’aventure et d’amour »   1. Une esthétique de la brièveté </vt:lpstr>
      <vt:lpstr>2. Une réflexion sur l’expérience amoureuse et sa symbolisation : L’importance des objets symboliques et emblématiques   </vt:lpstr>
      <vt:lpstr>3. La voix narrative et La transmission des récits comme fructification de la parole  </vt:lpstr>
      <vt:lpstr>Présentation PowerPoint</vt:lpstr>
      <vt:lpstr>Présentation PowerPoint</vt:lpstr>
      <vt:lpstr>Présentation PowerPoint</vt:lpstr>
      <vt:lpstr>Présentation PowerPoint</vt:lpstr>
      <vt:lpstr>Présentation PowerPoint</vt:lpstr>
      <vt:lpstr>III. Les traces d’une matière bretonne et celtique dans les Lais  1. Des marques linguistiques : la Bretagne ancienne comme chronotope entre référentiel et merveilleux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 Exemple du Lai du chèvrefeuille :  matière tristanienne et signes ogamiques ? </vt:lpstr>
      <vt:lpstr>Présentation PowerPoint</vt:lpstr>
      <vt:lpstr>Présentation PowerPoint</vt:lpstr>
      <vt:lpstr>Présentation PowerPoint</vt:lpstr>
      <vt:lpstr>Présentation PowerPoint</vt:lpstr>
      <vt:lpstr>Présentation PowerPoint</vt:lpstr>
      <vt:lpstr>IV. Etude du Lai du Laüstic : le lai comme reliquaire </vt:lpstr>
      <vt:lpstr>Présentation PowerPoint</vt:lpstr>
      <vt:lpstr>Présentation PowerPoint</vt:lpstr>
      <vt:lpstr> 4. La dimension métapoétique : le commentaire sur un projet d’écriture   </vt:lpstr>
      <vt:lpstr>V. La chanson du rossignol : version variante du lai de Marie de France ou fabrication d’un faux ?  1. Une chanson intégrée par Hersart de La Villemarqué au Barzaz-Breiz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lastModifiedBy>Microsoft Office User</cp:lastModifiedBy>
  <cp:revision>18</cp:revision>
  <dcterms:created xsi:type="dcterms:W3CDTF">2025-11-10T16:44:07Z</dcterms:created>
  <dcterms:modified xsi:type="dcterms:W3CDTF">2025-11-17T14:54:05Z</dcterms:modified>
</cp:coreProperties>
</file>