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8" r:id="rId2"/>
    <p:sldId id="403" r:id="rId3"/>
    <p:sldId id="426" r:id="rId4"/>
    <p:sldId id="382" r:id="rId5"/>
    <p:sldId id="419" r:id="rId6"/>
    <p:sldId id="388" r:id="rId7"/>
    <p:sldId id="405" r:id="rId8"/>
    <p:sldId id="389" r:id="rId9"/>
    <p:sldId id="398" r:id="rId10"/>
    <p:sldId id="268" r:id="rId11"/>
    <p:sldId id="392" r:id="rId12"/>
    <p:sldId id="321" r:id="rId13"/>
    <p:sldId id="394" r:id="rId14"/>
    <p:sldId id="391" r:id="rId15"/>
    <p:sldId id="303" r:id="rId16"/>
    <p:sldId id="289" r:id="rId17"/>
    <p:sldId id="423" r:id="rId18"/>
    <p:sldId id="424" r:id="rId19"/>
    <p:sldId id="304" r:id="rId20"/>
    <p:sldId id="375" r:id="rId21"/>
    <p:sldId id="395" r:id="rId22"/>
    <p:sldId id="274" r:id="rId23"/>
    <p:sldId id="396" r:id="rId24"/>
    <p:sldId id="275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2T09:08:07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794 11 24575,'-14'0'0,"0"0"0,0 0 0,0 0 0,0 0 0,0 0 0,0 0 0,0 0 0,0 0 0,0 0 0,0 0 0,0 0 0,0 0 0,0 0 0,1 0 0,-1 0 0,0 0 0,6 6 0,-4-4 0,4 4 0,-6-6 0,0 0 0,-9 0 0,7 6 0,-7-4 0,9 4 0,0-6 0,0 6 0,-9-5 0,7 5 0,-7-6 0,9 7 0,0-6 0,0 11 0,0-10 0,0 4 0,1 0 0,-1-4 0,0 10 0,0-10 0,0 10 0,0-11 0,0 12 0,0-6 0,0 7 0,0 0 0,0 0 0,0 0 0,0 0 0,7-1 0,-6 1 0,12 0 0,-6 0 0,1 0 0,5 0 0,-12-1 0,12 1 0,-5 0 0,-1-6 0,6 4 0,-5-4 0,6 5 0,0 1 0,-7 0 0,6 0 0,-5 0 0,6 0 0,0-1 0,0 1 0,0 0 0,0 0 0,0 0 0,6 0 0,-5-1 0,12 1 0,-12 0 0,12 0 0,-12 0 0,5-1 0,0 1 0,2 0 0,0 0 0,-2 0 0,0 0 0,2-1 0,-1 1 0,-1 0 0,1-6 0,-6 4 0,11-4 0,-10 6 0,10-7 0,-10 5 0,10-10 0,-10 10 0,10-4 0,-4 6 0,5-7 0,-5 6 0,4-6 0,-4 1 0,6 4 0,0-4 0,0 0 0,-1 4 0,1-10 0,0 4 0,0 0 0,9-5 0,-7 6 0,15 0 0,-6-5 0,1 6 0,5-8 0,-6 0 0,9 0 0,0 0 0,-9 0 0,7 0 0,-16 0 0,16 0 0,-16 0 0,7 0 0,-9 0 0,-1 0 0,1 0 0,0 0 0,0-7 0,0 6 0,0-12 0,-1 12 0,-5-12 0,4 12 0,-10-11 0,10 10 0,-10-10 0,10 4 0,-10-6 0,10 0 0,-11 0 0,12 0 0,-12 0 0,11 0 0,-10 0 0,4 0 0,0 0 0,-4 0 0,10 1 0,-10-1 0,10 0 0,-11 0 0,12 6 0,-12-4 0,5 4 0,1 0 0,-6-4 0,5 4 0,-6-6 0,6 0 0,-4 0 0,4 0 0,-6 0 0,0 0 0,6 0 0,-4 1 0,4-10 0,-6 6 0,0-5 0,0 8 0,0 0 0,0 0 0,0 0 0,0 0 0,0 0 0,0 0 0,0 0 0,0 0 0,0 0 0,0 0 0,0 0 0,0 0 0,0 0 0,-6 7 0,4-6 0,-4 6 0,0-1 0,4-5 0,-10 12 0,10-11 0,-10 4 0,4-6 0,-6 0 0,7 0 0,-6 0 0,12 0 0,-12 6 0,12-4 0,-12 4 0,12-6 0,-12 7 0,12-6 0,-12 12 0,12-12 0,-12 12 0,6-6 0,-1 1 0,-4 5 0,10-5 0,-4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2T09:27:13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2T09:27:16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32 194 24575,'-8'-23'0,"6"7"0,-5-16 0,7 16 0,0-7 0,0 9 0,0 0 0,0 0 0,0 0 0,0 0 0,6 7 0,2 0 0,5 7 0,1 0 0,0 6 0,0-4 0,-6 10 0,4-10 0,-5 4 0,1 0 0,4 2 0,-4 6 0,15 1 0,-7-1 0,1 1 0,-5-7 0,-11 4 0,12-10 0,-12 10 0,12-10 0,-12 10 0,5-4 0,-6 5 0,6 1 0,-4 0 0,4 9 0,-6-7 0,0 7 0,-8-1 0,7-6 0,-13 7 0,12-9 0,-10 0 0,10 0 0,-4 0 0,0-1 0,-2 1 0,-6 0 0,0 0 0,7 0 0,-6 0 0,5-1 0,1 1 0,-6 0 0,12 0 0,-12 0 0,6-1 0,-1 1 0,-4-6 0,4 4 0,-6-4 0,0 0 0,0 4 0,0-11 0,0 6 0,13-7 0,8 0 0,9 0 0,3 0 0,4 0 0,-7 0 0,7 0 0,-9 0 0,0 0 0,0 0 0,-1 0 0,1 0 0,0 0 0,0 0 0,0 0 0,0 0 0,-1 0 0,1 0 0,9 0 0,-7-7 0,7 6 0,-15 1 0,-2 7 0,-6 1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2T09:27:17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5T08:53:53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1 24575,'-16'0'0,"0"0"0,0 0 0,0 0 0,0 0 0,0 0 0,0 0 0,0 0 0,-1 0 0,1 7 0,0-5 0,0 5 0,0-7 0,7 7 0,-5-5 0,5 5 0,0 0 0,-5-6 0,12 14 0,-13-14 0,6 7 0,1-1 0,-7-6 0,13 14 0,-12-14 0,12 14 0,-12-14 0,12 14 0,-5-7 0,7 8 0,0 0 0,0 0 0,0 0 0,0 0 0,0 0 0,0 0 0,0 0 0,0 0 0,0 0 0,0 0 0,0 0 0,0 0 0,0 0 0,0 0 0,7 0 0,-5 0 0,5 0 0,-7 0 0,7-7 0,-5 5 0,12-12 0,-12 12 0,12-12 0,-5 5 0,0 0 0,5-5 0,-5 5 0,7 0 0,10-5 0,-7 12 0,7-12 0,-10 12 0,0-12 0,0 5 0,0-7 0,0 7 0,0-5 0,0 5 0,0-7 0,0 0 0,0 0 0,0 0 0,0 0 0,0 0 0,0 0 0,0 0 0,0 0 0,0 0 0,0 0 0,-7-7 0,5 5 0,-5-5 0,0 0 0,5 5 0,-5-5 0,0 0 0,5 5 0,-12-13 0,12 14 0,-5-14 0,7 14 0,-8-14 0,7 13 0,-14-12 0,7 5 0,-8-7 0,0 0 0,7 7 0,-6-5 0,7 5 0,-8-7 0,0 0 0,7 7 0,-6-6 0,7 6 0,-8-7 0,0 0 0,0 0 0,0 0 0,0 0 0,0 0 0,0 0 0,0-1 0,-8 8 0,7-5 0,-14 12 0,13-12 0,-5 5 0,0 0 0,5-5 0,-5 5 0,0 0 0,-2-5 0,-7 12 0,0-5 0,0 0 0,0 5 0,0-5 0,7-1 0,-6 7 0,6-7 0,0 1 0,-5 6 0,5-7 0,-7 8 0,0 0 0,0 0 0,0 0 0,0 0 0,-1-7 0,1 5 0,0-5 0,0 7 0,7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21:12:37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2284 16 24575,'-14'0'0,"0"0"0,0 0 0,0 0 0,0 0 0,0 0 0,0 6 0,0-4 0,1 4 0,-10-6 0,-3 7 0,-8-5 0,0 6 0,0-1 0,9-5 0,-7 13 0,7-13 0,-9 6 0,0-1 0,9-5 0,-7 6 0,7-1 0,-1-5 0,-5 6 0,14-2 0,-14-5 0,14 5 0,-15 2 0,7-6 0,0 5 0,-7 1 0,7-6 0,0 5 0,-7 1 0,16-6 0,-16 5 0,16-7 0,-16 8 0,16-6 0,-16 13 0,7-13 0,-9 13 0,9-13 0,-7 5 0,7 1 0,-10-6 0,1 13 0,0-6 0,9 0 0,-22 14 0,27-19 0,-27 18 0,31-14 0,-16 1 0,16 4 0,-7-6 0,0 9 0,7-2 0,-16 2 0,16-1 0,-16 1 0,7 0 0,-9 8 0,9-6 0,-7 6 0,6-9 0,1 1 0,-7 1 0,16-3 0,-7 1 0,9-1 0,1 0 0,-1-1 0,-7 7 0,6-4 0,-14 5 0,13-7 0,-7 2 0,9-3 0,-1 10 0,0-7 0,0 7 0,1-9 0,-1 9 0,0-7 0,-1 15 0,1-14 0,-1 14 0,1-15 0,-1 16 0,1-16 0,-1 16 0,8-16 0,-14 22 0,19-12 0,-17 6 0,11-1 0,1-15 0,-8 16 0,15-7 0,-7 9 0,0 0 0,7 0 0,-7 0 0,8-9 0,-8 7 0,6-16 0,-5 16 0,7-16 0,0 7 0,0-9 0,0-1 0,0 1 0,0 0 0,0 0 0,0 0 0,0 0 0,0-1 0,0 1 0,0 0 0,0 0 0,0 0 0,6-7 0,-4 6 0,4-6 0,-6 7 0,6 0 0,-5 0 0,12 0 0,-6-1 0,1 1 0,4-6 0,-10 4 0,4-4 0,0 0 0,-4 4 0,10-4 0,-10 5 0,10 1 0,-5 0 0,7-6 0,-6 4 0,4-4 0,-4 5 0,6-5 0,0 4 0,-1-4 0,1 6 0,0 0 0,0-7 0,0 6 0,9-4 0,-7 5 0,6 1 0,-8-7 0,0 4 0,0-10 0,0 4 0,-7 0 0,6-4 0,-6 4 0,7-6 0,0 0 0,9 0 0,2-8 0,9 6 0,-9-5 0,7-1 0,-7 6 0,9-13 0,0 13 0,0-5 0,0 7 0,0 0 0,0 0 0,-9-7 0,6 6 0,-6-5 0,9 6 0,-9 0 0,7 0 0,-16 0 0,7 0 0,-9 0 0,0 0 0,0 0 0,-1 0 0,1 0 0,0 0 0,0 0 0,0 0 0,0 0 0,-1 0 0,1 0 0,0-7 0,9 6 0,-7-5 0,16-2 0,-16 6 0,6-12 0,-8 13 0,0-12 0,0 12 0,0-11 0,9 10 0,-7-10 0,6 4 0,-8 0 0,9-6 0,-7 6 0,7-7 0,-9 7 0,0-4 0,-1 4 0,1-6 0,0 6 0,0-4 0,0 4 0,-1-6 0,1 7 0,9-7 0,-13 6 0,11-8 0,-13 9 0,6-6 0,0 5 0,-1-5 0,1-1 0,0 0 0,0 0 0,0 6 0,0-4 0,-1 4 0,-5-6 0,4 0 0,-4 0 0,6 6 0,0-4 0,-1 4 0,-5-6 0,4 7 0,-4-6 0,6 5 0,0 1 0,0-6 0,-7 6 0,6-1 0,-6-5 0,7 6 0,0-7 0,0 6 0,0-4 0,-1 4 0,1-6 0,0 0 0,0 6 0,-6-4 0,4 10 0,-5-10 0,7 4 0,0 0 0,0-4 0,0 4 0,0-6 0,-1 0 0,1 7 0,0-6 0,-6 6 0,4-1 0,-4-5 0,6 12 0,-7-11 0,6 4 0,-6 0 0,7-4 0,-6 4 0,4 0 0,-4-4 0,5 4 0,1-6 0,0 0 0,0 0 0,0 6 0,1-13 0,-1 17 0,1-17 0,-7 13 0,4-6 0,-4 7 0,0-6 0,4 12 0,-4-12 0,5 5 0,1-5 0,0-1 0,0 6 0,-6-5 0,4 6 0,-4-7 0,5 0 0,-5 0 0,4 6 0,-4-4 0,6 4 0,-6-6 0,4 0 0,-4 0 0,-1 0 0,6 7 0,-12-6 0,11 5 0,-4-5 0,0-10 0,4 6 0,-10-5 0,10 8 0,-11 0 0,13-9 0,-6 7 0,1-16 0,-3 16 0,2-16 0,-6 15 0,5-5 0,-7-1 0,6 7 0,-4-7 0,4 9 0,-6 0 0,0 0 0,0 0 0,0 0 0,0 0 0,0 0 0,0 0 0,0 0 0,0 0 0,0 0 0,0 0 0,0 0 0,0 1 0,0-1 0,0 0 0,0 0 0,0 0 0,0 0 0,-6 0 0,4 0 0,-10 6 0,10-4 0,-4 4 0,0 0 0,4-4 0,-10 10 0,4-10 0,-6 10 0,7-10 0,-6 11 0,5-6 0,1 1 0,-6 5 0,6-6 0,-7 1 0,0 5 0,6-12 0,-4 12 0,4-5 0,0-1 0,-4 6 0,4-12 0,-6 12 0,0-12 0,0 12 0,0-11 0,0 10 0,0-10 0,0 10 0,1-4 0,-1 6 0,0 0 0,0-6 0,0 4 0,0-4 0,0 6 0,0 0 0,0 0 0,0 0 0,0 0 0,0 0 0,0 0 0,7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43:24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864 29 24575,'-14'0'0,"0"0"0,0 0 0,0-7 0,0 6 0,0-5 0,0 6 0,1 0 0,-1 0 0,0 0 0,0 0 0,0-6 0,0 4 0,0-4 0,0 6 0,0 0 0,0 0 0,0 0 0,0 0 0,0 0 0,0 0 0,0 0 0,0 0 0,1 0 0,-1 0 0,6 6 0,-5-5 0,6 6 0,-7-7 0,0 0 0,0 0 0,0 0 0,6 6 0,-4-5 0,4 5 0,-6 1 0,0-6 0,0 5 0,0 0 0,0-4 0,1 4 0,5 0 0,-5-4 0,12 10 0,-12-10 0,6 10 0,-7-11 0,6 12 0,-4-12 0,10 12 0,-10-12 0,4 11 0,0-4 0,-4 0 0,4 4 0,-6-4 0,0 6 0,0-1 0,0 1 0,7 0 0,-6-6 0,12 4 0,-12-4 0,6 5 0,-1 1 0,-5 0 0,12 0 0,-11 0 0,10 0 0,-4-1 0,0 1 0,4 0 0,-4 0 0,6 0 0,-6 0 0,4-1 0,-4 1 0,6 0 0,0 0 0,-6 0 0,4-1 0,-4 10 0,6 2 0,0 0 0,0 7 0,0-7 0,0 9 0,0-9 0,0 7 0,-6-16 0,4 7 0,-4 0 0,6-7 0,0 6 0,0-8 0,0 0 0,0 0 0,0 0 0,0 8 0,0-5 0,0 5 0,0 1 0,0 2 0,8 9 0,-7 0 0,14 0 0,-13 0 0,6-9 0,-1 7 0,-5-16 0,6 7 0,-2-15 0,-4 4 0,4-5 0,0 7 0,-5 6 0,12-4 0,-12 4 0,5-7 0,0 1 0,2 0 0,0 0 0,4 0 0,-10 0 0,11 8 0,-5-6 0,9 16 0,-3-16 0,-5 7 0,3-9 0,-10 0 0,10-1 0,-4 1 0,7 9 0,-7-7 0,6 7 0,-6-9 0,7 9 0,-7-7 0,5 0 0,-11-3 0,10-6 0,-10 7 0,10 0 0,-4 0 0,-1 0 0,6-7 0,-6 6 0,1-6 0,4 7 0,-4 0 0,0 0 0,4 0 0,-4-1 0,6 1 0,-1 0 0,-5 0 0,4-7 0,-10 6 0,10-6 0,3 22 0,1-11 0,5 11 0,-7-15 0,0 0 0,0-1 0,0 1 0,1 9 0,8-6 0,-5 7 0,13-8 0,-13 7 0,5-11 0,1 10 0,-8-14 0,7 1 0,-9 4 0,0-12 0,-1 11 0,1-10 0,0 10 0,0-10 0,0 4 0,0 0 0,8-4 0,-6 4 0,16 1 0,-7-5 0,9 6 0,0-1 0,12-5 0,3 6 0,11-8 0,1 9 0,0-7 0,-12 7 0,8-9 0,-20 7 0,0-5 0,-5 6 0,-16-8 0,7 0 0,-9 0 0,-1 0 0,1 0 0,0 0 0,0 0 0,0 0 0,0 0 0,-1-6 0,1 4 0,0-10 0,0 4 0,0 0 0,-1-4 0,1 4 0,0-6 0,0 0 0,0 6 0,0-4 0,-7 4 0,6-6 0,-6 0 0,1 1 0,-2-1 0,0 0 0,-4 0 0,10 0 0,-10 0 0,4-9 0,0 7 0,-5-7 0,6 0 0,-1 7 0,-5-16 0,5 16 0,0-7 0,-4 9 0,4 0 0,-6-9 0,0 7 0,8-16 0,-6 16 0,5-7 0,-7 9 0,0-9 0,0 7 0,0-7 0,0 9 0,0-9 0,0 7 0,0-16 0,-6 16 0,4-16 0,-10 16 0,4-13 0,0 13 0,-4-4 0,11-3 0,-12 7 0,5-7 0,1 0 0,-6 7 0,6-7 0,-1 9 0,-5 0 0,6 0 0,-1 0 0,-4 1 0,4-1 0,-8-9 0,8 7 0,-5-7 0,3 0 0,-4 7 0,-2-16 0,1 16 0,-1-16 0,0 6 0,-15-14 0,18 13 0,-16-11 0,21 22 0,-16-16 0,14 16 0,-21-16 0,21 16 0,-6-7 0,3 9 0,4-9 0,-6-2 0,-1 0 0,1 2 0,7 9 0,-5 0 0,12 0 0,-11 0 0,4 1 0,0-1 0,-4 0 0,10 0 0,-10 0 0,4 0 0,-6 0 0,6 0 0,-4 0 0,4 0 0,-6 0 0,0 0 0,7-9 0,-6 7 0,5-7 0,-5 9 0,-1 0 0,0 0 0,6 1 0,-4 5 0,10-5 0,-4 6 0,0-1 0,-2-4 0,-6 4 0,6-6 0,-4 6 0,10-4 0,-10 10 0,10-10 0,-10 4 0,4-6 0,0 0 0,-4 6 0,10-4 0,-10 4 0,4 1 0,1-6 0,-6 5 0,5-5 0,-5 5 0,5-5 0,-5 12 0,12-12 0,-12 12 0,6-11 0,-7 10 0,6-10 0,-4 10 0,4-10 0,-6 4 0,0-6 0,0 6 0,6-4 0,2 16 0,6-8 0,0 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0:52:51.9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13:55:56.5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10:58:26.9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9T20:59:23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2T09:27:12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0 293 24575,'14'-6'0,"-6"-2"0,4-5 0,-4-1 0,5 0 0,1 0 0,0 0 0,0 0 0,1-9 0,-1 7 0,1-7 0,-7 9 0,4 0 0,-4 0 0,6 0 0,0 0 0,0 0 0,-1 0 0,-5 0 0,4 7 0,-10-6 0,10 12 0,-10 1 0,4 7 0,-6 7 0,0 0 0,0 0 0,-8 9 0,6-7 0,-5 6 0,-1 1 0,6 2 0,-5 0 0,-1 7 0,6-7 0,-11 0 0,11 7 0,-4-16 0,6 7 0,-8 0 0,6-7 0,-5 6 0,7-8 0,0 0 0,-6 0 0,4 0 0,-4 0 0,6-1 0,-6 1 0,4 0 0,-4 0 0,6 0 0,-6 0 0,4-1 0,-4 1 0,6 0 0,0 0 0,0-13 0,0-2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08D9-4722-924A-B75E-6A1F007ABBAB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25B7-A622-9441-A0C6-F4AF37AC7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80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08D9-4722-924A-B75E-6A1F007ABBAB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25B7-A622-9441-A0C6-F4AF37AC7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08D9-4722-924A-B75E-6A1F007ABBAB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25B7-A622-9441-A0C6-F4AF37AC7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10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08D9-4722-924A-B75E-6A1F007ABBAB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25B7-A622-9441-A0C6-F4AF37AC7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85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08D9-4722-924A-B75E-6A1F007ABBAB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25B7-A622-9441-A0C6-F4AF37AC7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3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08D9-4722-924A-B75E-6A1F007ABBAB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25B7-A622-9441-A0C6-F4AF37AC7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0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08D9-4722-924A-B75E-6A1F007ABBAB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25B7-A622-9441-A0C6-F4AF37AC7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15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08D9-4722-924A-B75E-6A1F007ABBAB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25B7-A622-9441-A0C6-F4AF37AC7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82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08D9-4722-924A-B75E-6A1F007ABBAB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25B7-A622-9441-A0C6-F4AF37AC7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66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08D9-4722-924A-B75E-6A1F007ABBAB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25B7-A622-9441-A0C6-F4AF37AC7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92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08D9-4722-924A-B75E-6A1F007ABBAB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25B7-A622-9441-A0C6-F4AF37AC7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66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F08D9-4722-924A-B75E-6A1F007ABBAB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25B7-A622-9441-A0C6-F4AF37AC7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2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5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customXml" Target="../ink/ink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customXml" Target="../ink/ink7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8.jpeg"/><Relationship Id="rId7" Type="http://schemas.openxmlformats.org/officeDocument/2006/relationships/image" Target="../media/image25.png"/><Relationship Id="rId12" Type="http://schemas.openxmlformats.org/officeDocument/2006/relationships/customXml" Target="../ink/ink1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11" Type="http://schemas.openxmlformats.org/officeDocument/2006/relationships/image" Target="../media/image26.png"/><Relationship Id="rId5" Type="http://schemas.openxmlformats.org/officeDocument/2006/relationships/image" Target="../media/image150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E4244-75E4-2B66-0745-46108D7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0316"/>
            <a:ext cx="8229600" cy="1019505"/>
          </a:xfrm>
        </p:spPr>
        <p:txBody>
          <a:bodyPr>
            <a:normAutofit fontScale="90000"/>
          </a:bodyPr>
          <a:lstStyle/>
          <a:p>
            <a:r>
              <a:rPr lang="fr-FR" sz="3200" b="1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Licence 2, semestre 4 </a:t>
            </a:r>
            <a:br>
              <a:rPr lang="fr-FR" sz="3200" b="1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32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2025-2026</a:t>
            </a:r>
            <a:endParaRPr lang="fr-FR" sz="32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83039-2D70-3680-0CD4-A9CEE7F86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5131"/>
            <a:ext cx="8229600" cy="4108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– UEO Celtes –</a:t>
            </a:r>
            <a:endParaRPr lang="fr-FR" sz="4000" b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4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Origine et connaissance</a:t>
            </a:r>
          </a:p>
          <a:p>
            <a:pPr marL="0" indent="0" algn="ctr">
              <a:buNone/>
            </a:pPr>
            <a:r>
              <a:rPr lang="fr-FR" sz="4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des mondes celtiques</a:t>
            </a:r>
            <a:endParaRPr lang="fr-FR" sz="4000" i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177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3890"/>
            <a:ext cx="8229600" cy="1229710"/>
          </a:xfrm>
        </p:spPr>
        <p:txBody>
          <a:bodyPr>
            <a:normAutofit/>
          </a:bodyPr>
          <a:lstStyle/>
          <a:p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Ethnonymes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i="1" dirty="0"/>
          </a:p>
          <a:p>
            <a:endParaRPr lang="fr-FR" b="1" i="1" dirty="0"/>
          </a:p>
          <a:p>
            <a:pPr algn="ctr"/>
            <a:r>
              <a:rPr lang="fr-FR" sz="36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KELTOI</a:t>
            </a:r>
            <a:r>
              <a:rPr lang="fr-FR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3600" dirty="0"/>
              <a:t>(</a:t>
            </a:r>
            <a:r>
              <a:rPr lang="el-GR" sz="3600" b="1" dirty="0" err="1"/>
              <a:t>Κελτοί</a:t>
            </a:r>
            <a:r>
              <a:rPr lang="fr-FR" sz="3600" dirty="0"/>
              <a:t>), </a:t>
            </a:r>
            <a:r>
              <a:rPr lang="fr-FR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mot grec / Celtes</a:t>
            </a:r>
          </a:p>
          <a:p>
            <a:pPr marL="0" indent="0">
              <a:buNone/>
            </a:pPr>
            <a:endParaRPr lang="fr-FR" sz="3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36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( CELTAE</a:t>
            </a:r>
            <a:r>
              <a:rPr lang="fr-FR" sz="3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mot latin / Celtes)</a:t>
            </a:r>
          </a:p>
          <a:p>
            <a:pPr marL="0" indent="0">
              <a:buNone/>
            </a:pPr>
            <a:endParaRPr lang="fr-F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64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08497D4-CCBA-F24C-89DF-C16EAD69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7613"/>
            <a:ext cx="8229600" cy="160282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Ephore</a:t>
            </a:r>
            <a:r>
              <a:rPr lang="fr-FR" sz="32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(v. 405 – v. 330 av. J.-C.), </a:t>
            </a:r>
            <a:r>
              <a:rPr lang="fr-FR" sz="32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Histoires</a:t>
            </a:r>
            <a:r>
              <a:rPr lang="fr-FR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</a:t>
            </a:r>
            <a:br>
              <a:rPr lang="fr-FR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d’après Strabon (60 av. J-C. – 20 </a:t>
            </a:r>
            <a:r>
              <a:rPr lang="fr-FR" sz="3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J.-C.), </a:t>
            </a:r>
            <a:r>
              <a:rPr lang="fr-FR" sz="3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Géographie</a:t>
            </a:r>
            <a:r>
              <a:rPr lang="fr-FR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I, 2, 28 :</a:t>
            </a:r>
            <a:br>
              <a:rPr lang="fr-FR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80D04C-E406-DB49-9A49-EDB8223B0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94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Celtes ?</a:t>
            </a:r>
          </a:p>
          <a:p>
            <a:pPr marL="0" indent="0" algn="ctr">
              <a:buNone/>
            </a:pPr>
            <a:r>
              <a:rPr lang="fr-FR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dans « la région du Couchant »</a:t>
            </a:r>
          </a:p>
          <a:p>
            <a:pPr marL="0" indent="0" algn="ctr">
              <a:buNone/>
            </a:pPr>
            <a:r>
              <a:rPr lang="fr-FR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= à l’ouest,</a:t>
            </a:r>
          </a:p>
          <a:p>
            <a:pPr marL="0" indent="0" algn="ctr">
              <a:buNone/>
            </a:pPr>
            <a:r>
              <a:rPr lang="fr-FR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Indiens étant à l’est,</a:t>
            </a:r>
          </a:p>
          <a:p>
            <a:pPr marL="0" indent="0" algn="ctr">
              <a:buNone/>
            </a:pPr>
            <a:r>
              <a:rPr lang="fr-FR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Ethiopiens au sud et</a:t>
            </a:r>
          </a:p>
          <a:p>
            <a:pPr marL="0" indent="0" algn="ctr">
              <a:buNone/>
            </a:pPr>
            <a:r>
              <a:rPr lang="fr-FR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Scythes au nord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98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D7A7D-F69C-E44F-B600-4D6BA46A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localisation des Celtes aux Ve-IVe siècles av. J.-C.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8052951-36C1-F54C-A469-42D95C8F8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67" y="1600200"/>
            <a:ext cx="6146665" cy="45259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7382EB71-747B-AA45-889B-04428751CBC6}"/>
                  </a:ext>
                </a:extLst>
              </p14:cNvPr>
              <p14:cNvContentPartPr/>
              <p14:nvPr/>
            </p14:nvContentPartPr>
            <p14:xfrm>
              <a:off x="2325612" y="2280123"/>
              <a:ext cx="1002240" cy="75312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7382EB71-747B-AA45-889B-04428751CB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7972" y="2262483"/>
                <a:ext cx="1037880" cy="78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649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6BD0C-2A30-FA43-8E2E-3E440143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774604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Pseudo-Scylax</a:t>
            </a:r>
            <a:r>
              <a:rPr lang="fr-FR" sz="24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 Le </a:t>
            </a:r>
            <a: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Périple</a:t>
            </a:r>
            <a:r>
              <a:rPr lang="fr-FR" sz="24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</a:t>
            </a:r>
            <a:br>
              <a:rPr lang="fr-FR" sz="24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i="1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Fragmenti</a:t>
            </a:r>
            <a: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400" i="1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Geographici</a:t>
            </a:r>
            <a: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400" i="1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Graeci</a:t>
            </a:r>
            <a: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Minores</a:t>
            </a:r>
            <a:r>
              <a:rPr lang="fr-FR" sz="24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 18-19;</a:t>
            </a:r>
            <a:br>
              <a:rPr lang="fr-FR" sz="24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IVe siècle av. J.-C. / Prise de Rome, v. 380 av. J.-C.</a:t>
            </a:r>
            <a:b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4" name="Espace réservé du contenu 3" descr="Carte Italie - Epées LT.pdf">
            <a:extLst>
              <a:ext uri="{FF2B5EF4-FFF2-40B4-BE49-F238E27FC236}">
                <a16:creationId xmlns:a16="http://schemas.microsoft.com/office/drawing/2014/main" id="{B9D78C77-6508-F544-8BC3-DF9FD3178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309" y="2384204"/>
            <a:ext cx="2791009" cy="399161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9430534E-8FB9-5B4B-B8B1-E4C553776655}"/>
                  </a:ext>
                </a:extLst>
              </p14:cNvPr>
              <p14:cNvContentPartPr/>
              <p14:nvPr/>
            </p14:nvContentPartPr>
            <p14:xfrm>
              <a:off x="4265292" y="3600243"/>
              <a:ext cx="706320" cy="84600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9430534E-8FB9-5B4B-B8B1-E4C553776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7292" y="3582603"/>
                <a:ext cx="74196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885684D3-9596-8D15-4962-DE8E9D1E9E30}"/>
                  </a:ext>
                </a:extLst>
              </p14:cNvPr>
              <p14:cNvContentPartPr/>
              <p14:nvPr/>
            </p14:nvContentPartPr>
            <p14:xfrm>
              <a:off x="4669295" y="5243154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885684D3-9596-8D15-4962-DE8E9D1E9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3295" y="520715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14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766"/>
          </a:xfrm>
        </p:spPr>
        <p:txBody>
          <a:bodyPr>
            <a:normAutofit fontScale="90000"/>
          </a:bodyPr>
          <a:lstStyle/>
          <a:p>
            <a:r>
              <a:rPr lang="fr-FR" dirty="0"/>
              <a:t>Ethnonymes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25366"/>
            <a:ext cx="8229600" cy="4800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u="sng" dirty="0"/>
              <a:t>A partir du Ve siècle av. J.-C</a:t>
            </a:r>
            <a:r>
              <a:rPr lang="fr-FR" sz="2400" dirty="0"/>
              <a:t>. : </a:t>
            </a:r>
          </a:p>
          <a:p>
            <a:pPr marL="0" indent="0" algn="ctr">
              <a:buNone/>
            </a:pPr>
            <a:r>
              <a:rPr lang="fr-FR" sz="2400" b="1" i="1" dirty="0"/>
              <a:t>KELTOI</a:t>
            </a:r>
            <a:r>
              <a:rPr lang="fr-FR" sz="2400" dirty="0"/>
              <a:t> (</a:t>
            </a:r>
            <a:r>
              <a:rPr lang="el-GR" sz="2400" b="1" dirty="0" err="1"/>
              <a:t>Κελτοί</a:t>
            </a:r>
            <a:r>
              <a:rPr lang="fr-FR" sz="2400" dirty="0"/>
              <a:t>), mot grec / Celtes</a:t>
            </a:r>
          </a:p>
          <a:p>
            <a:pPr marL="0" indent="0" algn="ctr">
              <a:buNone/>
            </a:pPr>
            <a:r>
              <a:rPr lang="fr-FR" sz="2400" b="1" i="1" dirty="0"/>
              <a:t> (CELTAE</a:t>
            </a:r>
            <a:r>
              <a:rPr lang="fr-FR" sz="2400" b="1" dirty="0"/>
              <a:t>, </a:t>
            </a:r>
            <a:r>
              <a:rPr lang="fr-FR" sz="2400" dirty="0"/>
              <a:t>mot latin / Celtes)</a:t>
            </a:r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r>
              <a:rPr lang="fr-FR" sz="2800" u="sng" dirty="0"/>
              <a:t>À partir du IIIe siècle av. J.-C</a:t>
            </a:r>
            <a:r>
              <a:rPr lang="fr-FR" sz="2800" dirty="0"/>
              <a:t>. :</a:t>
            </a:r>
          </a:p>
          <a:p>
            <a:pPr marL="0" indent="0" algn="ctr">
              <a:buNone/>
            </a:pPr>
            <a:r>
              <a:rPr lang="fr-FR" sz="2800" b="1" i="1" dirty="0"/>
              <a:t>GALATOI</a:t>
            </a:r>
            <a:r>
              <a:rPr lang="fr-FR" sz="2800" b="1" dirty="0"/>
              <a:t>, </a:t>
            </a:r>
            <a:r>
              <a:rPr lang="fr-FR" sz="2800" dirty="0"/>
              <a:t>mot grec </a:t>
            </a:r>
            <a:r>
              <a:rPr lang="fr-FR" sz="2800" b="1" dirty="0"/>
              <a:t>/ </a:t>
            </a:r>
            <a:r>
              <a:rPr lang="fr-FR" sz="2800" dirty="0"/>
              <a:t>Galates</a:t>
            </a:r>
          </a:p>
          <a:p>
            <a:pPr marL="0" indent="0" algn="ctr">
              <a:buNone/>
            </a:pPr>
            <a:r>
              <a:rPr lang="fr-FR" sz="2800" b="1" i="1" dirty="0"/>
              <a:t>(GALATAE</a:t>
            </a:r>
            <a:r>
              <a:rPr lang="fr-FR" sz="2800" b="1" dirty="0"/>
              <a:t>, </a:t>
            </a:r>
            <a:r>
              <a:rPr lang="fr-FR" sz="2800" dirty="0"/>
              <a:t>mot latin / Galates)</a:t>
            </a:r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63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28650" y="525516"/>
            <a:ext cx="7886700" cy="1074683"/>
          </a:xfrm>
        </p:spPr>
        <p:txBody>
          <a:bodyPr>
            <a:normAutofit/>
          </a:bodyPr>
          <a:lstStyle/>
          <a:p>
            <a:pPr marL="0" indent="0"/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Celtes / Galates,</a:t>
            </a:r>
            <a:b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quelques sources écrites antiques :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28650" y="1449532"/>
            <a:ext cx="7886700" cy="4667489"/>
          </a:xfrm>
        </p:spPr>
        <p:txBody>
          <a:bodyPr>
            <a:normAutofit/>
          </a:bodyPr>
          <a:lstStyle/>
          <a:p>
            <a:endParaRPr lang="fr-FR" sz="23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23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Théopompe</a:t>
            </a:r>
            <a:r>
              <a:rPr lang="fr-FR" sz="2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(mort en 306 av. J.-C.), </a:t>
            </a:r>
            <a:r>
              <a:rPr lang="fr-FR" sz="23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frg</a:t>
            </a:r>
            <a:r>
              <a:rPr lang="fr-FR" sz="2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41 ; </a:t>
            </a:r>
            <a:r>
              <a:rPr lang="fr-FR" sz="23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Athénée</a:t>
            </a:r>
            <a:r>
              <a:rPr lang="fr-FR" sz="2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X, 60.</a:t>
            </a:r>
          </a:p>
          <a:p>
            <a:r>
              <a:rPr lang="fr-FR" sz="2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Polybe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(v. 208 – v. 126 av. J.-C.), 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Histoires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endParaRPr lang="fr-FR" sz="23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2300" b="1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Diodore</a:t>
            </a:r>
            <a:r>
              <a:rPr lang="fr-FR" sz="23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de Sicile</a:t>
            </a:r>
            <a:r>
              <a:rPr lang="fr-FR" sz="2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(v. 90 – fin du Ier siècle av. J.-C.), </a:t>
            </a:r>
            <a:r>
              <a:rPr lang="fr-FR" sz="23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Histoires</a:t>
            </a:r>
            <a:r>
              <a:rPr lang="fr-FR" sz="2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XVII, 113, 2.</a:t>
            </a:r>
          </a:p>
          <a:p>
            <a:r>
              <a:rPr lang="fr-FR" sz="23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Trogue-Pompée</a:t>
            </a:r>
            <a:r>
              <a:rPr lang="fr-FR" sz="2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(Ier siècle a. J.-C.) (cf. Justin (IIIe siècle </a:t>
            </a:r>
            <a:r>
              <a:rPr lang="fr-FR" sz="23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J.-C.), </a:t>
            </a:r>
            <a:r>
              <a:rPr lang="fr-FR" sz="23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Abrégé</a:t>
            </a:r>
            <a:r>
              <a:rPr lang="fr-FR" sz="23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  <a:p>
            <a:endParaRPr lang="fr-F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0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 335 av. J.-C., une ambassade de Celtes est envoyée</a:t>
            </a:r>
          </a:p>
          <a:p>
            <a:pPr marL="457200" lvl="1" indent="0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auprès d’Alexandre le Grand (356-323 av. J.-C.).</a:t>
            </a:r>
          </a:p>
        </p:txBody>
      </p:sp>
    </p:spTree>
    <p:extLst>
      <p:ext uri="{BB962C8B-B14F-4D97-AF65-F5344CB8AC3E}">
        <p14:creationId xmlns:p14="http://schemas.microsoft.com/office/powerpoint/2010/main" val="31665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>
                <a:latin typeface="+mn-lt"/>
              </a:rPr>
              <a:t>L’expansion des Celtes vers l’Est / IIIe  siècle av. J.-C.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511" r="-915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222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63A83-FE50-CF27-4386-A5550AF5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Delphes, Phocide, Grèce centrale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prise de Delphes par les Celtes/Galates v. 280/279 av. J.-C.</a:t>
            </a:r>
          </a:p>
        </p:txBody>
      </p:sp>
      <p:pic>
        <p:nvPicPr>
          <p:cNvPr id="5" name="Espace réservé du contenu 6">
            <a:extLst>
              <a:ext uri="{FF2B5EF4-FFF2-40B4-BE49-F238E27FC236}">
                <a16:creationId xmlns:a16="http://schemas.microsoft.com/office/drawing/2014/main" id="{6BA68D05-E026-DB40-A602-0B2F25681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417638"/>
            <a:ext cx="1977916" cy="2647364"/>
          </a:xfrm>
        </p:spPr>
      </p:pic>
      <p:pic>
        <p:nvPicPr>
          <p:cNvPr id="18" name="Espace réservé du contenu 17" descr="Une image contenant montagne, ciel, extérieur, voie&#10;&#10;Description générée automatiquement">
            <a:extLst>
              <a:ext uri="{FF2B5EF4-FFF2-40B4-BE49-F238E27FC236}">
                <a16:creationId xmlns:a16="http://schemas.microsoft.com/office/drawing/2014/main" id="{1C7C7B37-FE23-ECBC-A35E-E4575CBADB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68391" y="1943155"/>
            <a:ext cx="3905256" cy="3253078"/>
          </a:xfrm>
        </p:spPr>
      </p:pic>
      <p:pic>
        <p:nvPicPr>
          <p:cNvPr id="19" name="Espace réservé du contenu 3">
            <a:extLst>
              <a:ext uri="{FF2B5EF4-FFF2-40B4-BE49-F238E27FC236}">
                <a16:creationId xmlns:a16="http://schemas.microsoft.com/office/drawing/2014/main" id="{A2DBEAA9-AC4C-91B4-F211-F66BD26401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475" y="3958178"/>
            <a:ext cx="1544415" cy="22615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F6B5CC0E-F5E2-6CA4-376A-14DF7DB4C2E7}"/>
                  </a:ext>
                </a:extLst>
              </p14:cNvPr>
              <p14:cNvContentPartPr/>
              <p14:nvPr/>
            </p14:nvContentPartPr>
            <p14:xfrm>
              <a:off x="1747978" y="3936132"/>
              <a:ext cx="360" cy="36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F6B5CC0E-F5E2-6CA4-376A-14DF7DB4C2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2338" y="3900132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11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875CD-ACC8-312D-6354-FE0E9100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L’expédition des Celtes/Galates dans les Balkans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le royaume galate en Asie mineure, IIIe-IIe siècles av. J.-C. </a:t>
            </a:r>
          </a:p>
        </p:txBody>
      </p:sp>
      <p:pic>
        <p:nvPicPr>
          <p:cNvPr id="5" name="Espace réservé du contenu 9">
            <a:extLst>
              <a:ext uri="{FF2B5EF4-FFF2-40B4-BE49-F238E27FC236}">
                <a16:creationId xmlns:a16="http://schemas.microsoft.com/office/drawing/2014/main" id="{B27CB3AC-56D7-A3E5-B6FC-0042403846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628" y="1802415"/>
            <a:ext cx="4038600" cy="2271712"/>
          </a:xfrm>
        </p:spPr>
      </p:pic>
      <p:pic>
        <p:nvPicPr>
          <p:cNvPr id="6" name="Espace réservé du contenu 6" descr="galates.gif">
            <a:extLst>
              <a:ext uri="{FF2B5EF4-FFF2-40B4-BE49-F238E27FC236}">
                <a16:creationId xmlns:a16="http://schemas.microsoft.com/office/drawing/2014/main" id="{6549EFF5-6F67-6B30-BCE9-9729146389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7" r="1177"/>
          <a:stretch>
            <a:fillRect/>
          </a:stretch>
        </p:blipFill>
        <p:spPr>
          <a:xfrm>
            <a:off x="4701260" y="3279228"/>
            <a:ext cx="3692150" cy="3100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BD6B55CF-658D-129E-9F36-33A365933942}"/>
                  </a:ext>
                </a:extLst>
              </p14:cNvPr>
              <p14:cNvContentPartPr/>
              <p14:nvPr/>
            </p14:nvContentPartPr>
            <p14:xfrm>
              <a:off x="5272295" y="4811154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BD6B55CF-658D-129E-9F36-33A3659339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6295" y="477515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027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800" dirty="0">
                <a:latin typeface="+mn-lt"/>
              </a:rPr>
              <a:t>1. Le grand autel de Pergame (</a:t>
            </a:r>
            <a:r>
              <a:rPr lang="fr-FR" sz="1800" dirty="0" err="1">
                <a:latin typeface="+mn-lt"/>
              </a:rPr>
              <a:t>Pergamonmuseum</a:t>
            </a:r>
            <a:r>
              <a:rPr lang="fr-FR" sz="1800" dirty="0">
                <a:latin typeface="+mn-lt"/>
              </a:rPr>
              <a:t>, </a:t>
            </a:r>
            <a:r>
              <a:rPr lang="fr-FR" sz="1800" dirty="0" err="1">
                <a:latin typeface="+mn-lt"/>
              </a:rPr>
              <a:t>Staatlichenmuseen</a:t>
            </a:r>
            <a:r>
              <a:rPr lang="fr-FR" sz="1800" dirty="0">
                <a:latin typeface="+mn-lt"/>
              </a:rPr>
              <a:t> Berlin) </a:t>
            </a:r>
            <a:br>
              <a:rPr lang="fr-FR" sz="1800" dirty="0">
                <a:latin typeface="+mn-lt"/>
              </a:rPr>
            </a:br>
            <a:r>
              <a:rPr lang="fr-FR" sz="1800" dirty="0">
                <a:latin typeface="+mn-lt"/>
              </a:rPr>
              <a:t> détail de la gigantomachie</a:t>
            </a:r>
            <a:br>
              <a:rPr lang="fr-FR" sz="1800" dirty="0">
                <a:latin typeface="+mn-lt"/>
              </a:rPr>
            </a:br>
            <a:r>
              <a:rPr lang="fr-FR" sz="1800" dirty="0">
                <a:latin typeface="+mn-lt"/>
              </a:rPr>
              <a:t>2. Le groupe </a:t>
            </a:r>
            <a:r>
              <a:rPr lang="fr-FR" sz="1800" dirty="0" err="1">
                <a:latin typeface="+mn-lt"/>
              </a:rPr>
              <a:t>Ludovisi</a:t>
            </a:r>
            <a:r>
              <a:rPr lang="fr-FR" sz="1800" dirty="0">
                <a:latin typeface="+mn-lt"/>
              </a:rPr>
              <a:t> (</a:t>
            </a:r>
            <a:r>
              <a:rPr lang="fr-FR" sz="1800" dirty="0" err="1">
                <a:latin typeface="+mn-lt"/>
              </a:rPr>
              <a:t>Palazzo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Altemps</a:t>
            </a:r>
            <a:r>
              <a:rPr lang="fr-FR" sz="1800" dirty="0">
                <a:latin typeface="+mn-lt"/>
              </a:rPr>
              <a:t>, Rome) ; marbre, IIe siècle </a:t>
            </a:r>
            <a:r>
              <a:rPr lang="fr-FR" sz="1800" dirty="0" err="1">
                <a:latin typeface="+mn-lt"/>
              </a:rPr>
              <a:t>ap</a:t>
            </a:r>
            <a:r>
              <a:rPr lang="fr-FR" sz="1800" dirty="0">
                <a:latin typeface="+mn-lt"/>
              </a:rPr>
              <a:t>. J.-C. </a:t>
            </a:r>
            <a:br>
              <a:rPr lang="fr-FR" sz="1800" dirty="0">
                <a:latin typeface="+mn-lt"/>
              </a:rPr>
            </a:br>
            <a:r>
              <a:rPr lang="fr-FR" sz="1800" dirty="0">
                <a:latin typeface="+mn-lt"/>
              </a:rPr>
              <a:t>3. Le Galate (ou Gaulois) mourant (musée du Capitole, Rome) ; marbre, IIe siècle </a:t>
            </a:r>
            <a:r>
              <a:rPr lang="fr-FR" sz="1800" dirty="0" err="1">
                <a:latin typeface="+mn-lt"/>
              </a:rPr>
              <a:t>ap</a:t>
            </a:r>
            <a:r>
              <a:rPr lang="fr-FR" sz="1800" dirty="0">
                <a:latin typeface="+mn-lt"/>
              </a:rPr>
              <a:t>. J.-C.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defente-challet_v\Desktop\berg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8" y="2216620"/>
            <a:ext cx="2578894" cy="1707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fente-challet_v\Desktop\359418031d9fe889037f2ef654260b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35" y="3818126"/>
            <a:ext cx="1685925" cy="155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fente-challet_v\Desktop\a47e754669a5e92861764621cd6c7ae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269544"/>
            <a:ext cx="2111483" cy="1601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fente-challet_v\Desktop\gal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96" y="3923977"/>
            <a:ext cx="2637126" cy="1559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4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1" y="557048"/>
            <a:ext cx="8559209" cy="2501461"/>
          </a:xfrm>
        </p:spPr>
        <p:txBody>
          <a:bodyPr>
            <a:normAutofit/>
          </a:bodyPr>
          <a:lstStyle/>
          <a:p>
            <a:r>
              <a:rPr lang="fr-FR" sz="20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L2.S4 – UEO Celtes – Origine et connaissance des mondes celtiques</a:t>
            </a:r>
            <a:br>
              <a:rPr lang="fr-FR" sz="20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4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7656"/>
            <a:ext cx="8229600" cy="4148507"/>
          </a:xfrm>
        </p:spPr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cadre géographique et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les sources historiques</a:t>
            </a:r>
          </a:p>
        </p:txBody>
      </p:sp>
    </p:spTree>
    <p:extLst>
      <p:ext uri="{BB962C8B-B14F-4D97-AF65-F5344CB8AC3E}">
        <p14:creationId xmlns:p14="http://schemas.microsoft.com/office/powerpoint/2010/main" val="343165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7D79FC-B972-A446-A930-7A159FF5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90" y="274637"/>
            <a:ext cx="8318310" cy="1595106"/>
          </a:xfrm>
        </p:spPr>
        <p:txBody>
          <a:bodyPr>
            <a:noAutofit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représentation des Celtes/Galates par les Grecs 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(cf. victoire d’Attale Ier sur les Galates en 230 av. J.-C.) :</a:t>
            </a:r>
            <a:br>
              <a:rPr lang="fr-FR" sz="1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Le groupe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Ludovisi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; marbre (Rome,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Palazzo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Altemps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Le Gaulois mourant ; marbre (Rome, musée du capitole)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v. 230-220 av. J.-C. /IIe siècle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1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462280B-160D-1542-89DF-ABC6F8024C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7184" y="1869743"/>
            <a:ext cx="2514144" cy="4340774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3F85A9B-2ACB-6E42-8332-EA91461706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52917"/>
            <a:ext cx="4038600" cy="262052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510A5DAB-8730-0146-95C7-2FCFD337C3D1}"/>
                  </a:ext>
                </a:extLst>
              </p14:cNvPr>
              <p14:cNvContentPartPr/>
              <p14:nvPr/>
            </p14:nvContentPartPr>
            <p14:xfrm>
              <a:off x="6169744" y="1130094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510A5DAB-8730-0146-95C7-2FCFD337C3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0744" y="112145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e 4">
            <a:extLst>
              <a:ext uri="{FF2B5EF4-FFF2-40B4-BE49-F238E27FC236}">
                <a16:creationId xmlns:a16="http://schemas.microsoft.com/office/drawing/2014/main" id="{D891CD48-BB83-5F4E-B756-881622708F86}"/>
              </a:ext>
            </a:extLst>
          </p:cNvPr>
          <p:cNvGrpSpPr/>
          <p:nvPr/>
        </p:nvGrpSpPr>
        <p:grpSpPr>
          <a:xfrm>
            <a:off x="3230292" y="5980923"/>
            <a:ext cx="162000" cy="239040"/>
            <a:chOff x="3230292" y="5980923"/>
            <a:chExt cx="16200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BF561AFF-FBE1-2A49-AB9F-C94BCFFDB9BA}"/>
                    </a:ext>
                  </a:extLst>
                </p14:cNvPr>
                <p14:cNvContentPartPr/>
                <p14:nvPr/>
              </p14:nvContentPartPr>
              <p14:xfrm>
                <a:off x="3230292" y="5980923"/>
                <a:ext cx="96120" cy="21888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BF561AFF-FBE1-2A49-AB9F-C94BCFFDB9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12292" y="5963283"/>
                  <a:ext cx="1317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ACB2D692-6A62-EB41-AA7E-139A81DCD32F}"/>
                    </a:ext>
                  </a:extLst>
                </p14:cNvPr>
                <p14:cNvContentPartPr/>
                <p14:nvPr/>
              </p14:nvContentPartPr>
              <p14:xfrm>
                <a:off x="3391932" y="6219603"/>
                <a:ext cx="360" cy="36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ACB2D692-6A62-EB41-AA7E-139A81DCD3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74292" y="620196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DB651A9-79C2-614F-9077-8DCEC06862DF}"/>
              </a:ext>
            </a:extLst>
          </p:cNvPr>
          <p:cNvGrpSpPr/>
          <p:nvPr/>
        </p:nvGrpSpPr>
        <p:grpSpPr>
          <a:xfrm>
            <a:off x="8749452" y="4931883"/>
            <a:ext cx="201960" cy="225000"/>
            <a:chOff x="8749452" y="4931883"/>
            <a:chExt cx="20196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8C985AB7-8710-3C4A-B2C9-12BBC593DCE2}"/>
                    </a:ext>
                  </a:extLst>
                </p14:cNvPr>
                <p14:cNvContentPartPr/>
                <p14:nvPr/>
              </p14:nvContentPartPr>
              <p14:xfrm>
                <a:off x="8749452" y="4931883"/>
                <a:ext cx="119880" cy="22500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8C985AB7-8710-3C4A-B2C9-12BBC593DCE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31812" y="4913883"/>
                  <a:ext cx="155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3FBB67AB-B3D5-F94D-87BC-DD8C46FFA275}"/>
                    </a:ext>
                  </a:extLst>
                </p14:cNvPr>
                <p14:cNvContentPartPr/>
                <p14:nvPr/>
              </p14:nvContentPartPr>
              <p14:xfrm>
                <a:off x="8951052" y="5149683"/>
                <a:ext cx="360" cy="36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3FBB67AB-B3D5-F94D-87BC-DD8C46FFA2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33052" y="513168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473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39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Ethnonymes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63030"/>
            <a:ext cx="8229600" cy="5263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partir du Ve siècle av. J.-C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: </a:t>
            </a:r>
          </a:p>
          <a:p>
            <a:pPr marL="0" indent="0" algn="ctr">
              <a:buNone/>
            </a:pPr>
            <a:r>
              <a:rPr lang="fr-FR" sz="24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KELTOI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400" dirty="0"/>
              <a:t>(</a:t>
            </a:r>
            <a:r>
              <a:rPr lang="el-GR" sz="2400" b="1" dirty="0" err="1"/>
              <a:t>Κελτοί</a:t>
            </a:r>
            <a:r>
              <a:rPr lang="fr-FR" sz="2400" dirty="0"/>
              <a:t>), 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mot grec / Celtes</a:t>
            </a:r>
          </a:p>
          <a:p>
            <a:pPr marL="0" indent="0" algn="ctr">
              <a:buNone/>
            </a:pPr>
            <a:r>
              <a:rPr lang="fr-FR" sz="24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(CELTAE</a:t>
            </a:r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mot latin / Celtes)</a:t>
            </a:r>
          </a:p>
          <a:p>
            <a:pPr marL="0" indent="0" algn="ctr">
              <a:buNone/>
            </a:pPr>
            <a:endParaRPr lang="fr-FR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800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À partir du IIIe siècle av. J.-C</a:t>
            </a: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:</a:t>
            </a:r>
          </a:p>
          <a:p>
            <a:pPr marL="0" indent="0" algn="ctr">
              <a:buNone/>
            </a:pPr>
            <a:r>
              <a:rPr lang="fr-FR" sz="24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GALATOI</a:t>
            </a:r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mot grec </a:t>
            </a:r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/ 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Galates</a:t>
            </a:r>
          </a:p>
          <a:p>
            <a:pPr marL="0" indent="0" algn="ctr">
              <a:buNone/>
            </a:pPr>
            <a:r>
              <a:rPr lang="fr-FR" sz="24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(GALATAE</a:t>
            </a:r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mot latin / Galates)</a:t>
            </a:r>
          </a:p>
          <a:p>
            <a:pPr marL="0" indent="0" algn="ctr">
              <a:buNone/>
            </a:pPr>
            <a:endParaRPr lang="fr-FR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GALLI</a:t>
            </a:r>
            <a:r>
              <a:rPr lang="fr-FR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mot latin 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/ Gaulois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197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Auteurs latins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0563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Cicéron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(v. 106 av. J.-C.-43 av. J.-C.)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</a:t>
            </a:r>
          </a:p>
          <a:p>
            <a:pPr marL="0" indent="0">
              <a:buNone/>
            </a:pP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	cf. Pro </a:t>
            </a:r>
            <a:r>
              <a:rPr lang="fr-FR" sz="24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Fonteio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  <a:p>
            <a:pPr marL="0" indent="0">
              <a:buNone/>
            </a:pPr>
            <a:endParaRPr lang="fr-FR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fr-FR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28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Jules Césa</a:t>
            </a:r>
            <a:r>
              <a:rPr lang="fr-FR" sz="2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 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(v. 102 av. J.-C.-44 av. J.-C.),</a:t>
            </a:r>
          </a:p>
          <a:p>
            <a:pPr marL="0" indent="0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	cf. 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Guerre des Gaules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94353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42C71-4E62-6145-83A5-D9020E74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Gaule selon César (Ier siècle av. J.-C.) :</a:t>
            </a:r>
            <a:b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fr-FR" sz="2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Gaule Belgique </a:t>
            </a: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; 2. </a:t>
            </a:r>
            <a:r>
              <a:rPr lang="fr-FR" sz="2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Celtiqu</a:t>
            </a: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 ; 3. </a:t>
            </a:r>
            <a:r>
              <a:rPr lang="fr-FR" sz="2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Aquitain</a:t>
            </a: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24E3F08-3655-CC4C-A16D-94AD2D13E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923" y="1600200"/>
            <a:ext cx="46341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80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45" y="-11578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Auteurs latins, suite</a:t>
            </a:r>
            <a:endParaRPr lang="fr-FR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70562"/>
            <a:ext cx="8229600" cy="5355601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Tite-Live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(v.64 ou 59 av. J.-C.-10 av. J.-C.), cf. </a:t>
            </a:r>
            <a: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Histoire romaine</a:t>
            </a:r>
            <a:endParaRPr lang="fr-FR" sz="24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2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Pline l’Ancien</a:t>
            </a:r>
            <a:r>
              <a:rPr lang="fr-FR" sz="24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(23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J.-C.-79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J.-C.), cf. 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Histoire naturelle (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à propos du gui, voir 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Hist. </a:t>
            </a:r>
            <a:r>
              <a:rPr lang="fr-FR" sz="24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nat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., XVI, 95)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  <a:p>
            <a:r>
              <a:rPr lang="fr-FR" sz="2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Lucain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(39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J.-C.-65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J.-C.), cf. 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Pharsale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  <a:p>
            <a:endParaRPr lang="fr-FR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2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Tacite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(v. 55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J.-C.-v. 120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J.-C.), cf. 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Germanie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  <a:p>
            <a:pPr marL="0" indent="0">
              <a:buNone/>
            </a:pPr>
            <a:endParaRPr lang="fr-FR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2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Pomponius </a:t>
            </a:r>
            <a:r>
              <a:rPr lang="fr-FR" sz="2400" b="1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Mela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(Ier siècle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J.-C.), géographe; cf. 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Description de la terre (du monde)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4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Chrorographie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15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3" y="557048"/>
            <a:ext cx="8623005" cy="2501461"/>
          </a:xfrm>
        </p:spPr>
        <p:txBody>
          <a:bodyPr>
            <a:normAutofit/>
          </a:bodyPr>
          <a:lstStyle/>
          <a:p>
            <a:r>
              <a:rPr lang="fr-FR" sz="20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L2.S4 – UEO Celtes – Origine et connaissance des mondes celtiques</a:t>
            </a: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de l’Antiquité</a:t>
            </a:r>
            <a:br>
              <a:rPr lang="fr-FR" sz="22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d’après les auteurs grecs et latins</a:t>
            </a:r>
            <a:br>
              <a:rPr lang="fr-FR" sz="22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(CM. V. </a:t>
            </a:r>
            <a:r>
              <a:rPr lang="fr-FR" sz="2200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Defente</a:t>
            </a:r>
            <a:r>
              <a:rPr lang="fr-FR" sz="22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11669"/>
            <a:ext cx="8229600" cy="3414494"/>
          </a:xfrm>
        </p:spPr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sz="4000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sources historiques</a:t>
            </a:r>
          </a:p>
        </p:txBody>
      </p:sp>
    </p:spTree>
    <p:extLst>
      <p:ext uri="{BB962C8B-B14F-4D97-AF65-F5344CB8AC3E}">
        <p14:creationId xmlns:p14="http://schemas.microsoft.com/office/powerpoint/2010/main" val="60268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D6EE7-C099-694B-BBDB-282B77F8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58628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routes commerciales maritimes des Phéniciens</a:t>
            </a:r>
            <a:b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(première moitié du Ier millénaire av. J.-C.) /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Himilcon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« Le navigateur », carthaginois, Ve siècle av. J.-C.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(in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Festus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Aviénus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4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Ora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4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maritima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IVe siècle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J.-C.).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48A4322-A171-0040-BFF2-0FF6DE302E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11315" y="2552961"/>
            <a:ext cx="5175485" cy="2846517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186DA6E-FA5F-5F4B-A583-E8D97A7885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38258"/>
            <a:ext cx="2721591" cy="1811559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D6A681C-2961-4A4D-82FC-478B1D8E63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367565"/>
            <a:ext cx="2726203" cy="19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9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19E3F-52FA-568A-18A2-1F5FCA0F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diasporas grecques au VIe siècle av. J.-C. :</a:t>
            </a:r>
            <a:br>
              <a:rPr lang="fr-FR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Massalia </a:t>
            </a:r>
            <a:r>
              <a:rPr lang="fr-FR" sz="2800" dirty="0"/>
              <a:t>(</a:t>
            </a:r>
            <a:r>
              <a:rPr lang="fr-FR" sz="2800" dirty="0" err="1"/>
              <a:t>Μ</a:t>
            </a:r>
            <a:r>
              <a:rPr lang="fr-FR" sz="2800" dirty="0"/>
              <a:t>α</a:t>
            </a:r>
            <a:r>
              <a:rPr lang="fr-FR" sz="2800" dirty="0" err="1"/>
              <a:t>σσ</a:t>
            </a:r>
            <a:r>
              <a:rPr lang="fr-FR" sz="2800" dirty="0"/>
              <a:t>α</a:t>
            </a:r>
            <a:r>
              <a:rPr lang="fr-FR" sz="2800" dirty="0" err="1"/>
              <a:t>λί</a:t>
            </a:r>
            <a:r>
              <a:rPr lang="fr-FR" sz="2800" dirty="0"/>
              <a:t>α)</a:t>
            </a: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aujourd’hui Marseille,</a:t>
            </a:r>
            <a:b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été fondée par des Phocéens vers 600 avant J.-C 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DFD983D-14B1-F1D0-7659-48CB7AC282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8" y="1600200"/>
            <a:ext cx="4038600" cy="2668221"/>
          </a:xfrm>
        </p:spPr>
      </p:pic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5A68D187-981A-360A-0813-6869A009D7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80448" y="3657600"/>
            <a:ext cx="4706354" cy="2753217"/>
          </a:xfrm>
        </p:spPr>
      </p:pic>
    </p:spTree>
    <p:extLst>
      <p:ext uri="{BB962C8B-B14F-4D97-AF65-F5344CB8AC3E}">
        <p14:creationId xmlns:p14="http://schemas.microsoft.com/office/powerpoint/2010/main" val="17173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2924E-88E3-A649-B298-3FAFBF62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premières données géographiques concernant les 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Celtes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d’après les sources grecques (VIe siècle av. J.-C.) :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10B35AE-28A5-F949-B7FF-4C424706A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carte du monde</a:t>
            </a:r>
          </a:p>
          <a:p>
            <a:pPr marL="0" indent="0" algn="ctr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selon </a:t>
            </a:r>
            <a:r>
              <a:rPr lang="fr-FR" sz="20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Hécatée de Milet  </a:t>
            </a:r>
            <a:r>
              <a:rPr lang="fr-FR" sz="20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(Milet, v. 550 – v. 480 av. J.-C.)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363A0867-459A-A34D-A145-3F5DB2EA2D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711" y="2256678"/>
            <a:ext cx="3761091" cy="36637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61E181DD-3E4D-1642-B6D4-D020E9080242}"/>
                  </a:ext>
                </a:extLst>
              </p14:cNvPr>
              <p14:cNvContentPartPr/>
              <p14:nvPr/>
            </p14:nvContentPartPr>
            <p14:xfrm>
              <a:off x="2992692" y="3681243"/>
              <a:ext cx="359280" cy="33372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61E181DD-3E4D-1642-B6D4-D020E90802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5052" y="3663603"/>
                <a:ext cx="394920" cy="3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37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35BF8-C846-F64D-A7DB-F4088FF3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48755"/>
          </a:xfrm>
        </p:spPr>
        <p:txBody>
          <a:bodyPr>
            <a:normAutofit/>
          </a:bodyPr>
          <a:lstStyle/>
          <a:p>
            <a:br>
              <a:rPr lang="fr-FR" sz="3200" b="1" dirty="0">
                <a:solidFill>
                  <a:srgbClr val="0070C0"/>
                </a:solidFill>
              </a:rPr>
            </a:br>
            <a:r>
              <a:rPr lang="fr-FR" sz="32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Auteurs grecs</a:t>
            </a:r>
            <a:br>
              <a:rPr lang="fr-FR" sz="32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32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(VIe-IIe siècles av. J.-C.)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984689-B7C2-9E4C-9649-CFBE9EC0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Hécatée de Milet (</a:t>
            </a:r>
            <a:r>
              <a:rPr lang="fr-FR" sz="24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v. 550 – v. 480 av. J.-C.) ;</a:t>
            </a:r>
            <a:endParaRPr lang="fr-FR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Hérodote (v. 480 – v. 425 av. J.-C.) ;</a:t>
            </a: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Ephore (v. 405 – v. 330 av. J.-C.), 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d’après Strabon (60 av. J-C. – 20 </a:t>
            </a:r>
            <a:r>
              <a:rPr lang="fr-FR" sz="24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J.-C.)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;</a:t>
            </a: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Pseudo-Scylax (IVe siècle av. J.-C.) ;</a:t>
            </a: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Polybe (v. 208 – v. 126 av. J.-C.).</a:t>
            </a:r>
          </a:p>
        </p:txBody>
      </p:sp>
    </p:spTree>
    <p:extLst>
      <p:ext uri="{BB962C8B-B14F-4D97-AF65-F5344CB8AC3E}">
        <p14:creationId xmlns:p14="http://schemas.microsoft.com/office/powerpoint/2010/main" val="82435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9234"/>
            <a:ext cx="8229600" cy="621915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premières données géographiques concernant les 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Celtes</a:t>
            </a:r>
            <a:b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d’après les sources grecques (Ve siècle av. J.-C.).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15092"/>
            <a:ext cx="8229600" cy="5176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Hérodote ; </a:t>
            </a:r>
            <a: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Histoires</a:t>
            </a:r>
            <a:endParaRPr lang="fr-FR" sz="2400" b="1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(Halicarnasse, Carie, v. 480 av. J.-C.- </a:t>
            </a:r>
            <a:r>
              <a:rPr lang="fr-FR" sz="1800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Thouroi</a:t>
            </a:r>
            <a:r>
              <a:rPr lang="fr-FR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 Golfe de Tarente, Italie, v. 425 av. J.-C.)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8" name="Espace réservé du contenu 10">
            <a:extLst>
              <a:ext uri="{FF2B5EF4-FFF2-40B4-BE49-F238E27FC236}">
                <a16:creationId xmlns:a16="http://schemas.microsoft.com/office/drawing/2014/main" id="{74868BEE-39A9-3341-8B98-C833C22BD5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16" y="2840985"/>
            <a:ext cx="4236068" cy="33827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47B826-B2B2-D448-8F94-28992B451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966" y="2167847"/>
            <a:ext cx="1627218" cy="20340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70F3756-0858-9B4E-8D50-FD9A839D2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480" y="4367347"/>
            <a:ext cx="2023075" cy="18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5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D3604D-A937-4248-89D4-E9E2291E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45" y="292125"/>
            <a:ext cx="8229600" cy="1975303"/>
          </a:xfrm>
        </p:spPr>
        <p:txBody>
          <a:bodyPr>
            <a:normAutofit/>
          </a:bodyPr>
          <a:lstStyle/>
          <a:p>
            <a:pPr algn="l"/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premières données géographiques concernant les 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Celtes</a:t>
            </a:r>
            <a:b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d’après Hérodote, 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Histoires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II, 33-34.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Le cours du Danube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La colonisation grecque au VIe siècle av. J.-C.;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Histria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Roumanie.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7C96421-0892-5E4D-93C9-5FBD890415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921" y="3544369"/>
            <a:ext cx="4722524" cy="2927965"/>
          </a:xfrm>
        </p:spPr>
      </p:pic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2A41A0EE-E77E-2C4F-9B16-324764132E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49" y="2277703"/>
            <a:ext cx="3192931" cy="2302594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E8518A5-F3AF-3B44-A11A-400C71F08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167" y="1308866"/>
            <a:ext cx="2053988" cy="22355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93281B44-B0DF-E846-BFD3-3C6EAD7C18B3}"/>
                  </a:ext>
                </a:extLst>
              </p14:cNvPr>
              <p14:cNvContentPartPr/>
              <p14:nvPr/>
            </p14:nvContentPartPr>
            <p14:xfrm>
              <a:off x="7166412" y="4413348"/>
              <a:ext cx="238680" cy="2016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93281B44-B0DF-E846-BFD3-3C6EAD7C18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8412" y="4395708"/>
                <a:ext cx="274320" cy="2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0163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1236</Words>
  <Application>Microsoft Macintosh PowerPoint</Application>
  <PresentationFormat>Affichage à l'écran (4:3)</PresentationFormat>
  <Paragraphs>92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Futura Medium</vt:lpstr>
      <vt:lpstr>Futura Medium</vt:lpstr>
      <vt:lpstr>Thème Office</vt:lpstr>
      <vt:lpstr>Licence 2, semestre 4  2025-2026</vt:lpstr>
      <vt:lpstr>L2.S4 – UEO Celtes – Origine et connaissance des mondes celtiques   </vt:lpstr>
      <vt:lpstr>L2.S4 – UEO Celtes – Origine et connaissance des mondes celtiques   Les Celtes de l’Antiquité d’après les auteurs grecs et latins (CM. V. Defente)</vt:lpstr>
      <vt:lpstr>Les routes commerciales maritimes des Phéniciens (première moitié du Ier millénaire av. J.-C.) / Himilcon, « Le navigateur », carthaginois, Ve siècle av. J.-C. (in Festus Aviénus, Ora maritima, IVe siècle ap. J.-C.).</vt:lpstr>
      <vt:lpstr>Les diasporas grecques au VIe siècle av. J.-C. : Massalia (Μασσαλία), aujourd’hui Marseille, a été fondée par des Phocéens vers 600 avant J.-C .</vt:lpstr>
      <vt:lpstr>Les premières données géographiques concernant les Celtes d’après les sources grecques (VIe siècle av. J.-C.) :</vt:lpstr>
      <vt:lpstr> Auteurs grecs (VIe-IIe siècles av. J.-C.) : </vt:lpstr>
      <vt:lpstr>Les premières données géographiques concernant les Celtes d’après les sources grecques (Ve siècle av. J.-C.).</vt:lpstr>
      <vt:lpstr>Les premières données géographiques concernant les Celtes d’après Hérodote, Histoires, II, 33-34.  1. Le cours du Danube ; 2. La colonisation grecque au VIe siècle av. J.-C.; 3. Histria, Roumanie.</vt:lpstr>
      <vt:lpstr>Ethnonymes</vt:lpstr>
      <vt:lpstr>Ephore (v. 405 – v. 330 av. J.-C.), Histoires, d’après Strabon (60 av. J-C. – 20 ap. J.-C.), Géographie, I, 2, 28 : </vt:lpstr>
      <vt:lpstr>La localisation des Celtes aux Ve-IVe siècles av. J.-C.</vt:lpstr>
      <vt:lpstr>Pseudo-Scylax, Le Périple, Fragmenti Geographici Graeci Minores, 18-19; IVe siècle av. J.-C. / Prise de Rome, v. 380 av. J.-C. </vt:lpstr>
      <vt:lpstr>Ethnonymes</vt:lpstr>
      <vt:lpstr>Celtes / Galates, quelques sources écrites antiques :</vt:lpstr>
      <vt:lpstr>L’expansion des Celtes vers l’Est / IIIe  siècle av. J.-C.</vt:lpstr>
      <vt:lpstr>Delphes, Phocide, Grèce centrale ;  prise de Delphes par les Celtes/Galates v. 280/279 av. J.-C.</vt:lpstr>
      <vt:lpstr>L’expédition des Celtes/Galates dans les Balkans et le royaume galate en Asie mineure, IIIe-IIe siècles av. J.-C. </vt:lpstr>
      <vt:lpstr>1. Le grand autel de Pergame (Pergamonmuseum, Staatlichenmuseen Berlin)   détail de la gigantomachie 2. Le groupe Ludovisi (Palazzo Altemps, Rome) ; marbre, IIe siècle ap. J.-C.  3. Le Galate (ou Gaulois) mourant (musée du Capitole, Rome) ; marbre, IIe siècle ap. J.-C.</vt:lpstr>
      <vt:lpstr>La représentation des Celtes/Galates par les Grecs  (cf. victoire d’Attale Ier sur les Galates en 230 av. J.-C.) : 1. Le groupe Ludovisi ; marbre (Rome, Palazzo Altemps) 2. Le Gaulois mourant ; marbre (Rome, musée du capitole) ;  v. 230-220 av. J.-C. /IIe siècle ap. J.-C. </vt:lpstr>
      <vt:lpstr>Ethnonymes :</vt:lpstr>
      <vt:lpstr>Auteurs latins :</vt:lpstr>
      <vt:lpstr>La Gaule selon César (Ier siècle av. J.-C.) : 1. Gaule Belgique ; 2. Celtique ; 3. Aquitaine.</vt:lpstr>
      <vt:lpstr>Auteurs latins, suite</vt:lpstr>
    </vt:vector>
  </TitlesOfParts>
  <Company>Université Rennes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Defente</dc:creator>
  <cp:lastModifiedBy>Virginie Defente</cp:lastModifiedBy>
  <cp:revision>152</cp:revision>
  <dcterms:created xsi:type="dcterms:W3CDTF">2018-01-25T19:41:47Z</dcterms:created>
  <dcterms:modified xsi:type="dcterms:W3CDTF">2026-01-16T08:13:06Z</dcterms:modified>
</cp:coreProperties>
</file>