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24" r:id="rId2"/>
    <p:sldId id="403" r:id="rId3"/>
    <p:sldId id="384" r:id="rId4"/>
    <p:sldId id="367" r:id="rId5"/>
    <p:sldId id="359" r:id="rId6"/>
    <p:sldId id="389" r:id="rId7"/>
    <p:sldId id="260" r:id="rId8"/>
    <p:sldId id="387" r:id="rId9"/>
    <p:sldId id="388" r:id="rId10"/>
    <p:sldId id="422" r:id="rId11"/>
    <p:sldId id="357" r:id="rId12"/>
    <p:sldId id="360" r:id="rId13"/>
    <p:sldId id="362" r:id="rId14"/>
    <p:sldId id="385" r:id="rId15"/>
    <p:sldId id="430" r:id="rId16"/>
    <p:sldId id="356" r:id="rId17"/>
    <p:sldId id="355" r:id="rId18"/>
    <p:sldId id="432" r:id="rId19"/>
    <p:sldId id="434" r:id="rId20"/>
    <p:sldId id="268" r:id="rId21"/>
    <p:sldId id="295" r:id="rId22"/>
    <p:sldId id="409" r:id="rId23"/>
    <p:sldId id="407" r:id="rId24"/>
    <p:sldId id="276" r:id="rId25"/>
    <p:sldId id="425" r:id="rId26"/>
    <p:sldId id="318" r:id="rId27"/>
    <p:sldId id="427" r:id="rId28"/>
    <p:sldId id="428" r:id="rId29"/>
    <p:sldId id="413" r:id="rId30"/>
    <p:sldId id="265" r:id="rId31"/>
    <p:sldId id="283" r:id="rId32"/>
    <p:sldId id="270" r:id="rId33"/>
    <p:sldId id="429" r:id="rId34"/>
    <p:sldId id="418" r:id="rId35"/>
    <p:sldId id="272" r:id="rId36"/>
    <p:sldId id="419" r:id="rId37"/>
    <p:sldId id="420" r:id="rId38"/>
    <p:sldId id="351" r:id="rId39"/>
    <p:sldId id="421" r:id="rId40"/>
    <p:sldId id="345" r:id="rId41"/>
    <p:sldId id="412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16"/>
    <p:restoredTop sz="94490"/>
  </p:normalViewPr>
  <p:slideViewPr>
    <p:cSldViewPr>
      <p:cViewPr varScale="1">
        <p:scale>
          <a:sx n="121" d="100"/>
          <a:sy n="121" d="100"/>
        </p:scale>
        <p:origin x="10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7:07:27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1:03:01.1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38 80 24575,'10'-5'0,"-4"0"0,3-5 0,-2-8 0,4 6 0,0-6 0,-1 8 0,1 9 0,-1 2 0,-5 16 0,0-5 0,-5 6 0,0-8 0,0 7 0,0-5 0,0 6 0,0-8 0,0 8 0,0-6 0,0 5 0,-5-7 0,4 8 0,-3-6 0,-1 6 0,-1-8 0,-7 18 0,2-14 0,-3 21 0,-4-15 0,4-1 0,1-1 0,2-1 0,10-5 0,-10 6 0,10-8 0,-3 8 0,8-6 0,2 1 0,4-9 0,0-4 0,0 0 0,8 0 0,-6 0 0,5 0 0,-6 0 0,6 0 0,-5 0 0,6 0 0,-8 0 0,7 0 0,-5 0 0,6 0 0,-8 0 0,-4 0 0,-2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1:03:02.00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1:03:06.98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0 112 24575,'7'-17'0,"3"3"0,9-4 0,-1 11 0,-8-2 0,8-4 0,1-1 0,0 1 0,-1 7 0,-8 6 0,8 0 0,-6 0 0,5 0 0,1 6 0,-6-5 0,5 10 0,-11-6 0,-2 6 0,-4-1 0,0 0 0,-6 7 0,0-5 0,-1 6 0,-2-8 0,3 0 0,-4 0 0,0 1 0,0-1 0,8 0 0,4 0 0,8-4 0,0-2 0,0 1 0,0-4 0,0 3 0,8 2 0,1-4 0,1 4 0,-3-2 0,-7 2 0,0 4 0,1-4 0,-1 3 0,-9-4 0,-2 5 0,-10 1 0,-6 6 0,5-5 0,-6 6 0,8-8 0,-8 7 0,6-5 0,-6 6 0,13-8 0,-5 0 0,5 0 0,-13 2 0,6-6 0,-6-5 0,13-6 0,0-6 0,5 1 0,0 0 0,0 4 0,0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1:03:08.47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09:12:13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20:38:30.4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09:19:11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1 125 24575,'10'-5'0,"7"4"0,12-3 0,10 4 0,0 0 0,20 0 0,-4 0 0,0 0 0,33 0 0,-42 0 0,6 0 0,3 0 0,14 0 0,-15 0 0,2 0-999,42 0 999,-33 0 0,2 0 0,-8 0 0,1 0 0,6 0 0,0 0 0,-9 0 0,0 0 0,-1 0 0,1 0 0,9 0 0,1 0 0,1 0 0,1 0 0,0 0 0,-1 0 0,-1 0 0,-1 0 0,-9 0 0,0 0 0,-2 0 0,3 0 0,19 0 0,0 0-760,-15 0 1,0 0 759,25 0 0,-1 0 0,-26 0 0,-1 0 0,16 0 0,1 0 0,-17 0 0,0 0 0,17 0 0,-1 0 0,-15 0 0,-1 0-429,7 0 1,0 0 428,-8 0 0,-2 0 0,0 0 0,2 0 0,18 0 0,2 0-692,-7 0 0,1 0 692,7 0 0,0 0 0,-11 0 0,-3 0 49,-8 0 0,0 0-49,1-5 0,-3-1 1202,20-2-1202,-22 2 0,-2 0 0,8 0 0,11-2 0,5-1 0,15 5-297,-9-5 0,2 0 297,-22 9 0,-1 0 0,8 0 0,1 0 248,-2 0 0,-1 0-248,-9 0 0,-1 0 0,1 0 0,0 0 0,0 0 0,0 0 0,41 0 0,-34-5 0,0-1 0,23 3 197,-21-3 1,-3 0-198,-4 6 138,29 0-138,-46 0 1537,10 0-1537,7 0 1066,-27 0-1066,27 0 421,-30-6-421,31 5 0,-36-5 0,34 6 0,-44 0 0,31 0 0,-35 0 0,11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09:19:17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 24575,'10'-5'0,"7"0"0,13 20 0,8-5 0,1 12 0,12 13 0,2-5 0,22 30-1492,4-17 1492,-16 0 0,2 0 0,-14-17 0,2-1-795,4 5 1,6 4 0,-1-2 794,20 3 0,0-1 0,-1 4 0,2 3 0,-15-8 0,1 3 0,-1-1-816,-8-1 0,-2 1 1,1-1 815,6 2 0,1-1 0,-1 1 0,21 13 0,-3-2-448,-15-9 0,-4-3 448,-14-6 0,-2-3 489,0-3 0,-2-2-489,19 13 2043,-13-16-2043,-5 5 0,-9-8 0,12 13 0,6 5 731,-11-14 0,1 2-731,26 29 0,5 3-470,1-17 0,0-1 470,-10 16 0,2 0 0,-7-24 0,5-4 0,-3 4 0,16 26 0,-3-2 0,1-21 0,3-1 0,-17 7 0,1 6 0,-5-5 0,-2-3 0,-2-3-237,18 12 0,-4-3 237,0 2 0,9 7 0,-26-27 0,-6 10 0,0-1 0,8-9 0,-3 8 0,1 2 0,15 0 0,-6 2 0,3 2-621,-21-8 0,2 0 621,28 10 0,-1 1 0,-28-11 0,0 0 0,34 19 0,-4-3 0,-10-8 461,-6-4 1,-4-2-462,-14-7 2038,10-5-2038,7 7 607,-27-12-607,28 5 1535,-32-5-1535,19 3 288,-19-3-288,19 3 0,-8 6 0,23 7 0,19-1-766,-6 1 0,12 6 766,-18-8 0,6 4 0,2 1 0,-1 0-1100,-5-1 1,-1 0 0,1 1 0,2 0 1099,12 4 0,3 1 0,-1-1 0,-10-4 0,15 9 0,-11-9-37,-22-12 1,-7-6 36,7-4 0,-37 1 0,5-10 1171,-17 3-1171,7 2 4728,-5-5-4728,12 17 103,-5-9-103,7 9 0,11-10 0,-9 3 0,19 5 0,-8 1 0,23 16 0,19-1 0,-12-2 0,21 9 0,-24-10-360,-4 0 0,10 3 360,-3-4 0,5 2 0,1 0-1096,-2 0 1,1 2 0,1-1 1095,10 1 0,3-1 0,-9-1 0,-3 4 0,-9-6 0,23 0 0,-53-11 0,-25-17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1:08:01.9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1:08:21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24575,'11'5'0,"-1"0"0,3 23 0,-1-6 0,12 26 0,-10-26 0,2 36 0,-7-40 0,1 55 0,9-48 0,-8 36 0,9-22 0,-13 1 0,2 8 0,6 5 0,-13-18 0,15 24 0,-10-37 0,11 39 0,-4-28 0,-3 27 0,2-20 0,-11 0 0,20 7 0,-12-17 0,6 17 0,-10-18 0,-6 1 0,9 19 0,2 0 0,18 31 0,-10-24 0,-3-1 0,-1-1 0,-6-2 0,7 29 0,3-22 0,-10-10 0,9 31 0,-11-13 0,10-4 0,-6-13 0,9 0 0,1-1 0,-10-4 0,17 49 0,-23-72 0,-1 8 0,-3-5 0,4-6 0,-1 0 0,2-1 0,0-8 0,-2 0 0,1 0 0,-4 1 0,3 6 0,-4-5 0,5 6 0,-4-8 0,3-5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7:07:37.74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1:08:42.3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9T10:36:53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47:58.9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8T22:20: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798 195 24575,'-7'-8'0,"6"-4"0,-12 10 0,12-10 0,-11 11 0,10-12 0,-10 12 0,4-12 0,-6 12 0,0-12 0,6 6 0,-4-1 0,4-5 0,-6 12 0,0-5 0,7-1 0,-6 6 0,5-5 0,1 0 0,-6 4 0,6-4 0,-7 0 0,0 4 0,-6-10 0,4 10 0,-4-4 0,6 0 0,0 4 0,0-4 0,0 6 0,0 0 0,0 0 0,0-6 0,0 4 0,0-4 0,1 6 0,-1 0 0,0 0 0,0 0 0,0 0 0,0 0 0,0 6 0,0-4 0,0 4 0,0-6 0,0 6 0,0-4 0,0 10 0,0-11 0,0 6 0,7-1 0,-6-5 0,6 12 0,-1-6 0,-5 1 0,12 4 0,-11-10 0,10 10 0,-10-4 0,4 5 0,0 1 0,-6 9 0,6-13 0,-1 11 0,-3-13 0,10 6 0,-4 0 0,6-1 0,-6-5 0,4 4 0,-10-4 0,10 6 0,-4 0 0,6 0 0,-6-7 0,4 6 0,-4-6 0,6 7 0,0 0 0,0 0 0,0-1 0,0 1 0,0 0 0,0 0 0,0 0 0,0 0 0,0-1 0,0 1 0,0 0 0,0 0 0,0 0 0,6 0 0,-4-1 0,4 1 0,0 0 0,-4 0 0,4 0 0,0-7 0,-5 6 0,12-6 0,-12 7 0,12 0 0,-12 0 0,11-7 0,-10 6 0,10-12 0,-10 12 0,10-12 0,-10 11 0,10-4 0,-4 0 0,5 4 0,1-4 0,0 6 0,0-7 0,0 6 0,0-12 0,-1 11 0,1-4 0,0 0 0,0 4 0,0-10 0,-1 4 0,-5 0 0,4-5 0,-4 5 0,6 1 0,9 2 0,-7-1 0,7 5 0,-1-11 0,-6 10 0,7-10 0,-9 4 0,0-6 0,0 0 0,0 0 0,-1 0 0,1 0 0,0 0 0,0 0 0,0 0 0,-1 0 0,1 0 0,0 0 0,0 0 0,0 0 0,0 0 0,-1-6 0,1 4 0,0-10 0,0 4 0,0 0 0,0-4 0,-1 10 0,-5-10 0,4 10 0,-4-10 0,0 4 0,4 1 0,-10-6 0,10 12 0,-11-12 0,12 5 0,-12-5 0,11 5 0,-10-5 0,10 6 0,-10-7 0,4 0 0,-6 0 0,0 0 0,0 0 0,0 0 0,0 0 0,0 0 0,0 0 0,0 0 0,0 0 0,0 0 0,0 1 0,0-1 0,0 0 0,0 0 0,0 0 0,0 0 0,-6 0 0,4 0 0,-4 0 0,6 0 0,0 0 0,-6 6 0,4-4 0,-4 4 0,6-6 0,-6 7 0,4-6 0,-4 6 0,6-7 0,-6 0 0,4 0 0,-10 0 0,10 0 0,-4 0 0,0 6 0,-11 9 0,7 1 0,-5 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8T08:13:53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1111 47 24575,'-12'0'0,"0"0"0,-2 0 0,5 0 0,-5 0 0,6 0 0,-1 0 0,1 0 0,0 0 0,0 0 0,0 0 0,-5 0 0,-2 0 0,0 0 0,-3 0 0,3 0 0,-5 0 0,0 0 0,1-5 0,4 4 0,1-3 0,1 4 0,3 0 0,-4 0 0,5-4 0,1 3 0,-1-3 0,1 4 0,-1 0 0,2 0 0,-2-4 0,1 3 0,-1-3 0,0 4 0,1 0 0,-6-4 0,4 3 0,-8-3 0,8 4 0,-4-4 0,6 3 0,-1-3 0,0 4 0,1 0 0,0 0 0,0 0 0,0 0 0,-4 0 0,2 0 0,-3 0 0,5 0 0,-1 0 0,0 0 0,1 0 0,-1 0 0,1 0 0,0 0 0,0 0 0,0 0 0,-1 0 0,1 0 0,-1 0 0,0 0 0,-4 0 0,3 0 0,-4 0 0,1 0 0,3 0 0,-9 0 0,10 0 0,-5 0 0,0 0 0,4 0 0,-8 0 0,3 4 0,0-3 0,-3 4 0,3-5 0,0 3 0,-3-2 0,8 3 0,-9-4 0,9 4 0,-3-3 0,4 3 0,1 0 0,-1-4 0,0 4 0,4 0 0,-2-3 0,2 3 0,0 0 0,-2-3 0,7 6 0,-8-6 0,7 7 0,-6-4 0,6 5 0,-7 0 0,3-1 0,0 1 0,-2-5 0,6 4 0,-7-3 0,7 3 0,-7 1 0,7-1 0,-6 1 0,6-1 0,-3 1 0,4-1 0,-4-3 0,3 3 0,-3-4 0,4 4 0,0 0 0,0 0 0,0 1 0,0-1 0,0 1 0,0 0 0,0-1 0,0 1 0,0-1 0,0 1 0,0-1 0,0 1 0,0-1 0,0 1 0,0-1 0,0-1 0,0 1 0,0 0 0,4-3 0,-3 2 0,6-2 0,-2 3 0,4-3 0,-5 3 0,4-4 0,-3 5 0,3-1 0,0 1 0,1-1 0,-1 1 0,1-1 0,-1 1 0,1-1 0,-1-3 0,1 3 0,-1-4 0,1 1 0,0 3 0,-1-7 0,1 6 0,-1-6 0,-3 7 0,2-7 0,-6 6 0,7-6 0,-4 2 0,0 1 0,3-3 0,-2 2 0,3 1 0,1-3 0,-1 6 0,0-6 0,0 2 0,1-3 0,-1 0 0,0 4 0,1-3 0,-1 3 0,1-4 0,-1 3 0,1-2 0,-1 2 0,0-3 0,1 0 0,-1 0 0,0 0 0,1 0 0,-1 4 0,1-3 0,-1 3 0,0-4 0,1 3 0,-1-2 0,0 3 0,0-4 0,1 0 0,-1 0 0,0 0 0,1 0 0,-1 0 0,-3 4 0,2-4 0,-2 4 0,3-4 0,0 0 0,0 0 0,1 0 0,-1 0 0,1 0 0,-1 0 0,0 0 0,1 0 0,-1 0 0,1 0 0,-1 0 0,1 0 0,-1 0 0,1 0 0,-1 0 0,1 0 0,-1 0 0,-3-4 0,2 3 0,-2-2 0,4-1 0,-1 3 0,1-3 0,-5 0 0,4 3 0,-3-3 0,3 0 0,1 3 0,-1-6 0,1 6 0,-1-7 0,1 7 0,-1-7 0,1 7 0,-1-6 0,1 6 0,-1-6 0,1 6 0,-1-7 0,1 7 0,-1-7 0,1 4 0,-1-1 0,1-3 0,-1 7 0,1-7 0,-1 7 0,1-6 0,-1 6 0,-3-7 0,3 7 0,-3-3 0,3 1 0,0 2 0,0-6 0,0 6 0,-4-6 0,4 6 0,-4-3 0,5 0 0,-1 3 0,1-7 0,-1 7 0,-3-6 0,2 6 0,-6-6 0,3 3 0,-4-4 0,4-1 0,-3 1 0,3-1 0,-1 0 0,-2 1 0,7-1 0,-7 0 0,6 1 0,-2-1 0,0 1 0,1 1 0,-5-1 0,6 0 0,-6-1 0,6 5 0,-6-4 0,3 3 0,-1 1 0,-2-4 0,2 4 0,1-5 0,-3 1 0,7-1 0,-7 1 0,2 0 0,-3 0 0,0 0 0,0-1 0,0-4 0,0 3 0,0-4 0,0 1 0,0 3 0,0-4 0,0 6 0,0 0 0,0 3 0,0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7:16:06.72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6T19:53:07.9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6:44:45.0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6:46:16.2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6:46:41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9596 1473 24575,'0'-29'0,"0"2"0,0 13 0,-5-13 0,-1 12 0,-4-8 0,-1-2 0,-2 8 0,2-5 0,-8 4 0,-6-7 0,0-5 0,-27-17 0,14 6-448,2 19 1,-1 1 447,7-6 0,1 0 0,-7 9 0,0 0 0,-1-9 0,-1-2 0,-4 6 0,-3 1-1072,-6 0 1,-2-2 1071,-11-6 0,-5 0-1003,18 11 1,-1 0-1,-1 0 1003,1-2 0,-1-3 0,0 2 0,-4-1 0,-1 0 0,1 0 0,5 1 0,1 0 0,1 0-739,-2 0 0,1 0 0,0 1 739,0 1 0,-1 2 0,1-1 0,-1-2 0,1-1 0,0 2 0,-17-3 0,-1 1 0,13 4 0,-2-2 0,4 4-261,-2 0 0,0 1 261,-12-6 0,2 3 1282,-7 7-1282,19-9 0,0 19 2704,23-9-2704,-25 2 0,6 1 0,-8-6 0,-13 12 1621,-2-14-1621,25 14 0,-4 0 0,-16-6 0,-4-2 0,18 7 0,1 2 0,-2 0-547,-4-3 0,-1-1 0,-1 2 547,-2 1 0,-2 2 0,3-1 0,9 0 0,1 0 0,-1 0 0,-10 0 0,-2 0 0,2 0 0,3 0 0,2 0 0,-1 0 0,0 0 0,0 0 0,0 0-689,7 0 0,1 0 0,-1 0 689,-4 1 0,-1 0 0,2-3 0,-16-8 0,-1 1 0,21 6 0,-1 3 0,0-2 0,1-5 0,1 0 0,1 1-543,-12 5 1,1 2 542,0-1 0,1 0 0,8 0 0,2 0 140,7 0 0,-1 0-140,1 0 0,-1 0 0,0 0 0,1 0 0,-1 0 0,0 0 0,1 0 0,-1 0 0,-5 0 0,-3 0 0,-18 0 0,-3 0 0,0 0 0,0 0 631,-1 0 1,2 0-632,11 0 0,4 0 0,5 0 0,2 0 721,5 0 0,0 0-721,-6 0 0,0 0 0,7 0 0,1 0 0,-1 0 0,0 0 0,0 4 0,1 0 0,0 0 0,-1 1 0,-7 3 0,0 2 0,6 3 0,0 0 0,-13-3 0,0 1 0,12 1 0,1 0 0,-6-3 0,0 0 0,7 7 0,1 1 0,5-8 0,0 1 0,-4 6 0,0 0 0,4-3 0,0-2 626,1-2 0,-1 0-626,-24 8 0,5 2 0,17-16 794,-8 21-794,1-8 1724,-2 13-1724,7-3 1103,-6 11-1103,25-15 0,-20 19 0,-2-5 0,8-1 113,-1-2-113,19-13 0,0 7 0,1 2 0,-4 1 0,5-8 0,-6 4 0,2-13 0,1 21 0,-10-6 0,13 9 0,-11 3 0,1 0 0,2 8 0,-3-14 0,-6 14 0,10-9 0,-8 5 0,4 3 0,7-17 0,3-3 0,1 1 0,6-7 0,-7 14 0,10-13 0,-8 5 0,9-8 0,0 1 0,-2-1 0,-2 1 0,4 7 0,-8-5 0,13 22 0,-8-20 0,3 21 0,0-24 0,-12 24 0,14-27 0,-9 26 0,13-21 0,-4 6 0,3-1 0,-4-1 0,2-11 0,2 5 0,-2-8 0,-1-4 0,3 3 0,-2 9 0,-1-6 0,-1 8 0,-5 2 0,5-14 0,-7 32 0,10-24 0,-4 35 0,-1-13 0,6 1 0,-6 3 0,-2-24 0,7 6 0,-6-7 0,8 17 0,-6-6 0,5 3 0,-5 8 0,2-24 0,-3 25 0,1-13 0,1-1 0,0 5 0,-1-12 0,-1 0 0,0-9 0,6-6 0,-3 6 0,0 1 0,3 0 0,-9 13 0,9-17 0,-5 10 0,-3-6 0,7-6 0,-7 5 0,9-6 0,-4 7 0,3-6 0,-4 5 0,5-6 0,-4 7 0,3-6 0,-6 5 0,6-6 0,-3 6 0,4-4 0,-3 4 0,-1-6 0,-1 6 0,2-4 0,3 4 0,0-6 0,0-2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6T20:10:43.95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 0 24575,'-15'0'0,"3"0"0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6:46:42.7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24575,'8'-5'0,"-1"2"0,6 3 0,-4 3 0,4 2 0,-6 1 0,1 2 0,-4-1 0,8 6 0,-7-4 0,10 17 0,-6-10 0,-2 19 0,3-6 0,-6-5 0,6-4 0,-6-12 0,0-1 0,-4 6 0,3-4 0,-3 4 0,3-6 0,-3 1 0,0-1 0,0 1 0,4-1 0,6 6 0,4 1 0,0 0 0,-1-1 0,-5-8 0,-5-2 0,1-3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6:46:43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1 142 24575,'18'-11'0,"-1"-1"0,-11 11 0,2-6 0,5 2 0,2-8 0,-2 7 0,6-3 0,-10 9 0,9-5 0,-4 0 0,0 0 0,-1 0 0,-5 1 0,4 4 0,-3-3 0,4 3 0,-5 0 0,4 0 0,-3-4 0,4 0 0,-5 0 0,12 1 0,-4 3 0,19-6 0,-19 5 0,5-5 0,-9 6 0,3-5 0,12-1 0,-15 0 0,5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6:46:46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6:46:52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11904 0 24575,'12'0'0,"-1"0"0,2 0 0,-4 3 0,3 1 0,1 9 0,1-3 0,1 3 0,14 12 0,-10-1 0,14 16 0,0 0 0,6 19-919,5-10 919,-15-13 0,0 1 0,9 6-221,-10-10 1,0-1 220,-1 8 0,9 11 0,-7 7 0,9-1 0,-13-3 0,11 4 0,-22-26 0,5 14 0,-7-9 0,0-8 898,1 15-898,4-12 462,5 24-462,-2-7 0,8 9-648,-11 13 648,5-10 0,-8 0 0,2 7 0,-2-16 0,1 19 0,-6-1 0,5 4 0,-10-32 0,1 1 0,5 31 0,2-33 0,-2-1 0,-6 34 0,8-31 0,-1-1 0,-10 1 0,0 0 0,6 0 0,1-1 0,-7 0 0,0 1 0,6 0 0,1 0-510,-7 6 0,0 1 510,2-6 0,2 1 0,4 20 0,1 0 0,-8-25 0,1 1 0,11 15 0,-1 0 0,-11 18 0,5-32 0,1 1 0,-7-1 0,0 1 0,3 0 0,0-1-487,-4 32 487,0-33 0,0 0 0,0 33 0,0-32 0,0 1 0,0 30 0,0-12 0,0-2 0,0 3 0,-1-2 0,2-3 0,5-5 0,-5 19 0,6-13 0,-7 1 0,0 0 0,0-1 0,0 13 0,0-10 0,0-20 0,0 1 0,0 31 0,0-31 0,0 1 0,0 1 0,0-2 0,0 31 0,-5-12 0,-12 7 0,1-16 0,4-12 0,0 2 0,-3 20 0,3-22 0,0 2 0,-1 6 0,1 3 0,-3 10 0,1 1-612,6-8 1,0-1 611,-6 4 0,2-2 0,9 19 0,-8-31 0,-1-1 0,-3 31 217,4-12-217,-15-5 0,17-7 0,-13 10 0,8 0 939,5-18-939,-10 13 485,10-23-485,-12 26 1341,14-18-1341,-4 0 396,-3 5-396,1-12 0,-1 6 0,2-2 0,11-15 0,-11 24 0,10-27 0,-17 35 0,5-8 0,-2-2 0,-1 20 0,14-31 0,-12 7 0,6 5 0,-6-12 0,7 14 0,-3-9 0,-3 9 0,-1-7 0,1-5 0,-5 9 0,16-17 0,-18 13 0,15-17 0,-9 3 0,5-1 0,3 6 0,-7-3 0,12 0 0,-7-6 0,0 15 0,3-19 0,-3 10 0,6-18 0,3 4 0,0-6 0,-6 13 0,1-9 0,-5 10 0,7-8 0,-4-4 0,2 9 0,0-9 0,-11 16 0,10-14 0,-14 15 0,6-12 0,0 0 0,-7 12 0,6-19 0,-6 19 0,0-20 0,-6 15 0,-2-3 0,0 0 0,-20 16 0,6-17 0,-20 14-368,28-16 0,0 0 368,-27 11 0,29-7 0,-4 1 0,-13-2 0,-1-1-813,11 3 1,-1 1 812,-23 0 0,-2 0 0,14 6 0,1 0-1145,-6-6 1,-3-1 1144,11-7 0,-3 1 0,2 0-841,2 3 1,2 0 0,-3-2 840,-12-5 0,-5-2 0,3 3 0,9 8 0,3 3 0,-3-2 0,-2-6 0,-2-3 0,1 2 0,-2 4 0,1 3 0,2-1 0,-7 1 0,-1-1-486,4-3 0,-5 0 0,7 0 486,1 3 0,2 0-169,6-7 1,-3-2 0,1 2 168,-16 8 0,1-1 0,-3-1 0,1-3 0,5-3 0,3 0 339,0 3 0,3-3-339,7-10 0,1-1 0,6 6 0,-3 1 0,-7-5 0,-6-1 0,4 2 0,4 8 0,-1 1 267,-7-5 1,-7-2 0,7 1-268,11 1 0,3 1 0,-12 1 0,-1-2 0,8-8 0,0 2 0,-9 16 0,-1 1 0,0-15 0,-2-1 0,14 5 0,-3 4 0,1-3 71,-18-3 0,-1-2-71,19 0 0,-1 0 0,-2 0-254,-10 0 1,-3 0 0,2 0 253,10 3 0,0 0 0,-1-1 0,-14-4 0,-4-3 0,4 2 0,15 2 0,3 1 0,-2-1 0,-16-3 0,-3 0 0,1 0 0,11 0 0,0 0 0,-1 0-619,-10 0 0,-1 0 0,-1 0 619,1 0 0,0 0 0,0 0 0,-2 0 0,-1 0 0,3 0 0,9 0 0,3 0 0,-3 0 0,8 0 0,-1 0 0,-2 0 0,-1 0 0,-8 0 0,-2 0 0,0 0 0,1 0 0,7-2 0,1 0 0,0-1 0,-2-1 0,-8 0 0,-4-2 0,2 0 0,4 0 0,1-2 0,4-1 0,3-1 0,6 0 0,3-1 0,-3 0-241,-8 3 1,-3 0-1,2 0 241,10-2 0,1-1 0,-1 0 0,-10-1 0,-1 0 0,0-2 0,5 0 0,0-2 0,1 0 0,-1 0 0,-1 1 0,2-1 0,5 2 0,2 1 0,-1-4 0,-1-4 0,1-2 0,0 0 99,4 4 1,2 0 0,1 0-100,-16-11 0,2 3 866,12 6 1,4 5-867,-14 2 3194,18-4-3194,0 4 2949,12-2-2949,12 10 2090,3-2-2090,-1-1 585,-1-5-585,-1 3 0,-3-3 0,-4 2 0,5 2 0,-16-7 0,17 7 0,-6 4 0,3-7 0,-2 5 0,-9-7 0,1 3 0,-15-7 0,12 6 0,-1-2 0,12 7 0,13 7 0,-12-8 0,9 8 0,-15-14 0,17 10 0,-9-9 0,4 0 0,-6-1 0,5 4 0,3-1 0,-9 6 0,-3-10 0,-5-1 0,1 0 0,-2-12 0,8 11 0,-16-10 0,20 9 0,-3 9 0,11-17 0,-4 11 0,3-6 0,-2 4 0,4 9 0,-4-10 0,2-2 0,-3 5 0,-15-40 0,15 27 0,-22-29 0,23 21 0,-3 14 0,5-11 0,3 23 0,2-32 0,-3 24 0,-15-39 0,9 25 0,-15-28 0,0 8-374,16 17 1,0 0 373,-19-30 0,5 6 0,-4-1 0,12 23 0,-2 0 0,1 4 0,-1-2 0,-3-6 0,-2-4-1390,-3-8 0,-2-2 1390,-5-6 0,-3-1 0,2 0 0,-1 1-485,2 2 0,2 6 485,-4 0-303,11 21 0,0 1 303,-3-18 0,-2 19 0,2 2 582,10-11-582,-20-2 2617,34 21-2617,-14-6 1128,-14-13-1128,8 8 776,-12-10-776,17 24 0,8 6 0,0 8 0,6-9 0,0 4 0,-1-4 0,-3 0 0,3 8 0,-10-4 0,11 6 0,-6 2 0,7-3 0,-1 1 0,1 2 0,-1-5 0,-5-4 0,4 1 0,-3-4 0,4 6 0,4-1 0,-3 1 0,3-1 0,-3 1 0,-1-1 0,1 1 0,-1-2 0,1 2 0,2 3 0,2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6:46:53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 0 24575,'-14'20'0,"7"-5"0,-5 3 0,10 3 0,-5-4 0,1 8 0,-9-3 0,5-5 0,-2 8 0,4-11 0,-1 6 0,-3-1 0,3 2 0,0-2 0,8-5 0,-8 4 0,-1-3 0,3-1 0,-5 5 0,10-5 0,-5-1 0,6-3 0,-3-6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2T16:46:54.6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24575,'13'17'0,"-5"-8"0,6 0 0,-8-9 0,8 3 0,0 8 0,0-5 0,4 7 0,-3-12 0,4 8 0,8 3 0,12-5 0,-7 8 0,5-9 0,0-1 0,-6 5 0,8-5 0,-12 6 0,-7-5 0,8 3 0,-7-3 0,0 1 0,-7 1 0,-10-8 0,-1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07:13:51.52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4T07:19:07.19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1:30:06.65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1:44:41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32:06.70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0 1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20:22:3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24575,'25'-57'0,"-10"24"0,19-33 0,-16 42 0,-1 4 0,-4 7 0,-4 5 0,-3 3 0,1-3 0,3-4 0,-5 5 0,2-3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20:22:3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24575,'0'8'0,"0"1"0,0-3 0,0 0 0,0-2 0,0-1 0,0 2 0,0 4 0,0 3 0,0 3 0,0 0 0,0-4 0,0-3 0,0-2 0,0 1 0,0 5 0,0 9 0,0 13 0,0 11 0,0 6 0,0-3 0,0-10 0,0-12 0,0-9 0,0-8 0,0-1 0,0 2 0,0 4 0,0 5 0,0 3 0,0-2 0,0-5 0,0-6 0,0-6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20:22:3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20:22:4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24575,'0'-12'0,"0"3"0,0 1 0,0-2 0,0-4 0,2-5 0,7-6 0,5 1 0,4 0 0,2 4 0,-2 4 0,-2 4 0,-3 5 0,-4 3 0,-3 2 0,-2 2 0,0 0 0,2 0 0,7 0 0,8 0 0,8 0 0,1 0 0,-4 0 0,-6 0 0,-8 0 0,-7 1 0,-3 3 0,-2 13 0,0 12 0,0 12 0,0 7 0,0-4 0,0-4 0,-2-3 0,-5-3 0,-5 0 0,-5-1 0,-4 0 0,0-3 0,-1 0 0,2-3 0,3-3 0,2-3 0,3-3 0,3-5 0,2-4 0,0-2 0,0 1 0,-2 3 0,-3 5 0,-2 4 0,0-1 0,-1 1 0,5-5 0,3-3 0,4-4 0,4-4 0,1-5 0,4-1 0,-2 0 0,1 0 0,-1 0 0,-1 0 0,0 1 0,0 1 0,1 0 0,-1 0 0,1 0 0,-1 0 0,0 0 0,2 0 0,-2 0 0,1 0 0,1 0 0,-1 0 0,-1 0 0,2 0 0,0 0 0,1 0 0,0 0 0,-1 0 0,1 0 0,2 0 0,-1 0 0,2 0 0,0 0 0,2 0 0,1 0 0,1 0 0,0 0 0,1 0 0,-4 0 0,-2 0 0,-1 0 0,0 0 0,3 2 0,1 2 0,4-1 0,0-1 0,0-1 0,-4-1 0,-3 0 0,-2 0 0,-3 0 0,0 1 0,0 1 0,-2-1 0,0 1 0,0-2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0T20:22:4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1T16:34:0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24575,'14'-6'0,"-1"-2"0,1-6 0,9-1 0,2-1 0,2-9 0,5 7 0,-15-6 0,7 0 0,-1 6 0,-5-5 0,5 8 0,-10 1 0,3-9 0,-2 7 0,1-7 0,-1 9 0,0 0 0,0 0 0,-1 0 0,1 0 0,-6 0 0,4 7 0,-10-6 0,4 18 0,-6-4 0,0 13 0,0 9 0,0-7 0,0 16 0,-8-7 0,6 0 0,-13 7 0,13-7 0,-5 0 0,-1 6 0,6-15 0,-12 7 0,13-9 0,-5 0 0,0 0 0,4 0 0,-4-1 0,0 1 0,4 0 0,-4 0 0,0 0 0,4 8 0,-10-6 0,10 7 0,-4-9 0,6 0 0,-6 0 0,4 0 0,-4-1 0,6 1 0,-6-6 0,10-8 0,7-2 0,-1-4 0,5 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1T16:34:0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1T16:34:1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78 140 24575,'0'-14'0,"0"0"0,0 1 0,0-1 0,0 0 0,0 0 0,6 6 0,-4-4 0,4 4 0,0-6 0,1 6 0,7 2 0,0 12 0,0-4 0,-6 10 0,4-11 0,-11 12 0,12-12 0,-12 12 0,12-12 0,-12 11 0,5-4 0,0 6 0,-4 0 0,4 0 0,-6-1 0,0 1 0,0 9 0,0-7 0,0 16 0,0-16 0,0 7 0,-6-10 0,4 1 0,-4 0 0,6 0 0,-6-6 0,4 4 0,-4-4 0,0-1 0,4 6 0,-4-6 0,0 7 0,5 0 0,-12 0 0,5 0 0,1-1 0,-6-5 0,12 4 0,-12-10 0,12 10 0,-12-4 0,6 6 0,-7 0 0,6-1 0,-4 1 0,4 0 0,-6 0 0,6 0 0,2-1 0,0-5 0,4 4 0,-10-10 0,16 4 0,-8-12 0,16 4 0,-4-4 0,6 6 0,-1 0 0,1 0 0,0 0 0,0 0 0,0 0 0,0 0 0,-1 0 0,1 0 0,0 0 0,0 0 0,0 0 0,-1 0 0,1 0 0,0 0 0,-6 0 0,-2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1T16:34:1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1T16:34:15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24575,'14'-6'0,"-1"4"0,1-4 0,0 6 0,0 0 0,0 0 0,0 0 0,-1 0 0,1 0 0,0 0 0,0 6 0,0-4 0,-7 10 0,6-10 0,-12 10 0,11-11 0,-4 12 0,6-6 0,0 7 0,-7 0 0,0 0 0,-1-6 0,-5 4 0,5-4 0,-6 5 0,0 1 0,0 0 0,0 0 0,-6 0 0,-2-7 0,1 6 0,-6-6 0,12 7 0,-12-6 0,6 4 0,-7-10 0,6 10 0,-13-3 0,11-1 0,-7 6 0,5-13 0,4 5 0,0 1 0,-4-6 0,4 5 0,-6-6 0,6 6 0,-4-4 0,16 4 0,-2-6 0,6-6 0,4 4 0,-4-4 0,5 6 0,1 0 0,0 0 0,0 0 0,0 0 0,0 0 0,-1 0 0,1 0 0,0 0 0,0 0 0,0 0 0,-1 0 0,1 0 0,-6 6 0,4-4 0,-4 4 0,0 0 0,4 2 0,-11 6 0,12-1 0,-12 1 0,12-6 0,-12 4 0,5-4 0,-6 6 0,0-1 0,0 1 0,0 0 0,0 0 0,-6-6 0,5 4 0,-12-11 0,12 12 0,-12-12 0,12 12 0,-12-12 0,6 5 0,-7 0 0,0-4 0,0 10 0,0-10 0,0 10 0,0-10 0,0 4 0,0 0 0,0-5 0,0 6 0,0-1 0,0-5 0,0 5 0,0-6 0,0 0 0,7 7 0,-6-6 0,12-1 0,-5-8 0,6-6 0,0 7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32:09.79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31T16:34:1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4:11:09.3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23:52.14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6:28:4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24575,'9'0'0,"7"0"0,-5-4 0,5 3 0,0-9 0,-5 4 0,5-4 0,-6 0 0,-1 1 0,-4 0 0,3-1 0,-6 1 0,13-7 0,-13 4 0,9-4 0,-11 15 0,-8 31 0,6-14 0,-10 22 0,11-22 0,-4-5 0,5 5 0,0-7 0,-6 17 0,4-13 0,-5 13 0,7-10 0,0-5 0,-11 11 0,8-4 0,-8 0 0,11-6 0,0-8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6:28:4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37 153 24575,'12'-26'0,"-7"13"0,6-13 0,-10 10 0,8 5 0,3-12 0,-1 12 0,5-5 0,-7 6 0,0 9 0,0 2 0,1 8 0,-5 1 0,-1-1 0,-4 0 0,0 1 0,0 6 0,0-5 0,0 5 0,0-7 0,0 7 0,0-5 0,0 5 0,-5 0 0,3-5 0,-3 5 0,1-6 0,-2-1 0,1 7 0,-5 2 0,5 0 0,-6-2 0,2-7 0,-1 0 0,1 0 0,-7 2 0,3 5 0,1-3 0,1 10 0,10-6 0,-5 1 0,2-2 0,3-7 0,-7 1 0,3-1 0,3 0 0,3-3 0,16-2 0,0-10 0,1 5 0,5-5 0,-12 6 0,5 0 0,-7 0 0,7 0 0,-5 0 0,5 0 0,10 0 0,-13 0 0,13 0 0,-17 0 0,17-6 0,-17 4 0,11-5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6:28:5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24575,'5'-9'0,"4"0"0,-4 3 0,4-2 0,0 7 0,1-7 0,-1 7 0,7-9 0,-5 9 0,5-1 0,-11 7 0,-1 5 0,-4-1 0,0 17 0,0-13 0,0 12 0,0-15 0,0 6 0,0-5 0,0 5 0,0-7 0,-6 17 0,0-13 0,2 13 0,5-21 0,8-1 0,1-4 0,-1 4 0,0-3 0,1 3 0,-1-4 0,0 4 0,0 1 0,7 6 0,-9-1 0,4 7 0,-11-6 0,0 5 0,0-7 0,0 7 0,0-5 0,0 6 0,-4-8 0,-2 7 0,-4-5 0,-1 5 0,2-11 0,-1-1 0,1-4 0,-7 0 0,5 4 0,-12-3 0,5 4 0,0-5 0,2 0 0,6 0 0,1-5 0,4 0 0,1-4 0,4-1 0,0 5 0,0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6:28:5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24575,'9'-1'0,"-4"2"0,0 15 0,-5-5 0,-7 22 0,5-20 0,-10 19 0,10-5 0,-3-6 0,1 4 0,3-16 0,-4 8 0,0 0 0,-1 1 0,-6 5 0,7-12 0,-6 12 0,10-5 0,-5-1 0,6-1 0,-4-6 0,3 6 0,-3-5 0,4 5 0,4-7 0,1-4 0,4-1 0,1-4 0,-1 0 0,7 0 0,-5 0 0,5 0 0,-7 0 0,7 0 0,2 0 0,0 0 0,5 0 0,-12 0 0,5 4 0,-7-2 0,7 2 0,2-4 0,0 0 0,5 0 0,-17 0 0,5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6:28:5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24575,'0'10'0,"0"15"0,0-11 0,0 18 0,0-14 0,0-1 0,0 0 0,0-8 0,0 7 0,0-5 0,0 5 0,0-7 0,0 7 0,0-5 0,0 5 0,0-6 0,0 6 0,0-9 0,0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26:12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887 362 24575,'-11'-14'0,"-7"-8"0,7 15 0,-12-16 0,12 12 0,-5-5 0,7 7 0,-1-1 0,1 1 0,-7-2 0,5 1 0,-6 0 0,8 5 0,0-4 0,-1 8 0,-6-3 0,5 0 0,-12-8 0,12 1 0,-5-1 0,6 8 0,1 4 0,-7-6 0,5 5 0,-12-10 0,12 9 0,-6-7 0,8 3 0,0 1 0,-1 1 0,1 0 0,-7 3 0,5-8 0,-6 8 0,8-3 0,0 0 0,-1 3 0,1-3 0,-1 0 0,1-2 0,0-3 0,-1 4 0,1 1 0,-1 4 0,1-5 0,-7 4 0,5-7 0,-6 7 0,8-3 0,0 4 0,-1 0 0,1-4 0,-1-2 0,1 1 0,-7 1 0,5 4 0,-5-4 0,6 3 0,-6-3 0,5 4 0,-5 0 0,6 0 0,-15 6 0,5 2 0,-8 4 0,5 5 0,16-6 0,-8 5 0,10-6 0,0 6 0,1-5 0,4 5 0,0-7 0,0 17 0,0-13 0,0 12 0,0-9 0,0-5 0,0 12 0,0-5 0,0 0 0,0 5 0,0-6 0,10 8 0,-3-7 0,5 5 0,-3-12 0,-8 5 0,7-7 0,-3 0 0,11 7 0,-5-5 0,5 5 0,-7-10 0,1-2 0,-1 0 0,0 1 0,1 4 0,-1-4 0,0 4 0,0-8 0,1 7 0,15 0 0,-11-2 0,18 11 0,-21-14 0,5 8 0,-7-7 0,1-3 0,6 9 0,-5-9 0,5 5 0,-7-6 0,7 0 0,-5 0 0,5 0 0,-7 0 0,8 0 0,-6 0 0,5 0 0,-7 0 0,7 0 0,-5 0 0,5 0 0,-7 0 0,7 0 0,-5 0 0,5 0 0,-6 0 0,6 0 0,-5 0 0,5 0 0,-7 0 0,7 0 0,-5 0 0,5 0 0,-6 0 0,6 0 0,-5 0 0,5 0 0,-7-5 0,0 0 0,1 0 0,-1 1 0,0 0 0,1-2 0,6 1 0,-5-3 0,5 3 0,-7-5 0,0 1 0,1 3 0,-1-2 0,3-13 0,-6 7 0,0-11 0,-6 15 0,0-6 0,0 5 0,0-5 0,0 10 0,0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3:52.001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0 189 24575,'10'0'0,"-1"-4"0,0-2 0,2-10 0,-2 5 0,2-5 0,-6 7 0,5-8 0,-9 6 0,10-12 0,-10 12 0,5-5 0,-2 7 0,1-1 0,4 1 0,-3-1 0,2 1 0,-7 8 0,3 9 0,-4 9 0,0 1 0,0-2 0,0-6 0,-7 15 0,1-11 0,-2 11 0,4-9 0,4-5 0,0 5 0,-5 0 0,3-5 0,-3 5 0,5-6 0,0-1 0,0 7 0,0-5 0,0 5 0,0-7 0,0 7 0,0-5 0,0 1 0,0-8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32:22.32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3:53.113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9 0 24575,'-5'0'0,"1"0"0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3:56.745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10 20 24575,'-9'-4'0,"10"3"0,10-3 0,5 0 0,-7-1 0,0 4 0,-4 2 0,10 15 0,-12-5 0,8 5 0,-11-7 0,0 7 0,0-5 0,0 5 0,4-7 0,-3 7 0,3-5 0,-4 6 0,0-8 0,0 7 0,-4-5 0,3 5 0,-3-7 0,4 7 0,0-5 0,-4 5 0,3-6 0,-8-1 0,8 0 0,-3 1 0,0-1 0,-8 7 0,9-9 0,-3 4 0,22-11 0,-5 0 0,6 0 0,-8 0 0,7 0 0,-5 0 0,5 0 0,-7 0 0,7 0 0,-5 0 0,1 0 0,-8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3:57.353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 1 24575,'0'0'0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4:42.562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 95 24575,'17'-24'0,"-4"6"0,3 6 0,-7 4 0,0 2 0,7-4 0,-5 0 0,5 3 0,-6 7 0,-5 6 0,-1 3 0,-4 0 0,0 0 0,0 1 0,0-1 0,0 7 0,0-5 0,0 5 0,0-7 0,-4 1 0,3-1 0,-8 0 0,4 1 0,-4-1 0,-1 0 0,1 1 0,8-1 0,2-4 0,15-1 0,-5-4 0,5 4 0,-7-3 0,7 3 0,2 2 0,0-5 0,5 5 0,-12-2 0,1 1 0,-4 4 0,-7 1 0,3-1 0,-4 7 0,0-5 0,-4 5 0,3-7 0,-9 7 0,9-5 0,-9 5 0,5-6 0,-11 0 0,5 0 0,-5 0 0,6 0 0,1-5 0,-1-1 0,1-4 0,0 0 0,-8 0 0,6 0 0,-5 4 0,7-3 0,-8 3 0,6-8 0,-1-1 0,12-4 0,1 3 0,4 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4:50.386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137 44 24575,'10'-9'0,"-1"4"0,7 1 0,-5-1 0,12 4 0,4-10 0,-7 10 0,6-6 0,-10 7 0,-5 0 0,5 0 0,-7 0 0,7 0 0,-5 0 0,5 4 0,-11 1 0,0 4 0,-5 1 0,0-1 0,0 7 0,0-5 0,0 5 0,-6 0 0,1-5 0,-6 5 0,1-6 0,1-5 0,-7 4 0,5-3 0,-12 0 0,5 9 0,0-8 0,-5 11 0,12-13 0,-5 1 0,6-6 0,1 4 0,15-3 0,3 3 0,9-4 0,26 0 0,-11 0 0,16 0 0,-6 0 0,-23 0 0,6 0 0,-17 0 0,7 0 0,-5 0 0,5 4 0,-11 1 0,-1 4 0,-4 1 0,0 6 0,-5 2 0,-1-1 0,-7 16 0,3-20 0,-2 13 0,3-17 0,-1-4 0,-6 10 0,5-12 0,-5 8 0,6-7 0,-15-3 0,11 3 0,-11-4 0,8 5 0,6-3 0,-5 3 0,0-5 0,-2 0 0,-16-7 0,7 0 0,-7-7 0,16 8 0,-27-8 0,22 6 0,-16-1 0,27 3 0,7 6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4:53.425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22 0 24575,'5'9'0,"-1"7"0,-4-5 0,11 12 0,-8-5 0,8 0 0,-11-2 0,4-7 0,-3 7 0,3-5 0,-4 5 0,0-6 0,0 15 0,4-11 0,-3 11 0,3-9 0,-4-5 0,0 5 0,0-6 0,0-1 0,0 0 0,0 0 0,0 1 0,0-1 0,0 7 0,0-5 0,0 5 0,0-7 0,0 8 0,4-7 0,-3 7 0,4-8 0,-5 7 0,4-5 0,1-3 0,4-9 0,0-9 0,7 5 0,-5-3 0,6 2 0,-8 1 0,7-4 0,-5 7 0,5-3 0,-7 0 0,7 4 0,-5-3 0,5 4 0,-6 4 0,-1 2 0,-4 3 0,-1 0 0,0 0 0,2 1 0,-1-1 0,-1 0 0,-4 1 0,0 6 0,0-5 0,0 5 0,-4-7 0,-2 0 0,-10 7 0,5-9 0,-12 10 0,-4-9 0,7-1 0,-6 0 0,0-1 0,13-4 0,-13 5 0,1 6 0,11-9 0,-11 9 0,8-13 0,6-4 0,-1 3 0,8-3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4:57.202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0 20 24575,'9'-4'0,"1"3"0,-1-8 0,0 8 0,1-3 0,6 4 0,-5 0 0,5 0 0,-7 0 0,0 4 0,-3 1 0,-2 5 0,-4-1 0,0 7 0,0-5 0,0 5 0,0-7 0,-4 1 0,2-1 0,-6 0 0,3 0 0,-5 1 0,1-1 0,8-4 0,2-1 0,8-4 0,1 0 0,-1 0 0,0 0 0,0 0 0,1 0 0,-1 0 0,17 7 0,-13-1 0,12 6 0,-15-3 0,-5 0 0,-1 1 0,-4-1 0,0 0 0,0 1 0,0-1 0,0 0 0,0 1 0,0-1 0,0 0 0,0 7 0,-4-5 0,-3 12 0,-2-12 0,-9 12 0,7-12 0,-5 1 0,7-8 0,-1-4 0,1 0 0,-7 0 0,4 0 0,-4 0 0,7 0 0,-1 0 0,1 0 0,0-4 0,-1-1 0,5-5 0,1-6 0,4 5 0,0-5 0,0 6 0,0 5 0,0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4:59.826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64 11 24575,'21'-4'0,"-5"-2"0,-33 16 0,6-9 0,-5 4 0,7-5 0,-1 4 0,1 2 0,0 3 0,-1 0 0,5 0 0,1 1 0,4 6 0,0-5 0,4 5 0,-3-7 0,7 1 0,-7-1 0,8 0 0,-4 0 0,4-3 0,0 2 0,1-3 0,-1 0 0,0 3 0,0-2 0,1 3 0,6-9 0,-5-2 0,1-9 0,-4 2 0,-3 0 0,4-1 0,1 1 0,-5 4 0,-1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5:03.115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156 6 24575,'9'-5'0,"1"5"0,-1 5 0,0 4 0,-4 1 0,4-1 0,-8 0 0,3 0 0,-4 1 0,4-1 0,-3 7 0,7-5 0,4 12 0,-5-5 0,4-1 0,-11 0 0,0-8 0,0 7 0,-4-5 0,-1 5 0,-5-7 0,-6 2 0,5-6 0,-5 1 0,0-6 0,4 4 0,-4 1 0,22-5 0,-3-2 0,29-4 0,-12 2 0,24 4 0,-24-5 0,5 4 0,-9-3 0,-5 4 0,5 4 0,-10 2 0,-8 10 0,1-5 0,-9 5 0,9-7 0,-9 7 0,9-5 0,-9 5 0,9-7 0,-7 1 0,3-1 0,-5 0 0,1 1 0,4-1 0,-4 0 0,-3 7 0,1-5 0,-12 12 0,12-16 0,-5 4 0,0-11 0,-2 0 0,0 0 0,2 0 0,7 0 0,-8-6 0,6 5 0,-5-4 0,0-1 0,5 5 0,-5-5 0,6 6 0,1-4 0,4 3 0,1-3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5:07.474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159 350 24575,'-18'-11'0,"2"4"0,6-1 0,1 7 0,0-3 0,-8 4 0,6 0 0,-5 0 0,7 0 0,-7 0 0,4 4 0,0 1 0,8 4 0,10 7 0,-1-5 0,6 5 0,-2-6 0,0-1 0,1-4 0,-1-1 0,7-4 0,-5 0 0,5 0 0,-7 0 0,1-4 0,-1 3 0,0-7 0,1 2 0,-1-3 0,-4 0 0,3-1 0,-7 1 0,8-1 0,-4 1 0,0 0 0,-1-1 0,-4 1 0,0-1 0,0-6 0,0 5 0,0-5 0,0 7 0,0-8 0,0-1 0,0 1 0,0-6 0,0 12 0,0-12 0,0 5 0,0 0 0,0 2 0,0 6 0,0-6 0,0 5 0,0-5 0,0 6 0,0-6 0,0 13 0,0 9 0,-5 12 0,3 11 0,-3-11 0,5-2 0,0-7 0,0 7 0,0-5 0,-4 5 0,3-6 0,-4 6 0,5-5 0,0 5 0,0-7 0,-6 17 0,4-13 0,-5 13 0,7-10 0,0-5 0,0 5 0,0-7 0,0 0 0,0 1 0,0-1 0,0 0 0,0 0 0,0 1 0,0-1 0,0 0 0,5 7 0,-3 2 0,14 7 0,-9-8 0,5 6 0,-4-12 0,4 1 0,-1-8 0,5-8 0,-11 3 0,-1-3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08:49:54.1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5:23.858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191 1 24575,'-9'0'0,"-1"0"0,1 0 0,0 0 0,-1 0 0,-6 0 0,5 0 0,-5 0 0,6 0 0,-6 0 0,5 0 0,-5 0 0,7 4 0,-1 1 0,1 0 0,-1 3 0,5 4 0,1-1 0,4 5 0,0-6 0,0 6 0,0-5 0,0 5 0,0-7 0,0 7 0,4-5 0,1 5 0,5-7 0,-1-3 0,0-2 0,0-4 0,1 4 0,6-3 0,-5 3 0,5 0 0,-7 1 0,7-5 0,-5-1 0,7-17 0,-13 7 0,1-5 0,-2 7 0,-3-8 0,7 6 0,-7-5 0,3 7 0,0-1 0,8 10 0,-1 2 0,1 8 0,-2 6 0,2 2 0,-4 0 0,7-2 0,-14-7 0,7 1 0,-7-1 0,4 0 0,-1 1 0,1-1 0,4-4 0,1-5 0,-5-5 0,-1-5 0,0 1 0,-3 4 0,3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52:36.12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0 165 24575,'77'-27'0,"-16"-3"0,-32-6 0,-17 13 0,3-4 0,-14 17 0,8 0 0,-3 8 0,-1 4 0,0 15 0,-1-5 0,-3 6 0,4-8 0,-5 7 0,0-5 0,0 6 0,0-8 0,0 8 0,0-6 0,0 5 0,0 11 0,0-13 0,0 13 0,0-18 0,0 7 0,0-5 0,0 6 0,0-8 0,4 0 0,-3 0 0,4-4 0,-5-2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2T20:52:37.22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2C2B3-309A-6442-93B4-7443A1D70033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06CBC-2895-E34D-8498-88DD0AE3E0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11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06/03/2026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06/03/2026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4.png"/><Relationship Id="rId4" Type="http://schemas.openxmlformats.org/officeDocument/2006/relationships/customXml" Target="../ink/ink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customXml" Target="../ink/ink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NUL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4.xml"/><Relationship Id="rId5" Type="http://schemas.openxmlformats.org/officeDocument/2006/relationships/image" Target="NULL"/><Relationship Id="rId4" Type="http://schemas.openxmlformats.org/officeDocument/2006/relationships/customXml" Target="../ink/ink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customXml" Target="../ink/ink25.xml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customXml" Target="../ink/ink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32.xml"/><Relationship Id="rId18" Type="http://schemas.openxmlformats.org/officeDocument/2006/relationships/image" Target="../media/image120.png"/><Relationship Id="rId3" Type="http://schemas.openxmlformats.org/officeDocument/2006/relationships/image" Target="../media/image49.jpeg"/><Relationship Id="rId7" Type="http://schemas.openxmlformats.org/officeDocument/2006/relationships/customXml" Target="../ink/ink29.xml"/><Relationship Id="rId12" Type="http://schemas.openxmlformats.org/officeDocument/2006/relationships/image" Target="../media/image90.png"/><Relationship Id="rId17" Type="http://schemas.openxmlformats.org/officeDocument/2006/relationships/customXml" Target="../ink/ink34.xml"/><Relationship Id="rId2" Type="http://schemas.openxmlformats.org/officeDocument/2006/relationships/image" Target="../media/image48.jpg"/><Relationship Id="rId16" Type="http://schemas.openxmlformats.org/officeDocument/2006/relationships/image" Target="../media/image110.png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8.xml"/><Relationship Id="rId11" Type="http://schemas.openxmlformats.org/officeDocument/2006/relationships/customXml" Target="../ink/ink31.xml"/><Relationship Id="rId5" Type="http://schemas.openxmlformats.org/officeDocument/2006/relationships/image" Target="../media/image380.png"/><Relationship Id="rId15" Type="http://schemas.openxmlformats.org/officeDocument/2006/relationships/customXml" Target="../ink/ink33.xml"/><Relationship Id="rId10" Type="http://schemas.openxmlformats.org/officeDocument/2006/relationships/image" Target="../media/image80.png"/><Relationship Id="rId19" Type="http://schemas.openxmlformats.org/officeDocument/2006/relationships/customXml" Target="../ink/ink35.xml"/><Relationship Id="rId4" Type="http://schemas.openxmlformats.org/officeDocument/2006/relationships/customXml" Target="../ink/ink27.xml"/><Relationship Id="rId9" Type="http://schemas.openxmlformats.org/officeDocument/2006/relationships/customXml" Target="../ink/ink30.xml"/><Relationship Id="rId14" Type="http://schemas.openxmlformats.org/officeDocument/2006/relationships/image" Target="../media/image4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customXml" Target="../ink/ink36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customXml" Target="../ink/ink3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9.jpeg"/><Relationship Id="rId7" Type="http://schemas.openxmlformats.org/officeDocument/2006/relationships/customXml" Target="../ink/ink38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.png"/><Relationship Id="rId3" Type="http://schemas.openxmlformats.org/officeDocument/2006/relationships/image" Target="../media/image66.jpeg"/><Relationship Id="rId7" Type="http://schemas.openxmlformats.org/officeDocument/2006/relationships/customXml" Target="../ink/ink39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customXml" Target="../ink/ink44.xml"/><Relationship Id="rId3" Type="http://schemas.openxmlformats.org/officeDocument/2006/relationships/image" Target="../media/image71.jpeg"/><Relationship Id="rId7" Type="http://schemas.openxmlformats.org/officeDocument/2006/relationships/customXml" Target="../ink/ink41.xml"/><Relationship Id="rId12" Type="http://schemas.openxmlformats.org/officeDocument/2006/relationships/image" Target="../media/image140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11" Type="http://schemas.openxmlformats.org/officeDocument/2006/relationships/customXml" Target="../ink/ink43.xml"/><Relationship Id="rId5" Type="http://schemas.openxmlformats.org/officeDocument/2006/relationships/customXml" Target="../ink/ink40.xml"/><Relationship Id="rId10" Type="http://schemas.openxmlformats.org/officeDocument/2006/relationships/image" Target="../media/image131.png"/><Relationship Id="rId4" Type="http://schemas.openxmlformats.org/officeDocument/2006/relationships/image" Target="../media/image72.jpeg"/><Relationship Id="rId9" Type="http://schemas.openxmlformats.org/officeDocument/2006/relationships/customXml" Target="../ink/ink4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0.png"/><Relationship Id="rId13" Type="http://schemas.openxmlformats.org/officeDocument/2006/relationships/image" Target="../media/image430.png"/><Relationship Id="rId3" Type="http://schemas.openxmlformats.org/officeDocument/2006/relationships/image" Target="../media/image74.jpeg"/><Relationship Id="rId7" Type="http://schemas.openxmlformats.org/officeDocument/2006/relationships/customXml" Target="../ink/ink46.xml"/><Relationship Id="rId12" Type="http://schemas.openxmlformats.org/officeDocument/2006/relationships/customXml" Target="../ink/ink49.xml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0.png"/><Relationship Id="rId11" Type="http://schemas.openxmlformats.org/officeDocument/2006/relationships/customXml" Target="../ink/ink48.xml"/><Relationship Id="rId5" Type="http://schemas.openxmlformats.org/officeDocument/2006/relationships/customXml" Target="../ink/ink45.xml"/><Relationship Id="rId10" Type="http://schemas.openxmlformats.org/officeDocument/2006/relationships/image" Target="../media/image420.png"/><Relationship Id="rId4" Type="http://schemas.openxmlformats.org/officeDocument/2006/relationships/image" Target="../media/image75.jpeg"/><Relationship Id="rId9" Type="http://schemas.openxmlformats.org/officeDocument/2006/relationships/customXml" Target="../ink/ink47.xml"/><Relationship Id="rId14" Type="http://schemas.openxmlformats.org/officeDocument/2006/relationships/customXml" Target="../ink/ink5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690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1.xml"/><Relationship Id="rId5" Type="http://schemas.openxmlformats.org/officeDocument/2006/relationships/image" Target="../media/image81.jpeg"/><Relationship Id="rId4" Type="http://schemas.openxmlformats.org/officeDocument/2006/relationships/image" Target="../media/image8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88.png"/><Relationship Id="rId18" Type="http://schemas.openxmlformats.org/officeDocument/2006/relationships/image" Target="../media/image92.jpg"/><Relationship Id="rId3" Type="http://schemas.openxmlformats.org/officeDocument/2006/relationships/image" Target="../media/image89.jpeg"/><Relationship Id="rId7" Type="http://schemas.openxmlformats.org/officeDocument/2006/relationships/image" Target="../media/image91.png"/><Relationship Id="rId12" Type="http://schemas.openxmlformats.org/officeDocument/2006/relationships/customXml" Target="../ink/ink55.xml"/><Relationship Id="rId17" Type="http://schemas.openxmlformats.org/officeDocument/2006/relationships/image" Target="../media/image910.png"/><Relationship Id="rId2" Type="http://schemas.openxmlformats.org/officeDocument/2006/relationships/image" Target="../media/image88.jpeg"/><Relationship Id="rId16" Type="http://schemas.openxmlformats.org/officeDocument/2006/relationships/customXml" Target="../ink/ink5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0.png"/><Relationship Id="rId11" Type="http://schemas.openxmlformats.org/officeDocument/2006/relationships/image" Target="../media/image870.png"/><Relationship Id="rId5" Type="http://schemas.openxmlformats.org/officeDocument/2006/relationships/customXml" Target="../ink/ink52.xml"/><Relationship Id="rId15" Type="http://schemas.openxmlformats.org/officeDocument/2006/relationships/image" Target="../media/image891.png"/><Relationship Id="rId10" Type="http://schemas.openxmlformats.org/officeDocument/2006/relationships/customXml" Target="../ink/ink54.xml"/><Relationship Id="rId4" Type="http://schemas.openxmlformats.org/officeDocument/2006/relationships/image" Target="../media/image90.jpeg"/><Relationship Id="rId9" Type="http://schemas.openxmlformats.org/officeDocument/2006/relationships/image" Target="../media/image860.png"/><Relationship Id="rId14" Type="http://schemas.openxmlformats.org/officeDocument/2006/relationships/customXml" Target="../ink/ink5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0.png"/><Relationship Id="rId5" Type="http://schemas.openxmlformats.org/officeDocument/2006/relationships/customXml" Target="../ink/ink58.xml"/><Relationship Id="rId4" Type="http://schemas.openxmlformats.org/officeDocument/2006/relationships/image" Target="../media/image9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98.png"/><Relationship Id="rId18" Type="http://schemas.openxmlformats.org/officeDocument/2006/relationships/image" Target="../media/image100.png"/><Relationship Id="rId26" Type="http://schemas.openxmlformats.org/officeDocument/2006/relationships/image" Target="../media/image104.png"/><Relationship Id="rId3" Type="http://schemas.openxmlformats.org/officeDocument/2006/relationships/image" Target="../media/image97.jpeg"/><Relationship Id="rId21" Type="http://schemas.openxmlformats.org/officeDocument/2006/relationships/customXml" Target="../ink/ink66.xml"/><Relationship Id="rId7" Type="http://schemas.openxmlformats.org/officeDocument/2006/relationships/image" Target="../media/image101.jpeg"/><Relationship Id="rId12" Type="http://schemas.openxmlformats.org/officeDocument/2006/relationships/customXml" Target="../ink/ink61.xml"/><Relationship Id="rId17" Type="http://schemas.openxmlformats.org/officeDocument/2006/relationships/customXml" Target="../ink/ink64.xml"/><Relationship Id="rId25" Type="http://schemas.openxmlformats.org/officeDocument/2006/relationships/customXml" Target="../ink/ink68.xml"/><Relationship Id="rId2" Type="http://schemas.openxmlformats.org/officeDocument/2006/relationships/image" Target="../media/image96.jpeg"/><Relationship Id="rId16" Type="http://schemas.openxmlformats.org/officeDocument/2006/relationships/image" Target="../media/image99.png"/><Relationship Id="rId20" Type="http://schemas.openxmlformats.org/officeDocument/2006/relationships/image" Target="../media/image101.png"/><Relationship Id="rId29" Type="http://schemas.openxmlformats.org/officeDocument/2006/relationships/customXml" Target="../ink/ink7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0.jpeg"/><Relationship Id="rId11" Type="http://schemas.openxmlformats.org/officeDocument/2006/relationships/image" Target="../media/image97.png"/><Relationship Id="rId24" Type="http://schemas.openxmlformats.org/officeDocument/2006/relationships/image" Target="../media/image103.png"/><Relationship Id="rId5" Type="http://schemas.openxmlformats.org/officeDocument/2006/relationships/image" Target="../media/image99.jpeg"/><Relationship Id="rId15" Type="http://schemas.openxmlformats.org/officeDocument/2006/relationships/customXml" Target="../ink/ink63.xml"/><Relationship Id="rId23" Type="http://schemas.openxmlformats.org/officeDocument/2006/relationships/customXml" Target="../ink/ink67.xml"/><Relationship Id="rId28" Type="http://schemas.openxmlformats.org/officeDocument/2006/relationships/image" Target="../media/image105.png"/><Relationship Id="rId10" Type="http://schemas.openxmlformats.org/officeDocument/2006/relationships/customXml" Target="../ink/ink60.xml"/><Relationship Id="rId19" Type="http://schemas.openxmlformats.org/officeDocument/2006/relationships/customXml" Target="../ink/ink65.xml"/><Relationship Id="rId4" Type="http://schemas.openxmlformats.org/officeDocument/2006/relationships/image" Target="../media/image98.jpeg"/><Relationship Id="rId9" Type="http://schemas.openxmlformats.org/officeDocument/2006/relationships/image" Target="../media/image96.png"/><Relationship Id="rId14" Type="http://schemas.openxmlformats.org/officeDocument/2006/relationships/customXml" Target="../ink/ink62.xml"/><Relationship Id="rId22" Type="http://schemas.openxmlformats.org/officeDocument/2006/relationships/image" Target="../media/image102.png"/><Relationship Id="rId27" Type="http://schemas.openxmlformats.org/officeDocument/2006/relationships/customXml" Target="../ink/ink69.xml"/><Relationship Id="rId30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2.png"/><Relationship Id="rId4" Type="http://schemas.openxmlformats.org/officeDocument/2006/relationships/image" Target="../media/image60.png"/><Relationship Id="rId9" Type="http://schemas.openxmlformats.org/officeDocument/2006/relationships/customXml" Target="../ink/ink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customXml" Target="../ink/ink9.xml"/><Relationship Id="rId12" Type="http://schemas.openxmlformats.org/officeDocument/2006/relationships/customXml" Target="../ink/ink12.xml"/><Relationship Id="rId17" Type="http://schemas.openxmlformats.org/officeDocument/2006/relationships/image" Target="../media/image13.png"/><Relationship Id="rId2" Type="http://schemas.openxmlformats.org/officeDocument/2006/relationships/image" Target="../media/image6.jpeg"/><Relationship Id="rId16" Type="http://schemas.openxmlformats.org/officeDocument/2006/relationships/customXml" Target="../ink/ink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customXml" Target="../ink/ink11.xml"/><Relationship Id="rId1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customXml" Target="../ink/ink8.xml"/><Relationship Id="rId9" Type="http://schemas.openxmlformats.org/officeDocument/2006/relationships/customXml" Target="../ink/ink10.xml"/><Relationship Id="rId14" Type="http://schemas.openxmlformats.org/officeDocument/2006/relationships/customXml" Target="../ink/ink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customXml" Target="../ink/ink1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jpeg"/><Relationship Id="rId7" Type="http://schemas.openxmlformats.org/officeDocument/2006/relationships/customXml" Target="../ink/ink1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3.png"/><Relationship Id="rId4" Type="http://schemas.openxmlformats.org/officeDocument/2006/relationships/image" Target="../media/image14.jpeg"/><Relationship Id="rId9" Type="http://schemas.openxmlformats.org/officeDocument/2006/relationships/customXml" Target="../ink/ink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jpeg"/><Relationship Id="rId7" Type="http://schemas.openxmlformats.org/officeDocument/2006/relationships/customXml" Target="../ink/ink1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customXml" Target="../ink/ink20.xml"/><Relationship Id="rId5" Type="http://schemas.openxmlformats.org/officeDocument/2006/relationships/image" Target="../media/image20.jpeg"/><Relationship Id="rId10" Type="http://schemas.openxmlformats.org/officeDocument/2006/relationships/image" Target="../media/image26.png"/><Relationship Id="rId4" Type="http://schemas.openxmlformats.org/officeDocument/2006/relationships/image" Target="../media/image19.jpeg"/><Relationship Id="rId9" Type="http://schemas.openxmlformats.org/officeDocument/2006/relationships/customXml" Target="../ink/ink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E4244-75E4-2B66-0745-46108D74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0316"/>
            <a:ext cx="8229600" cy="1019505"/>
          </a:xfrm>
        </p:spPr>
        <p:txBody>
          <a:bodyPr>
            <a:normAutofit fontScale="90000"/>
          </a:bodyPr>
          <a:lstStyle/>
          <a:p>
            <a:r>
              <a:rPr lang="fr-FR" sz="3200" b="1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Licence 2, semestre 4 </a:t>
            </a:r>
            <a:br>
              <a:rPr lang="fr-FR" sz="3200" b="1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32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2025-2026</a:t>
            </a:r>
            <a:endParaRPr lang="fr-FR" sz="32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483039-2D70-3680-0CD4-A9CEE7F86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65131"/>
            <a:ext cx="8229600" cy="41081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– UEO Celtes –</a:t>
            </a:r>
            <a:endParaRPr lang="fr-FR" sz="4000" b="1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40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Origine et connaissance</a:t>
            </a:r>
          </a:p>
          <a:p>
            <a:pPr marL="0" indent="0" algn="ctr">
              <a:buNone/>
            </a:pPr>
            <a:r>
              <a:rPr lang="fr-FR" sz="40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des mondes celtiques</a:t>
            </a:r>
            <a:endParaRPr lang="fr-FR" sz="4000" i="1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1772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B8824-3294-DB4E-AA6A-B8B1AE10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Hesse, Allemagne ; Ve siècle av. J .-C.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L’hypothèse d’un site astronomique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: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78FCEEE-1E5A-A140-81A0-AB892825B5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0688"/>
            <a:ext cx="2273974" cy="3043791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B2B3049-64C9-674B-9C4F-6666C89EB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590" y="1374730"/>
            <a:ext cx="2372304" cy="18545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BD65368-B1BC-6A48-8DF4-B35FB53AF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540" y="1417638"/>
            <a:ext cx="2273974" cy="18116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D2ACF31-9049-5B46-8FED-7D989C244D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686" y="3429000"/>
            <a:ext cx="4095828" cy="2681442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1B9A6E-DC44-5642-BE88-2D86B2FA7F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Espace réservé du contenu 7">
            <a:extLst>
              <a:ext uri="{FF2B5EF4-FFF2-40B4-BE49-F238E27FC236}">
                <a16:creationId xmlns:a16="http://schemas.microsoft.com/office/drawing/2014/main" id="{8F262510-EB4D-CC43-8806-C07F4DF333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46" y="3429001"/>
            <a:ext cx="3155179" cy="268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92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814E7E6-28CF-D547-AC07-12157C6F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FDB6BF-150E-074B-9A3F-56EB87AD1A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/>
              <a:t>   </a:t>
            </a:r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 début du IIe âge du Fer</a:t>
            </a:r>
          </a:p>
          <a:p>
            <a:pPr marL="0" indent="0" algn="ctr">
              <a:buNone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(Ve siècle av. J.-C.)</a:t>
            </a:r>
          </a:p>
          <a:p>
            <a:pPr marL="0" indent="0" algn="ctr">
              <a:buNone/>
            </a:pPr>
            <a:endParaRPr lang="fr-FR" sz="2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dans le nord-est de la France</a:t>
            </a:r>
          </a:p>
          <a:p>
            <a:pPr marL="0" indent="0" algn="ctr">
              <a:buNone/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(Aisne et Marne).</a:t>
            </a:r>
          </a:p>
        </p:txBody>
      </p:sp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8FBE0AD2-A269-5D45-95E7-DF0BB8968C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47396"/>
            <a:ext cx="4038600" cy="4231570"/>
          </a:xfrm>
        </p:spPr>
      </p:pic>
    </p:spTree>
    <p:extLst>
      <p:ext uri="{BB962C8B-B14F-4D97-AF65-F5344CB8AC3E}">
        <p14:creationId xmlns:p14="http://schemas.microsoft.com/office/powerpoint/2010/main" val="141932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EF7DB-B7A0-A04C-ACAF-E5E012F7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Carte des sites des âges du Fer dans l’Aisne et la Marne 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vue aérienne du site de Bucy-le-Long « La Héronnière » 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plan de la nécropole de Bucy-le-Long « La Héronnière » et « La Fosse </a:t>
            </a:r>
            <a:r>
              <a:rPr lang="fr-FR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Tounise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 ».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C14F07D-6151-DB4A-A628-A32A08B996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15" y="1600200"/>
            <a:ext cx="3715570" cy="4525963"/>
          </a:xfrm>
        </p:spPr>
      </p:pic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4C043BC1-EA60-E146-A979-6622090B9A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707" y="1426906"/>
            <a:ext cx="2907364" cy="188948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8232AD2-B337-9640-99B2-97E01EA8739B}"/>
                  </a:ext>
                </a:extLst>
              </p14:cNvPr>
              <p14:cNvContentPartPr/>
              <p14:nvPr/>
            </p14:nvContentPartPr>
            <p14:xfrm>
              <a:off x="1431429" y="3576123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8232AD2-B337-9640-99B2-97E01EA873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3789" y="3558123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9C0DECDC-09E3-284C-B9F8-DDDC44AEBD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021" y="3447536"/>
            <a:ext cx="2907364" cy="267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2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D7F9BB-5FDB-7542-9847-68D0ABC02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Bucy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le-Long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« La Héronnière », Aisne ; tombe à char BLH 196 :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plan de la tombe ; paire de boucles d’oreilles, or ; bague, or ; fibule, bronze, or, corail 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détail des céramiques </a:t>
            </a: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 situ 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 dessins ; appliques ajourées en bronze ; Ve siècle av. J.-C.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3C0F338-0117-8849-960F-56C59165F8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54050"/>
            <a:ext cx="1724021" cy="3949899"/>
          </a:xfrm>
        </p:spPr>
      </p:pic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989B159C-AAD0-A34D-9B7F-6E315FBAF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779" y="2842404"/>
            <a:ext cx="2301597" cy="3482603"/>
          </a:xfrm>
          <a:prstGeom prst="rect">
            <a:avLst/>
          </a:prstGeom>
        </p:spPr>
      </p:pic>
      <p:pic>
        <p:nvPicPr>
          <p:cNvPr id="8" name="Espace réservé du contenu 9">
            <a:extLst>
              <a:ext uri="{FF2B5EF4-FFF2-40B4-BE49-F238E27FC236}">
                <a16:creationId xmlns:a16="http://schemas.microsoft.com/office/drawing/2014/main" id="{9F3C088A-042D-A345-9226-50565C6C39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376" y="1955217"/>
            <a:ext cx="2082800" cy="452120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DB213E-B4C3-F14B-A4BF-3D996C3F2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874" y="2303100"/>
            <a:ext cx="1755926" cy="402190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E17532D-F7F4-9C42-94CC-DA1F28C2E5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335" y="1443926"/>
            <a:ext cx="2132486" cy="12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7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Somme-Bionne, « L’Homme mort », Marne, France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tombe à char ; Ve siècle av. J.-C. (St Germain-en-Laye, MAN).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268759"/>
            <a:ext cx="3462535" cy="2415837"/>
          </a:xfrm>
          <a:prstGeom prst="rect">
            <a:avLst/>
          </a:prstGeom>
        </p:spPr>
      </p:pic>
      <p:pic>
        <p:nvPicPr>
          <p:cNvPr id="8" name="Espace réservé du contenu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483" y="2132856"/>
            <a:ext cx="5382517" cy="40368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883663C6-0E5B-8545-836A-7D16E97ED28C}"/>
                  </a:ext>
                </a:extLst>
              </p14:cNvPr>
              <p14:cNvContentPartPr/>
              <p14:nvPr/>
            </p14:nvContentPartPr>
            <p14:xfrm>
              <a:off x="2919272" y="2307843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883663C6-0E5B-8545-836A-7D16E97ED2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3632" y="2271843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154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1CFFAA8-9973-BB43-8C51-499563FD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C97A13-7343-4248-AA67-81EE869ED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Dans l’ouest de la France,</a:t>
            </a:r>
          </a:p>
          <a:p>
            <a:pPr marL="0" indent="0" algn="ctr">
              <a:buNone/>
            </a:pPr>
            <a:r>
              <a:rPr lang="fr-FR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des casques exceptionnels,</a:t>
            </a:r>
          </a:p>
          <a:p>
            <a:pPr marL="0" indent="0" algn="ctr">
              <a:buNone/>
            </a:pPr>
            <a:endParaRPr lang="fr-FR" sz="28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IVe siècle av. J.-C.</a:t>
            </a:r>
          </a:p>
        </p:txBody>
      </p:sp>
    </p:spTree>
    <p:extLst>
      <p:ext uri="{BB962C8B-B14F-4D97-AF65-F5344CB8AC3E}">
        <p14:creationId xmlns:p14="http://schemas.microsoft.com/office/powerpoint/2010/main" val="201305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F77C0-9920-2C4C-8AC0-406F8A3B5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Amfreville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-sous-les-Monts, Eure, France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vallée de la Seine</a:t>
            </a:r>
          </a:p>
        </p:txBody>
      </p:sp>
      <p:pic>
        <p:nvPicPr>
          <p:cNvPr id="1026" name="Picture 2" descr="Carte - estuaire Seine">
            <a:extLst>
              <a:ext uri="{FF2B5EF4-FFF2-40B4-BE49-F238E27FC236}">
                <a16:creationId xmlns:a16="http://schemas.microsoft.com/office/drawing/2014/main" id="{7DB88B6C-9909-4A49-8557-A060E7D72E4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1588157"/>
            <a:ext cx="4038600" cy="22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927F3F6-6EEC-9E4A-ACE0-A1B6C19A69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157" y="2481294"/>
            <a:ext cx="3458642" cy="3827431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45B209DC-6D99-0745-B44C-60E86CCD76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A2148FE4-67CC-6D47-BE00-7847CFA1617D}"/>
                  </a:ext>
                </a:extLst>
              </p14:cNvPr>
              <p14:cNvContentPartPr/>
              <p14:nvPr/>
            </p14:nvContentPartPr>
            <p14:xfrm>
              <a:off x="4213869" y="2919843"/>
              <a:ext cx="313560" cy="33228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A2148FE4-67CC-6D47-BE00-7847CFA161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5869" y="2901843"/>
                <a:ext cx="34920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61E4DA16-FC08-3149-BF4F-6962D2D30A7B}"/>
                  </a:ext>
                </a:extLst>
              </p14:cNvPr>
              <p14:cNvContentPartPr/>
              <p14:nvPr/>
            </p14:nvContentPartPr>
            <p14:xfrm>
              <a:off x="7869081" y="3544077"/>
              <a:ext cx="400320" cy="2124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61E4DA16-FC08-3149-BF4F-6962D2D30A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51081" y="3526437"/>
                <a:ext cx="435960" cy="2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1681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2A68B-B23A-A34C-81A6-6C790DDB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l"/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Amfreville-sous-les-Monts, Eure, France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casque, bronze, fer, or, verre rouge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H. 16 cm ; IVe siècle av. J.-C.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(Saint-Germain-en-Laye, MAN /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Musée d’archéologie nationale).	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CB11A52-B309-5442-8537-E850EA33AF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429000"/>
            <a:ext cx="2726728" cy="2833658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83A4916-2467-8941-954C-8D8C15F110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023384"/>
            <a:ext cx="3131840" cy="2405616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BB17556-2EE4-C145-AFB4-B1B7EEA333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41" y="3645024"/>
            <a:ext cx="4211960" cy="261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09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D6E0E-4C43-044A-86BA-72BE9F21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Agris, grotte des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Perrats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Charente, France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casque, fer, bronze, or, corail ; diam. 22 cm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IVe siècle av. J.-C. (Angoulême, musée municipal).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8B3B8CA-92B2-7E4C-A66D-5B8F2F47F1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13" y="1486847"/>
            <a:ext cx="2602632" cy="2602632"/>
          </a:xfrm>
        </p:spPr>
      </p:pic>
      <p:pic>
        <p:nvPicPr>
          <p:cNvPr id="11" name="Espace réservé du contenu 4">
            <a:extLst>
              <a:ext uri="{FF2B5EF4-FFF2-40B4-BE49-F238E27FC236}">
                <a16:creationId xmlns:a16="http://schemas.microsoft.com/office/drawing/2014/main" id="{83FF11B3-A341-C641-8EB8-E1051D6642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06" y="4510567"/>
            <a:ext cx="2455309" cy="1721172"/>
          </a:xfrm>
          <a:prstGeom prst="rect">
            <a:avLst/>
          </a:prstGeom>
        </p:spPr>
      </p:pic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2982A736-01AE-2511-F551-687A410CEE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603" y="1486848"/>
            <a:ext cx="3439811" cy="474489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46301D74-4D5A-5007-8F27-F5780549807E}"/>
                  </a:ext>
                </a:extLst>
              </p14:cNvPr>
              <p14:cNvContentPartPr/>
              <p14:nvPr/>
            </p14:nvContentPartPr>
            <p14:xfrm>
              <a:off x="2660139" y="3189563"/>
              <a:ext cx="360" cy="36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46301D74-4D5A-5007-8F27-F578054980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4139" y="3153923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8559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2EFA3-274F-283D-067A-6D069FE6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93B062-B814-E4F8-FF40-9AD7573A3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marL="0" indent="0" algn="ctr">
              <a:buNone/>
            </a:pP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Au IVe </a:t>
            </a: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siècle av. </a:t>
            </a: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J.-C.,</a:t>
            </a:r>
          </a:p>
          <a:p>
            <a:pPr marL="0" indent="0" algn="ctr">
              <a:buNone/>
            </a:pP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des mouvements de population</a:t>
            </a:r>
          </a:p>
          <a:p>
            <a:pPr marL="0" indent="0" algn="ctr">
              <a:buNone/>
            </a:pP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du Plateau suisse vers l’Italie du nord </a:t>
            </a:r>
          </a:p>
          <a:p>
            <a:pPr marL="0" indent="0" algn="ctr">
              <a:buNone/>
            </a:pPr>
            <a:endParaRPr lang="fr-F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35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7048"/>
            <a:ext cx="8229600" cy="2501461"/>
          </a:xfrm>
        </p:spPr>
        <p:txBody>
          <a:bodyPr>
            <a:normAutofit/>
          </a:bodyPr>
          <a:lstStyle/>
          <a:p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br>
              <a:rPr lang="fr-FR" sz="2400" i="1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400" dirty="0">
              <a:solidFill>
                <a:srgbClr val="0070C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fr-FR" sz="32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3200" b="1" i="1" dirty="0">
                <a:solidFill>
                  <a:srgbClr val="7030A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Celtes et l’archéologie</a:t>
            </a:r>
          </a:p>
          <a:p>
            <a:pPr marL="0" indent="0" algn="ctr">
              <a:buNone/>
            </a:pPr>
            <a:endParaRPr lang="fr-FR" b="1" i="1" dirty="0">
              <a:solidFill>
                <a:srgbClr val="7030A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400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L’archéologie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: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« 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Science qui a pour objet l'étude des civilisations humaines passées à partir des monuments</a:t>
            </a:r>
          </a:p>
          <a:p>
            <a:pPr marL="0" indent="0" algn="ctr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 objets qui en subsistent » (CNRTL).</a:t>
            </a:r>
            <a:endParaRPr lang="fr-FR" sz="2400" i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br>
              <a:rPr lang="fr-FR" sz="2800" b="1" i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304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Nécropole de Münsingen-Rain, canton de Berne, Suisse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exemple d’une fibule de type Münsingen ; bronze et corail ; IVe siècle av. J.-C.</a:t>
            </a:r>
          </a:p>
        </p:txBody>
      </p:sp>
      <p:pic>
        <p:nvPicPr>
          <p:cNvPr id="7" name="Espace réservé du contenu 6" descr="img-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462" r="-28462"/>
          <a:stretch>
            <a:fillRect/>
          </a:stretch>
        </p:blipFill>
        <p:spPr/>
      </p:pic>
      <p:pic>
        <p:nvPicPr>
          <p:cNvPr id="8" name="Espace réservé du contenu 7" descr="m018983_0005684_p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569" b="-20569"/>
          <a:stretch>
            <a:fillRect/>
          </a:stretch>
        </p:blipFill>
        <p:spPr/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BBCEE64-160C-8FA4-7A3B-CF68B9B2A1B6}"/>
                  </a:ext>
                </a:extLst>
              </p14:cNvPr>
              <p14:cNvContentPartPr/>
              <p14:nvPr/>
            </p14:nvContentPartPr>
            <p14:xfrm>
              <a:off x="3093406" y="3664043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BBCEE64-160C-8FA4-7A3B-CF68B9B2A1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7406" y="3628043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1911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A2944-E952-5A47-9F02-F68641398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Contacts entre la Suisse occidentale et l’Italie du nord au IVe siècle av. J.-C. : 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exemple de Saint-Sulpice, Vaud, Suisse, tombes 2 et 5 et de </a:t>
            </a:r>
            <a:r>
              <a:rPr lang="fr-FR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Carzaghetto</a:t>
            </a:r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Mantoue, tombe D.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33AD317-4A01-0C4C-B908-F4A0AECAA2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2366740"/>
            <a:ext cx="3886200" cy="2982962"/>
          </a:xfrm>
        </p:spPr>
      </p:pic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AD8E3E68-C0DF-9D4A-B73F-56E8F5AD78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2247724"/>
            <a:ext cx="3886200" cy="322099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0A8EDAF6-2291-984F-A7EC-FDB53E351B7A}"/>
                  </a:ext>
                </a:extLst>
              </p14:cNvPr>
              <p14:cNvContentPartPr/>
              <p14:nvPr/>
            </p14:nvContentPartPr>
            <p14:xfrm>
              <a:off x="1308359" y="3069002"/>
              <a:ext cx="270" cy="270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0A8EDAF6-2291-984F-A7EC-FDB53E351B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7859" y="2988002"/>
                <a:ext cx="81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750078EC-03C5-3F4F-90DB-2BC8599A29D6}"/>
                  </a:ext>
                </a:extLst>
              </p14:cNvPr>
              <p14:cNvContentPartPr/>
              <p14:nvPr/>
            </p14:nvContentPartPr>
            <p14:xfrm>
              <a:off x="3953549" y="4367432"/>
              <a:ext cx="270" cy="27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750078EC-03C5-3F4F-90DB-2BC8599A29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3049" y="4286432"/>
                <a:ext cx="81000" cy="16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e 12">
            <a:extLst>
              <a:ext uri="{FF2B5EF4-FFF2-40B4-BE49-F238E27FC236}">
                <a16:creationId xmlns:a16="http://schemas.microsoft.com/office/drawing/2014/main" id="{739895A7-8E03-C945-B1C0-D73950F0FC46}"/>
              </a:ext>
            </a:extLst>
          </p:cNvPr>
          <p:cNvGrpSpPr/>
          <p:nvPr/>
        </p:nvGrpSpPr>
        <p:grpSpPr>
          <a:xfrm>
            <a:off x="1242749" y="1835642"/>
            <a:ext cx="3536460" cy="1120500"/>
            <a:chOff x="1656999" y="1304523"/>
            <a:chExt cx="4715280" cy="14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2FE0E544-97D1-574B-87D2-86AD9671086C}"/>
                    </a:ext>
                  </a:extLst>
                </p14:cNvPr>
                <p14:cNvContentPartPr/>
                <p14:nvPr/>
              </p14:nvContentPartPr>
              <p14:xfrm>
                <a:off x="1766439" y="1304523"/>
                <a:ext cx="4605840" cy="144792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2FE0E544-97D1-574B-87D2-86AD9671086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48799" y="1286523"/>
                  <a:ext cx="4641480" cy="14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565FCC2F-5EF1-744B-963B-36ED322F1890}"/>
                    </a:ext>
                  </a:extLst>
                </p14:cNvPr>
                <p14:cNvContentPartPr/>
                <p14:nvPr/>
              </p14:nvContentPartPr>
              <p14:xfrm>
                <a:off x="1656999" y="2630403"/>
                <a:ext cx="108000" cy="16812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565FCC2F-5EF1-744B-963B-36ED322F18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638999" y="2612763"/>
                  <a:ext cx="143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36F0CEA5-C3F1-3243-A83A-E7803A3DE172}"/>
                    </a:ext>
                  </a:extLst>
                </p14:cNvPr>
                <p14:cNvContentPartPr/>
                <p14:nvPr/>
              </p14:nvContentPartPr>
              <p14:xfrm>
                <a:off x="1764639" y="2730483"/>
                <a:ext cx="221400" cy="6804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36F0CEA5-C3F1-3243-A83A-E7803A3DE17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46999" y="2712843"/>
                  <a:ext cx="25704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C9EE76BF-4A2A-7149-B2AE-C57DA8E57856}"/>
                  </a:ext>
                </a:extLst>
              </p14:cNvPr>
              <p14:cNvContentPartPr/>
              <p14:nvPr/>
            </p14:nvContentPartPr>
            <p14:xfrm>
              <a:off x="7926059" y="5510342"/>
              <a:ext cx="270" cy="27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C9EE76BF-4A2A-7149-B2AE-C57DA8E5785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12559" y="5496842"/>
                <a:ext cx="2700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e 18">
            <a:extLst>
              <a:ext uri="{FF2B5EF4-FFF2-40B4-BE49-F238E27FC236}">
                <a16:creationId xmlns:a16="http://schemas.microsoft.com/office/drawing/2014/main" id="{3A1E6890-157E-554A-A6B1-620649693D07}"/>
              </a:ext>
            </a:extLst>
          </p:cNvPr>
          <p:cNvGrpSpPr/>
          <p:nvPr/>
        </p:nvGrpSpPr>
        <p:grpSpPr>
          <a:xfrm>
            <a:off x="3995129" y="2447732"/>
            <a:ext cx="4777920" cy="3298050"/>
            <a:chOff x="5326839" y="2120643"/>
            <a:chExt cx="6370560" cy="43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286DDBF4-58F6-B44C-9F63-7C0067A2F123}"/>
                    </a:ext>
                  </a:extLst>
                </p14:cNvPr>
                <p14:cNvContentPartPr/>
                <p14:nvPr/>
              </p14:nvContentPartPr>
              <p14:xfrm>
                <a:off x="5445279" y="2120643"/>
                <a:ext cx="6252120" cy="439740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286DDBF4-58F6-B44C-9F63-7C0067A2F12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27639" y="2102643"/>
                  <a:ext cx="6287760" cy="443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15C58643-2EB8-BD4A-9913-0857C0DF17ED}"/>
                    </a:ext>
                  </a:extLst>
                </p14:cNvPr>
                <p14:cNvContentPartPr/>
                <p14:nvPr/>
              </p14:nvContentPartPr>
              <p14:xfrm>
                <a:off x="5326839" y="4740003"/>
                <a:ext cx="89280" cy="18900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15C58643-2EB8-BD4A-9913-0857C0DF17E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08839" y="4722003"/>
                  <a:ext cx="124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037A2E00-DE8E-D143-94B3-4158CCDF0482}"/>
                    </a:ext>
                  </a:extLst>
                </p14:cNvPr>
                <p14:cNvContentPartPr/>
                <p14:nvPr/>
              </p14:nvContentPartPr>
              <p14:xfrm>
                <a:off x="5456439" y="4747563"/>
                <a:ext cx="247680" cy="9108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037A2E00-DE8E-D143-94B3-4158CCDF04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38799" y="4729923"/>
                  <a:ext cx="283320" cy="12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3092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48E2F-C0A7-ED43-8C16-CD20830B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Tène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Neuchâtel, Suisse :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plan du site et détail des fouilles du pont par E.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Vouga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(1923).</a:t>
            </a:r>
          </a:p>
        </p:txBody>
      </p:sp>
      <p:pic>
        <p:nvPicPr>
          <p:cNvPr id="5" name="Espace réservé du contenu 6">
            <a:extLst>
              <a:ext uri="{FF2B5EF4-FFF2-40B4-BE49-F238E27FC236}">
                <a16:creationId xmlns:a16="http://schemas.microsoft.com/office/drawing/2014/main" id="{16D8D6D6-146F-CB44-8B53-DE99C1103D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95103"/>
            <a:ext cx="3742402" cy="2306638"/>
          </a:xfrm>
        </p:spPr>
      </p:pic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9D7D994D-29FC-F742-AE80-D4A0940684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031" y="3501008"/>
            <a:ext cx="3720380" cy="2866330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E74D71-90F6-094E-8D1D-A3CB62246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211" y="1495103"/>
            <a:ext cx="2084589" cy="23919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0C834682-33CC-5949-91DF-56C7C3D3A51D}"/>
                  </a:ext>
                </a:extLst>
              </p14:cNvPr>
              <p14:cNvContentPartPr/>
              <p14:nvPr/>
            </p14:nvContentPartPr>
            <p14:xfrm>
              <a:off x="1265701" y="2404677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0C834682-33CC-5949-91DF-56C7C3D3A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0061" y="2369037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0985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</a:t>
            </a:r>
            <a:r>
              <a:rPr lang="fr-FR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Tène</a:t>
            </a:r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Kt</a:t>
            </a:r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Neuchâtel, Suisse ;</a:t>
            </a:r>
            <a:b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lances, fer ; épées dans leur fourreau, fer ; IVe-IIIe siècles av. J.-C.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57" y="1600200"/>
            <a:ext cx="3472685" cy="4525963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943" y="1600200"/>
            <a:ext cx="3483114" cy="4525963"/>
          </a:xfrm>
        </p:spPr>
      </p:pic>
    </p:spTree>
    <p:extLst>
      <p:ext uri="{BB962C8B-B14F-4D97-AF65-F5344CB8AC3E}">
        <p14:creationId xmlns:p14="http://schemas.microsoft.com/office/powerpoint/2010/main" val="2410514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8D3A1-F129-194B-AB7E-8B13409C97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L’armement celtique au IIIe siècle av. J.-C. :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 système de suspension de l’épée.</a:t>
            </a:r>
          </a:p>
        </p:txBody>
      </p:sp>
      <p:pic>
        <p:nvPicPr>
          <p:cNvPr id="3" name="Espace réservé du contenu 3">
            <a:extLst>
              <a:ext uri="{FF2B5EF4-FFF2-40B4-BE49-F238E27FC236}">
                <a16:creationId xmlns:a16="http://schemas.microsoft.com/office/drawing/2014/main" id="{AF84842B-5610-EB44-854E-7EAE7EB70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070" y="1600392"/>
            <a:ext cx="6183864" cy="4525490"/>
          </a:xfrm>
        </p:spPr>
      </p:pic>
    </p:spTree>
    <p:extLst>
      <p:ext uri="{BB962C8B-B14F-4D97-AF65-F5344CB8AC3E}">
        <p14:creationId xmlns:p14="http://schemas.microsoft.com/office/powerpoint/2010/main" val="17673100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B2152-CBEB-2147-823C-A3EC14AA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Cadre historique : Les Celtes en Italie</a:t>
            </a:r>
            <a:b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(prise de Rome, 389/390 av. J.-C.)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Carte des épées (IIIe siècle av. J.-C.) ; 2.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Casalecchio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di Reno, Bologne, tombe 53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05F509A-C7FA-954B-A794-306A52F44C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204864"/>
            <a:ext cx="2225448" cy="3039890"/>
          </a:xfrm>
          <a:prstGeom prst="rect">
            <a:avLst/>
          </a:prstGeom>
        </p:spPr>
      </p:pic>
      <p:pic>
        <p:nvPicPr>
          <p:cNvPr id="6" name="Espace réservé du contenu 3" descr="Carte Italie - Epées LT.pdf">
            <a:extLst>
              <a:ext uri="{FF2B5EF4-FFF2-40B4-BE49-F238E27FC236}">
                <a16:creationId xmlns:a16="http://schemas.microsoft.com/office/drawing/2014/main" id="{0DBE0E05-F9C9-FD41-8A50-B350068606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805" r="-122805"/>
          <a:stretch>
            <a:fillRect/>
          </a:stretch>
        </p:blipFill>
        <p:spPr>
          <a:xfrm>
            <a:off x="-1908720" y="1712767"/>
            <a:ext cx="9724481" cy="402408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ED45761B-5FBD-2040-A9B3-E609B43C5971}"/>
                  </a:ext>
                </a:extLst>
              </p14:cNvPr>
              <p14:cNvContentPartPr/>
              <p14:nvPr/>
            </p14:nvContentPartPr>
            <p14:xfrm>
              <a:off x="2649901" y="3429237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ED45761B-5FBD-2040-A9B3-E609B43C59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3901" y="3393597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9614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9395" y="0"/>
            <a:ext cx="8368708" cy="1702715"/>
          </a:xfrm>
        </p:spPr>
        <p:txBody>
          <a:bodyPr>
            <a:normAutofit/>
          </a:bodyPr>
          <a:lstStyle/>
          <a:p>
            <a:pPr algn="l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Ciumeşti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Roumanie ; tombe de guerrier ; </a:t>
            </a:r>
            <a:br>
              <a:rPr lang="fr-FR" sz="2400" dirty="0"/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fragments de cotte de maille en fer avec ornements circulaires en bronze ; 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casque, fer, bronze, verre ; cnémides (jambières), bronze ; IIIe siècle av. J.-C.</a:t>
            </a:r>
          </a:p>
        </p:txBody>
      </p:sp>
      <p:pic>
        <p:nvPicPr>
          <p:cNvPr id="5" name="Espace réservé du contenu 4" descr="Ciumesti, Roumanie, Tombe 10 août 1961 - Détail cotte de maille et médaillons, in Rusu M., BRGK 1969, pl. 146.pd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96" r="-10696"/>
          <a:stretch>
            <a:fillRect/>
          </a:stretch>
        </p:blipFill>
        <p:spPr>
          <a:xfrm>
            <a:off x="3238930" y="3494907"/>
            <a:ext cx="2478110" cy="2777159"/>
          </a:xfrm>
        </p:spPr>
      </p:pic>
      <p:pic>
        <p:nvPicPr>
          <p:cNvPr id="3" name="Espace réservé du contenu 2" descr="Ciumesti, Bulgarie - Tombe 10 août 1961 - Fragm. cotted e amilles et médaillons, in Rusu M., BRGK 1969, pl. 145.pdf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96" r="-8496"/>
          <a:stretch>
            <a:fillRect/>
          </a:stretch>
        </p:blipFill>
        <p:spPr>
          <a:xfrm>
            <a:off x="3563888" y="1334417"/>
            <a:ext cx="1869035" cy="2094583"/>
          </a:xfrm>
        </p:spPr>
      </p:pic>
      <p:pic>
        <p:nvPicPr>
          <p:cNvPr id="10" name="Espace réservé du contenu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" b="-52"/>
          <a:stretch>
            <a:fillRect/>
          </a:stretch>
        </p:blipFill>
        <p:spPr>
          <a:xfrm>
            <a:off x="5996346" y="4183552"/>
            <a:ext cx="2561693" cy="2088514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F4F4EF94-6C36-8143-A63E-718106B765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22" b="-10522"/>
          <a:stretch>
            <a:fillRect/>
          </a:stretch>
        </p:blipFill>
        <p:spPr>
          <a:xfrm>
            <a:off x="5773164" y="1196752"/>
            <a:ext cx="2784875" cy="3120943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5F5B7A8A-DD9E-D346-9BD3-A984FEA1AD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41" y="1628800"/>
            <a:ext cx="2612321" cy="32287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F5852C5F-712E-1F43-BCC6-7D44F0D2CC42}"/>
                  </a:ext>
                </a:extLst>
              </p14:cNvPr>
              <p14:cNvContentPartPr/>
              <p14:nvPr/>
            </p14:nvContentPartPr>
            <p14:xfrm>
              <a:off x="1777832" y="3016989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F5852C5F-712E-1F43-BCC6-7D44F0D2CC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0192" y="2998989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Espace réservé du contenu 4" descr="Ciumesti, Roumanie, tombe 10 août 1961 - Jambières, in Rusu M., BRGK 1969, fig. 6, p. 280.pdf">
            <a:extLst>
              <a:ext uri="{FF2B5EF4-FFF2-40B4-BE49-F238E27FC236}">
                <a16:creationId xmlns:a16="http://schemas.microsoft.com/office/drawing/2014/main" id="{90715120-1674-D849-B5AC-E0322025122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26" r="-24926"/>
          <a:stretch>
            <a:fillRect/>
          </a:stretch>
        </p:blipFill>
        <p:spPr>
          <a:xfrm>
            <a:off x="2123728" y="4923419"/>
            <a:ext cx="1245401" cy="13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75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ACC763-FA6E-DDFD-D373-12CCB244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41084A-D574-79E7-4A15-7DC22BBACC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249" y="846138"/>
            <a:ext cx="58895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561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D7E1C61-B0EF-904B-785F-E69950F2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1372E7-CE56-8765-D055-1C4C0E40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Des villes ?</a:t>
            </a:r>
          </a:p>
          <a:p>
            <a:pPr marL="0" indent="0" algn="ctr">
              <a:buNone/>
            </a:pP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IIIe-IIe siècles av. J.-C.</a:t>
            </a:r>
          </a:p>
          <a:p>
            <a:pPr marL="0" indent="0" algn="ctr">
              <a:buNone/>
            </a:pPr>
            <a:endParaRPr lang="fr-F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 cas de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Manching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Ingolstadt,</a:t>
            </a:r>
          </a:p>
          <a:p>
            <a:pPr marL="0" indent="0" algn="ctr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Haute-Bavière, Allemagne</a:t>
            </a:r>
          </a:p>
        </p:txBody>
      </p:sp>
    </p:spTree>
    <p:extLst>
      <p:ext uri="{BB962C8B-B14F-4D97-AF65-F5344CB8AC3E}">
        <p14:creationId xmlns:p14="http://schemas.microsoft.com/office/powerpoint/2010/main" val="3009135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3290"/>
          </a:xfrm>
        </p:spPr>
        <p:txBody>
          <a:bodyPr>
            <a:normAutofit fontScale="90000"/>
          </a:bodyPr>
          <a:lstStyle/>
          <a:p>
            <a:pPr algn="r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Manching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Ingolstadt, Haute-Bavière,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fouilles en cours (années 1990 et 1950)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différentes phases d’occupation du site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(IIIe-Ier siècles av. J.-C.).</a:t>
            </a:r>
            <a:br>
              <a:rPr lang="fr-FR" sz="2700" dirty="0"/>
            </a:br>
            <a:endParaRPr lang="fr-FR" sz="27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05064"/>
            <a:ext cx="2488957" cy="2046654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417" y="2657246"/>
            <a:ext cx="2261165" cy="339447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CD7BCD2-36DE-B64F-AFD5-E6498281A4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817" y="1417638"/>
            <a:ext cx="2596497" cy="1696325"/>
          </a:xfrm>
          <a:prstGeom prst="rect">
            <a:avLst/>
          </a:prstGeom>
        </p:spPr>
      </p:pic>
      <p:pic>
        <p:nvPicPr>
          <p:cNvPr id="8" name="Image 7" descr="Manching. Princ. phases évolution du site. IIIe-Ier s. BC.jpg">
            <a:extLst>
              <a:ext uri="{FF2B5EF4-FFF2-40B4-BE49-F238E27FC236}">
                <a16:creationId xmlns:a16="http://schemas.microsoft.com/office/drawing/2014/main" id="{8B786E7F-14BC-FA4F-96C6-9619D9AEA5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383" y="3501008"/>
            <a:ext cx="2466279" cy="26104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61BCF32-AA4C-E04F-BC54-62419CEBC2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881325"/>
            <a:ext cx="2059901" cy="29137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C6F3A75E-5F85-594C-89B1-520E2A6C3DD6}"/>
                  </a:ext>
                </a:extLst>
              </p14:cNvPr>
              <p14:cNvContentPartPr/>
              <p14:nvPr/>
            </p14:nvContentPartPr>
            <p14:xfrm>
              <a:off x="1954952" y="3027069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C6F3A75E-5F85-594C-89B1-520E2A6C3DD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6952" y="3009069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80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99E94-4606-F54C-A3E4-247D90E4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2EE05E-2B02-AC41-8DDF-98B7E6197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 Deuxième âge du Fer</a:t>
            </a:r>
          </a:p>
          <a:p>
            <a:pPr marL="0" indent="0" algn="ctr">
              <a:buNone/>
            </a:pPr>
            <a:r>
              <a:rPr lang="fr-FR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</a:p>
          <a:p>
            <a:pPr marL="0" indent="0" algn="ctr">
              <a:buNone/>
            </a:pPr>
            <a:r>
              <a:rPr lang="fr-FR" sz="2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période de La </a:t>
            </a:r>
            <a:r>
              <a:rPr lang="fr-FR" sz="28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Tène</a:t>
            </a:r>
            <a:endParaRPr lang="fr-FR" sz="28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(Ve-Ier siècles av. J.-C.).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7904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Manching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– Plan du site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Maquette de l’agglomération, détail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Maquette de la porte Est.</a:t>
            </a:r>
          </a:p>
        </p:txBody>
      </p:sp>
      <p:pic>
        <p:nvPicPr>
          <p:cNvPr id="5" name="Espace réservé du contenu 4" descr="Manching. Maquette zone centrale de l'agglomération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98" b="-3298"/>
          <a:stretch>
            <a:fillRect/>
          </a:stretch>
        </p:blipFill>
        <p:spPr>
          <a:xfrm>
            <a:off x="454025" y="2385218"/>
            <a:ext cx="3886200" cy="3263504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05" b="-12105"/>
          <a:stretch>
            <a:fillRect/>
          </a:stretch>
        </p:blipFill>
        <p:spPr>
          <a:xfrm>
            <a:off x="5429250" y="3135265"/>
            <a:ext cx="3276600" cy="2751581"/>
          </a:xfrm>
          <a:prstGeom prst="rect">
            <a:avLst/>
          </a:prstGeom>
        </p:spPr>
      </p:pic>
      <p:pic>
        <p:nvPicPr>
          <p:cNvPr id="7" name="Espace réservé du contenu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571" y="1238251"/>
            <a:ext cx="2225324" cy="20699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2BFE98F3-581C-59E5-DCE3-39D0CB8F5959}"/>
                  </a:ext>
                </a:extLst>
              </p14:cNvPr>
              <p14:cNvContentPartPr/>
              <p14:nvPr/>
            </p14:nvContentPartPr>
            <p14:xfrm>
              <a:off x="4374356" y="5375516"/>
              <a:ext cx="59670" cy="9504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2BFE98F3-581C-59E5-DCE3-39D0CB8F59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5423" y="5366516"/>
                <a:ext cx="77178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e 8">
            <a:extLst>
              <a:ext uri="{FF2B5EF4-FFF2-40B4-BE49-F238E27FC236}">
                <a16:creationId xmlns:a16="http://schemas.microsoft.com/office/drawing/2014/main" id="{4B6D265A-CD78-8B1F-52D6-09C45867E931}"/>
              </a:ext>
            </a:extLst>
          </p:cNvPr>
          <p:cNvGrpSpPr/>
          <p:nvPr/>
        </p:nvGrpSpPr>
        <p:grpSpPr>
          <a:xfrm>
            <a:off x="4450226" y="5390636"/>
            <a:ext cx="50760" cy="196290"/>
            <a:chOff x="5933634" y="6044514"/>
            <a:chExt cx="6768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E851D2BE-88B2-7960-9CE0-F63D45B1E972}"/>
                    </a:ext>
                  </a:extLst>
                </p14:cNvPr>
                <p14:cNvContentPartPr/>
                <p14:nvPr/>
              </p14:nvContentPartPr>
              <p14:xfrm>
                <a:off x="5933634" y="6044514"/>
                <a:ext cx="360" cy="26172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E851D2BE-88B2-7960-9CE0-F63D45B1E9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24994" y="6035514"/>
                  <a:ext cx="18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AB5DFF73-B2E9-7B33-2F75-27499B6419C8}"/>
                    </a:ext>
                  </a:extLst>
                </p14:cNvPr>
                <p14:cNvContentPartPr/>
                <p14:nvPr/>
              </p14:nvContentPartPr>
              <p14:xfrm>
                <a:off x="6000954" y="6285354"/>
                <a:ext cx="360" cy="36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AB5DFF73-B2E9-7B33-2F75-27499B6419C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92314" y="62767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B0C19F4E-885F-641C-6505-DAFE5F286783}"/>
              </a:ext>
            </a:extLst>
          </p:cNvPr>
          <p:cNvGrpSpPr/>
          <p:nvPr/>
        </p:nvGrpSpPr>
        <p:grpSpPr>
          <a:xfrm>
            <a:off x="8777246" y="5367686"/>
            <a:ext cx="185220" cy="257040"/>
            <a:chOff x="11702994" y="6013914"/>
            <a:chExt cx="24696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B3338F67-86A5-8A83-2D37-916ADED4ABD7}"/>
                    </a:ext>
                  </a:extLst>
                </p14:cNvPr>
                <p14:cNvContentPartPr/>
                <p14:nvPr/>
              </p14:nvContentPartPr>
              <p14:xfrm>
                <a:off x="11702994" y="6013914"/>
                <a:ext cx="169920" cy="34272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B3338F67-86A5-8A83-2D37-916ADED4ABD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693994" y="6005274"/>
                  <a:ext cx="187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877AC8A4-9224-BFF3-7EBA-104C24EF1E6B}"/>
                    </a:ext>
                  </a:extLst>
                </p14:cNvPr>
                <p14:cNvContentPartPr/>
                <p14:nvPr/>
              </p14:nvContentPartPr>
              <p14:xfrm>
                <a:off x="11949594" y="6355914"/>
                <a:ext cx="360" cy="36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877AC8A4-9224-BFF3-7EBA-104C24EF1E6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40594" y="634691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709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3802"/>
          </a:xfrm>
        </p:spPr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Manching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Kr. Ingolstadt, Haute-Bavière,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Détail de la tige centrale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Détail d’une feuille (avers et revers), bronze, or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Détail d’une feuille avec bourgeon et fruit, bronze, or ; </a:t>
            </a:r>
          </a:p>
        </p:txBody>
      </p:sp>
      <p:pic>
        <p:nvPicPr>
          <p:cNvPr id="6" name="Espace réservé du contenu 5" descr="Manching - Kultbäumchen 1984, Détail in  Maier F. 141 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08" r="-8908"/>
          <a:stretch>
            <a:fillRect/>
          </a:stretch>
        </p:blipFill>
        <p:spPr>
          <a:xfrm rot="5400000">
            <a:off x="709555" y="2301081"/>
            <a:ext cx="40386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ce réservé du contenu 6" descr="Manching - Kultbäumchen, feuille or 1984, in  Maier F. 1990, 142 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891" b="-33891"/>
          <a:stretch>
            <a:fillRect/>
          </a:stretch>
        </p:blipFill>
        <p:spPr>
          <a:xfrm>
            <a:off x="5361160" y="952622"/>
            <a:ext cx="3325640" cy="3726966"/>
          </a:xfrm>
        </p:spPr>
      </p:pic>
      <p:pic>
        <p:nvPicPr>
          <p:cNvPr id="5" name="Espace réservé du contenu 5" descr="Manching - Kultbäumchen 1984, Détail fruit in  Maier F. 1990, 143 .pdf">
            <a:extLst>
              <a:ext uri="{FF2B5EF4-FFF2-40B4-BE49-F238E27FC236}">
                <a16:creationId xmlns:a16="http://schemas.microsoft.com/office/drawing/2014/main" id="{48B6B222-D9DF-0D4D-B6E3-C4307D45AC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591" b="-33591"/>
          <a:stretch>
            <a:fillRect/>
          </a:stretch>
        </p:blipFill>
        <p:spPr>
          <a:xfrm rot="5400000">
            <a:off x="6793960" y="3943345"/>
            <a:ext cx="2216312" cy="2483768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0489B6CB-592A-4D46-B641-137E6148C1BA}"/>
              </a:ext>
            </a:extLst>
          </p:cNvPr>
          <p:cNvGrpSpPr/>
          <p:nvPr/>
        </p:nvGrpSpPr>
        <p:grpSpPr>
          <a:xfrm>
            <a:off x="221080" y="6067323"/>
            <a:ext cx="171360" cy="210600"/>
            <a:chOff x="221080" y="6067323"/>
            <a:chExt cx="17136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85B3112F-7CBA-474A-8285-1CF3549E2048}"/>
                    </a:ext>
                  </a:extLst>
                </p14:cNvPr>
                <p14:cNvContentPartPr/>
                <p14:nvPr/>
              </p14:nvContentPartPr>
              <p14:xfrm>
                <a:off x="221080" y="6067323"/>
                <a:ext cx="147240" cy="20556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85B3112F-7CBA-474A-8285-1CF3549E204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2440" y="6058323"/>
                  <a:ext cx="164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67E4D13C-6738-1043-BAA6-AF4637CC80BB}"/>
                    </a:ext>
                  </a:extLst>
                </p14:cNvPr>
                <p14:cNvContentPartPr/>
                <p14:nvPr/>
              </p14:nvContentPartPr>
              <p14:xfrm>
                <a:off x="392080" y="6277563"/>
                <a:ext cx="360" cy="36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67E4D13C-6738-1043-BAA6-AF4637CC80B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3440" y="62689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53AC854-A294-E64B-B5DD-5ED3C2B7A158}"/>
              </a:ext>
            </a:extLst>
          </p:cNvPr>
          <p:cNvGrpSpPr/>
          <p:nvPr/>
        </p:nvGrpSpPr>
        <p:grpSpPr>
          <a:xfrm>
            <a:off x="5188720" y="3702123"/>
            <a:ext cx="142200" cy="223920"/>
            <a:chOff x="5188720" y="3702123"/>
            <a:chExt cx="14220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B607D214-8C2B-B14B-B6B3-BC7C1D6FD59B}"/>
                    </a:ext>
                  </a:extLst>
                </p14:cNvPr>
                <p14:cNvContentPartPr/>
                <p14:nvPr/>
              </p14:nvContentPartPr>
              <p14:xfrm>
                <a:off x="5188720" y="3702123"/>
                <a:ext cx="87120" cy="21888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B607D214-8C2B-B14B-B6B3-BC7C1D6FD59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80080" y="3693483"/>
                  <a:ext cx="104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8652301B-60C7-5B4C-8FB0-EB16414AF1E4}"/>
                    </a:ext>
                  </a:extLst>
                </p14:cNvPr>
                <p14:cNvContentPartPr/>
                <p14:nvPr/>
              </p14:nvContentPartPr>
              <p14:xfrm>
                <a:off x="5330560" y="3925683"/>
                <a:ext cx="360" cy="3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8652301B-60C7-5B4C-8FB0-EB16414AF1E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21560" y="39170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B43CA1E-1E6C-904F-9C0B-6249AAC74120}"/>
              </a:ext>
            </a:extLst>
          </p:cNvPr>
          <p:cNvGrpSpPr/>
          <p:nvPr/>
        </p:nvGrpSpPr>
        <p:grpSpPr>
          <a:xfrm>
            <a:off x="6938680" y="6078123"/>
            <a:ext cx="180720" cy="223200"/>
            <a:chOff x="6938680" y="6078123"/>
            <a:chExt cx="18072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56F0572A-6E3D-1943-9555-AB9DC026093D}"/>
                    </a:ext>
                  </a:extLst>
                </p14:cNvPr>
                <p14:cNvContentPartPr/>
                <p14:nvPr/>
              </p14:nvContentPartPr>
              <p14:xfrm>
                <a:off x="6938680" y="6078123"/>
                <a:ext cx="127080" cy="22320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56F0572A-6E3D-1943-9555-AB9DC02609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30040" y="6069123"/>
                  <a:ext cx="144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Encre 15">
                  <a:extLst>
                    <a:ext uri="{FF2B5EF4-FFF2-40B4-BE49-F238E27FC236}">
                      <a16:creationId xmlns:a16="http://schemas.microsoft.com/office/drawing/2014/main" id="{E6A9406A-1230-1D41-8BA8-3CC816EFB089}"/>
                    </a:ext>
                  </a:extLst>
                </p14:cNvPr>
                <p14:cNvContentPartPr/>
                <p14:nvPr/>
              </p14:nvContentPartPr>
              <p14:xfrm>
                <a:off x="7119040" y="6297723"/>
                <a:ext cx="360" cy="360"/>
              </p14:xfrm>
            </p:contentPart>
          </mc:Choice>
          <mc:Fallback xmlns="">
            <p:pic>
              <p:nvPicPr>
                <p:cNvPr id="16" name="Encre 15">
                  <a:extLst>
                    <a:ext uri="{FF2B5EF4-FFF2-40B4-BE49-F238E27FC236}">
                      <a16:creationId xmlns:a16="http://schemas.microsoft.com/office/drawing/2014/main" id="{E6A9406A-1230-1D41-8BA8-3CC816EFB0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10040" y="62887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068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« L’arbre cultuel » de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Manching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Reconstitution ; or, bronze ; H. env. 60 cm ; IIe siècle av. J.-C.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Kelten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Römer Museum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Manching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 ; 2. Réplique (argent doré).</a:t>
            </a:r>
          </a:p>
        </p:txBody>
      </p:sp>
      <p:pic>
        <p:nvPicPr>
          <p:cNvPr id="5" name="Espace réservé du contenu 4" descr="Manching - Das Kultbäumchen 1984, in Eluère C. 2004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362" r="-107362"/>
          <a:stretch>
            <a:fillRect/>
          </a:stretch>
        </p:blipFill>
        <p:spPr/>
      </p:pic>
      <p:pic>
        <p:nvPicPr>
          <p:cNvPr id="6" name="Espace réservé du contenu 5" descr="Manching - Das Kultbäumchen New, in Eluère C. 2004.pdf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8184" r="-1081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8524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D7E1C61-B0EF-904B-785F-E69950F2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1372E7-CE56-8765-D055-1C4C0E40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Des villes ?</a:t>
            </a:r>
          </a:p>
          <a:p>
            <a:pPr marL="0" indent="0" algn="ctr">
              <a:buNone/>
            </a:pP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Ier siècle av. J.-C.</a:t>
            </a:r>
          </a:p>
          <a:p>
            <a:pPr marL="0" indent="0" algn="ctr">
              <a:buNone/>
            </a:pPr>
            <a:endParaRPr lang="fr-F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 cas de Bibracte,</a:t>
            </a:r>
          </a:p>
          <a:p>
            <a:pPr marL="0" indent="0" algn="ctr">
              <a:buNone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Saône-et-Loire, France</a:t>
            </a:r>
          </a:p>
        </p:txBody>
      </p:sp>
    </p:spTree>
    <p:extLst>
      <p:ext uri="{BB962C8B-B14F-4D97-AF65-F5344CB8AC3E}">
        <p14:creationId xmlns:p14="http://schemas.microsoft.com/office/powerpoint/2010/main" val="3608055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0F0DC-C6C6-824C-9A0D-20D6AF7D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Bibracte, Saône-et-Loire, France.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vue aérienne ; plan du site.</a:t>
            </a:r>
          </a:p>
        </p:txBody>
      </p:sp>
      <p:pic>
        <p:nvPicPr>
          <p:cNvPr id="5" name="Espace réservé du contenu 6">
            <a:extLst>
              <a:ext uri="{FF2B5EF4-FFF2-40B4-BE49-F238E27FC236}">
                <a16:creationId xmlns:a16="http://schemas.microsoft.com/office/drawing/2014/main" id="{19DFDA8A-1BB6-2A42-BF38-F7A9B4D942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00200"/>
            <a:ext cx="3030398" cy="2164570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7CD1666-36F5-4A40-94B7-8CD929DED8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831630"/>
            <a:ext cx="1973495" cy="2383982"/>
          </a:xfrm>
          <a:prstGeom prst="rect">
            <a:avLst/>
          </a:prstGeom>
        </p:spPr>
      </p:pic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12D3C06F-C30D-054E-B2BB-641E94899C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033" y="2388748"/>
            <a:ext cx="4038600" cy="2885763"/>
          </a:xfrm>
          <a:prstGeom prst="rect">
            <a:avLst/>
          </a:prstGeom>
        </p:spPr>
      </p:pic>
      <p:pic>
        <p:nvPicPr>
          <p:cNvPr id="8" name="Espace réservé du contenu 4" descr="Bibracte - Carte situation.jpg">
            <a:extLst>
              <a:ext uri="{FF2B5EF4-FFF2-40B4-BE49-F238E27FC236}">
                <a16:creationId xmlns:a16="http://schemas.microsoft.com/office/drawing/2014/main" id="{9A63DAF7-638A-E74E-89ED-C9B4270D46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503" r="-15503"/>
          <a:stretch>
            <a:fillRect/>
          </a:stretch>
        </p:blipFill>
        <p:spPr>
          <a:xfrm>
            <a:off x="388421" y="4653136"/>
            <a:ext cx="1730978" cy="14536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F72C9AE2-A3DB-5742-BB4A-8104A370F07A}"/>
                  </a:ext>
                </a:extLst>
              </p14:cNvPr>
              <p14:cNvContentPartPr/>
              <p14:nvPr/>
            </p14:nvContentPartPr>
            <p14:xfrm>
              <a:off x="1228832" y="5256189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F72C9AE2-A3DB-5742-BB4A-8104A370F0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3192" y="5220549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8573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Bibracte, Saône-et-Loire, France.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Fouilles de J.-G.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Bulliot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(de 1867 à 1895)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Porte du Rebout, </a:t>
            </a:r>
            <a:r>
              <a:rPr lang="fr-FR" sz="18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murus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8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gallicus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(dessin, 1868) et clous du </a:t>
            </a:r>
            <a:r>
              <a:rPr lang="fr-FR" sz="18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murus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8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gallicus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</p:txBody>
      </p:sp>
      <p:pic>
        <p:nvPicPr>
          <p:cNvPr id="5" name="Espace réservé du contenu 4" descr="Bibracte - Fouilles en cours, Bulliot et Déchelette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92" b="-9892"/>
          <a:stretch>
            <a:fillRect/>
          </a:stretch>
        </p:blipFill>
        <p:spPr>
          <a:xfrm>
            <a:off x="612775" y="2063750"/>
            <a:ext cx="2964628" cy="2489597"/>
          </a:xfrm>
        </p:spPr>
      </p:pic>
      <p:pic>
        <p:nvPicPr>
          <p:cNvPr id="6" name="Espace réservé du contenu 5" descr="Bibracte - Dessin murus gallicus 186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58" b="-14858"/>
          <a:stretch>
            <a:fillRect/>
          </a:stretch>
        </p:blipFill>
        <p:spPr>
          <a:xfrm>
            <a:off x="3803651" y="3447652"/>
            <a:ext cx="3040244" cy="2553098"/>
          </a:xfrm>
        </p:spPr>
      </p:pic>
      <p:pic>
        <p:nvPicPr>
          <p:cNvPr id="7" name="Image 6" descr="Bibracte - Clous du murus gallicus fouilles Bulliot et 1984_NEW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351" y="2280255"/>
            <a:ext cx="2311400" cy="171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93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D6FD9-C195-504D-A3A2-511570D6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Bibracte, Saône-et-Loire, France.</a:t>
            </a:r>
            <a:b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Vue du rempart avant les fouilles (reprises à partir de 1984)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Base de la structure interne du rempart (à poutrage interne)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Restitution du rempart, d’après les données de fouilles.</a:t>
            </a:r>
          </a:p>
        </p:txBody>
      </p:sp>
      <p:pic>
        <p:nvPicPr>
          <p:cNvPr id="5" name="Espace réservé du contenu 6" descr="Bibracte, Mont-Beuvray. Vue rempart avant les fouilles.jpg">
            <a:extLst>
              <a:ext uri="{FF2B5EF4-FFF2-40B4-BE49-F238E27FC236}">
                <a16:creationId xmlns:a16="http://schemas.microsoft.com/office/drawing/2014/main" id="{08A4B0C9-821C-8042-BA79-1CC4C4E8C7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3266394"/>
            <a:ext cx="2674439" cy="2997200"/>
          </a:xfr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46DC0FD7-1AED-3440-9592-CC762FD5B5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450735"/>
            <a:ext cx="3168887" cy="2107310"/>
          </a:xfrm>
          <a:prstGeom prst="rect">
            <a:avLst/>
          </a:prstGeom>
        </p:spPr>
      </p:pic>
      <p:pic>
        <p:nvPicPr>
          <p:cNvPr id="7" name="Espace réservé du contenu 6" descr="bibracte5.jpg">
            <a:extLst>
              <a:ext uri="{FF2B5EF4-FFF2-40B4-BE49-F238E27FC236}">
                <a16:creationId xmlns:a16="http://schemas.microsoft.com/office/drawing/2014/main" id="{ABF352E9-2E03-484E-82A8-B8C1476583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377" y="3602361"/>
            <a:ext cx="3878763" cy="256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28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Oppidum du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Titelberg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Luxembourg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Localisation ; 2. Vue aérienne du site ;  3. Plan du site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4. Statère trévire (et statère en or de Philippe II de Macédoine, 382-336 av. J.-C.).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75" y="4250036"/>
            <a:ext cx="3993445" cy="2317764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676" y="1452550"/>
            <a:ext cx="2640404" cy="1302117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D0E673-5D7F-B547-B2AE-CDC015741C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46" y="1628800"/>
            <a:ext cx="1734143" cy="24251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B248E82A-DBC7-4E4C-91FC-02A5F0728FAC}"/>
                  </a:ext>
                </a:extLst>
              </p14:cNvPr>
              <p14:cNvContentPartPr/>
              <p14:nvPr/>
            </p14:nvContentPartPr>
            <p14:xfrm>
              <a:off x="1763072" y="3721509"/>
              <a:ext cx="360" cy="36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B248E82A-DBC7-4E4C-91FC-02A5F0728F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7072" y="3685509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9013151F-25CF-3947-9322-D481D6130C9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504" y="3441922"/>
            <a:ext cx="3573520" cy="25771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442FA0EB-869B-B345-B320-41F1013E2FFC}"/>
                  </a:ext>
                </a:extLst>
              </p14:cNvPr>
              <p14:cNvContentPartPr/>
              <p14:nvPr/>
            </p14:nvContentPartPr>
            <p14:xfrm>
              <a:off x="2520512" y="3939309"/>
              <a:ext cx="56880" cy="109080"/>
            </p14:xfrm>
          </p:contentPart>
        </mc:Choice>
        <mc:Fallback xmlns=""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442FA0EB-869B-B345-B320-41F1013E2F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6192" y="3934989"/>
                <a:ext cx="655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133204FA-490B-5E48-A701-7CA17C6753E8}"/>
                  </a:ext>
                </a:extLst>
              </p14:cNvPr>
              <p14:cNvContentPartPr/>
              <p14:nvPr/>
            </p14:nvContentPartPr>
            <p14:xfrm>
              <a:off x="4832792" y="6391629"/>
              <a:ext cx="102600" cy="16632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133204FA-490B-5E48-A701-7CA17C6753E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8472" y="6387309"/>
                <a:ext cx="1112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6DA371C3-6495-1444-A871-E1BB82D90E76}"/>
                  </a:ext>
                </a:extLst>
              </p14:cNvPr>
              <p14:cNvContentPartPr/>
              <p14:nvPr/>
            </p14:nvContentPartPr>
            <p14:xfrm>
              <a:off x="8688392" y="5865669"/>
              <a:ext cx="72720" cy="1551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6DA371C3-6495-1444-A871-E1BB82D90E7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84072" y="5861349"/>
                <a:ext cx="8136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e 13">
            <a:extLst>
              <a:ext uri="{FF2B5EF4-FFF2-40B4-BE49-F238E27FC236}">
                <a16:creationId xmlns:a16="http://schemas.microsoft.com/office/drawing/2014/main" id="{85CCD9A5-A7E3-0F4D-9792-E4205F147A5B}"/>
              </a:ext>
            </a:extLst>
          </p:cNvPr>
          <p:cNvGrpSpPr/>
          <p:nvPr/>
        </p:nvGrpSpPr>
        <p:grpSpPr>
          <a:xfrm>
            <a:off x="8578952" y="2602269"/>
            <a:ext cx="105840" cy="202680"/>
            <a:chOff x="8578952" y="2602269"/>
            <a:chExt cx="10584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E30C1341-20A7-9C4D-90ED-2B8BDF34A4FE}"/>
                    </a:ext>
                  </a:extLst>
                </p14:cNvPr>
                <p14:cNvContentPartPr/>
                <p14:nvPr/>
              </p14:nvContentPartPr>
              <p14:xfrm>
                <a:off x="8578952" y="2602269"/>
                <a:ext cx="105840" cy="15444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E30C1341-20A7-9C4D-90ED-2B8BDF34A4F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574632" y="2597949"/>
                  <a:ext cx="114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E76D197E-6356-6044-853D-22B489FAE8FC}"/>
                    </a:ext>
                  </a:extLst>
                </p14:cNvPr>
                <p14:cNvContentPartPr/>
                <p14:nvPr/>
              </p14:nvContentPartPr>
              <p14:xfrm>
                <a:off x="8626472" y="2703789"/>
                <a:ext cx="360" cy="1011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E76D197E-6356-6044-853D-22B489FAE8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22152" y="2699469"/>
                  <a:ext cx="9000" cy="109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AE5E4DBC-AA6E-3949-BFCC-2E19A43BBE9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949" y="1661949"/>
            <a:ext cx="227881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72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40AB8-13D7-D84B-8661-94ACDFFE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Statère, or ; peuple des 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Veneti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(Vénètes, région du Morbihan);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IIe-Ier siècles av. J.-C.</a:t>
            </a:r>
          </a:p>
        </p:txBody>
      </p:sp>
      <p:pic>
        <p:nvPicPr>
          <p:cNvPr id="5" name="Espace réservé du contenu 4" descr="carte peuples gaulois.jpg">
            <a:extLst>
              <a:ext uri="{FF2B5EF4-FFF2-40B4-BE49-F238E27FC236}">
                <a16:creationId xmlns:a16="http://schemas.microsoft.com/office/drawing/2014/main" id="{D4619384-D528-CE4F-B76F-F19277F1D8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76" b="-3376"/>
          <a:stretch>
            <a:fillRect/>
          </a:stretch>
        </p:blipFill>
        <p:spPr>
          <a:xfrm>
            <a:off x="551716" y="3170457"/>
            <a:ext cx="2788445" cy="3124944"/>
          </a:xfrm>
          <a:prstGeom prst="rect">
            <a:avLst/>
          </a:prstGeom>
        </p:spPr>
      </p:pic>
      <p:pic>
        <p:nvPicPr>
          <p:cNvPr id="6" name="Espace réservé du contenu 11" descr="Monnaie Vénète - Avers, in Eluère C., 2004, 274.pdf">
            <a:extLst>
              <a:ext uri="{FF2B5EF4-FFF2-40B4-BE49-F238E27FC236}">
                <a16:creationId xmlns:a16="http://schemas.microsoft.com/office/drawing/2014/main" id="{0FFA4091-0D82-714C-97BC-8F72F5BFC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33" b="-5033"/>
          <a:stretch>
            <a:fillRect/>
          </a:stretch>
        </p:blipFill>
        <p:spPr>
          <a:xfrm>
            <a:off x="3410848" y="1628800"/>
            <a:ext cx="2530624" cy="2836010"/>
          </a:xfrm>
          <a:prstGeom prst="rect">
            <a:avLst/>
          </a:prstGeom>
        </p:spPr>
      </p:pic>
      <p:pic>
        <p:nvPicPr>
          <p:cNvPr id="7" name="Espace réservé du contenu 12" descr="Monnaie Vénètes - Revers, in Eluère C., 2004.pdf">
            <a:extLst>
              <a:ext uri="{FF2B5EF4-FFF2-40B4-BE49-F238E27FC236}">
                <a16:creationId xmlns:a16="http://schemas.microsoft.com/office/drawing/2014/main" id="{492EF1F4-AF7A-9E4A-A2EB-D9EE53A8D2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10" b="-4210"/>
          <a:stretch>
            <a:fillRect/>
          </a:stretch>
        </p:blipFill>
        <p:spPr>
          <a:xfrm>
            <a:off x="6061660" y="1628800"/>
            <a:ext cx="2530624" cy="283601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86C0114C-6A4B-5442-9B45-B6675BF70A3A}"/>
                  </a:ext>
                </a:extLst>
              </p14:cNvPr>
              <p14:cNvContentPartPr/>
              <p14:nvPr/>
            </p14:nvContentPartPr>
            <p14:xfrm>
              <a:off x="706472" y="4519989"/>
              <a:ext cx="319320" cy="2142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86C0114C-6A4B-5442-9B45-B6675BF70A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2152" y="4515669"/>
                <a:ext cx="327960" cy="2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1587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16BBB-00DD-1345-89C9-9CF7931D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Paule, Saint-Symphorien, Côtes d’Armor, France.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Localisation ; 2. Plan du site (fouilles de 1988 à 2010 )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Restitution des différentes phases d’occupation :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3a. 450 av. J.-C. ; 3b. 300 av. J.-C. ; 3c. 175 av. J.-C. ; 3d. 50 av. J.-C.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10EBF99-A6D6-E048-895F-5688E38490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84784"/>
            <a:ext cx="1927428" cy="1465931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2D953E7-5D05-7144-89F1-29BF76ACAE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017861"/>
            <a:ext cx="2654221" cy="3090134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A294A14-2860-224F-89A2-B7E4BE39E5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650" y="1484784"/>
            <a:ext cx="1682280" cy="23804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F307E56-9082-1E4E-9CC6-D3BBAB589C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864" y="2264220"/>
            <a:ext cx="2265552" cy="16009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3E06FFA-7184-D943-8E27-9EBEBEAE7F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650" y="4438365"/>
            <a:ext cx="2339752" cy="16534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AD6F7AC-FE2E-AC4C-9FF2-329F044A3F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506" y="4400625"/>
            <a:ext cx="2348968" cy="1659937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4C56EEBD-0531-1642-96C5-D541C28271AF}"/>
              </a:ext>
            </a:extLst>
          </p:cNvPr>
          <p:cNvGrpSpPr/>
          <p:nvPr/>
        </p:nvGrpSpPr>
        <p:grpSpPr>
          <a:xfrm>
            <a:off x="2400632" y="2833749"/>
            <a:ext cx="91440" cy="120600"/>
            <a:chOff x="2400632" y="2833749"/>
            <a:chExt cx="9144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10D24101-4213-9445-88CE-6A6F8BA71E46}"/>
                    </a:ext>
                  </a:extLst>
                </p14:cNvPr>
                <p14:cNvContentPartPr/>
                <p14:nvPr/>
              </p14:nvContentPartPr>
              <p14:xfrm>
                <a:off x="2400632" y="2833749"/>
                <a:ext cx="47160" cy="12060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10D24101-4213-9445-88CE-6A6F8BA71E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96312" y="2829429"/>
                  <a:ext cx="55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B3400013-A056-964D-BF92-29DC0DE5FB89}"/>
                    </a:ext>
                  </a:extLst>
                </p14:cNvPr>
                <p14:cNvContentPartPr/>
                <p14:nvPr/>
              </p14:nvContentPartPr>
              <p14:xfrm>
                <a:off x="2488472" y="2940669"/>
                <a:ext cx="3600" cy="36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B3400013-A056-964D-BF92-29DC0DE5FB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4152" y="2936349"/>
                  <a:ext cx="1224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1B1A733-01A7-6544-847E-91170FFFD3D6}"/>
              </a:ext>
            </a:extLst>
          </p:cNvPr>
          <p:cNvGrpSpPr/>
          <p:nvPr/>
        </p:nvGrpSpPr>
        <p:grpSpPr>
          <a:xfrm>
            <a:off x="3502952" y="5988429"/>
            <a:ext cx="135360" cy="120600"/>
            <a:chOff x="3502952" y="5988429"/>
            <a:chExt cx="13536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18432F15-12FD-4B46-B216-0E1F8F45C3D5}"/>
                    </a:ext>
                  </a:extLst>
                </p14:cNvPr>
                <p14:cNvContentPartPr/>
                <p14:nvPr/>
              </p14:nvContentPartPr>
              <p14:xfrm>
                <a:off x="3502952" y="5988429"/>
                <a:ext cx="66960" cy="12060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18432F15-12FD-4B46-B216-0E1F8F45C3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98632" y="5984109"/>
                  <a:ext cx="75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33C40DD9-9B0B-1446-88B4-948D07D26058}"/>
                    </a:ext>
                  </a:extLst>
                </p14:cNvPr>
                <p14:cNvContentPartPr/>
                <p14:nvPr/>
              </p14:nvContentPartPr>
              <p14:xfrm>
                <a:off x="3637952" y="6108669"/>
                <a:ext cx="360" cy="36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33C40DD9-9B0B-1446-88B4-948D07D260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33632" y="610434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1D0118F0-3E33-0741-8E02-085463E3EB71}"/>
                  </a:ext>
                </a:extLst>
              </p14:cNvPr>
              <p14:cNvContentPartPr/>
              <p14:nvPr/>
            </p14:nvContentPartPr>
            <p14:xfrm>
              <a:off x="5510672" y="3738429"/>
              <a:ext cx="87840" cy="14796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1D0118F0-3E33-0741-8E02-085463E3EB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06352" y="3734109"/>
                <a:ext cx="964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AC6A2058-6A80-AA41-A160-9F18D43EB4E4}"/>
                  </a:ext>
                </a:extLst>
              </p14:cNvPr>
              <p14:cNvContentPartPr/>
              <p14:nvPr/>
            </p14:nvContentPartPr>
            <p14:xfrm>
              <a:off x="8302112" y="3726909"/>
              <a:ext cx="179280" cy="15660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AC6A2058-6A80-AA41-A160-9F18D43EB4E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97792" y="3722589"/>
                <a:ext cx="1879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E1120FAA-A578-0048-AAC6-C78C7A1EA710}"/>
                  </a:ext>
                </a:extLst>
              </p14:cNvPr>
              <p14:cNvContentPartPr/>
              <p14:nvPr/>
            </p14:nvContentPartPr>
            <p14:xfrm>
              <a:off x="8491112" y="3697749"/>
              <a:ext cx="110520" cy="23724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E1120FAA-A578-0048-AAC6-C78C7A1EA7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86792" y="3693429"/>
                <a:ext cx="11916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e 33">
            <a:extLst>
              <a:ext uri="{FF2B5EF4-FFF2-40B4-BE49-F238E27FC236}">
                <a16:creationId xmlns:a16="http://schemas.microsoft.com/office/drawing/2014/main" id="{49A4DFDD-D287-FB41-8DEF-62AC92FFE4C0}"/>
              </a:ext>
            </a:extLst>
          </p:cNvPr>
          <p:cNvGrpSpPr/>
          <p:nvPr/>
        </p:nvGrpSpPr>
        <p:grpSpPr>
          <a:xfrm>
            <a:off x="6141752" y="5957469"/>
            <a:ext cx="186120" cy="143640"/>
            <a:chOff x="6141752" y="5957469"/>
            <a:chExt cx="18612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5E9A7747-38A8-2E4B-9ACB-F5C49F3EBB97}"/>
                    </a:ext>
                  </a:extLst>
                </p14:cNvPr>
                <p14:cNvContentPartPr/>
                <p14:nvPr/>
              </p14:nvContentPartPr>
              <p14:xfrm>
                <a:off x="6141752" y="5957469"/>
                <a:ext cx="82440" cy="13824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5E9A7747-38A8-2E4B-9ACB-F5C49F3EBB9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37432" y="5953149"/>
                  <a:ext cx="91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81830A20-490E-4B46-8038-5DE897F5FFAC}"/>
                    </a:ext>
                  </a:extLst>
                </p14:cNvPr>
                <p14:cNvContentPartPr/>
                <p14:nvPr/>
              </p14:nvContentPartPr>
              <p14:xfrm>
                <a:off x="6265232" y="6029109"/>
                <a:ext cx="62640" cy="7200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81830A20-490E-4B46-8038-5DE897F5FF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60912" y="6024789"/>
                  <a:ext cx="7128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1F506110-A6AC-3C45-B1B0-513AC08E3270}"/>
                  </a:ext>
                </a:extLst>
              </p14:cNvPr>
              <p14:cNvContentPartPr/>
              <p14:nvPr/>
            </p14:nvContentPartPr>
            <p14:xfrm>
              <a:off x="8715032" y="5909949"/>
              <a:ext cx="125280" cy="17316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1F506110-A6AC-3C45-B1B0-513AC08E32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710712" y="5905629"/>
                <a:ext cx="1339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105FBE60-B2C9-5448-9535-8A35349FFF17}"/>
                  </a:ext>
                </a:extLst>
              </p14:cNvPr>
              <p14:cNvContentPartPr/>
              <p14:nvPr/>
            </p14:nvContentPartPr>
            <p14:xfrm>
              <a:off x="8841752" y="5909229"/>
              <a:ext cx="92520" cy="186840"/>
            </p14:xfrm>
          </p:contentPart>
        </mc:Choice>
        <mc:Fallback xmlns=""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105FBE60-B2C9-5448-9535-8A35349FFF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37432" y="5904909"/>
                <a:ext cx="1011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04BA6468-8420-1042-8033-838F677B3E66}"/>
                  </a:ext>
                </a:extLst>
              </p14:cNvPr>
              <p14:cNvContentPartPr/>
              <p14:nvPr/>
            </p14:nvContentPartPr>
            <p14:xfrm>
              <a:off x="5602112" y="3819429"/>
              <a:ext cx="118080" cy="8172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04BA6468-8420-1042-8033-838F677B3E6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7792" y="3815109"/>
                <a:ext cx="126720" cy="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585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C739891-F7E1-CE49-BD55-114C52F7B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sites d’habitat « princiers » :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Phase des VIIe-VIe siècles av. J.-C. (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 jaune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Phase des Ve-IVe siècles av. J.-C. (</a:t>
            </a: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 vert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89CDEA6A-996E-E14E-A918-F1FCDDCB9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556792"/>
            <a:ext cx="7467600" cy="44958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778E8BB0-43B2-CD49-BCBD-6D2E63797818}"/>
                  </a:ext>
                </a:extLst>
              </p14:cNvPr>
              <p14:cNvContentPartPr/>
              <p14:nvPr/>
            </p14:nvContentPartPr>
            <p14:xfrm>
              <a:off x="4689012" y="3177243"/>
              <a:ext cx="36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778E8BB0-43B2-CD49-BCBD-6D2E637978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1012" y="315960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C2CD1C77-7A0C-AC46-B43A-3FA4A367B95D}"/>
                  </a:ext>
                </a:extLst>
              </p14:cNvPr>
              <p14:cNvContentPartPr/>
              <p14:nvPr/>
            </p14:nvContentPartPr>
            <p14:xfrm>
              <a:off x="4681452" y="3183723"/>
              <a:ext cx="360" cy="3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C2CD1C77-7A0C-AC46-B43A-3FA4A367B9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45452" y="314808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BC8A04C0-E021-A543-893A-DCEF82782381}"/>
                  </a:ext>
                </a:extLst>
              </p14:cNvPr>
              <p14:cNvContentPartPr/>
              <p14:nvPr/>
            </p14:nvContentPartPr>
            <p14:xfrm>
              <a:off x="3454443" y="3242763"/>
              <a:ext cx="972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BC8A04C0-E021-A543-893A-DCEF827823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8443" y="3206763"/>
                <a:ext cx="813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9BA8476C-7788-AC4D-923E-E2FB82121A3A}"/>
                  </a:ext>
                </a:extLst>
              </p14:cNvPr>
              <p14:cNvContentPartPr/>
              <p14:nvPr/>
            </p14:nvContentPartPr>
            <p14:xfrm>
              <a:off x="3463232" y="3248163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9BA8476C-7788-AC4D-923E-E2FB82121A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27232" y="321252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D1833AE1-FAF9-D440-85DA-C8265C03FEF9}"/>
                  </a:ext>
                </a:extLst>
              </p14:cNvPr>
              <p14:cNvContentPartPr/>
              <p14:nvPr/>
            </p14:nvContentPartPr>
            <p14:xfrm>
              <a:off x="4692272" y="3181563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D1833AE1-FAF9-D440-85DA-C8265C03FE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56632" y="314592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B45ED922-94E1-BF44-BA2E-E5D58DAB19C5}"/>
                  </a:ext>
                </a:extLst>
              </p14:cNvPr>
              <p14:cNvContentPartPr/>
              <p14:nvPr/>
            </p14:nvContentPartPr>
            <p14:xfrm>
              <a:off x="4574552" y="2625003"/>
              <a:ext cx="360" cy="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B45ED922-94E1-BF44-BA2E-E5D58DAB19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8552" y="2589363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359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0CE55-2356-3648-85A6-21F9DCB8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Paule, Saint-Symphorien, Côtes d’Armor, France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statue (1988), granit (méta-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hornblendite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 ; 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Ht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43 cm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IIe siècle av. J.-C. (Rennes, Champs Libres).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8A56495-DCFD-E647-A08E-015E4A7F0D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0327" y="1764350"/>
            <a:ext cx="1651901" cy="2482365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1AE81A3-722A-2443-B202-B2BF3A674E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61313" y="1764350"/>
            <a:ext cx="2510619" cy="166465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A7A7CB-178A-F443-BEB9-04D93CBC2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475" y="3775712"/>
            <a:ext cx="2091431" cy="26589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5597113-8DF4-AA4B-9CDF-993188B12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571" y="1784089"/>
            <a:ext cx="2962656" cy="44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18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59F3C76-0DBE-4346-A02F-B2137D3F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 Gaule v. 60 av. J.-C. (cf. César, 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 Bello 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Gallico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Gaule Belgique 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; 2. 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Gaule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Celtiqu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 ; 3. </a:t>
            </a:r>
            <a:r>
              <a:rPr lang="fr-FR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Aquitain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e.</a:t>
            </a:r>
          </a:p>
        </p:txBody>
      </p:sp>
      <p:pic>
        <p:nvPicPr>
          <p:cNvPr id="7" name="Espace réservé du contenu 3">
            <a:extLst>
              <a:ext uri="{FF2B5EF4-FFF2-40B4-BE49-F238E27FC236}">
                <a16:creationId xmlns:a16="http://schemas.microsoft.com/office/drawing/2014/main" id="{3F69BA24-1ACA-E341-8648-BDB488F053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0" y="2275520"/>
            <a:ext cx="3028950" cy="2958235"/>
          </a:xfrm>
          <a:prstGeom prst="rect">
            <a:avLst/>
          </a:prstGeom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088415F7-C7EF-5245-AE61-49D5BF9300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45046" y="2307312"/>
            <a:ext cx="2713055" cy="2926442"/>
          </a:xfrm>
        </p:spPr>
      </p:pic>
    </p:spTree>
    <p:extLst>
      <p:ext uri="{BB962C8B-B14F-4D97-AF65-F5344CB8AC3E}">
        <p14:creationId xmlns:p14="http://schemas.microsoft.com/office/powerpoint/2010/main" val="166462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3590455-63E6-D34F-9CD3-3CCD31A131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05879" y="1600200"/>
            <a:ext cx="4880921" cy="2665104"/>
          </a:xfr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4513C20-287B-1E49-A1D6-4571E939C7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04" y="846138"/>
            <a:ext cx="2583079" cy="2597292"/>
          </a:xfrm>
          <a:prstGeom prst="rect">
            <a:avLst/>
          </a:prstGeom>
        </p:spPr>
      </p:pic>
      <p:pic>
        <p:nvPicPr>
          <p:cNvPr id="9" name="Espace réservé du contenu 9">
            <a:extLst>
              <a:ext uri="{FF2B5EF4-FFF2-40B4-BE49-F238E27FC236}">
                <a16:creationId xmlns:a16="http://schemas.microsoft.com/office/drawing/2014/main" id="{E023C22F-54A0-6D49-AA67-95A25F405E2A}"/>
              </a:ext>
            </a:extLst>
          </p:cNvPr>
          <p:cNvPicPr>
            <a:picLocks noGrp="1"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464" y="3443430"/>
            <a:ext cx="2648071" cy="2859779"/>
          </a:xfrm>
          <a:prstGeom prst="rect">
            <a:avLst/>
          </a:prstGeom>
        </p:spPr>
      </p:pic>
      <p:pic>
        <p:nvPicPr>
          <p:cNvPr id="10" name="Espace réservé du contenu 8">
            <a:extLst>
              <a:ext uri="{FF2B5EF4-FFF2-40B4-BE49-F238E27FC236}">
                <a16:creationId xmlns:a16="http://schemas.microsoft.com/office/drawing/2014/main" id="{5B68E228-F595-7044-B201-4A0571CE9B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4420532"/>
            <a:ext cx="4038600" cy="172744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085E20BA-DE8A-654B-B2FF-C5B671C8E26E}"/>
                  </a:ext>
                </a:extLst>
              </p14:cNvPr>
              <p14:cNvContentPartPr/>
              <p14:nvPr/>
            </p14:nvContentPartPr>
            <p14:xfrm>
              <a:off x="1720692" y="2235338"/>
              <a:ext cx="360" cy="3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085E20BA-DE8A-654B-B2FF-C5B671C8E26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4692" y="2199338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itre 10">
            <a:extLst>
              <a:ext uri="{FF2B5EF4-FFF2-40B4-BE49-F238E27FC236}">
                <a16:creationId xmlns:a16="http://schemas.microsoft.com/office/drawing/2014/main" id="{D1EB2814-D269-184E-A908-71C72411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Hesse, Allemagne</a:t>
            </a:r>
            <a:br>
              <a:rPr lang="fr-FR" sz="2000" dirty="0"/>
            </a:br>
            <a:r>
              <a:rPr lang="fr-FR" sz="2000" dirty="0"/>
              <a:t>(fouilles 1994-1996 / 2004-2010). </a:t>
            </a:r>
          </a:p>
        </p:txBody>
      </p:sp>
    </p:spTree>
    <p:extLst>
      <p:ext uri="{BB962C8B-B14F-4D97-AF65-F5344CB8AC3E}">
        <p14:creationId xmlns:p14="http://schemas.microsoft.com/office/powerpoint/2010/main" val="56428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D77DF1-DA16-9D45-B5DC-AAC2CCBF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Plan du Tumulus I ; 2. Statue 1, </a:t>
            </a: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 situ 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;</a:t>
            </a:r>
            <a:b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Statue 1, grès rose ; H. 1, 86 m : Ve siècle av. J.-C.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57C28F-BD96-074C-8180-B6E2F9A67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37" y="3799453"/>
            <a:ext cx="3476695" cy="2326710"/>
          </a:xfrm>
          <a:prstGeom prst="rect">
            <a:avLst/>
          </a:prstGeom>
        </p:spPr>
      </p:pic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C735068D-0EDB-BB40-9A49-9177064FF0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702" b="-16702"/>
          <a:stretch>
            <a:fillRect/>
          </a:stretch>
        </p:blipFill>
        <p:spPr>
          <a:xfrm>
            <a:off x="5358327" y="746735"/>
            <a:ext cx="3024336" cy="6105436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BD2E7E4D-55EA-7742-BB24-9C4866E5F520}"/>
              </a:ext>
            </a:extLst>
          </p:cNvPr>
          <p:cNvGrpSpPr/>
          <p:nvPr/>
        </p:nvGrpSpPr>
        <p:grpSpPr>
          <a:xfrm>
            <a:off x="2853182" y="3647640"/>
            <a:ext cx="152640" cy="123840"/>
            <a:chOff x="2853182" y="3647640"/>
            <a:chExt cx="15264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B8BEA55D-DAF5-9146-A13C-08653FCFE161}"/>
                    </a:ext>
                  </a:extLst>
                </p14:cNvPr>
                <p14:cNvContentPartPr/>
                <p14:nvPr/>
              </p14:nvContentPartPr>
              <p14:xfrm>
                <a:off x="2853182" y="3647640"/>
                <a:ext cx="86400" cy="11952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B8BEA55D-DAF5-9146-A13C-08653FCFE16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44182" y="3638640"/>
                  <a:ext cx="104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AA7892B8-6A34-114D-9C32-9812D01E6F40}"/>
                    </a:ext>
                  </a:extLst>
                </p14:cNvPr>
                <p14:cNvContentPartPr/>
                <p14:nvPr/>
              </p14:nvContentPartPr>
              <p14:xfrm>
                <a:off x="3005462" y="3771120"/>
                <a:ext cx="360" cy="36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AA7892B8-6A34-114D-9C32-9812D01E6F4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96462" y="37621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F0289D8-09B6-6543-8360-5EDA977B424F}"/>
              </a:ext>
            </a:extLst>
          </p:cNvPr>
          <p:cNvGrpSpPr/>
          <p:nvPr/>
        </p:nvGrpSpPr>
        <p:grpSpPr>
          <a:xfrm>
            <a:off x="4262222" y="5952720"/>
            <a:ext cx="120600" cy="172800"/>
            <a:chOff x="4262222" y="5952720"/>
            <a:chExt cx="12060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E9A7A094-E547-7647-9953-796F67F247AD}"/>
                    </a:ext>
                  </a:extLst>
                </p14:cNvPr>
                <p14:cNvContentPartPr/>
                <p14:nvPr/>
              </p14:nvContentPartPr>
              <p14:xfrm>
                <a:off x="4262222" y="5952720"/>
                <a:ext cx="80640" cy="16920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E9A7A094-E547-7647-9953-796F67F247A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53582" y="5944080"/>
                  <a:ext cx="98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C0F160E2-D6DE-8E42-B0F1-39D5487F617F}"/>
                    </a:ext>
                  </a:extLst>
                </p14:cNvPr>
                <p14:cNvContentPartPr/>
                <p14:nvPr/>
              </p14:nvContentPartPr>
              <p14:xfrm>
                <a:off x="4382462" y="6125160"/>
                <a:ext cx="360" cy="36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C0F160E2-D6DE-8E42-B0F1-39D5487F617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373462" y="6116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F70DBA4-14F3-BB48-B103-9B5A342DA124}"/>
              </a:ext>
            </a:extLst>
          </p:cNvPr>
          <p:cNvGrpSpPr/>
          <p:nvPr/>
        </p:nvGrpSpPr>
        <p:grpSpPr>
          <a:xfrm>
            <a:off x="8423822" y="5892600"/>
            <a:ext cx="181080" cy="158760"/>
            <a:chOff x="8423822" y="5892600"/>
            <a:chExt cx="181080" cy="15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B40C8967-881C-E746-B8D8-7C1EC1EC20EB}"/>
                    </a:ext>
                  </a:extLst>
                </p14:cNvPr>
                <p14:cNvContentPartPr/>
                <p14:nvPr/>
              </p14:nvContentPartPr>
              <p14:xfrm>
                <a:off x="8423822" y="5892600"/>
                <a:ext cx="127440" cy="15156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B40C8967-881C-E746-B8D8-7C1EC1EC20E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14822" y="5883960"/>
                  <a:ext cx="145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749B0C90-50AF-8941-ABDA-FC924D7B926B}"/>
                    </a:ext>
                  </a:extLst>
                </p14:cNvPr>
                <p14:cNvContentPartPr/>
                <p14:nvPr/>
              </p14:nvContentPartPr>
              <p14:xfrm>
                <a:off x="8604542" y="6051000"/>
                <a:ext cx="360" cy="36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749B0C90-50AF-8941-ABDA-FC924D7B926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95902" y="6042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658540F4-98F8-B34C-ACB1-7B279B24E7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7" y="1543883"/>
            <a:ext cx="2057636" cy="223965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9A3201AE-26EE-B648-8225-65DACB26E4FC}"/>
                  </a:ext>
                </a:extLst>
              </p14:cNvPr>
              <p14:cNvContentPartPr/>
              <p14:nvPr/>
            </p14:nvContentPartPr>
            <p14:xfrm>
              <a:off x="1281895" y="2057283"/>
              <a:ext cx="360" cy="36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9A3201AE-26EE-B648-8225-65DACB26E4F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64255" y="2039643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085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Tumulus I ; tombe 1 ; Ve siècle av. J.-C.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114863" y="1326222"/>
            <a:ext cx="4038600" cy="45259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1" name="Espace réservé du contenu 10" descr="Glauberg 1 - Coiffe in Plan Grab 1 - Fröhlich R., Experiment Glauberg, 2006, fig. 1, p. 34.pd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738" b="-54738"/>
          <a:stretch>
            <a:fillRect/>
          </a:stretch>
        </p:blipFill>
        <p:spPr>
          <a:xfrm>
            <a:off x="3147794" y="430108"/>
            <a:ext cx="5351933" cy="5997784"/>
          </a:xfrm>
          <a:prstGeom prst="rect">
            <a:avLst/>
          </a:prstGeom>
        </p:spPr>
      </p:pic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73" y="1453123"/>
            <a:ext cx="1832227" cy="2006978"/>
          </a:xfrm>
          <a:prstGeom prst="rect">
            <a:avLst/>
          </a:prstGeom>
        </p:spPr>
      </p:pic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718305"/>
            <a:ext cx="1749062" cy="21496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7BCACE8A-1EB7-A54C-8581-FC90FD2F2EA7}"/>
                  </a:ext>
                </a:extLst>
              </p14:cNvPr>
              <p14:cNvContentPartPr/>
              <p14:nvPr/>
            </p14:nvContentPartPr>
            <p14:xfrm>
              <a:off x="1537135" y="2492883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7BCACE8A-1EB7-A54C-8581-FC90FD2F2E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1495" y="2457243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322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3143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Tumulus I, tombe 1 ; bijoux, or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Ve siècle av. J.-C.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1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50" y="1454554"/>
            <a:ext cx="2020519" cy="4525963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564904"/>
            <a:ext cx="1378496" cy="852205"/>
          </a:xfrm>
        </p:spPr>
      </p:pic>
      <p:pic>
        <p:nvPicPr>
          <p:cNvPr id="8" name="Espace réservé du contenu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474" y="692696"/>
            <a:ext cx="1933010" cy="28069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891" y="3645024"/>
            <a:ext cx="2249742" cy="14398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323" y="3633959"/>
            <a:ext cx="2085663" cy="13288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5181C592-551B-7F42-8A04-40CCE9C31D88}"/>
                  </a:ext>
                </a:extLst>
              </p14:cNvPr>
              <p14:cNvContentPartPr/>
              <p14:nvPr/>
            </p14:nvContentPartPr>
            <p14:xfrm>
              <a:off x="1726495" y="2636883"/>
              <a:ext cx="2500920" cy="4500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5181C592-551B-7F42-8A04-40CCE9C31D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22175" y="2632563"/>
                <a:ext cx="25095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DB47EE99-132D-F949-B2E6-A7DB5070714C}"/>
                  </a:ext>
                </a:extLst>
              </p14:cNvPr>
              <p14:cNvContentPartPr/>
              <p14:nvPr/>
            </p14:nvContentPartPr>
            <p14:xfrm>
              <a:off x="1731535" y="3075363"/>
              <a:ext cx="3288960" cy="159048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DB47EE99-132D-F949-B2E6-A7DB507071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7215" y="3071043"/>
                <a:ext cx="3297600" cy="15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10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5528C-F74E-4C45-8C75-8E6FABC8C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56" y="273781"/>
            <a:ext cx="8352208" cy="1143000"/>
          </a:xfrm>
        </p:spPr>
        <p:txBody>
          <a:bodyPr>
            <a:normAutofit/>
          </a:bodyPr>
          <a:lstStyle/>
          <a:p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Glauberg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Wetteraukreis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Hesse , Allemagne ; tumulus I, tombe 1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cruche à bec, bronze ; H. 52, 5 cm (contenance 4 l.) ; Ve siècle av. J.-C.</a:t>
            </a:r>
          </a:p>
        </p:txBody>
      </p:sp>
      <p:pic>
        <p:nvPicPr>
          <p:cNvPr id="5" name="Espace réservé du contenu 10" descr="Glauberg 1 - Coiffe in Plan Grab 1 - Fröhlich R., Experiment Glauberg, 2006, fig. 1, p. 34.pdf">
            <a:extLst>
              <a:ext uri="{FF2B5EF4-FFF2-40B4-BE49-F238E27FC236}">
                <a16:creationId xmlns:a16="http://schemas.microsoft.com/office/drawing/2014/main" id="{7C958E7D-5FAA-6B49-84A0-6D6EFEBF6B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738" b="-54738"/>
          <a:stretch>
            <a:fillRect/>
          </a:stretch>
        </p:blipFill>
        <p:spPr>
          <a:xfrm>
            <a:off x="581108" y="404664"/>
            <a:ext cx="3563752" cy="3993812"/>
          </a:xfrm>
          <a:prstGeom prst="rect">
            <a:avLst/>
          </a:prstGeom>
        </p:spPr>
      </p:pic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F886798D-F106-CC41-AE56-DD9C5E62CB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717032"/>
            <a:ext cx="1707356" cy="2575503"/>
          </a:xfrm>
          <a:prstGeom prst="rect">
            <a:avLst/>
          </a:prstGeom>
        </p:spPr>
      </p:pic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97A505C7-7389-C44D-84C9-21682435D3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009" y="3717031"/>
            <a:ext cx="1475851" cy="2575504"/>
          </a:xfrm>
          <a:prstGeom prst="rect">
            <a:avLst/>
          </a:prstGeom>
        </p:spPr>
      </p:pic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AAD31D58-5AEC-0C4D-B383-DF35CA679E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717030"/>
            <a:ext cx="2211904" cy="2575505"/>
          </a:xfrm>
          <a:prstGeom prst="rect">
            <a:avLst/>
          </a:prstGeom>
        </p:spPr>
      </p:pic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id="{452EA01C-47E3-A44A-967B-041DA329FB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539" y="1556792"/>
            <a:ext cx="2519261" cy="25192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D0689CC3-C095-EE4A-9365-367B00614E3F}"/>
                  </a:ext>
                </a:extLst>
              </p14:cNvPr>
              <p14:cNvContentPartPr/>
              <p14:nvPr/>
            </p14:nvContentPartPr>
            <p14:xfrm>
              <a:off x="1393742" y="3675360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D0689CC3-C095-EE4A-9365-367B00614E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9422" y="367104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182CE9BE-5B38-FE43-B1FD-D5663DD86BE7}"/>
                  </a:ext>
                </a:extLst>
              </p14:cNvPr>
              <p14:cNvContentPartPr/>
              <p14:nvPr/>
            </p14:nvContentPartPr>
            <p14:xfrm>
              <a:off x="890822" y="3068400"/>
              <a:ext cx="244440" cy="86472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182CE9BE-5B38-FE43-B1FD-D5663DD86B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6502" y="3064080"/>
                <a:ext cx="253080" cy="87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E721D1EF-781F-E149-A0A1-D974F940A5BB}"/>
                  </a:ext>
                </a:extLst>
              </p14:cNvPr>
              <p14:cNvContentPartPr/>
              <p14:nvPr/>
            </p14:nvContentPartPr>
            <p14:xfrm>
              <a:off x="2818262" y="896880"/>
              <a:ext cx="360" cy="36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E721D1EF-781F-E149-A0A1-D974F940A5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13942" y="892560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75071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1347</Words>
  <Application>Microsoft Macintosh PowerPoint</Application>
  <PresentationFormat>Affichage à l'écran (4:3)</PresentationFormat>
  <Paragraphs>70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Calibri</vt:lpstr>
      <vt:lpstr>Futura Medium</vt:lpstr>
      <vt:lpstr>Futura Medium</vt:lpstr>
      <vt:lpstr>Thème Office</vt:lpstr>
      <vt:lpstr>Licence 2, semestre 4  2025-2026</vt:lpstr>
      <vt:lpstr>  </vt:lpstr>
      <vt:lpstr>Présentation PowerPoint</vt:lpstr>
      <vt:lpstr>Les sites d’habitat « princiers » : Phase des VIIe-VIe siècles av. J.-C. (en jaune) ; Phase des Ve-IVe siècles av. J.-C. (en vert).</vt:lpstr>
      <vt:lpstr>Glauberg, Wetteraukreis, Hesse, Allemagne (fouilles 1994-1996 / 2004-2010). </vt:lpstr>
      <vt:lpstr>Glauberg, Wetteraukreis, Hesse, Allemagne ; 1. Plan du Tumulus I ; 2. Statue 1, in situ ; 3. Statue 1, grès rose ; H. 1, 86 m : Ve siècle av. J.-C.</vt:lpstr>
      <vt:lpstr>Glauberg, Wetteraukreis, Hesse, Allemagne ; Tumulus I ; tombe 1 ; Ve siècle av. J.-C.</vt:lpstr>
      <vt:lpstr>Glauberg, Wetteraukreis, Hesse; Tumulus I, tombe 1 ; bijoux, or ; Ve siècle av. J.-C. </vt:lpstr>
      <vt:lpstr>Glauberg, Wetteraukreis, Hesse , Allemagne ; tumulus I, tombe 1 ; cruche à bec, bronze ; H. 52, 5 cm (contenance 4 l.) ; Ve siècle av. J.-C.</vt:lpstr>
      <vt:lpstr>Glauberg, Wetteraukreis, Hesse, Allemagne ; Ve siècle av. J .-C. L’hypothèse d’un site astronomique :</vt:lpstr>
      <vt:lpstr>Présentation PowerPoint</vt:lpstr>
      <vt:lpstr>Carte des sites des âges du Fer dans l’Aisne et la Marne ; vue aérienne du site de Bucy-le-Long « La Héronnière » ; plan de la nécropole de Bucy-le-Long « La Héronnière » et « La Fosse Tounise ».</vt:lpstr>
      <vt:lpstr>Bucy-le-Long, « La Héronnière », Aisne ; tombe à char BLH 196 : plan de la tombe ; paire de boucles d’oreilles, or ; bague, or ; fibule, bronze, or, corail ; détail des céramiques in situ et dessins ; appliques ajourées en bronze ; Ve siècle av. J.-C.</vt:lpstr>
      <vt:lpstr>Somme-Bionne, « L’Homme mort », Marne, France ; tombe à char ; Ve siècle av. J.-C. (St Germain-en-Laye, MAN).</vt:lpstr>
      <vt:lpstr>Présentation PowerPoint</vt:lpstr>
      <vt:lpstr>Amfreville-sous-les-Monts, Eure, France ; vallée de la Seine</vt:lpstr>
      <vt:lpstr>Amfreville-sous-les-Monts, Eure, France ; casque, bronze, fer, or, verre rouge ; H. 16 cm ; IVe siècle av. J.-C. ; (Saint-Germain-en-Laye, MAN / Musée d’archéologie nationale). </vt:lpstr>
      <vt:lpstr>Agris, grotte des Perrats, Charente, France ; casque, fer, bronze, or, corail ; diam. 22 cm ; IVe siècle av. J.-C. (Angoulême, musée municipal).</vt:lpstr>
      <vt:lpstr>Présentation PowerPoint</vt:lpstr>
      <vt:lpstr>Nécropole de Münsingen-Rain, canton de Berne, Suisse ; exemple d’une fibule de type Münsingen ; bronze et corail ; IVe siècle av. J.-C.</vt:lpstr>
      <vt:lpstr>Contacts entre la Suisse occidentale et l’Italie du nord au IVe siècle av. J.-C. :  exemple de Saint-Sulpice, Vaud, Suisse, tombes 2 et 5 et de Carzaghetto, Mantoue, tombe D.</vt:lpstr>
      <vt:lpstr>La Tène, Neuchâtel, Suisse : plan du site et détail des fouilles du pont par E. Vouga (1923).</vt:lpstr>
      <vt:lpstr>La Tène, Kt. Neuchâtel, Suisse ; lances, fer ; épées dans leur fourreau, fer ; IVe-IIIe siècles av. J.-C. </vt:lpstr>
      <vt:lpstr>L’armement celtique au IIIe siècle av. J.-C. :  le système de suspension de l’épée.</vt:lpstr>
      <vt:lpstr>Cadre historique : Les Celtes en Italie (prise de Rome, 389/390 av. J.-C.) 1. Carte des épées (IIIe siècle av. J.-C.) ; 2. Casalecchio di Reno, Bologne, tombe 53</vt:lpstr>
      <vt:lpstr>Ciumeşti, Roumanie ; tombe de guerrier ;  fragments de cotte de maille en fer avec ornements circulaires en bronze ;  casque, fer, bronze, verre ; cnémides (jambières), bronze ; IIIe siècle av. J.-C.</vt:lpstr>
      <vt:lpstr>Présentation PowerPoint</vt:lpstr>
      <vt:lpstr>Présentation PowerPoint</vt:lpstr>
      <vt:lpstr>Manching, Kr. Ingolstadt, Haute-Bavière, Allemagne ; fouilles en cours (années 1990 et 1950) ; les différentes phases d’occupation du site : (IIIe-Ier siècles av. J.-C.). </vt:lpstr>
      <vt:lpstr>Manching – Plan du site 1. Maquette de l’agglomération, détail ; 2. Maquette de la porte Est.</vt:lpstr>
      <vt:lpstr>Manching, Kr. Ingolstadt, Haute-Bavière, Allemagne ; 1. Détail de la tige centrale ; 2. Détail d’une feuille (avers et revers), bronze, or ; 3. Détail d’une feuille avec bourgeon et fruit, bronze, or ; </vt:lpstr>
      <vt:lpstr>« L’arbre cultuel » de Manching ; 1. Reconstitution ; or, bronze ; H. env. 60 cm ; IIe siècle av. J.-C. (Kelten Römer Museum Manching) ; 2. Réplique (argent doré).</vt:lpstr>
      <vt:lpstr>Présentation PowerPoint</vt:lpstr>
      <vt:lpstr>Bibracte, Saône-et-Loire, France. vue aérienne ; plan du site.</vt:lpstr>
      <vt:lpstr>Bibracte, Saône-et-Loire, France. 1. Fouilles de J.-G. Bulliot (de 1867 à 1895) ; 2. Porte du Rebout, murus gallicus (dessin, 1868) et clous du murus gallicus.</vt:lpstr>
      <vt:lpstr>Bibracte, Saône-et-Loire, France. 1. Vue du rempart avant les fouilles (reprises à partir de 1984) ; 2. Base de la structure interne du rempart (à poutrage interne) ; 3. Restitution du rempart, d’après les données de fouilles.</vt:lpstr>
      <vt:lpstr>Oppidum du Titelberg, Luxembourg ; 1. Localisation ; 2. Vue aérienne du site ;  3. Plan du site ; 4. Statère trévire (et statère en or de Philippe II de Macédoine, 382-336 av. J.-C.).</vt:lpstr>
      <vt:lpstr>Statère, or ; peuple des Veneti (Vénètes, région du Morbihan);  IIe-Ier siècles av. J.-C.</vt:lpstr>
      <vt:lpstr>Paule, Saint-Symphorien, Côtes d’Armor, France. 1. Localisation ; 2. Plan du site (fouilles de 1988 à 2010 ) ; 3. Restitution des différentes phases d’occupation : 3a. 450 av. J.-C. ; 3b. 300 av. J.-C. ; 3c. 175 av. J.-C. ; 3d. 50 av. J.-C.</vt:lpstr>
      <vt:lpstr>Paule, Saint-Symphorien, Côtes d’Armor, France ; statue (1988), granit (méta-hornblendite) ;  Ht. 43 cm ; IIe siècle av. J.-C. (Rennes, Champs Libres).</vt:lpstr>
      <vt:lpstr>La Gaule v. 60 av. J.-C. (cf. César, De Bello Gallico) : 1. Gaule Belgique ; 2. Gaule Celtique ; 3. Aquitaine.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Mycènes</dc:title>
  <cp:lastModifiedBy>Virginie Defente</cp:lastModifiedBy>
  <cp:revision>230</cp:revision>
  <dcterms:modified xsi:type="dcterms:W3CDTF">2026-03-06T07:14:14Z</dcterms:modified>
</cp:coreProperties>
</file>