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08" r:id="rId2"/>
    <p:sldId id="409" r:id="rId3"/>
    <p:sldId id="292" r:id="rId4"/>
    <p:sldId id="286" r:id="rId5"/>
    <p:sldId id="361" r:id="rId6"/>
    <p:sldId id="285" r:id="rId7"/>
    <p:sldId id="423" r:id="rId8"/>
    <p:sldId id="340" r:id="rId9"/>
    <p:sldId id="287" r:id="rId10"/>
    <p:sldId id="289" r:id="rId11"/>
    <p:sldId id="290" r:id="rId12"/>
    <p:sldId id="346" r:id="rId13"/>
    <p:sldId id="416" r:id="rId14"/>
    <p:sldId id="367" r:id="rId15"/>
    <p:sldId id="417" r:id="rId16"/>
    <p:sldId id="415" r:id="rId17"/>
    <p:sldId id="422" r:id="rId18"/>
    <p:sldId id="420" r:id="rId19"/>
    <p:sldId id="421" r:id="rId20"/>
    <p:sldId id="256" r:id="rId21"/>
    <p:sldId id="257" r:id="rId22"/>
    <p:sldId id="260" r:id="rId23"/>
    <p:sldId id="261" r:id="rId24"/>
    <p:sldId id="263" r:id="rId25"/>
    <p:sldId id="271" r:id="rId26"/>
    <p:sldId id="269" r:id="rId27"/>
    <p:sldId id="270" r:id="rId28"/>
    <p:sldId id="273" r:id="rId29"/>
    <p:sldId id="275" r:id="rId30"/>
    <p:sldId id="276" r:id="rId31"/>
    <p:sldId id="274" r:id="rId3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67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2T07:07:54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1 444 24575,'25'-46'0,"2"2"0,17-30 0,1 8 0,1 3 0,-5 6 0,-11 13 0,-8 16 0,-9 12 0,-5 11 0,-4 5 0,-4 6 0,0 4 0,0 3 0,0 5 0,0 7 0,2 4 0,2 8 0,0 4 0,3 8 0,-3 9 0,-1 5 0,-1 1 0,-2-5 0,0-8 0,0-10 0,2-11 0,0-10 0,0-6 0,0-4 0,-1-1 0,1-2 0,0 2 0,1 2 0,-1 3 0,0 2 0,0-2 0,-2-2 0,0-2 0,0 0 0,0 2 0,0-3 0,0 4 0,0-2 0,0 2 0,0 3 0,0-3 0,0-4 0,0-4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2T07:59:22.813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16 50 24575,'-9'-27'0,"2"5"0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2T07:59:36.75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2T07:07:56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2T07:08:00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85 352 24575,'0'-20'0,"0"-7"0,0-8 0,0-4 0,3 0 0,10 1 0,12 4 0,18 2 0,12 6 0,7 5 0,1 4 0,-8 8 0,-8 3 0,-14 1 0,-10 3 0,-8 0 0,-6 2 0,-1 0 0,-1 2 0,3 4 0,4 8 0,0 6 0,2 5 0,-5 2 0,-4-1 0,-5 2 0,-6 3 0,-10 5 0,-11 3 0,-10 4 0,-5 2 0,0 1 0,3 2 0,2-1 0,3 0 0,2-2 0,3-2 0,2-2 0,3-5 0,2-2 0,1-6 0,4-4 0,3-3 0,2-5 0,2-4 0,1-2 0,-4 0 0,-2 5 0,-5 6 0,-5 9 0,-1 5 0,-2 2 0,3-4 0,7-8 0,7-7 0,11-9 0,7-4 0,9-4 0,8-3 0,7-2 0,5-3 0,6-1 0,1-1 0,-2 2 0,-3 1 0,-2-1 0,-4 2 0,-5 1 0,-4 2 0,-3 2 0,-1 0 0,-1 0 0,-3 0 0,-5 0 0,-2 0 0,-3 0 0,0 0 0,0 0 0,0 1 0,1 3 0,1 4 0,-4-3 0,0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2T07:08:02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22:43:41.21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17:07:27.9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17:07:37.74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0:10:43.95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27 0 24575,'-15'0'0,"3"0"0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2T07:58:54.625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1 24575,'0'0'0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3DEA0-AD74-804C-A292-377CC39EB710}" type="datetimeFigureOut">
              <a:rPr lang="fr-FR" smtClean="0"/>
              <a:t>12/03/2026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D2158-AA86-9343-84BD-E0EE35DEA3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0372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3DEA0-AD74-804C-A292-377CC39EB710}" type="datetimeFigureOut">
              <a:rPr lang="fr-FR" smtClean="0"/>
              <a:t>12/03/2026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D2158-AA86-9343-84BD-E0EE35DEA3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8162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3DEA0-AD74-804C-A292-377CC39EB710}" type="datetimeFigureOut">
              <a:rPr lang="fr-FR" smtClean="0"/>
              <a:t>12/03/2026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D2158-AA86-9343-84BD-E0EE35DEA3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0734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3DEA0-AD74-804C-A292-377CC39EB710}" type="datetimeFigureOut">
              <a:rPr lang="fr-FR" smtClean="0"/>
              <a:t>12/03/2026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D2158-AA86-9343-84BD-E0EE35DEA3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6236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3DEA0-AD74-804C-A292-377CC39EB710}" type="datetimeFigureOut">
              <a:rPr lang="fr-FR" smtClean="0"/>
              <a:t>12/03/2026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D2158-AA86-9343-84BD-E0EE35DEA3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6416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3DEA0-AD74-804C-A292-377CC39EB710}" type="datetimeFigureOut">
              <a:rPr lang="fr-FR" smtClean="0"/>
              <a:t>12/03/2026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D2158-AA86-9343-84BD-E0EE35DEA3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6437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3DEA0-AD74-804C-A292-377CC39EB710}" type="datetimeFigureOut">
              <a:rPr lang="fr-FR" smtClean="0"/>
              <a:t>12/03/2026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D2158-AA86-9343-84BD-E0EE35DEA3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836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3DEA0-AD74-804C-A292-377CC39EB710}" type="datetimeFigureOut">
              <a:rPr lang="fr-FR" smtClean="0"/>
              <a:t>12/03/2026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D2158-AA86-9343-84BD-E0EE35DEA3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4919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3DEA0-AD74-804C-A292-377CC39EB710}" type="datetimeFigureOut">
              <a:rPr lang="fr-FR" smtClean="0"/>
              <a:t>12/03/2026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D2158-AA86-9343-84BD-E0EE35DEA3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191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3DEA0-AD74-804C-A292-377CC39EB710}" type="datetimeFigureOut">
              <a:rPr lang="fr-FR" smtClean="0"/>
              <a:t>12/03/2026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D2158-AA86-9343-84BD-E0EE35DEA3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3716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3DEA0-AD74-804C-A292-377CC39EB710}" type="datetimeFigureOut">
              <a:rPr lang="fr-FR" smtClean="0"/>
              <a:t>12/03/2026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D2158-AA86-9343-84BD-E0EE35DEA3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187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3DEA0-AD74-804C-A292-377CC39EB710}" type="datetimeFigureOut">
              <a:rPr lang="fr-FR" smtClean="0"/>
              <a:t>12/03/2026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D2158-AA86-9343-84BD-E0EE35DEA3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9087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0.png"/><Relationship Id="rId13" Type="http://schemas.openxmlformats.org/officeDocument/2006/relationships/customXml" Target="../ink/ink11.xml"/><Relationship Id="rId3" Type="http://schemas.openxmlformats.org/officeDocument/2006/relationships/customXml" Target="../ink/ink6.xml"/><Relationship Id="rId7" Type="http://schemas.openxmlformats.org/officeDocument/2006/relationships/customXml" Target="../ink/ink8.xml"/><Relationship Id="rId12" Type="http://schemas.openxmlformats.org/officeDocument/2006/relationships/image" Target="../media/image2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customXml" Target="../ink/ink10.xml"/><Relationship Id="rId5" Type="http://schemas.openxmlformats.org/officeDocument/2006/relationships/customXml" Target="../ink/ink7.xml"/><Relationship Id="rId10" Type="http://schemas.openxmlformats.org/officeDocument/2006/relationships/image" Target="../media/image23.png"/><Relationship Id="rId4" Type="http://schemas.openxmlformats.org/officeDocument/2006/relationships/image" Target="../media/image60.png"/><Relationship Id="rId9" Type="http://schemas.openxmlformats.org/officeDocument/2006/relationships/customXml" Target="../ink/ink9.xml"/><Relationship Id="rId1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.xml"/><Relationship Id="rId5" Type="http://schemas.openxmlformats.org/officeDocument/2006/relationships/image" Target="../media/image9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0.png"/><Relationship Id="rId5" Type="http://schemas.openxmlformats.org/officeDocument/2006/relationships/customXml" Target="../ink/ink5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0E4244-75E4-2B66-0745-46108D740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0316"/>
            <a:ext cx="8229600" cy="1019505"/>
          </a:xfrm>
        </p:spPr>
        <p:txBody>
          <a:bodyPr>
            <a:normAutofit fontScale="90000"/>
          </a:bodyPr>
          <a:lstStyle/>
          <a:p>
            <a:r>
              <a:rPr lang="fr-FR" sz="3200" b="1" i="1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Licence 2, semestre 4 </a:t>
            </a:r>
            <a:br>
              <a:rPr lang="fr-FR" sz="3200" b="1" i="1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3200" b="1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2025-2026</a:t>
            </a:r>
            <a:endParaRPr lang="fr-FR" sz="3200" dirty="0">
              <a:solidFill>
                <a:srgbClr val="0070C0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483039-2D70-3680-0CD4-A9CEE7F86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65131"/>
            <a:ext cx="8229600" cy="41081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400" b="1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– UEO Celtes –</a:t>
            </a:r>
            <a:endParaRPr lang="fr-FR" sz="4000" b="1" dirty="0">
              <a:solidFill>
                <a:srgbClr val="7030A0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indent="0" algn="ctr">
              <a:buNone/>
            </a:pPr>
            <a:r>
              <a:rPr lang="fr-FR" sz="4000" b="1" i="1" dirty="0">
                <a:solidFill>
                  <a:srgbClr val="7030A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Origine et connaissance</a:t>
            </a:r>
          </a:p>
          <a:p>
            <a:pPr marL="0" indent="0" algn="ctr">
              <a:buNone/>
            </a:pPr>
            <a:r>
              <a:rPr lang="fr-FR" sz="4000" b="1" i="1" dirty="0">
                <a:solidFill>
                  <a:srgbClr val="7030A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des mondes celtiques</a:t>
            </a:r>
            <a:endParaRPr lang="fr-FR" sz="4000" i="1" dirty="0">
              <a:solidFill>
                <a:srgbClr val="7030A0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41772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46F3C92-7FF4-D54A-AE9E-381AC3847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Carte de répartition des haches en jadéite en Europe,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(IVe millénaire av. J.-C.), 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à partir de l’identification de leur source dans les Alpes occidentales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(d’après B.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Cunliffe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2010, fig. 1.7, p. 26).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CA71935B-6AD3-554B-B663-4B9DF86A406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2B2ABA3-B17E-F64D-973B-7D5D5E74995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2B78EF8-3BF7-FA40-98AF-B3DF1EE78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03" y="1761929"/>
            <a:ext cx="2451045" cy="166707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4FB441A-4BBA-EF49-A242-EFB23FCC0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048" y="1642580"/>
            <a:ext cx="5301816" cy="444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58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4E57D9-FBE7-3546-8703-A89623C30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1. Ede-</a:t>
            </a:r>
            <a:r>
              <a:rPr lang="fr-FR" sz="18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Ginkelse</a:t>
            </a: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-</a:t>
            </a:r>
            <a:r>
              <a:rPr lang="fr-FR" sz="18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Heide</a:t>
            </a: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Pays-Bas ; culture campaniforme ; IIIe millénaire av. J.-C. ;</a:t>
            </a:r>
            <a:b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2. Carte – Le complexe campaniforme, 2700-2200 av. J.-C.</a:t>
            </a:r>
            <a:b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(d’après B. </a:t>
            </a:r>
            <a:r>
              <a:rPr lang="fr-FR" sz="18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Cunliffe</a:t>
            </a: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2010, fig. 1.9, p. 30).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3585195-F626-E847-A195-88CACDA66E5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3">
            <a:extLst>
              <a:ext uri="{FF2B5EF4-FFF2-40B4-BE49-F238E27FC236}">
                <a16:creationId xmlns:a16="http://schemas.microsoft.com/office/drawing/2014/main" id="{FB5DA872-A78A-3249-A8CC-32E3C769B77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821" y="2815629"/>
            <a:ext cx="2269018" cy="331053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B3BE244-F8AD-9442-A7FA-C74952CD4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1774" y="1600200"/>
            <a:ext cx="5304405" cy="461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643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Localisation des Campaniformes maritimes,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IIIe millénaire av. J.-C. (d’après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Cunliffe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B. 2010).</a:t>
            </a:r>
          </a:p>
        </p:txBody>
      </p:sp>
      <p:pic>
        <p:nvPicPr>
          <p:cNvPr id="7" name="Espace réservé du contenu 6" descr="7. Carte Campaniformes maritimes, in Cunliffe 2010, fig. 1.8, p. 28 _ map 7.pdf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6395" r="-763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29308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C4101DF-7431-3A13-057A-8D40C0472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Carte de répartition des épées en bronze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XIe-IXe siècles av. J.-C.</a:t>
            </a:r>
          </a:p>
        </p:txBody>
      </p:sp>
      <p:pic>
        <p:nvPicPr>
          <p:cNvPr id="9" name="Espace réservé du contenu 3">
            <a:extLst>
              <a:ext uri="{FF2B5EF4-FFF2-40B4-BE49-F238E27FC236}">
                <a16:creationId xmlns:a16="http://schemas.microsoft.com/office/drawing/2014/main" id="{C890F56C-AE7E-554A-70F8-4B03A2A5E1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4925" y="1602581"/>
            <a:ext cx="3543300" cy="4521200"/>
          </a:xfrm>
        </p:spPr>
      </p:pic>
      <p:pic>
        <p:nvPicPr>
          <p:cNvPr id="13" name="Espace réservé du contenu 12" descr="Une image contenant texte&#10;&#10;Description générée automatiquement">
            <a:extLst>
              <a:ext uri="{FF2B5EF4-FFF2-40B4-BE49-F238E27FC236}">
                <a16:creationId xmlns:a16="http://schemas.microsoft.com/office/drawing/2014/main" id="{B08158F6-B385-9174-9F92-E4606D0DD11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50690" y="1602581"/>
            <a:ext cx="1017270" cy="4521200"/>
          </a:xfrm>
        </p:spPr>
      </p:pic>
    </p:spTree>
    <p:extLst>
      <p:ext uri="{BB962C8B-B14F-4D97-AF65-F5344CB8AC3E}">
        <p14:creationId xmlns:p14="http://schemas.microsoft.com/office/powerpoint/2010/main" val="840416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4C739891-F7E1-CE49-BD55-114C52F7B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Les données de l’archéologie / les sites d’habitat « princiers » :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VIIe-VIe siècles av. J.-C. (</a:t>
            </a:r>
            <a:r>
              <a:rPr lang="fr-FR" sz="20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en jaune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)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Ve-IVe siècles av. J.-C. (</a:t>
            </a:r>
            <a:r>
              <a:rPr lang="fr-FR" sz="20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en vert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) :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endParaRPr lang="fr-FR" sz="20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pic>
        <p:nvPicPr>
          <p:cNvPr id="12" name="Espace réservé du contenu 11">
            <a:extLst>
              <a:ext uri="{FF2B5EF4-FFF2-40B4-BE49-F238E27FC236}">
                <a16:creationId xmlns:a16="http://schemas.microsoft.com/office/drawing/2014/main" id="{89CDEA6A-996E-E14E-A918-F1FCDDCB9F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615281"/>
            <a:ext cx="7467600" cy="449580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Encre 12">
                <a:extLst>
                  <a:ext uri="{FF2B5EF4-FFF2-40B4-BE49-F238E27FC236}">
                    <a16:creationId xmlns:a16="http://schemas.microsoft.com/office/drawing/2014/main" id="{778E8BB0-43B2-CD49-BCBD-6D2E63797818}"/>
                  </a:ext>
                </a:extLst>
              </p14:cNvPr>
              <p14:cNvContentPartPr/>
              <p14:nvPr/>
            </p14:nvContentPartPr>
            <p14:xfrm>
              <a:off x="4689012" y="3177243"/>
              <a:ext cx="360" cy="360"/>
            </p14:xfrm>
          </p:contentPart>
        </mc:Choice>
        <mc:Fallback xmlns="">
          <p:pic>
            <p:nvPicPr>
              <p:cNvPr id="13" name="Encre 12">
                <a:extLst>
                  <a:ext uri="{FF2B5EF4-FFF2-40B4-BE49-F238E27FC236}">
                    <a16:creationId xmlns:a16="http://schemas.microsoft.com/office/drawing/2014/main" id="{778E8BB0-43B2-CD49-BCBD-6D2E6379781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71012" y="3159603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Encre 13">
                <a:extLst>
                  <a:ext uri="{FF2B5EF4-FFF2-40B4-BE49-F238E27FC236}">
                    <a16:creationId xmlns:a16="http://schemas.microsoft.com/office/drawing/2014/main" id="{C2CD1C77-7A0C-AC46-B43A-3FA4A367B95D}"/>
                  </a:ext>
                </a:extLst>
              </p14:cNvPr>
              <p14:cNvContentPartPr/>
              <p14:nvPr/>
            </p14:nvContentPartPr>
            <p14:xfrm>
              <a:off x="4681452" y="3183723"/>
              <a:ext cx="360" cy="360"/>
            </p14:xfrm>
          </p:contentPart>
        </mc:Choice>
        <mc:Fallback xmlns="">
          <p:pic>
            <p:nvPicPr>
              <p:cNvPr id="14" name="Encre 13">
                <a:extLst>
                  <a:ext uri="{FF2B5EF4-FFF2-40B4-BE49-F238E27FC236}">
                    <a16:creationId xmlns:a16="http://schemas.microsoft.com/office/drawing/2014/main" id="{C2CD1C77-7A0C-AC46-B43A-3FA4A367B9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45452" y="3148083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Encre 1">
                <a:extLst>
                  <a:ext uri="{FF2B5EF4-FFF2-40B4-BE49-F238E27FC236}">
                    <a16:creationId xmlns:a16="http://schemas.microsoft.com/office/drawing/2014/main" id="{BC8A04C0-E021-A543-893A-DCEF82782381}"/>
                  </a:ext>
                </a:extLst>
              </p14:cNvPr>
              <p14:cNvContentPartPr/>
              <p14:nvPr/>
            </p14:nvContentPartPr>
            <p14:xfrm>
              <a:off x="3454443" y="3242763"/>
              <a:ext cx="9720" cy="360"/>
            </p14:xfrm>
          </p:contentPart>
        </mc:Choice>
        <mc:Fallback xmlns="">
          <p:pic>
            <p:nvPicPr>
              <p:cNvPr id="2" name="Encre 1">
                <a:extLst>
                  <a:ext uri="{FF2B5EF4-FFF2-40B4-BE49-F238E27FC236}">
                    <a16:creationId xmlns:a16="http://schemas.microsoft.com/office/drawing/2014/main" id="{BC8A04C0-E021-A543-893A-DCEF8278238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18443" y="3206763"/>
                <a:ext cx="8136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" name="Encre 2">
                <a:extLst>
                  <a:ext uri="{FF2B5EF4-FFF2-40B4-BE49-F238E27FC236}">
                    <a16:creationId xmlns:a16="http://schemas.microsoft.com/office/drawing/2014/main" id="{F8D2EDA8-8930-04C5-5D0F-7BD21AC8F2A0}"/>
                  </a:ext>
                </a:extLst>
              </p14:cNvPr>
              <p14:cNvContentPartPr/>
              <p14:nvPr/>
            </p14:nvContentPartPr>
            <p14:xfrm>
              <a:off x="3472258" y="3244932"/>
              <a:ext cx="360" cy="360"/>
            </p14:xfrm>
          </p:contentPart>
        </mc:Choice>
        <mc:Fallback>
          <p:pic>
            <p:nvPicPr>
              <p:cNvPr id="3" name="Encre 2">
                <a:extLst>
                  <a:ext uri="{FF2B5EF4-FFF2-40B4-BE49-F238E27FC236}">
                    <a16:creationId xmlns:a16="http://schemas.microsoft.com/office/drawing/2014/main" id="{F8D2EDA8-8930-04C5-5D0F-7BD21AC8F2A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36258" y="320929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" name="Encre 3">
                <a:extLst>
                  <a:ext uri="{FF2B5EF4-FFF2-40B4-BE49-F238E27FC236}">
                    <a16:creationId xmlns:a16="http://schemas.microsoft.com/office/drawing/2014/main" id="{BDD2E320-CF05-7225-49F3-E9E2901D1C7C}"/>
                  </a:ext>
                </a:extLst>
              </p14:cNvPr>
              <p14:cNvContentPartPr/>
              <p14:nvPr/>
            </p14:nvContentPartPr>
            <p14:xfrm>
              <a:off x="4697698" y="3183732"/>
              <a:ext cx="5760" cy="18000"/>
            </p14:xfrm>
          </p:contentPart>
        </mc:Choice>
        <mc:Fallback>
          <p:pic>
            <p:nvPicPr>
              <p:cNvPr id="4" name="Encre 3">
                <a:extLst>
                  <a:ext uri="{FF2B5EF4-FFF2-40B4-BE49-F238E27FC236}">
                    <a16:creationId xmlns:a16="http://schemas.microsoft.com/office/drawing/2014/main" id="{BDD2E320-CF05-7225-49F3-E9E2901D1C7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61698" y="3148092"/>
                <a:ext cx="7740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6" name="Encre 5">
                <a:extLst>
                  <a:ext uri="{FF2B5EF4-FFF2-40B4-BE49-F238E27FC236}">
                    <a16:creationId xmlns:a16="http://schemas.microsoft.com/office/drawing/2014/main" id="{DDB743EC-7D61-7820-C9B1-0117FAB40435}"/>
                  </a:ext>
                </a:extLst>
              </p14:cNvPr>
              <p14:cNvContentPartPr/>
              <p14:nvPr/>
            </p14:nvContentPartPr>
            <p14:xfrm>
              <a:off x="4228618" y="2619252"/>
              <a:ext cx="360" cy="360"/>
            </p14:xfrm>
          </p:contentPart>
        </mc:Choice>
        <mc:Fallback>
          <p:pic>
            <p:nvPicPr>
              <p:cNvPr id="6" name="Encre 5">
                <a:extLst>
                  <a:ext uri="{FF2B5EF4-FFF2-40B4-BE49-F238E27FC236}">
                    <a16:creationId xmlns:a16="http://schemas.microsoft.com/office/drawing/2014/main" id="{DDB743EC-7D61-7820-C9B1-0117FAB4043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192618" y="2583612"/>
                <a:ext cx="72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3296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210146"/>
          </a:xfrm>
        </p:spPr>
        <p:txBody>
          <a:bodyPr>
            <a:normAutofit/>
          </a:bodyPr>
          <a:lstStyle/>
          <a:p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Le modèle diffusionniste de l’expansion des langues celtiques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depuis l’Europe centrale.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F:\Mes images\CARTES\Cartes. Celtic from the West, 2010\DSC_012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5723112" cy="470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889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D086D20F-4256-1341-8974-2AD093722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La culture de La Tène /IIe âge du Fer, Ve-Ier siècles av. J.-C.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(d’après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Piggott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S. 1965, fig. 134).</a:t>
            </a:r>
          </a:p>
        </p:txBody>
      </p:sp>
      <p:pic>
        <p:nvPicPr>
          <p:cNvPr id="7" name="Espace réservé du contenu 7">
            <a:extLst>
              <a:ext uri="{FF2B5EF4-FFF2-40B4-BE49-F238E27FC236}">
                <a16:creationId xmlns:a16="http://schemas.microsoft.com/office/drawing/2014/main" id="{E3556BC3-1941-EC42-A154-2DD3D717A5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4912" y="1600200"/>
            <a:ext cx="5674175" cy="4525963"/>
          </a:xfrm>
        </p:spPr>
      </p:pic>
    </p:spTree>
    <p:extLst>
      <p:ext uri="{BB962C8B-B14F-4D97-AF65-F5344CB8AC3E}">
        <p14:creationId xmlns:p14="http://schemas.microsoft.com/office/powerpoint/2010/main" val="1474358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61D0096-F238-3EB6-2861-5B5BF220F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Le nouveau modèle de la « celtisation », depuis l’ouest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(d’après R. Karl 2010).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F5AEC408-58AC-1E9D-B732-21EC8EDC3D9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5283" y="1639591"/>
            <a:ext cx="3702351" cy="2748500"/>
          </a:xfrm>
          <a:prstGeom prst="rect">
            <a:avLst/>
          </a:prstGeom>
        </p:spPr>
      </p:pic>
      <p:pic>
        <p:nvPicPr>
          <p:cNvPr id="11" name="Espace réservé du contenu 3" descr="11. Carte New Model Celticization from the West, in Karl R. 2010, fig. 2.2, p. 42 _ map 2.pdf">
            <a:extLst>
              <a:ext uri="{FF2B5EF4-FFF2-40B4-BE49-F238E27FC236}">
                <a16:creationId xmlns:a16="http://schemas.microsoft.com/office/drawing/2014/main" id="{F29CF6BD-811C-9261-7ACA-935EB9E4E9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160" r="-13160"/>
          <a:stretch>
            <a:fillRect/>
          </a:stretch>
        </p:blipFill>
        <p:spPr>
          <a:xfrm>
            <a:off x="3861579" y="3352800"/>
            <a:ext cx="5151042" cy="2826637"/>
          </a:xfrm>
        </p:spPr>
      </p:pic>
    </p:spTree>
    <p:extLst>
      <p:ext uri="{BB962C8B-B14F-4D97-AF65-F5344CB8AC3E}">
        <p14:creationId xmlns:p14="http://schemas.microsoft.com/office/powerpoint/2010/main" val="3388724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79983"/>
          </a:xfrm>
        </p:spPr>
        <p:txBody>
          <a:bodyPr>
            <a:normAutofit/>
          </a:bodyPr>
          <a:lstStyle/>
          <a:p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Les Celtes en Europe :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Superposition du modèle traditionnel (Europe centrale)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et du nouveau modèle (Façade Atlantique)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(d’après R. Karl 2010).</a:t>
            </a:r>
          </a:p>
        </p:txBody>
      </p:sp>
      <p:pic>
        <p:nvPicPr>
          <p:cNvPr id="4" name="Espace réservé du contenu 3" descr="13. Carte superposant les différentes origines des Celtes, in Karl R. 2010, fig. 2.8, p. 61 _ map 4.pdf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666" r="-14666"/>
          <a:stretch>
            <a:fillRect/>
          </a:stretch>
        </p:blipFill>
        <p:spPr>
          <a:xfrm>
            <a:off x="1187624" y="2420888"/>
            <a:ext cx="7067128" cy="3886649"/>
          </a:xfrm>
        </p:spPr>
      </p:pic>
    </p:spTree>
    <p:extLst>
      <p:ext uri="{BB962C8B-B14F-4D97-AF65-F5344CB8AC3E}">
        <p14:creationId xmlns:p14="http://schemas.microsoft.com/office/powerpoint/2010/main" val="356249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47E126-44AA-0849-AEC6-CE6BBFE4C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7048"/>
            <a:ext cx="8229600" cy="2501461"/>
          </a:xfrm>
        </p:spPr>
        <p:txBody>
          <a:bodyPr>
            <a:normAutofit/>
          </a:bodyPr>
          <a:lstStyle/>
          <a:p>
            <a:br>
              <a:rPr lang="fr-FR" sz="2400" i="1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br>
              <a:rPr lang="fr-FR" sz="2400" i="1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br>
              <a:rPr lang="fr-FR" sz="2400" i="1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endParaRPr lang="fr-FR" sz="2400" dirty="0">
              <a:solidFill>
                <a:srgbClr val="0070C0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2BB910-6D4A-2B47-9B21-393BD464E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39007"/>
            <a:ext cx="8229600" cy="4087156"/>
          </a:xfrm>
        </p:spPr>
        <p:txBody>
          <a:bodyPr/>
          <a:lstStyle/>
          <a:p>
            <a:pPr marL="0" indent="0" algn="ctr">
              <a:buNone/>
            </a:pPr>
            <a:endParaRPr lang="fr-FR" b="1" i="1" dirty="0">
              <a:solidFill>
                <a:srgbClr val="7030A0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indent="0" algn="ctr">
              <a:buNone/>
            </a:pPr>
            <a:r>
              <a:rPr lang="fr-FR" b="1" i="1" dirty="0">
                <a:solidFill>
                  <a:srgbClr val="7030A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Les Celtes et le grand public</a:t>
            </a:r>
            <a:br>
              <a:rPr lang="fr-FR" sz="2000" b="1" i="1" dirty="0">
                <a:solidFill>
                  <a:schemeClr val="accent6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4464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47E126-44AA-0849-AEC6-CE6BBFE4C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7048"/>
            <a:ext cx="8229600" cy="2501461"/>
          </a:xfrm>
        </p:spPr>
        <p:txBody>
          <a:bodyPr>
            <a:normAutofit/>
          </a:bodyPr>
          <a:lstStyle/>
          <a:p>
            <a:r>
              <a:rPr lang="fr-FR" sz="2000" i="1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L2.S4 – UEO Celtes – Origine et connaissance des mondes celtiques</a:t>
            </a:r>
            <a:br>
              <a:rPr lang="fr-FR" sz="2400" i="1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br>
              <a:rPr lang="fr-FR" sz="2400" i="1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br>
              <a:rPr lang="fr-FR" sz="2400" i="1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endParaRPr lang="fr-FR" sz="2400" dirty="0">
              <a:solidFill>
                <a:srgbClr val="0070C0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2BB910-6D4A-2B47-9B21-393BD464E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39007"/>
            <a:ext cx="8229600" cy="4087156"/>
          </a:xfrm>
        </p:spPr>
        <p:txBody>
          <a:bodyPr/>
          <a:lstStyle/>
          <a:p>
            <a:pPr marL="0" indent="0" algn="ctr">
              <a:buNone/>
            </a:pPr>
            <a:endParaRPr lang="fr-FR" b="1" i="1" dirty="0">
              <a:solidFill>
                <a:srgbClr val="7030A0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indent="0" algn="ctr">
              <a:buNone/>
            </a:pPr>
            <a:r>
              <a:rPr lang="fr-FR" b="1" i="1" dirty="0">
                <a:solidFill>
                  <a:srgbClr val="7030A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Celtic </a:t>
            </a:r>
            <a:r>
              <a:rPr lang="fr-FR" b="1" i="1" dirty="0" err="1">
                <a:solidFill>
                  <a:srgbClr val="7030A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from</a:t>
            </a:r>
            <a:r>
              <a:rPr lang="fr-FR" b="1" i="1" dirty="0">
                <a:solidFill>
                  <a:srgbClr val="7030A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the West</a:t>
            </a:r>
            <a:r>
              <a:rPr lang="fr-FR" sz="2000" b="1" i="1" dirty="0">
                <a:solidFill>
                  <a:srgbClr val="7030A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fr-FR" b="1" i="1" dirty="0">
                <a:solidFill>
                  <a:srgbClr val="7030A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;</a:t>
            </a:r>
            <a:endParaRPr lang="fr-FR" dirty="0">
              <a:solidFill>
                <a:srgbClr val="7030A0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indent="0" algn="ctr">
              <a:buNone/>
            </a:pPr>
            <a:r>
              <a:rPr lang="fr-FR" b="1" i="1" dirty="0">
                <a:solidFill>
                  <a:srgbClr val="7030A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Les Celtes et le grand public</a:t>
            </a:r>
            <a:br>
              <a:rPr lang="fr-FR" sz="2000" b="1" i="1" dirty="0">
                <a:solidFill>
                  <a:schemeClr val="accent6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800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(CM. V. </a:t>
            </a:r>
            <a:r>
              <a:rPr lang="fr-FR" sz="2800" dirty="0" err="1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Defente</a:t>
            </a:r>
            <a:r>
              <a:rPr lang="fr-FR" sz="2800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2747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10207" y="274638"/>
            <a:ext cx="8679088" cy="1143000"/>
          </a:xfrm>
        </p:spPr>
        <p:txBody>
          <a:bodyPr>
            <a:noAutofit/>
          </a:bodyPr>
          <a:lstStyle/>
          <a:p>
            <a:r>
              <a:rPr lang="fr-FR" sz="20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Les Celtes. Origine, histoire, héritage,</a:t>
            </a:r>
            <a:br>
              <a:rPr lang="fr-FR" sz="2000" b="1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b="1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Les Cahiers Sciences &amp; Vie. Aux racines du monde</a:t>
            </a:r>
            <a:r>
              <a:rPr lang="fr-FR" sz="20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n° 146,</a:t>
            </a:r>
            <a:br>
              <a:rPr lang="fr-FR" sz="2000" b="1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juillet 2014.</a:t>
            </a:r>
          </a:p>
        </p:txBody>
      </p:sp>
      <p:pic>
        <p:nvPicPr>
          <p:cNvPr id="6" name="Espace réservé du contenu 5" descr="Cahiers Sciences et Vie 146, juillet 2014. Les Celtes .pdf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8844" r="-68844"/>
          <a:stretch>
            <a:fillRect/>
          </a:stretch>
        </p:blipFill>
        <p:spPr/>
      </p:pic>
      <p:pic>
        <p:nvPicPr>
          <p:cNvPr id="2" name="Image 1" descr="Cahiers Science et Vie 146, juillet, 2019, 1ère couverture.pd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7818" y="1734371"/>
            <a:ext cx="1943100" cy="914400"/>
          </a:xfrm>
          <a:prstGeom prst="rect">
            <a:avLst/>
          </a:prstGeom>
        </p:spPr>
      </p:pic>
      <p:pic>
        <p:nvPicPr>
          <p:cNvPr id="3" name="Image 2" descr="In Cahiers Science et Vie 146, juillet, 2014, 1ère couverture.pd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63" y="2131352"/>
            <a:ext cx="2806700" cy="1066800"/>
          </a:xfrm>
          <a:prstGeom prst="rect">
            <a:avLst/>
          </a:prstGeom>
        </p:spPr>
      </p:pic>
      <p:pic>
        <p:nvPicPr>
          <p:cNvPr id="5" name="Image 4" descr="Vix - Maquette transport cratère, in Cahiers Science et Vie 146, juillet, 2014, 1ère couverture.pd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2660" y="5080185"/>
            <a:ext cx="2826635" cy="1562501"/>
          </a:xfrm>
          <a:prstGeom prst="rect">
            <a:avLst/>
          </a:prstGeom>
        </p:spPr>
      </p:pic>
      <p:pic>
        <p:nvPicPr>
          <p:cNvPr id="7" name="Image 6" descr="Vix - Maquette enterrement fictif Dame de Vix, in Cahiers Science et Vie 146, juillet, 2014, 1ère couverture.pdf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5204431"/>
            <a:ext cx="2689050" cy="139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88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Les Celtes. 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Les Cahiers Science &amp; Vie. Aux racines du monde, n°146, juillet, 2014.</a:t>
            </a:r>
          </a:p>
        </p:txBody>
      </p:sp>
      <p:pic>
        <p:nvPicPr>
          <p:cNvPr id="10" name="Espace réservé du contenu 9" descr="Cahiers Sciences et Vie 146, juillet 2014 - Sommaire, p. 1.pdf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428" r="-6428"/>
          <a:stretch>
            <a:fillRect/>
          </a:stretch>
        </p:blipFill>
        <p:spPr>
          <a:xfrm>
            <a:off x="457200" y="1417638"/>
            <a:ext cx="4497318" cy="5040037"/>
          </a:xfrm>
        </p:spPr>
      </p:pic>
      <p:pic>
        <p:nvPicPr>
          <p:cNvPr id="11" name="Espace réservé du contenu 10" descr="Cahiers Sciences et Vie 146, juillet 2014 - Sommaire p. 2.pdf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973" r="-10973"/>
          <a:stretch>
            <a:fillRect/>
          </a:stretch>
        </p:blipFill>
        <p:spPr>
          <a:xfrm>
            <a:off x="4376838" y="1417638"/>
            <a:ext cx="4497318" cy="5040037"/>
          </a:xfrm>
        </p:spPr>
      </p:pic>
    </p:spTree>
    <p:extLst>
      <p:ext uri="{BB962C8B-B14F-4D97-AF65-F5344CB8AC3E}">
        <p14:creationId xmlns:p14="http://schemas.microsoft.com/office/powerpoint/2010/main" val="20683170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Les Celtes, in </a:t>
            </a:r>
            <a:r>
              <a:rPr lang="fr-FR" sz="20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Cahiers Sciences et Vie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n° 146, juillet, 2014, p. 18-19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A D., </a:t>
            </a:r>
            <a:r>
              <a:rPr lang="fr-FR" sz="16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pour info : épée en fer dans son fourreau en fer</a:t>
            </a:r>
            <a:br>
              <a:rPr lang="fr-FR" sz="1600" i="1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6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provenant de Cernon-sur-</a:t>
            </a:r>
            <a:r>
              <a:rPr lang="fr-FR" sz="1600" i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Coole</a:t>
            </a:r>
            <a:r>
              <a:rPr lang="fr-FR" sz="16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(Marne, France), IIIe siècle av. J.-C.</a:t>
            </a:r>
          </a:p>
        </p:txBody>
      </p:sp>
      <p:pic>
        <p:nvPicPr>
          <p:cNvPr id="5" name="Espace réservé du contenu 4" descr="La Tène 4.pdf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940" r="-8940"/>
          <a:stretch>
            <a:fillRect/>
          </a:stretch>
        </p:blipFill>
        <p:spPr>
          <a:xfrm>
            <a:off x="1545021" y="1559506"/>
            <a:ext cx="4074913" cy="4566658"/>
          </a:xfrm>
        </p:spPr>
      </p:pic>
      <p:pic>
        <p:nvPicPr>
          <p:cNvPr id="7" name="Espace réservé du contenu 6" descr="Cahiers Sciences et Vie 146, 2014, 19.pdf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6099" r="-56099"/>
          <a:stretch>
            <a:fillRect/>
          </a:stretch>
        </p:blipFill>
        <p:spPr>
          <a:xfrm>
            <a:off x="4211036" y="1417638"/>
            <a:ext cx="4201503" cy="4708525"/>
          </a:xfrm>
        </p:spPr>
      </p:pic>
    </p:spTree>
    <p:extLst>
      <p:ext uri="{BB962C8B-B14F-4D97-AF65-F5344CB8AC3E}">
        <p14:creationId xmlns:p14="http://schemas.microsoft.com/office/powerpoint/2010/main" val="4232450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1. Carte des peuples de l’âge du Fer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2. Reconstitution de l’habitat de Hochdorf (VIe siècle av. J.-C.)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(</a:t>
            </a:r>
            <a:r>
              <a:rPr lang="fr-FR" sz="20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Cahiers Sciences et Vie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n°146, 2014, 20-21).</a:t>
            </a:r>
          </a:p>
        </p:txBody>
      </p:sp>
      <p:pic>
        <p:nvPicPr>
          <p:cNvPr id="5" name="Espace réservé du contenu 4" descr="La Tène 1.pdf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262" b="-27262"/>
          <a:stretch>
            <a:fillRect/>
          </a:stretch>
        </p:blipFill>
        <p:spPr>
          <a:xfrm>
            <a:off x="686970" y="1020829"/>
            <a:ext cx="3496569" cy="3918522"/>
          </a:xfrm>
        </p:spPr>
      </p:pic>
      <p:pic>
        <p:nvPicPr>
          <p:cNvPr id="6" name="Espace réservé du contenu 5" descr="Reconst. habitat Hochdord, in Cahiers Sciences et Vie 146, 2014, 21.pdf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510" b="-19510"/>
          <a:stretch>
            <a:fillRect/>
          </a:stretch>
        </p:blipFill>
        <p:spPr>
          <a:xfrm>
            <a:off x="4017739" y="1600200"/>
            <a:ext cx="4669061" cy="5232506"/>
          </a:xfrm>
        </p:spPr>
      </p:pic>
    </p:spTree>
    <p:extLst>
      <p:ext uri="{BB962C8B-B14F-4D97-AF65-F5344CB8AC3E}">
        <p14:creationId xmlns:p14="http://schemas.microsoft.com/office/powerpoint/2010/main" val="35823810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Carte. L’expansion celte (IVe-IIIe s. av. J.-C.)</a:t>
            </a:r>
            <a:b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(</a:t>
            </a:r>
            <a:r>
              <a:rPr lang="fr-FR" sz="24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Cahiers Science et Vie</a:t>
            </a: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n°146, 2014, p. 27).</a:t>
            </a:r>
          </a:p>
        </p:txBody>
      </p:sp>
      <p:pic>
        <p:nvPicPr>
          <p:cNvPr id="7" name="Espace réservé du contenu 6" descr="Carte L'expansion celte, IVe-IIIe s. BC, in Cahiers Science et Vie 146, 2014, 27.pdf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867" r="-148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451784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7200" y="2477729"/>
            <a:ext cx="8229600" cy="36484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800" b="1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Au cœur de la créativité celte ...</a:t>
            </a:r>
          </a:p>
        </p:txBody>
      </p:sp>
    </p:spTree>
    <p:extLst>
      <p:ext uri="{BB962C8B-B14F-4D97-AF65-F5344CB8AC3E}">
        <p14:creationId xmlns:p14="http://schemas.microsoft.com/office/powerpoint/2010/main" val="32213059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fr-FR" sz="24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Cahiers Science et Vie</a:t>
            </a: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n° 146, 2014, p. 56-57.</a:t>
            </a:r>
          </a:p>
        </p:txBody>
      </p:sp>
      <p:pic>
        <p:nvPicPr>
          <p:cNvPr id="5" name="Espace réservé du contenu 4" descr="Cahiers Science et Vie 146, 2014, 56.pdf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452" r="-10452"/>
          <a:stretch>
            <a:fillRect/>
          </a:stretch>
        </p:blipFill>
        <p:spPr/>
      </p:pic>
      <p:pic>
        <p:nvPicPr>
          <p:cNvPr id="6" name="Espace réservé du contenu 5" descr="Cahiers Science et Vie 146, 2014, 57.pdf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739" r="-97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656304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Cahiers Science et Vie</a:t>
            </a: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n° 146, 2014, p. 58-59.</a:t>
            </a:r>
          </a:p>
        </p:txBody>
      </p:sp>
      <p:pic>
        <p:nvPicPr>
          <p:cNvPr id="5" name="Espace réservé du contenu 4" descr="Cahiers Science et Vie 146, 2014, 58.pdf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825" r="-8825"/>
          <a:stretch>
            <a:fillRect/>
          </a:stretch>
        </p:blipFill>
        <p:spPr/>
      </p:pic>
      <p:pic>
        <p:nvPicPr>
          <p:cNvPr id="6" name="Espace réservé du contenu 5" descr="Cahiesr Science et Vie 146, 2014, 59.pdf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946" r="-89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212034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7200" y="2665120"/>
            <a:ext cx="8229600" cy="34610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800" b="1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Aux confins de la culture celte </a:t>
            </a:r>
            <a:r>
              <a:rPr lang="mr-IN" sz="2800" dirty="0">
                <a:latin typeface="Futura Medium" panose="020B0602020204020303" pitchFamily="34" charset="-79"/>
              </a:rPr>
              <a:t>…</a:t>
            </a:r>
            <a:endParaRPr lang="fr-FR" sz="28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35930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666"/>
          </a:xfrm>
        </p:spPr>
        <p:txBody>
          <a:bodyPr>
            <a:normAutofit/>
          </a:bodyPr>
          <a:lstStyle/>
          <a:p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1. Saint Patrick (à gauche), évangélisateur de l’Irlande au Ve s. </a:t>
            </a:r>
            <a:r>
              <a:rPr lang="fr-FR" sz="18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ap</a:t>
            </a: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. J.-C.</a:t>
            </a:r>
            <a:b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(Miniature, La vie des saints, XIIIe s.) ;</a:t>
            </a:r>
            <a:b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2. La légende d’Arthur, roi victorieux des Romains</a:t>
            </a:r>
            <a:b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(Quête du Saint Graal, manuscrit, v. 1470), </a:t>
            </a:r>
            <a:b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(Cahiers Science et Vie, n°146, 2014, p. 87).</a:t>
            </a:r>
          </a:p>
        </p:txBody>
      </p:sp>
      <p:pic>
        <p:nvPicPr>
          <p:cNvPr id="7" name="Espace réservé du contenu 6" descr="La Tène 4.pdf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79" b="-379"/>
          <a:stretch>
            <a:fillRect/>
          </a:stretch>
        </p:blipFill>
        <p:spPr>
          <a:xfrm>
            <a:off x="749423" y="2248694"/>
            <a:ext cx="2939719" cy="3294473"/>
          </a:xfrm>
        </p:spPr>
      </p:pic>
      <p:pic>
        <p:nvPicPr>
          <p:cNvPr id="8" name="Espace réservé du contenu 7" descr="La Tène 5.pdf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5127" b="-45127"/>
          <a:stretch>
            <a:fillRect/>
          </a:stretch>
        </p:blipFill>
        <p:spPr>
          <a:xfrm>
            <a:off x="4502478" y="2495513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3487745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BE18DC06-4566-A844-9923-D7CC11402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74A337F-9FAA-8949-81C4-41803247F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289" y="1600200"/>
            <a:ext cx="8565931" cy="4525963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sz="4000" b="1" i="1" dirty="0">
                <a:solidFill>
                  <a:srgbClr val="7030A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Celtic </a:t>
            </a:r>
            <a:r>
              <a:rPr lang="fr-FR" sz="4000" b="1" i="1" dirty="0" err="1">
                <a:solidFill>
                  <a:srgbClr val="7030A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from</a:t>
            </a:r>
            <a:r>
              <a:rPr lang="fr-FR" sz="4000" b="1" i="1" dirty="0">
                <a:solidFill>
                  <a:srgbClr val="7030A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the West</a:t>
            </a:r>
          </a:p>
          <a:p>
            <a:pPr marL="0" indent="0" algn="ctr">
              <a:buNone/>
            </a:pPr>
            <a:r>
              <a:rPr lang="fr-FR" sz="18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(Alternative Perspectives </a:t>
            </a:r>
            <a:r>
              <a:rPr lang="fr-FR" sz="1800" i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from</a:t>
            </a:r>
            <a:r>
              <a:rPr lang="fr-FR" sz="18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fr-FR" sz="1800" i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Archaeology</a:t>
            </a:r>
            <a:r>
              <a:rPr lang="fr-FR" sz="18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</a:t>
            </a:r>
            <a:r>
              <a:rPr lang="fr-FR" sz="1800" i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Genetics</a:t>
            </a:r>
            <a:r>
              <a:rPr lang="fr-FR" sz="18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</a:t>
            </a:r>
            <a:r>
              <a:rPr lang="fr-FR" sz="1800" i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Language</a:t>
            </a:r>
            <a:r>
              <a:rPr lang="fr-FR" sz="18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and </a:t>
            </a:r>
            <a:r>
              <a:rPr lang="fr-FR" sz="1800" i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Literature</a:t>
            </a:r>
            <a:endParaRPr lang="fr-FR" sz="1800" i="1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indent="0" algn="ctr">
              <a:buNone/>
            </a:pPr>
            <a:r>
              <a:rPr lang="fr-FR" sz="18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Edited</a:t>
            </a: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by Barry </a:t>
            </a:r>
            <a:r>
              <a:rPr lang="fr-FR" sz="18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Cunliffe</a:t>
            </a: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and John </a:t>
            </a:r>
            <a:r>
              <a:rPr lang="fr-FR" sz="18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T</a:t>
            </a: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. Koch 2010).</a:t>
            </a:r>
          </a:p>
        </p:txBody>
      </p:sp>
    </p:spTree>
    <p:extLst>
      <p:ext uri="{BB962C8B-B14F-4D97-AF65-F5344CB8AC3E}">
        <p14:creationId xmlns:p14="http://schemas.microsoft.com/office/powerpoint/2010/main" val="3188322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Chapelle Saint-Samson (Landunvez, Finistère),</a:t>
            </a:r>
            <a:b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(Cahiers Science et Vie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n°146, 2014, p. 93).</a:t>
            </a:r>
          </a:p>
        </p:txBody>
      </p:sp>
      <p:pic>
        <p:nvPicPr>
          <p:cNvPr id="4" name="Espace réservé du contenu 3" descr="La Tène 1.pdf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065" r="-60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318753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Festival </a:t>
            </a:r>
            <a:r>
              <a:rPr lang="fr-FR" sz="18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Beltaine</a:t>
            </a: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Edimbourg, Ecosse :</a:t>
            </a:r>
            <a:b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fête druidique ayant lieu du 30 avril au 1</a:t>
            </a:r>
            <a:r>
              <a:rPr lang="fr-FR" sz="1800" baseline="30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er</a:t>
            </a: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mai,</a:t>
            </a:r>
            <a:b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(</a:t>
            </a:r>
            <a:r>
              <a:rPr lang="fr-FR" sz="16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Cahiers Science et Vie</a:t>
            </a:r>
            <a:r>
              <a:rPr lang="fr-FR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n° 146, 2014, p. 85</a:t>
            </a: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).</a:t>
            </a:r>
          </a:p>
        </p:txBody>
      </p:sp>
      <p:pic>
        <p:nvPicPr>
          <p:cNvPr id="5" name="Espace réservé du contenu 4" descr="La Tène 1.pdf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040" r="-200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15537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A019B7-D524-0743-B034-B393AB5D7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Ce que les Grecs connaissaient des Celtes</a:t>
            </a:r>
            <a:b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à l’époque d’Hécatée de Milet et d’Hérodote (VIe et Ve siècles av. J.-C.),</a:t>
            </a:r>
            <a:b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(d’après B. </a:t>
            </a:r>
            <a:r>
              <a:rPr lang="fr-FR" sz="18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Cunliffe</a:t>
            </a: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2010, fig. 1.3, p. 19).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0112F7-54A6-9E4D-8D8F-84701B54E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6EF1FF8-8748-C242-A431-90232DC0F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010" y="1608944"/>
            <a:ext cx="5752222" cy="451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786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Des inscriptions en langue celtique dans le sud-est de la péninsule Ibérique ?</a:t>
            </a:r>
            <a:b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1. Carte du sud-ouest de l’Espagne ; inscriptions de Tartessos ; </a:t>
            </a:r>
            <a:b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Bronze final/Ier âge du Fer (900-600 av. J.-C.) ;</a:t>
            </a:r>
            <a:b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2. . Gomes Aires, </a:t>
            </a:r>
            <a:r>
              <a:rPr lang="fr-FR" sz="18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Concelho</a:t>
            </a: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de </a:t>
            </a:r>
            <a:r>
              <a:rPr lang="fr-FR" sz="18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Almodôvar</a:t>
            </a: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« </a:t>
            </a:r>
            <a:r>
              <a:rPr lang="fr-FR" sz="18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Aboboda</a:t>
            </a: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I », sud du Portugal.</a:t>
            </a: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2110" b="-32110"/>
          <a:stretch>
            <a:fillRect/>
          </a:stretch>
        </p:blipFill>
        <p:spPr>
          <a:xfrm>
            <a:off x="457200" y="1030620"/>
            <a:ext cx="4546848" cy="5095544"/>
          </a:xfrm>
        </p:spPr>
      </p:pic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026" r="-11026"/>
          <a:stretch>
            <a:fillRect/>
          </a:stretch>
        </p:blipFill>
        <p:spPr>
          <a:xfrm>
            <a:off x="5148064" y="2348880"/>
            <a:ext cx="3452192" cy="3868789"/>
          </a:xfrm>
        </p:spPr>
      </p:pic>
    </p:spTree>
    <p:extLst>
      <p:ext uri="{BB962C8B-B14F-4D97-AF65-F5344CB8AC3E}">
        <p14:creationId xmlns:p14="http://schemas.microsoft.com/office/powerpoint/2010/main" val="1793033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F0D1CA-88AB-2C4B-918E-97B8D01A9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La localisation des noms de lieux celtiques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(d’après P.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Sims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-Williams 2006).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6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A noter que la densité correspond à la fréquence des mots identifiés,</a:t>
            </a:r>
            <a:br>
              <a:rPr lang="fr-FR" sz="1600" i="1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6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pas à leur datation.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27F277-FA94-F144-886E-229BCDB37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A098B36-59FF-C549-9B5E-5F24A901E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044" y="1600200"/>
            <a:ext cx="609667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55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B67C9B0-AF1E-55A4-7459-7B9F75695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695" y="274638"/>
            <a:ext cx="8722894" cy="1143000"/>
          </a:xfrm>
        </p:spPr>
        <p:txBody>
          <a:bodyPr>
            <a:normAutofit fontScale="90000"/>
          </a:bodyPr>
          <a:lstStyle/>
          <a:p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1. Carte – Déchelette J., </a:t>
            </a:r>
            <a:r>
              <a:rPr lang="fr-FR" sz="18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Manuel d’archéologie</a:t>
            </a: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vol. IV, </a:t>
            </a:r>
            <a:r>
              <a:rPr lang="fr-FR" sz="18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Période de La Tèn</a:t>
            </a: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e, </a:t>
            </a:r>
            <a:r>
              <a:rPr lang="fr-FR" sz="2000" b="1" u="sng" dirty="0">
                <a:latin typeface="Futura Medium" panose="020B0602020204020303" pitchFamily="34" charset="-79"/>
                <a:cs typeface="Futura Medium" panose="020B0602020204020303" pitchFamily="34" charset="-79"/>
              </a:rPr>
              <a:t>1914</a:t>
            </a:r>
            <a:r>
              <a:rPr lang="fr-FR" sz="20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,</a:t>
            </a: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carte V.</a:t>
            </a:r>
            <a:b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2. Carte – Le monde celtique des VIe et Ve siècles av. J.-C., d’après V. </a:t>
            </a:r>
            <a:r>
              <a:rPr lang="fr-FR" sz="18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Kruta</a:t>
            </a: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fr-FR" sz="2000" b="1" u="sng" dirty="0">
                <a:latin typeface="Futura Medium" panose="020B0602020204020303" pitchFamily="34" charset="-79"/>
                <a:cs typeface="Futura Medium" panose="020B0602020204020303" pitchFamily="34" charset="-79"/>
              </a:rPr>
              <a:t>1978</a:t>
            </a:r>
            <a:r>
              <a:rPr lang="fr-FR" sz="18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,</a:t>
            </a: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25.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2D2A2B6D-0E30-2CE4-3AC3-92665069D1D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942306"/>
            <a:ext cx="4114800" cy="3771900"/>
          </a:xfrm>
        </p:spPr>
      </p:pic>
      <p:pic>
        <p:nvPicPr>
          <p:cNvPr id="9" name="Espace réservé du contenu 5">
            <a:extLst>
              <a:ext uri="{FF2B5EF4-FFF2-40B4-BE49-F238E27FC236}">
                <a16:creationId xmlns:a16="http://schemas.microsoft.com/office/drawing/2014/main" id="{D3573890-DA3F-F090-5C37-A2CEF112F8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3865" y="1959682"/>
            <a:ext cx="3982935" cy="3754523"/>
          </a:xfrm>
        </p:spPr>
      </p:pic>
    </p:spTree>
    <p:extLst>
      <p:ext uri="{BB962C8B-B14F-4D97-AF65-F5344CB8AC3E}">
        <p14:creationId xmlns:p14="http://schemas.microsoft.com/office/powerpoint/2010/main" val="3059223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L’Europe atlantique telle qu’elle était vue/conçue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par un marin au cours de la protohistoire (d’après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Cunliffe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B. 2010) :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1. </a:t>
            </a:r>
            <a:r>
              <a:rPr lang="fr-FR" sz="20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Vue aujourd’hui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 / </a:t>
            </a:r>
            <a:r>
              <a:rPr lang="fr-FR" sz="2000" dirty="0">
                <a:solidFill>
                  <a:srgbClr val="FF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2. Vue/conçue lors de la protohistoire</a:t>
            </a:r>
          </a:p>
        </p:txBody>
      </p:sp>
      <p:pic>
        <p:nvPicPr>
          <p:cNvPr id="4" name="Espace réservé du contenu 3" descr="3. Carte Atlantic Zone viewed by an Atlantic mariner, in Cunliffe 2010, fig. 1.4, p. 21 _ map 3.pdf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602581"/>
            <a:ext cx="3124200" cy="4521200"/>
          </a:xfrm>
        </p:spPr>
      </p:pic>
      <p:pic>
        <p:nvPicPr>
          <p:cNvPr id="5" name="Espace réservé du contenu 3" descr="3. Carte Atlantic Zone viewed by an Atlantic mariner, in Cunliffe 2010, fig. 1.4, p. 21 _ map 3.pdf">
            <a:extLst>
              <a:ext uri="{FF2B5EF4-FFF2-40B4-BE49-F238E27FC236}">
                <a16:creationId xmlns:a16="http://schemas.microsoft.com/office/drawing/2014/main" id="{42A5FCB0-2926-07F7-EBC0-600400ED8C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1635" r="-81635"/>
          <a:stretch>
            <a:fillRect/>
          </a:stretch>
        </p:blipFill>
        <p:spPr>
          <a:xfrm rot="16200000">
            <a:off x="3006039" y="1951666"/>
            <a:ext cx="6954950" cy="3823029"/>
          </a:xfr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F96585A1-A5A1-4446-C57F-84872EF90BA6}"/>
              </a:ext>
            </a:extLst>
          </p:cNvPr>
          <p:cNvGrpSpPr/>
          <p:nvPr/>
        </p:nvGrpSpPr>
        <p:grpSpPr>
          <a:xfrm>
            <a:off x="4096138" y="5832972"/>
            <a:ext cx="211680" cy="307080"/>
            <a:chOff x="4096138" y="5832972"/>
            <a:chExt cx="211680" cy="30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Encre 2">
                  <a:extLst>
                    <a:ext uri="{FF2B5EF4-FFF2-40B4-BE49-F238E27FC236}">
                      <a16:creationId xmlns:a16="http://schemas.microsoft.com/office/drawing/2014/main" id="{ACCE3987-1438-6B99-4E2A-FEC3A5C57D1F}"/>
                    </a:ext>
                  </a:extLst>
                </p14:cNvPr>
                <p14:cNvContentPartPr/>
                <p14:nvPr/>
              </p14:nvContentPartPr>
              <p14:xfrm>
                <a:off x="4096138" y="5832972"/>
                <a:ext cx="127800" cy="307080"/>
              </p14:xfrm>
            </p:contentPart>
          </mc:Choice>
          <mc:Fallback>
            <p:pic>
              <p:nvPicPr>
                <p:cNvPr id="3" name="Encre 2">
                  <a:extLst>
                    <a:ext uri="{FF2B5EF4-FFF2-40B4-BE49-F238E27FC236}">
                      <a16:creationId xmlns:a16="http://schemas.microsoft.com/office/drawing/2014/main" id="{ACCE3987-1438-6B99-4E2A-FEC3A5C57D1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087498" y="5824332"/>
                  <a:ext cx="14544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Encre 5">
                  <a:extLst>
                    <a:ext uri="{FF2B5EF4-FFF2-40B4-BE49-F238E27FC236}">
                      <a16:creationId xmlns:a16="http://schemas.microsoft.com/office/drawing/2014/main" id="{4EB2D34C-84B6-D720-8508-3AAA96C8A007}"/>
                    </a:ext>
                  </a:extLst>
                </p14:cNvPr>
                <p14:cNvContentPartPr/>
                <p14:nvPr/>
              </p14:nvContentPartPr>
              <p14:xfrm>
                <a:off x="4307458" y="6122772"/>
                <a:ext cx="360" cy="360"/>
              </p14:xfrm>
            </p:contentPart>
          </mc:Choice>
          <mc:Fallback>
            <p:pic>
              <p:nvPicPr>
                <p:cNvPr id="6" name="Encre 5">
                  <a:extLst>
                    <a:ext uri="{FF2B5EF4-FFF2-40B4-BE49-F238E27FC236}">
                      <a16:creationId xmlns:a16="http://schemas.microsoft.com/office/drawing/2014/main" id="{4EB2D34C-84B6-D720-8508-3AAA96C8A00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298818" y="611413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B76CA940-FF25-A2C3-7B15-B7803C66D285}"/>
              </a:ext>
            </a:extLst>
          </p:cNvPr>
          <p:cNvGrpSpPr/>
          <p:nvPr/>
        </p:nvGrpSpPr>
        <p:grpSpPr>
          <a:xfrm>
            <a:off x="8479138" y="4813092"/>
            <a:ext cx="308520" cy="413640"/>
            <a:chOff x="8479138" y="4813092"/>
            <a:chExt cx="308520" cy="41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Encre 7">
                  <a:extLst>
                    <a:ext uri="{FF2B5EF4-FFF2-40B4-BE49-F238E27FC236}">
                      <a16:creationId xmlns:a16="http://schemas.microsoft.com/office/drawing/2014/main" id="{71AE8752-A199-E05C-86FD-C417DBBE9293}"/>
                    </a:ext>
                  </a:extLst>
                </p14:cNvPr>
                <p14:cNvContentPartPr/>
                <p14:nvPr/>
              </p14:nvContentPartPr>
              <p14:xfrm>
                <a:off x="8479138" y="4813092"/>
                <a:ext cx="223560" cy="388800"/>
              </p14:xfrm>
            </p:contentPart>
          </mc:Choice>
          <mc:Fallback>
            <p:pic>
              <p:nvPicPr>
                <p:cNvPr id="8" name="Encre 7">
                  <a:extLst>
                    <a:ext uri="{FF2B5EF4-FFF2-40B4-BE49-F238E27FC236}">
                      <a16:creationId xmlns:a16="http://schemas.microsoft.com/office/drawing/2014/main" id="{71AE8752-A199-E05C-86FD-C417DBBE929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470138" y="4804092"/>
                  <a:ext cx="24120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Encre 8">
                  <a:extLst>
                    <a:ext uri="{FF2B5EF4-FFF2-40B4-BE49-F238E27FC236}">
                      <a16:creationId xmlns:a16="http://schemas.microsoft.com/office/drawing/2014/main" id="{D6E030DE-FFE0-582F-FAD1-6B130BB7F62C}"/>
                    </a:ext>
                  </a:extLst>
                </p14:cNvPr>
                <p14:cNvContentPartPr/>
                <p14:nvPr/>
              </p14:nvContentPartPr>
              <p14:xfrm>
                <a:off x="8787298" y="5226372"/>
                <a:ext cx="360" cy="360"/>
              </p14:xfrm>
            </p:contentPart>
          </mc:Choice>
          <mc:Fallback>
            <p:pic>
              <p:nvPicPr>
                <p:cNvPr id="9" name="Encre 8">
                  <a:extLst>
                    <a:ext uri="{FF2B5EF4-FFF2-40B4-BE49-F238E27FC236}">
                      <a16:creationId xmlns:a16="http://schemas.microsoft.com/office/drawing/2014/main" id="{D6E030DE-FFE0-582F-FAD1-6B130BB7F62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778298" y="521737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66617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6251FFB2-4CD6-E54E-B588-874B0313C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90" y="274638"/>
            <a:ext cx="8555419" cy="1325562"/>
          </a:xfrm>
        </p:spPr>
        <p:txBody>
          <a:bodyPr>
            <a:normAutofit fontScale="90000"/>
          </a:bodyPr>
          <a:lstStyle/>
          <a:p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L’extension du néolithique en Europe (5500-4100 av. J.-C.),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(d’après B.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Cunliffe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2010, fig. 1.5, p. 23)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Exemple des deux cairns de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Barnenez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Morlaix, Finistère ; Ve millénaire av. J.-C.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endParaRPr lang="fr-FR" sz="20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112D9F8-436B-7745-8B37-050831D60C2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5109305-1789-7A41-AB46-7663D6766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90" y="1743683"/>
            <a:ext cx="2532580" cy="168531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F7B61B3-DDAE-C747-ABDB-6A87770EC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2180" y="2060864"/>
            <a:ext cx="5516430" cy="4065299"/>
          </a:xfrm>
          <a:prstGeom prst="rect">
            <a:avLst/>
          </a:prstGeom>
        </p:spPr>
      </p:pic>
      <p:pic>
        <p:nvPicPr>
          <p:cNvPr id="2" name="Espace réservé du contenu 7">
            <a:extLst>
              <a:ext uri="{FF2B5EF4-FFF2-40B4-BE49-F238E27FC236}">
                <a16:creationId xmlns:a16="http://schemas.microsoft.com/office/drawing/2014/main" id="{614376AE-7A6A-C4D8-843D-8B8B182870F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5565" b="-35565"/>
          <a:stretch>
            <a:fillRect/>
          </a:stretch>
        </p:blipFill>
        <p:spPr>
          <a:xfrm>
            <a:off x="485390" y="3274006"/>
            <a:ext cx="2275490" cy="2558013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Encre 2">
                <a:extLst>
                  <a:ext uri="{FF2B5EF4-FFF2-40B4-BE49-F238E27FC236}">
                    <a16:creationId xmlns:a16="http://schemas.microsoft.com/office/drawing/2014/main" id="{40438501-6CD7-AAF3-1F46-DD81E20A89C7}"/>
                  </a:ext>
                </a:extLst>
              </p14:cNvPr>
              <p14:cNvContentPartPr/>
              <p14:nvPr/>
            </p14:nvContentPartPr>
            <p14:xfrm>
              <a:off x="5085360" y="3783132"/>
              <a:ext cx="360" cy="360"/>
            </p14:xfrm>
          </p:contentPart>
        </mc:Choice>
        <mc:Fallback xmlns="">
          <p:pic>
            <p:nvPicPr>
              <p:cNvPr id="3" name="Encre 2">
                <a:extLst>
                  <a:ext uri="{FF2B5EF4-FFF2-40B4-BE49-F238E27FC236}">
                    <a16:creationId xmlns:a16="http://schemas.microsoft.com/office/drawing/2014/main" id="{40438501-6CD7-AAF3-1F46-DD81E20A89C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49720" y="3747492"/>
                <a:ext cx="72000" cy="72000"/>
              </a:xfrm>
              <a:prstGeom prst="rect">
                <a:avLst/>
              </a:prstGeom>
            </p:spPr>
          </p:pic>
        </mc:Fallback>
      </mc:AlternateContent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39F09712-B9F5-2F22-23A8-17A3E1BEDF05}"/>
              </a:ext>
            </a:extLst>
          </p:cNvPr>
          <p:cNvCxnSpPr>
            <a:cxnSpLocks/>
          </p:cNvCxnSpPr>
          <p:nvPr/>
        </p:nvCxnSpPr>
        <p:spPr>
          <a:xfrm flipV="1">
            <a:off x="2427890" y="3777906"/>
            <a:ext cx="2612384" cy="6784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41033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999</Words>
  <Application>Microsoft Macintosh PowerPoint</Application>
  <PresentationFormat>Affichage à l'écran (4:3)</PresentationFormat>
  <Paragraphs>42</Paragraphs>
  <Slides>31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6" baseType="lpstr">
      <vt:lpstr>Arial</vt:lpstr>
      <vt:lpstr>Calibri</vt:lpstr>
      <vt:lpstr>FUTURA MEDIUM</vt:lpstr>
      <vt:lpstr>FUTURA MEDIUM</vt:lpstr>
      <vt:lpstr>Thème Office</vt:lpstr>
      <vt:lpstr>Licence 2, semestre 4  2025-2026</vt:lpstr>
      <vt:lpstr>L2.S4 – UEO Celtes – Origine et connaissance des mondes celtiques   </vt:lpstr>
      <vt:lpstr>Présentation PowerPoint</vt:lpstr>
      <vt:lpstr>Ce que les Grecs connaissaient des Celtes à l’époque d’Hécatée de Milet et d’Hérodote (VIe et Ve siècles av. J.-C.), (d’après B. Cunliffe 2010, fig. 1.3, p. 19).</vt:lpstr>
      <vt:lpstr>Des inscriptions en langue celtique dans le sud-est de la péninsule Ibérique ? 1. Carte du sud-ouest de l’Espagne ; inscriptions de Tartessos ;   Bronze final/Ier âge du Fer (900-600 av. J.-C.) ; 2. . Gomes Aires, Concelho de Almodôvar, « Aboboda I », sud du Portugal.</vt:lpstr>
      <vt:lpstr>La localisation des noms de lieux celtiques (d’après P. Sims-Williams 2006). A noter que la densité correspond à la fréquence des mots identifiés, pas à leur datation.</vt:lpstr>
      <vt:lpstr>1. Carte – Déchelette J., Manuel d’archéologie, vol. IV, Période de La Tène, 1914, carte V. 2. Carte – Le monde celtique des VIe et Ve siècles av. J.-C., d’après V. Kruta 1978, 25.</vt:lpstr>
      <vt:lpstr>L’Europe atlantique telle qu’elle était vue/conçue par un marin au cours de la protohistoire (d’après Cunliffe B. 2010) : 1. Vue aujourd’hui  / 2. Vue/conçue lors de la protohistoire</vt:lpstr>
      <vt:lpstr>L’extension du néolithique en Europe (5500-4100 av. J.-C.), (d’après B. Cunliffe 2010, fig. 1.5, p. 23) ; Exemple des deux cairns de Barnenez, Morlaix, Finistère ; Ve millénaire av. J.-C. </vt:lpstr>
      <vt:lpstr>Carte de répartition des haches en jadéite en Europe, (IVe millénaire av. J.-C.),  à partir de l’identification de leur source dans les Alpes occidentales (d’après B. Cunliffe 2010, fig. 1.7, p. 26).</vt:lpstr>
      <vt:lpstr>1. Ede-Ginkelse-Heide, Pays-Bas ; culture campaniforme ; IIIe millénaire av. J.-C. ; 2. Carte – Le complexe campaniforme, 2700-2200 av. J.-C. (d’après B. Cunliffe 2010, fig. 1.9, p. 30).</vt:lpstr>
      <vt:lpstr>Localisation des Campaniformes maritimes, IIIe millénaire av. J.-C. (d’après Cunliffe B. 2010).</vt:lpstr>
      <vt:lpstr>Carte de répartition des épées en bronze ; XIe-IXe siècles av. J.-C.</vt:lpstr>
      <vt:lpstr> Les données de l’archéologie / les sites d’habitat « princiers » : VIIe-VIe siècles av. J.-C. (en jaune) ; Ve-IVe siècles av. J.-C. (en vert) : </vt:lpstr>
      <vt:lpstr>Le modèle diffusionniste de l’expansion des langues celtiques depuis l’Europe centrale.</vt:lpstr>
      <vt:lpstr>La culture de La Tène /IIe âge du Fer, Ve-Ier siècles av. J.-C. (d’après Piggott S. 1965, fig. 134).</vt:lpstr>
      <vt:lpstr>Le nouveau modèle de la « celtisation », depuis l’ouest (d’après R. Karl 2010).</vt:lpstr>
      <vt:lpstr>Les Celtes en Europe : Superposition du modèle traditionnel (Europe centrale) et du nouveau modèle (Façade Atlantique)  (d’après R. Karl 2010).</vt:lpstr>
      <vt:lpstr>   </vt:lpstr>
      <vt:lpstr>Les Celtes. Origine, histoire, héritage, Les Cahiers Sciences &amp; Vie. Aux racines du monde, n° 146, juillet 2014.</vt:lpstr>
      <vt:lpstr>Les Celtes.  Les Cahiers Science &amp; Vie. Aux racines du monde, n°146, juillet, 2014.</vt:lpstr>
      <vt:lpstr>Les Celtes, in Cahiers Sciences et Vie, n° 146, juillet, 2014, p. 18-19 ; A D., pour info : épée en fer dans son fourreau en fer provenant de Cernon-sur-Coole (Marne, France), IIIe siècle av. J.-C.</vt:lpstr>
      <vt:lpstr>1. Carte des peuples de l’âge du Fer ; 2. Reconstitution de l’habitat de Hochdorf (VIe siècle av. J.-C.) (Cahiers Sciences et Vie, n°146, 2014, 20-21).</vt:lpstr>
      <vt:lpstr>Carte. L’expansion celte (IVe-IIIe s. av. J.-C.) (Cahiers Science et Vie, n°146, 2014, p. 27).</vt:lpstr>
      <vt:lpstr>Présentation PowerPoint</vt:lpstr>
      <vt:lpstr>Cahiers Science et Vie, n° 146, 2014, p. 56-57.</vt:lpstr>
      <vt:lpstr>Cahiers Science et Vie, n° 146, 2014, p. 58-59.</vt:lpstr>
      <vt:lpstr>Présentation PowerPoint</vt:lpstr>
      <vt:lpstr>1. Saint Patrick (à gauche), évangélisateur de l’Irlande au Ve s. ap. J.-C. (Miniature, La vie des saints, XIIIe s.) ; 2. La légende d’Arthur, roi victorieux des Romains (Quête du Saint Graal, manuscrit, v. 1470),  (Cahiers Science et Vie, n°146, 2014, p. 87).</vt:lpstr>
      <vt:lpstr>Chapelle Saint-Samson (Landunvez, Finistère), (Cahiers Science et Vie, n°146, 2014, p. 93).</vt:lpstr>
      <vt:lpstr>Festival Beltaine, Edimbourg, Ecosse : fête druidique ayant lieu du 30 avril au 1er mai, (Cahiers Science et Vie, n° 146, 2014, p. 85).</vt:lpstr>
    </vt:vector>
  </TitlesOfParts>
  <Company>Université Rennes 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Virginie Defente</dc:creator>
  <cp:lastModifiedBy>Virginie Defente</cp:lastModifiedBy>
  <cp:revision>134</cp:revision>
  <dcterms:created xsi:type="dcterms:W3CDTF">2019-02-25T16:52:21Z</dcterms:created>
  <dcterms:modified xsi:type="dcterms:W3CDTF">2026-03-12T08:22:25Z</dcterms:modified>
</cp:coreProperties>
</file>