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69" d="100"/>
          <a:sy n="69" d="100"/>
        </p:scale>
        <p:origin x="468"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8/31/2026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791075" y="2409825"/>
            <a:ext cx="2609850" cy="352425"/>
          </a:xfrm>
          <a:prstGeom prst="rect">
            <a:avLst/>
          </a:prstGeom>
        </p:spPr>
      </p:pic>
      <p:sp>
        <p:nvSpPr>
          <p:cNvPr id="4" name="TextBox 3"/>
          <p:cNvSpPr txBox="1"/>
          <p:nvPr/>
        </p:nvSpPr>
        <p:spPr>
          <a:xfrm>
            <a:off x="295275" y="2952750"/>
            <a:ext cx="11601450" cy="676275"/>
          </a:xfrm>
          <a:prstGeom prst="rect">
            <a:avLst/>
          </a:prstGeom>
          <a:noFill/>
        </p:spPr>
        <p:txBody>
          <a:bodyPr wrap="square" lIns="0" tIns="0" rIns="0" bIns="0" anchor="t">
            <a:spAutoFit/>
          </a:bodyPr>
          <a:lstStyle/>
          <a:p>
            <a:pPr algn="ctr"/>
            <a:r>
              <a:rPr sz="4200" b="0" i="0" u="none">
                <a:solidFill>
                  <a:srgbClr val="0F172A"/>
                </a:solidFill>
                <a:latin typeface="Outfit ExtraBold"/>
              </a:rPr>
              <a:t>Charte des Bonnes Pratiques Étudiantes</a:t>
            </a:r>
          </a:p>
        </p:txBody>
      </p:sp>
      <p:sp>
        <p:nvSpPr>
          <p:cNvPr id="5" name="TextBox 4"/>
          <p:cNvSpPr txBox="1"/>
          <p:nvPr/>
        </p:nvSpPr>
        <p:spPr>
          <a:xfrm>
            <a:off x="1809750" y="3819525"/>
            <a:ext cx="8572500" cy="628650"/>
          </a:xfrm>
          <a:prstGeom prst="rect">
            <a:avLst/>
          </a:prstGeom>
          <a:noFill/>
        </p:spPr>
        <p:txBody>
          <a:bodyPr wrap="square" lIns="0" tIns="0" rIns="0" bIns="0" anchor="t">
            <a:spAutoFit/>
          </a:bodyPr>
          <a:lstStyle/>
          <a:p>
            <a:pPr algn="ctr">
              <a:lnSpc>
                <a:spcPts val="2475"/>
              </a:lnSpc>
            </a:pPr>
            <a:r>
              <a:rPr sz="1650" b="0" i="0" u="none">
                <a:solidFill>
                  <a:srgbClr val="64748B"/>
                </a:solidFill>
                <a:latin typeface="Plus Jakarta Sans"/>
              </a:rPr>
              <a:t>UFR STAPS — Garantir un environnement propice au travail, au respect mutuel et à l'excellence professionnelle.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876550"/>
            <a:ext cx="5334000" cy="1990725"/>
          </a:xfrm>
          <a:prstGeom prst="rect">
            <a:avLst/>
          </a:prstGeom>
        </p:spPr>
      </p:pic>
      <p:pic>
        <p:nvPicPr>
          <p:cNvPr id="4" name="Picture 3" descr="image.png"/>
          <p:cNvPicPr>
            <a:picLocks noChangeAspect="1"/>
          </p:cNvPicPr>
          <p:nvPr/>
        </p:nvPicPr>
        <p:blipFill>
          <a:blip r:embed="rId4"/>
          <a:stretch>
            <a:fillRect/>
          </a:stretch>
        </p:blipFill>
        <p:spPr>
          <a:xfrm>
            <a:off x="6286500" y="2876550"/>
            <a:ext cx="5334000" cy="1990725"/>
          </a:xfrm>
          <a:prstGeom prst="rect">
            <a:avLst/>
          </a:prstGeom>
        </p:spPr>
      </p:pic>
      <p:sp>
        <p:nvSpPr>
          <p:cNvPr id="5" name="TextBox 4"/>
          <p:cNvSpPr txBox="1"/>
          <p:nvPr/>
        </p:nvSpPr>
        <p:spPr>
          <a:xfrm>
            <a:off x="866775" y="3171825"/>
            <a:ext cx="4980622" cy="228600"/>
          </a:xfrm>
          <a:prstGeom prst="rect">
            <a:avLst/>
          </a:prstGeom>
          <a:noFill/>
        </p:spPr>
        <p:txBody>
          <a:bodyPr wrap="square" lIns="314325" tIns="0" rIns="0" bIns="0" anchor="t">
            <a:spAutoFit/>
          </a:bodyPr>
          <a:lstStyle/>
          <a:p>
            <a:pPr algn="l"/>
            <a:r>
              <a:rPr sz="1404" b="1" i="0" u="none">
                <a:solidFill>
                  <a:srgbClr val="0284C7"/>
                </a:solidFill>
                <a:latin typeface="Outfit"/>
              </a:rPr>
              <a:t>Environnement Partagé</a:t>
            </a:r>
          </a:p>
        </p:txBody>
      </p:sp>
      <p:sp>
        <p:nvSpPr>
          <p:cNvPr id="6" name="TextBox 5"/>
          <p:cNvSpPr txBox="1"/>
          <p:nvPr/>
        </p:nvSpPr>
        <p:spPr>
          <a:xfrm>
            <a:off x="866775" y="3543300"/>
            <a:ext cx="4743450" cy="1028700"/>
          </a:xfrm>
          <a:prstGeom prst="rect">
            <a:avLst/>
          </a:prstGeom>
          <a:noFill/>
        </p:spPr>
        <p:txBody>
          <a:bodyPr wrap="square" lIns="0" tIns="0" rIns="0" bIns="0" anchor="t">
            <a:spAutoFit/>
          </a:bodyPr>
          <a:lstStyle/>
          <a:p>
            <a:pPr algn="l">
              <a:lnSpc>
                <a:spcPts val="2025"/>
              </a:lnSpc>
            </a:pPr>
            <a:r>
              <a:rPr sz="1350" b="0" i="0" u="none">
                <a:solidFill>
                  <a:srgbClr val="475569"/>
                </a:solidFill>
                <a:latin typeface="Plus Jakarta Sans"/>
              </a:rPr>
              <a:t>Cette Charte vise à garantir un environnement de travail idéal tant pour la communauté étudiante que pour l'ensemble des personnels administratifs, d'enseignement et de recherche.</a:t>
            </a:r>
          </a:p>
        </p:txBody>
      </p:sp>
      <p:sp>
        <p:nvSpPr>
          <p:cNvPr id="7" name="TextBox 6"/>
          <p:cNvSpPr txBox="1"/>
          <p:nvPr/>
        </p:nvSpPr>
        <p:spPr>
          <a:xfrm>
            <a:off x="6581775" y="3171825"/>
            <a:ext cx="4980622" cy="228600"/>
          </a:xfrm>
          <a:prstGeom prst="rect">
            <a:avLst/>
          </a:prstGeom>
          <a:noFill/>
        </p:spPr>
        <p:txBody>
          <a:bodyPr wrap="square" lIns="314325" tIns="0" rIns="0" bIns="0" anchor="t">
            <a:spAutoFit/>
          </a:bodyPr>
          <a:lstStyle/>
          <a:p>
            <a:pPr algn="l"/>
            <a:r>
              <a:rPr sz="1404" b="1" i="0" u="none">
                <a:solidFill>
                  <a:srgbClr val="0284C7"/>
                </a:solidFill>
                <a:latin typeface="Outfit"/>
              </a:rPr>
              <a:t>Posture Professionnelle</a:t>
            </a:r>
          </a:p>
        </p:txBody>
      </p:sp>
      <p:sp>
        <p:nvSpPr>
          <p:cNvPr id="8" name="TextBox 7"/>
          <p:cNvSpPr txBox="1"/>
          <p:nvPr/>
        </p:nvSpPr>
        <p:spPr>
          <a:xfrm>
            <a:off x="6581775" y="3543300"/>
            <a:ext cx="4743450" cy="1028700"/>
          </a:xfrm>
          <a:prstGeom prst="rect">
            <a:avLst/>
          </a:prstGeom>
          <a:noFill/>
        </p:spPr>
        <p:txBody>
          <a:bodyPr wrap="square" lIns="0" tIns="0" rIns="0" bIns="0" anchor="t">
            <a:spAutoFit/>
          </a:bodyPr>
          <a:lstStyle/>
          <a:p>
            <a:pPr algn="l">
              <a:lnSpc>
                <a:spcPts val="2025"/>
              </a:lnSpc>
            </a:pPr>
            <a:r>
              <a:rPr sz="1350" b="0" i="0" u="none">
                <a:solidFill>
                  <a:srgbClr val="475569"/>
                </a:solidFill>
                <a:latin typeface="Plus Jakarta Sans"/>
              </a:rPr>
              <a:t>Elle définit le niveau d'exigence nécessaire aux apprentissages, au développement des compétences et à la construction de la posture professionnelle de chacun et chacune.</a:t>
            </a:r>
          </a:p>
        </p:txBody>
      </p:sp>
      <p:pic>
        <p:nvPicPr>
          <p:cNvPr id="9" name="Picture 8" descr="image.png"/>
          <p:cNvPicPr>
            <a:picLocks noChangeAspect="1"/>
          </p:cNvPicPr>
          <p:nvPr/>
        </p:nvPicPr>
        <p:blipFill>
          <a:blip r:embed="rId5"/>
          <a:stretch>
            <a:fillRect/>
          </a:stretch>
        </p:blipFill>
        <p:spPr>
          <a:xfrm>
            <a:off x="866775" y="3200400"/>
            <a:ext cx="219075" cy="178296"/>
          </a:xfrm>
          <a:prstGeom prst="rect">
            <a:avLst/>
          </a:prstGeom>
        </p:spPr>
      </p:pic>
      <p:pic>
        <p:nvPicPr>
          <p:cNvPr id="10" name="Picture 9" descr="image.png"/>
          <p:cNvPicPr>
            <a:picLocks noChangeAspect="1"/>
          </p:cNvPicPr>
          <p:nvPr/>
        </p:nvPicPr>
        <p:blipFill>
          <a:blip r:embed="rId6"/>
          <a:stretch>
            <a:fillRect/>
          </a:stretch>
        </p:blipFill>
        <p:spPr>
          <a:xfrm>
            <a:off x="6581775" y="3200400"/>
            <a:ext cx="219075" cy="178296"/>
          </a:xfrm>
          <a:prstGeom prst="rect">
            <a:avLst/>
          </a:prstGeom>
        </p:spPr>
      </p:pic>
      <p:sp>
        <p:nvSpPr>
          <p:cNvPr id="11" name="TextBox 10"/>
          <p:cNvSpPr txBox="1"/>
          <p:nvPr/>
        </p:nvSpPr>
        <p:spPr>
          <a:xfrm>
            <a:off x="571500" y="571500"/>
            <a:ext cx="11601450" cy="485775"/>
          </a:xfrm>
          <a:prstGeom prst="rect">
            <a:avLst/>
          </a:prstGeom>
          <a:noFill/>
        </p:spPr>
        <p:txBody>
          <a:bodyPr wrap="square" lIns="0" tIns="0" rIns="0" bIns="0" anchor="t">
            <a:spAutoFit/>
          </a:bodyPr>
          <a:lstStyle/>
          <a:p>
            <a:pPr algn="l"/>
            <a:r>
              <a:rPr sz="2850" b="1" i="0" u="none">
                <a:solidFill>
                  <a:srgbClr val="0F172A"/>
                </a:solidFill>
                <a:latin typeface="Outfit"/>
              </a:rPr>
              <a:t>Préambule &amp; Objectifs</a:t>
            </a:r>
          </a:p>
        </p:txBody>
      </p:sp>
      <p:sp>
        <p:nvSpPr>
          <p:cNvPr id="12" name="Rectangle 11"/>
          <p:cNvSpPr/>
          <p:nvPr/>
        </p:nvSpPr>
        <p:spPr>
          <a:xfrm>
            <a:off x="571500" y="114300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457450"/>
            <a:ext cx="3492549" cy="2828925"/>
          </a:xfrm>
          <a:prstGeom prst="rect">
            <a:avLst/>
          </a:prstGeom>
        </p:spPr>
      </p:pic>
      <p:pic>
        <p:nvPicPr>
          <p:cNvPr id="4" name="Picture 3" descr="image.png"/>
          <p:cNvPicPr>
            <a:picLocks noChangeAspect="1"/>
          </p:cNvPicPr>
          <p:nvPr/>
        </p:nvPicPr>
        <p:blipFill>
          <a:blip r:embed="rId4"/>
          <a:stretch>
            <a:fillRect/>
          </a:stretch>
        </p:blipFill>
        <p:spPr>
          <a:xfrm>
            <a:off x="4349799" y="2457450"/>
            <a:ext cx="3492549" cy="2828925"/>
          </a:xfrm>
          <a:prstGeom prst="rect">
            <a:avLst/>
          </a:prstGeom>
        </p:spPr>
      </p:pic>
      <p:pic>
        <p:nvPicPr>
          <p:cNvPr id="5" name="Picture 4" descr="image.png"/>
          <p:cNvPicPr>
            <a:picLocks noChangeAspect="1"/>
          </p:cNvPicPr>
          <p:nvPr/>
        </p:nvPicPr>
        <p:blipFill>
          <a:blip r:embed="rId5"/>
          <a:stretch>
            <a:fillRect/>
          </a:stretch>
        </p:blipFill>
        <p:spPr>
          <a:xfrm>
            <a:off x="8128099" y="2457450"/>
            <a:ext cx="3492549" cy="2828925"/>
          </a:xfrm>
          <a:prstGeom prst="rect">
            <a:avLst/>
          </a:prstGeom>
        </p:spPr>
      </p:pic>
      <p:sp>
        <p:nvSpPr>
          <p:cNvPr id="6" name="TextBox 5"/>
          <p:cNvSpPr txBox="1"/>
          <p:nvPr/>
        </p:nvSpPr>
        <p:spPr>
          <a:xfrm>
            <a:off x="866775" y="3324225"/>
            <a:ext cx="3047099" cy="266700"/>
          </a:xfrm>
          <a:prstGeom prst="rect">
            <a:avLst/>
          </a:prstGeom>
          <a:noFill/>
        </p:spPr>
        <p:txBody>
          <a:bodyPr wrap="square" lIns="0" tIns="0" rIns="0" bIns="0" anchor="t">
            <a:spAutoFit/>
          </a:bodyPr>
          <a:lstStyle/>
          <a:p>
            <a:pPr algn="l"/>
            <a:r>
              <a:rPr sz="1650" b="1" i="0" u="none">
                <a:solidFill>
                  <a:srgbClr val="0F172A"/>
                </a:solidFill>
                <a:latin typeface="Outfit"/>
              </a:rPr>
              <a:t>Téléphones Portables</a:t>
            </a:r>
          </a:p>
        </p:txBody>
      </p:sp>
      <p:sp>
        <p:nvSpPr>
          <p:cNvPr id="7" name="TextBox 6"/>
          <p:cNvSpPr txBox="1"/>
          <p:nvPr/>
        </p:nvSpPr>
        <p:spPr>
          <a:xfrm>
            <a:off x="866775" y="3705225"/>
            <a:ext cx="2901999" cy="1285875"/>
          </a:xfrm>
          <a:prstGeom prst="rect">
            <a:avLst/>
          </a:prstGeom>
          <a:noFill/>
        </p:spPr>
        <p:txBody>
          <a:bodyPr wrap="square" lIns="0" tIns="0" rIns="0" bIns="0" anchor="t">
            <a:spAutoFit/>
          </a:bodyPr>
          <a:lstStyle/>
          <a:p>
            <a:pPr algn="l">
              <a:lnSpc>
                <a:spcPts val="2025"/>
              </a:lnSpc>
            </a:pPr>
            <a:r>
              <a:rPr sz="1350" b="0" i="0" u="none">
                <a:solidFill>
                  <a:srgbClr val="475569"/>
                </a:solidFill>
                <a:latin typeface="Plus Jakarta Sans"/>
              </a:rPr>
              <a:t>Strictement interdits durant les enseignements (sauf demande pédagogique de l'enseignant.e). Doivent être rangés en mode silencieux dès l'entrée en salle.</a:t>
            </a:r>
          </a:p>
        </p:txBody>
      </p:sp>
      <p:sp>
        <p:nvSpPr>
          <p:cNvPr id="8" name="TextBox 7"/>
          <p:cNvSpPr txBox="1"/>
          <p:nvPr/>
        </p:nvSpPr>
        <p:spPr>
          <a:xfrm>
            <a:off x="4645074" y="3324225"/>
            <a:ext cx="3047099" cy="266700"/>
          </a:xfrm>
          <a:prstGeom prst="rect">
            <a:avLst/>
          </a:prstGeom>
          <a:noFill/>
        </p:spPr>
        <p:txBody>
          <a:bodyPr wrap="square" lIns="0" tIns="0" rIns="0" bIns="0" anchor="t">
            <a:spAutoFit/>
          </a:bodyPr>
          <a:lstStyle/>
          <a:p>
            <a:pPr algn="l"/>
            <a:r>
              <a:rPr sz="1650" b="1" i="0" u="none">
                <a:solidFill>
                  <a:srgbClr val="0F172A"/>
                </a:solidFill>
                <a:latin typeface="Outfit"/>
              </a:rPr>
              <a:t>Outils Numériques</a:t>
            </a:r>
          </a:p>
        </p:txBody>
      </p:sp>
      <p:sp>
        <p:nvSpPr>
          <p:cNvPr id="9" name="TextBox 8"/>
          <p:cNvSpPr txBox="1"/>
          <p:nvPr/>
        </p:nvSpPr>
        <p:spPr>
          <a:xfrm>
            <a:off x="4645074" y="3705225"/>
            <a:ext cx="2901999" cy="1028700"/>
          </a:xfrm>
          <a:prstGeom prst="rect">
            <a:avLst/>
          </a:prstGeom>
          <a:noFill/>
        </p:spPr>
        <p:txBody>
          <a:bodyPr wrap="square" lIns="0" tIns="0" rIns="0" bIns="0" anchor="t">
            <a:spAutoFit/>
          </a:bodyPr>
          <a:lstStyle/>
          <a:p>
            <a:pPr algn="l">
              <a:lnSpc>
                <a:spcPts val="2025"/>
              </a:lnSpc>
            </a:pPr>
            <a:r>
              <a:rPr sz="1350" b="0" i="0" u="none">
                <a:solidFill>
                  <a:srgbClr val="475569"/>
                </a:solidFill>
                <a:latin typeface="Plus Jakarta Sans"/>
              </a:rPr>
              <a:t>L'usage des ordinateurs peut être proscrit selon les modalités fixées par l'enseignant.e afin de favoriser l'attention et la participation active.</a:t>
            </a:r>
          </a:p>
        </p:txBody>
      </p:sp>
      <p:sp>
        <p:nvSpPr>
          <p:cNvPr id="10" name="TextBox 9"/>
          <p:cNvSpPr txBox="1"/>
          <p:nvPr/>
        </p:nvSpPr>
        <p:spPr>
          <a:xfrm>
            <a:off x="8423374" y="3324225"/>
            <a:ext cx="3047099" cy="266700"/>
          </a:xfrm>
          <a:prstGeom prst="rect">
            <a:avLst/>
          </a:prstGeom>
          <a:noFill/>
        </p:spPr>
        <p:txBody>
          <a:bodyPr wrap="square" lIns="0" tIns="0" rIns="0" bIns="0" anchor="t">
            <a:spAutoFit/>
          </a:bodyPr>
          <a:lstStyle/>
          <a:p>
            <a:pPr algn="l"/>
            <a:r>
              <a:rPr sz="1650" b="1" i="0" u="none">
                <a:solidFill>
                  <a:srgbClr val="0F172A"/>
                </a:solidFill>
                <a:latin typeface="Outfit"/>
              </a:rPr>
              <a:t>Propriété Intellectuelle</a:t>
            </a:r>
          </a:p>
        </p:txBody>
      </p:sp>
      <p:sp>
        <p:nvSpPr>
          <p:cNvPr id="11" name="TextBox 10"/>
          <p:cNvSpPr txBox="1"/>
          <p:nvPr/>
        </p:nvSpPr>
        <p:spPr>
          <a:xfrm>
            <a:off x="8423374" y="3705225"/>
            <a:ext cx="2901999" cy="1285875"/>
          </a:xfrm>
          <a:prstGeom prst="rect">
            <a:avLst/>
          </a:prstGeom>
          <a:noFill/>
        </p:spPr>
        <p:txBody>
          <a:bodyPr wrap="square" lIns="0" tIns="0" rIns="0" bIns="0" anchor="t">
            <a:spAutoFit/>
          </a:bodyPr>
          <a:lstStyle/>
          <a:p>
            <a:pPr algn="l">
              <a:lnSpc>
                <a:spcPts val="2025"/>
              </a:lnSpc>
            </a:pPr>
            <a:r>
              <a:rPr sz="1350" b="0" i="0" u="none">
                <a:solidFill>
                  <a:srgbClr val="475569"/>
                </a:solidFill>
                <a:latin typeface="Plus Jakarta Sans"/>
              </a:rPr>
              <a:t>Tout enregistrement (son, vidéo, photo) est formellement interdit (protection des données personnelles et droits d'auteur des supports).</a:t>
            </a:r>
          </a:p>
        </p:txBody>
      </p:sp>
      <p:pic>
        <p:nvPicPr>
          <p:cNvPr id="12" name="Picture 11" descr="image.png"/>
          <p:cNvPicPr>
            <a:picLocks noChangeAspect="1"/>
          </p:cNvPicPr>
          <p:nvPr/>
        </p:nvPicPr>
        <p:blipFill>
          <a:blip r:embed="rId6"/>
          <a:stretch>
            <a:fillRect/>
          </a:stretch>
        </p:blipFill>
        <p:spPr>
          <a:xfrm>
            <a:off x="866775" y="2809875"/>
            <a:ext cx="257175" cy="342900"/>
          </a:xfrm>
          <a:prstGeom prst="rect">
            <a:avLst/>
          </a:prstGeom>
        </p:spPr>
      </p:pic>
      <p:pic>
        <p:nvPicPr>
          <p:cNvPr id="13" name="Picture 12" descr="image.png"/>
          <p:cNvPicPr>
            <a:picLocks noChangeAspect="1"/>
          </p:cNvPicPr>
          <p:nvPr/>
        </p:nvPicPr>
        <p:blipFill>
          <a:blip r:embed="rId7"/>
          <a:stretch>
            <a:fillRect/>
          </a:stretch>
        </p:blipFill>
        <p:spPr>
          <a:xfrm>
            <a:off x="4645074" y="2809875"/>
            <a:ext cx="428625" cy="342900"/>
          </a:xfrm>
          <a:prstGeom prst="rect">
            <a:avLst/>
          </a:prstGeom>
        </p:spPr>
      </p:pic>
      <p:pic>
        <p:nvPicPr>
          <p:cNvPr id="14" name="Picture 13" descr="image.png"/>
          <p:cNvPicPr>
            <a:picLocks noChangeAspect="1"/>
          </p:cNvPicPr>
          <p:nvPr/>
        </p:nvPicPr>
        <p:blipFill>
          <a:blip r:embed="rId8"/>
          <a:stretch>
            <a:fillRect/>
          </a:stretch>
        </p:blipFill>
        <p:spPr>
          <a:xfrm>
            <a:off x="8423374" y="2809875"/>
            <a:ext cx="342900" cy="342900"/>
          </a:xfrm>
          <a:prstGeom prst="rect">
            <a:avLst/>
          </a:prstGeom>
        </p:spPr>
      </p:pic>
      <p:sp>
        <p:nvSpPr>
          <p:cNvPr id="15" name="TextBox 14"/>
          <p:cNvSpPr txBox="1"/>
          <p:nvPr/>
        </p:nvSpPr>
        <p:spPr>
          <a:xfrm>
            <a:off x="571500" y="571500"/>
            <a:ext cx="11601450" cy="485775"/>
          </a:xfrm>
          <a:prstGeom prst="rect">
            <a:avLst/>
          </a:prstGeom>
          <a:noFill/>
        </p:spPr>
        <p:txBody>
          <a:bodyPr wrap="square" lIns="0" tIns="0" rIns="0" bIns="0" anchor="t">
            <a:spAutoFit/>
          </a:bodyPr>
          <a:lstStyle/>
          <a:p>
            <a:pPr algn="l"/>
            <a:r>
              <a:rPr sz="2850" b="1" i="0" u="none">
                <a:solidFill>
                  <a:srgbClr val="0F172A"/>
                </a:solidFill>
                <a:latin typeface="Outfit"/>
              </a:rPr>
              <a:t>1. Enseignements : Usage des Technologies</a:t>
            </a:r>
          </a:p>
        </p:txBody>
      </p:sp>
      <p:sp>
        <p:nvSpPr>
          <p:cNvPr id="16" name="Rectangle 15"/>
          <p:cNvSpPr/>
          <p:nvPr/>
        </p:nvSpPr>
        <p:spPr>
          <a:xfrm>
            <a:off x="571500" y="114300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904875" y="2628900"/>
            <a:ext cx="10715625" cy="514350"/>
          </a:xfrm>
          <a:prstGeom prst="rect">
            <a:avLst/>
          </a:prstGeom>
          <a:noFill/>
        </p:spPr>
        <p:txBody>
          <a:bodyPr wrap="square" lIns="0" tIns="0" rIns="0" bIns="0" anchor="t">
            <a:spAutoFit/>
          </a:bodyPr>
          <a:lstStyle/>
          <a:p>
            <a:pPr algn="l">
              <a:lnSpc>
                <a:spcPts val="2025"/>
              </a:lnSpc>
            </a:pPr>
            <a:r>
              <a:rPr sz="1350" b="1" i="0" u="none">
                <a:solidFill>
                  <a:srgbClr val="475569"/>
                </a:solidFill>
                <a:latin typeface="Plus Jakarta Sans"/>
              </a:rPr>
              <a:t>Assiduité indispensable :</a:t>
            </a:r>
            <a:r>
              <a:rPr sz="1350" b="0" i="0" u="none">
                <a:solidFill>
                  <a:srgbClr val="475569"/>
                </a:solidFill>
                <a:latin typeface="Plus Jakarta Sans"/>
              </a:rPr>
              <a:t> La présence à tous les enseignements (CM, TD, TP) est un facteur clé de réussite. Les contraintes personnelles ne constituent pas des justificatifs d'absence.</a:t>
            </a:r>
          </a:p>
        </p:txBody>
      </p:sp>
      <p:sp>
        <p:nvSpPr>
          <p:cNvPr id="4" name="TextBox 3"/>
          <p:cNvSpPr txBox="1"/>
          <p:nvPr/>
        </p:nvSpPr>
        <p:spPr>
          <a:xfrm>
            <a:off x="904875" y="3314700"/>
            <a:ext cx="10715625" cy="514350"/>
          </a:xfrm>
          <a:prstGeom prst="rect">
            <a:avLst/>
          </a:prstGeom>
          <a:noFill/>
        </p:spPr>
        <p:txBody>
          <a:bodyPr wrap="square" lIns="0" tIns="0" rIns="0" bIns="0" anchor="t">
            <a:spAutoFit/>
          </a:bodyPr>
          <a:lstStyle/>
          <a:p>
            <a:pPr algn="l">
              <a:lnSpc>
                <a:spcPts val="2025"/>
              </a:lnSpc>
            </a:pPr>
            <a:r>
              <a:rPr sz="1350" b="1" i="0" u="none">
                <a:solidFill>
                  <a:srgbClr val="475569"/>
                </a:solidFill>
                <a:latin typeface="Plus Jakarta Sans"/>
              </a:rPr>
              <a:t>Ponctualité stricte :</a:t>
            </a:r>
            <a:r>
              <a:rPr sz="1350" b="0" i="0" u="none">
                <a:solidFill>
                  <a:srgbClr val="475569"/>
                </a:solidFill>
                <a:latin typeface="Plus Jakarta Sans"/>
              </a:rPr>
              <a:t> Les retards ne sont pas admis. L'accès au cours pourra vous être refusé au-delà de 10 minutes. Sortir avant la fin sans accord préalable est interdit.</a:t>
            </a:r>
          </a:p>
        </p:txBody>
      </p:sp>
      <p:sp>
        <p:nvSpPr>
          <p:cNvPr id="5" name="TextBox 4"/>
          <p:cNvSpPr txBox="1"/>
          <p:nvPr/>
        </p:nvSpPr>
        <p:spPr>
          <a:xfrm>
            <a:off x="904875" y="4000500"/>
            <a:ext cx="10715625" cy="514350"/>
          </a:xfrm>
          <a:prstGeom prst="rect">
            <a:avLst/>
          </a:prstGeom>
          <a:noFill/>
        </p:spPr>
        <p:txBody>
          <a:bodyPr wrap="square" lIns="0" tIns="0" rIns="0" bIns="0" anchor="t">
            <a:spAutoFit/>
          </a:bodyPr>
          <a:lstStyle/>
          <a:p>
            <a:pPr algn="l">
              <a:lnSpc>
                <a:spcPts val="2025"/>
              </a:lnSpc>
            </a:pPr>
            <a:r>
              <a:rPr sz="1350" b="1" i="0" u="none">
                <a:solidFill>
                  <a:srgbClr val="475569"/>
                </a:solidFill>
                <a:latin typeface="Plus Jakarta Sans"/>
              </a:rPr>
              <a:t>Atmosphère studieuse :</a:t>
            </a:r>
            <a:r>
              <a:rPr sz="1350" b="0" i="0" u="none">
                <a:solidFill>
                  <a:srgbClr val="475569"/>
                </a:solidFill>
                <a:latin typeface="Plus Jakarta Sans"/>
              </a:rPr>
              <a:t> Les bavardages ne sont pas acceptés. En cas de manquement, il pourra vous être demandé de quitter l'espace de manière non négociable.</a:t>
            </a:r>
          </a:p>
        </p:txBody>
      </p:sp>
      <p:sp>
        <p:nvSpPr>
          <p:cNvPr id="6" name="TextBox 5"/>
          <p:cNvSpPr txBox="1"/>
          <p:nvPr/>
        </p:nvSpPr>
        <p:spPr>
          <a:xfrm>
            <a:off x="904875" y="4686300"/>
            <a:ext cx="10715625" cy="257175"/>
          </a:xfrm>
          <a:prstGeom prst="rect">
            <a:avLst/>
          </a:prstGeom>
          <a:noFill/>
        </p:spPr>
        <p:txBody>
          <a:bodyPr wrap="square" lIns="0" tIns="0" rIns="0" bIns="0" anchor="t">
            <a:spAutoFit/>
          </a:bodyPr>
          <a:lstStyle/>
          <a:p>
            <a:pPr algn="l">
              <a:lnSpc>
                <a:spcPts val="2025"/>
              </a:lnSpc>
            </a:pPr>
            <a:r>
              <a:rPr sz="1350" b="1" i="0" u="none">
                <a:solidFill>
                  <a:srgbClr val="475569"/>
                </a:solidFill>
                <a:latin typeface="Plus Jakarta Sans"/>
              </a:rPr>
              <a:t>Propreté des lieux :</a:t>
            </a:r>
            <a:r>
              <a:rPr sz="1350" b="0" i="0" u="none">
                <a:solidFill>
                  <a:srgbClr val="475569"/>
                </a:solidFill>
                <a:latin typeface="Plus Jakarta Sans"/>
              </a:rPr>
              <a:t> Les espaces d'enseignement ne sont pas des lieux de restauration. Il est interdit d'y manger.</a:t>
            </a:r>
          </a:p>
        </p:txBody>
      </p:sp>
      <p:pic>
        <p:nvPicPr>
          <p:cNvPr id="7" name="Picture 6" descr="image.png"/>
          <p:cNvPicPr>
            <a:picLocks noChangeAspect="1"/>
          </p:cNvPicPr>
          <p:nvPr/>
        </p:nvPicPr>
        <p:blipFill>
          <a:blip r:embed="rId3"/>
          <a:stretch>
            <a:fillRect/>
          </a:stretch>
        </p:blipFill>
        <p:spPr>
          <a:xfrm>
            <a:off x="571500" y="2643187"/>
            <a:ext cx="190500" cy="200025"/>
          </a:xfrm>
          <a:prstGeom prst="rect">
            <a:avLst/>
          </a:prstGeom>
        </p:spPr>
      </p:pic>
      <p:pic>
        <p:nvPicPr>
          <p:cNvPr id="8" name="Picture 7" descr="image.png"/>
          <p:cNvPicPr>
            <a:picLocks noChangeAspect="1"/>
          </p:cNvPicPr>
          <p:nvPr/>
        </p:nvPicPr>
        <p:blipFill>
          <a:blip r:embed="rId3"/>
          <a:stretch>
            <a:fillRect/>
          </a:stretch>
        </p:blipFill>
        <p:spPr>
          <a:xfrm>
            <a:off x="571500" y="3328987"/>
            <a:ext cx="190500" cy="200025"/>
          </a:xfrm>
          <a:prstGeom prst="rect">
            <a:avLst/>
          </a:prstGeom>
        </p:spPr>
      </p:pic>
      <p:pic>
        <p:nvPicPr>
          <p:cNvPr id="9" name="Picture 8" descr="image.png"/>
          <p:cNvPicPr>
            <a:picLocks noChangeAspect="1"/>
          </p:cNvPicPr>
          <p:nvPr/>
        </p:nvPicPr>
        <p:blipFill>
          <a:blip r:embed="rId3"/>
          <a:stretch>
            <a:fillRect/>
          </a:stretch>
        </p:blipFill>
        <p:spPr>
          <a:xfrm>
            <a:off x="571500" y="4014787"/>
            <a:ext cx="190500" cy="200025"/>
          </a:xfrm>
          <a:prstGeom prst="rect">
            <a:avLst/>
          </a:prstGeom>
        </p:spPr>
      </p:pic>
      <p:pic>
        <p:nvPicPr>
          <p:cNvPr id="10" name="Picture 9" descr="image.png"/>
          <p:cNvPicPr>
            <a:picLocks noChangeAspect="1"/>
          </p:cNvPicPr>
          <p:nvPr/>
        </p:nvPicPr>
        <p:blipFill>
          <a:blip r:embed="rId3"/>
          <a:stretch>
            <a:fillRect/>
          </a:stretch>
        </p:blipFill>
        <p:spPr>
          <a:xfrm>
            <a:off x="571500" y="4700587"/>
            <a:ext cx="190500" cy="200025"/>
          </a:xfrm>
          <a:prstGeom prst="rect">
            <a:avLst/>
          </a:prstGeom>
        </p:spPr>
      </p:pic>
      <p:sp>
        <p:nvSpPr>
          <p:cNvPr id="11" name="TextBox 10"/>
          <p:cNvSpPr txBox="1"/>
          <p:nvPr/>
        </p:nvSpPr>
        <p:spPr>
          <a:xfrm>
            <a:off x="571500" y="571500"/>
            <a:ext cx="11601450" cy="485775"/>
          </a:xfrm>
          <a:prstGeom prst="rect">
            <a:avLst/>
          </a:prstGeom>
          <a:noFill/>
        </p:spPr>
        <p:txBody>
          <a:bodyPr wrap="square" lIns="0" tIns="0" rIns="0" bIns="0" anchor="t">
            <a:spAutoFit/>
          </a:bodyPr>
          <a:lstStyle/>
          <a:p>
            <a:pPr algn="l"/>
            <a:r>
              <a:rPr sz="2850" b="1" i="0" u="none">
                <a:solidFill>
                  <a:srgbClr val="0F172A"/>
                </a:solidFill>
                <a:latin typeface="Outfit"/>
              </a:rPr>
              <a:t>1. Enseignements : Assiduité &amp; Comportement</a:t>
            </a:r>
          </a:p>
        </p:txBody>
      </p:sp>
      <p:sp>
        <p:nvSpPr>
          <p:cNvPr id="12" name="Rectangle 11"/>
          <p:cNvSpPr/>
          <p:nvPr/>
        </p:nvSpPr>
        <p:spPr>
          <a:xfrm>
            <a:off x="571500" y="114300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457450"/>
            <a:ext cx="3492549" cy="2828925"/>
          </a:xfrm>
          <a:prstGeom prst="rect">
            <a:avLst/>
          </a:prstGeom>
        </p:spPr>
      </p:pic>
      <p:pic>
        <p:nvPicPr>
          <p:cNvPr id="4" name="Picture 3" descr="image.png"/>
          <p:cNvPicPr>
            <a:picLocks noChangeAspect="1"/>
          </p:cNvPicPr>
          <p:nvPr/>
        </p:nvPicPr>
        <p:blipFill>
          <a:blip r:embed="rId4"/>
          <a:stretch>
            <a:fillRect/>
          </a:stretch>
        </p:blipFill>
        <p:spPr>
          <a:xfrm>
            <a:off x="4349799" y="2457450"/>
            <a:ext cx="3492549" cy="2828925"/>
          </a:xfrm>
          <a:prstGeom prst="rect">
            <a:avLst/>
          </a:prstGeom>
        </p:spPr>
      </p:pic>
      <p:pic>
        <p:nvPicPr>
          <p:cNvPr id="5" name="Picture 4" descr="image.png"/>
          <p:cNvPicPr>
            <a:picLocks noChangeAspect="1"/>
          </p:cNvPicPr>
          <p:nvPr/>
        </p:nvPicPr>
        <p:blipFill>
          <a:blip r:embed="rId5"/>
          <a:stretch>
            <a:fillRect/>
          </a:stretch>
        </p:blipFill>
        <p:spPr>
          <a:xfrm>
            <a:off x="8128099" y="2457450"/>
            <a:ext cx="3492549" cy="2828925"/>
          </a:xfrm>
          <a:prstGeom prst="rect">
            <a:avLst/>
          </a:prstGeom>
        </p:spPr>
      </p:pic>
      <p:sp>
        <p:nvSpPr>
          <p:cNvPr id="6" name="TextBox 5"/>
          <p:cNvSpPr txBox="1"/>
          <p:nvPr/>
        </p:nvSpPr>
        <p:spPr>
          <a:xfrm>
            <a:off x="866775" y="3324225"/>
            <a:ext cx="3047099" cy="266700"/>
          </a:xfrm>
          <a:prstGeom prst="rect">
            <a:avLst/>
          </a:prstGeom>
          <a:noFill/>
        </p:spPr>
        <p:txBody>
          <a:bodyPr wrap="square" lIns="0" tIns="0" rIns="0" bIns="0" anchor="t">
            <a:spAutoFit/>
          </a:bodyPr>
          <a:lstStyle/>
          <a:p>
            <a:pPr algn="l"/>
            <a:r>
              <a:rPr sz="1650" b="1" i="0" u="none">
                <a:solidFill>
                  <a:srgbClr val="0F172A"/>
                </a:solidFill>
                <a:latin typeface="Outfit"/>
              </a:rPr>
              <a:t>Courriel Institutionnel</a:t>
            </a:r>
          </a:p>
        </p:txBody>
      </p:sp>
      <p:sp>
        <p:nvSpPr>
          <p:cNvPr id="7" name="TextBox 6"/>
          <p:cNvSpPr txBox="1"/>
          <p:nvPr/>
        </p:nvSpPr>
        <p:spPr>
          <a:xfrm>
            <a:off x="866775" y="3705225"/>
            <a:ext cx="2901999" cy="1264000"/>
          </a:xfrm>
          <a:prstGeom prst="rect">
            <a:avLst/>
          </a:prstGeom>
          <a:noFill/>
        </p:spPr>
        <p:txBody>
          <a:bodyPr wrap="square" lIns="0" tIns="0" rIns="0" bIns="0" anchor="t">
            <a:spAutoFit/>
          </a:bodyPr>
          <a:lstStyle/>
          <a:p>
            <a:pPr algn="l">
              <a:lnSpc>
                <a:spcPts val="2025"/>
              </a:lnSpc>
            </a:pPr>
            <a:r>
              <a:rPr sz="1350" b="0" i="0" u="none" dirty="0" err="1">
                <a:solidFill>
                  <a:srgbClr val="475569"/>
                </a:solidFill>
                <a:latin typeface="Plus Jakarta Sans"/>
              </a:rPr>
              <a:t>Utilisation</a:t>
            </a:r>
            <a:r>
              <a:rPr sz="1350" b="0" i="0" u="none" dirty="0">
                <a:solidFill>
                  <a:srgbClr val="475569"/>
                </a:solidFill>
                <a:latin typeface="Plus Jakarta Sans"/>
              </a:rPr>
              <a:t> exclusive de </a:t>
            </a:r>
            <a:r>
              <a:rPr sz="1350" b="0" i="0" u="none" dirty="0" err="1">
                <a:solidFill>
                  <a:srgbClr val="475569"/>
                </a:solidFill>
                <a:latin typeface="Plus Jakarta Sans"/>
              </a:rPr>
              <a:t>l'adresse</a:t>
            </a:r>
            <a:r>
              <a:rPr sz="1350" b="0" i="0" u="none" dirty="0">
                <a:solidFill>
                  <a:srgbClr val="475569"/>
                </a:solidFill>
                <a:latin typeface="Plus Jakarta Sans"/>
              </a:rPr>
              <a:t> Rennes 2. Respect des codes pros, politesse, </a:t>
            </a:r>
            <a:r>
              <a:rPr sz="1350" b="0" i="0" u="none" dirty="0" err="1">
                <a:solidFill>
                  <a:srgbClr val="475569"/>
                </a:solidFill>
                <a:latin typeface="Plus Jakarta Sans"/>
              </a:rPr>
              <a:t>syntaxe</a:t>
            </a:r>
            <a:r>
              <a:rPr sz="1350" b="0" i="0" u="none" dirty="0">
                <a:solidFill>
                  <a:srgbClr val="475569"/>
                </a:solidFill>
                <a:latin typeface="Plus Jakarta Sans"/>
              </a:rPr>
              <a:t> </a:t>
            </a:r>
            <a:r>
              <a:rPr sz="1350" b="0" i="0" u="none" dirty="0" err="1">
                <a:solidFill>
                  <a:srgbClr val="475569"/>
                </a:solidFill>
                <a:latin typeface="Plus Jakarta Sans"/>
              </a:rPr>
              <a:t>correcte</a:t>
            </a:r>
            <a:r>
              <a:rPr sz="1350" b="0" i="0" u="none" dirty="0">
                <a:solidFill>
                  <a:srgbClr val="475569"/>
                </a:solidFill>
                <a:latin typeface="Plus Jakarta Sans"/>
              </a:rPr>
              <a:t>, avec mention des nom, </a:t>
            </a:r>
            <a:r>
              <a:rPr sz="1350" b="0" i="0" u="none" dirty="0" err="1">
                <a:solidFill>
                  <a:srgbClr val="475569"/>
                </a:solidFill>
                <a:latin typeface="Plus Jakarta Sans"/>
              </a:rPr>
              <a:t>prénom</a:t>
            </a:r>
            <a:r>
              <a:rPr sz="1350" b="0" i="0" u="none" dirty="0">
                <a:solidFill>
                  <a:srgbClr val="475569"/>
                </a:solidFill>
                <a:latin typeface="Plus Jakarta Sans"/>
              </a:rPr>
              <a:t>, </a:t>
            </a:r>
            <a:r>
              <a:rPr lang="fr-FR" sz="1350" b="0" i="0" u="none" dirty="0">
                <a:solidFill>
                  <a:srgbClr val="475569"/>
                </a:solidFill>
                <a:latin typeface="Plus Jakarta Sans"/>
              </a:rPr>
              <a:t>n° étudiant, </a:t>
            </a:r>
            <a:r>
              <a:rPr sz="1350" b="0" i="0" u="none" dirty="0" err="1">
                <a:solidFill>
                  <a:srgbClr val="475569"/>
                </a:solidFill>
                <a:latin typeface="Plus Jakarta Sans"/>
              </a:rPr>
              <a:t>année</a:t>
            </a:r>
            <a:r>
              <a:rPr sz="1350" b="0" i="0" u="none" dirty="0">
                <a:solidFill>
                  <a:srgbClr val="475569"/>
                </a:solidFill>
                <a:latin typeface="Plus Jakarta Sans"/>
              </a:rPr>
              <a:t>, </a:t>
            </a:r>
            <a:r>
              <a:rPr sz="1350" b="0" i="0" u="none" dirty="0" err="1">
                <a:solidFill>
                  <a:srgbClr val="475569"/>
                </a:solidFill>
                <a:latin typeface="Plus Jakarta Sans"/>
              </a:rPr>
              <a:t>filière</a:t>
            </a:r>
            <a:r>
              <a:rPr sz="1350" b="0" i="0" u="none" dirty="0">
                <a:solidFill>
                  <a:srgbClr val="475569"/>
                </a:solidFill>
                <a:latin typeface="Plus Jakarta Sans"/>
              </a:rPr>
              <a:t> et </a:t>
            </a:r>
            <a:r>
              <a:rPr sz="1350" b="0" i="0" u="none" dirty="0" err="1">
                <a:solidFill>
                  <a:srgbClr val="475569"/>
                </a:solidFill>
                <a:latin typeface="Plus Jakarta Sans"/>
              </a:rPr>
              <a:t>groupe</a:t>
            </a:r>
            <a:r>
              <a:rPr sz="1350" b="0" i="0" u="none" dirty="0">
                <a:solidFill>
                  <a:srgbClr val="475569"/>
                </a:solidFill>
                <a:latin typeface="Plus Jakarta Sans"/>
              </a:rPr>
              <a:t>.</a:t>
            </a:r>
          </a:p>
        </p:txBody>
      </p:sp>
      <p:sp>
        <p:nvSpPr>
          <p:cNvPr id="8" name="TextBox 7"/>
          <p:cNvSpPr txBox="1"/>
          <p:nvPr/>
        </p:nvSpPr>
        <p:spPr>
          <a:xfrm>
            <a:off x="4645074" y="3324225"/>
            <a:ext cx="3047099" cy="266700"/>
          </a:xfrm>
          <a:prstGeom prst="rect">
            <a:avLst/>
          </a:prstGeom>
          <a:noFill/>
        </p:spPr>
        <p:txBody>
          <a:bodyPr wrap="square" lIns="0" tIns="0" rIns="0" bIns="0" anchor="t">
            <a:spAutoFit/>
          </a:bodyPr>
          <a:lstStyle/>
          <a:p>
            <a:pPr algn="l"/>
            <a:r>
              <a:rPr sz="1650" b="1" i="0" u="none">
                <a:solidFill>
                  <a:srgbClr val="0F172A"/>
                </a:solidFill>
                <a:latin typeface="Outfit"/>
              </a:rPr>
              <a:t>Respect d'Autrui</a:t>
            </a:r>
          </a:p>
        </p:txBody>
      </p:sp>
      <p:sp>
        <p:nvSpPr>
          <p:cNvPr id="9" name="TextBox 8"/>
          <p:cNvSpPr txBox="1"/>
          <p:nvPr/>
        </p:nvSpPr>
        <p:spPr>
          <a:xfrm>
            <a:off x="4645074" y="3705225"/>
            <a:ext cx="2901999" cy="1028700"/>
          </a:xfrm>
          <a:prstGeom prst="rect">
            <a:avLst/>
          </a:prstGeom>
          <a:noFill/>
        </p:spPr>
        <p:txBody>
          <a:bodyPr wrap="square" lIns="0" tIns="0" rIns="0" bIns="0" anchor="t">
            <a:spAutoFit/>
          </a:bodyPr>
          <a:lstStyle/>
          <a:p>
            <a:pPr algn="l">
              <a:lnSpc>
                <a:spcPts val="2025"/>
              </a:lnSpc>
            </a:pPr>
            <a:r>
              <a:rPr sz="1350" b="0" i="0" u="none">
                <a:solidFill>
                  <a:srgbClr val="475569"/>
                </a:solidFill>
                <a:latin typeface="Plus Jakarta Sans"/>
              </a:rPr>
              <a:t>Attitude respectueuse envers tous. Toute pratique discriminante, de harcèlement ou portant atteinte à la dignité des personnes est proscrite.</a:t>
            </a:r>
          </a:p>
        </p:txBody>
      </p:sp>
      <p:sp>
        <p:nvSpPr>
          <p:cNvPr id="10" name="TextBox 9"/>
          <p:cNvSpPr txBox="1"/>
          <p:nvPr/>
        </p:nvSpPr>
        <p:spPr>
          <a:xfrm>
            <a:off x="8423374" y="3324225"/>
            <a:ext cx="3047099" cy="266700"/>
          </a:xfrm>
          <a:prstGeom prst="rect">
            <a:avLst/>
          </a:prstGeom>
          <a:noFill/>
        </p:spPr>
        <p:txBody>
          <a:bodyPr wrap="square" lIns="0" tIns="0" rIns="0" bIns="0" anchor="t">
            <a:spAutoFit/>
          </a:bodyPr>
          <a:lstStyle/>
          <a:p>
            <a:pPr algn="l"/>
            <a:r>
              <a:rPr sz="1650" b="1" i="0" u="none">
                <a:solidFill>
                  <a:srgbClr val="0F172A"/>
                </a:solidFill>
                <a:latin typeface="Outfit"/>
              </a:rPr>
              <a:t>Tranquillité des Espaces</a:t>
            </a:r>
          </a:p>
        </p:txBody>
      </p:sp>
      <p:sp>
        <p:nvSpPr>
          <p:cNvPr id="11" name="TextBox 10"/>
          <p:cNvSpPr txBox="1"/>
          <p:nvPr/>
        </p:nvSpPr>
        <p:spPr>
          <a:xfrm>
            <a:off x="8423374" y="3705225"/>
            <a:ext cx="2901999" cy="1285875"/>
          </a:xfrm>
          <a:prstGeom prst="rect">
            <a:avLst/>
          </a:prstGeom>
          <a:noFill/>
        </p:spPr>
        <p:txBody>
          <a:bodyPr wrap="square" lIns="0" tIns="0" rIns="0" bIns="0" anchor="t">
            <a:spAutoFit/>
          </a:bodyPr>
          <a:lstStyle/>
          <a:p>
            <a:pPr algn="l">
              <a:lnSpc>
                <a:spcPts val="2025"/>
              </a:lnSpc>
            </a:pPr>
            <a:r>
              <a:rPr sz="1350" b="0" i="0" u="none">
                <a:solidFill>
                  <a:srgbClr val="475569"/>
                </a:solidFill>
                <a:latin typeface="Plus Jakarta Sans"/>
              </a:rPr>
              <a:t>Le calme et la discrétion sont de rigueur au sein et autour des bâtiments de pratique et d'enseignement pour préserver des conditions optimales.</a:t>
            </a:r>
          </a:p>
        </p:txBody>
      </p:sp>
      <p:pic>
        <p:nvPicPr>
          <p:cNvPr id="12" name="Picture 11" descr="image.png"/>
          <p:cNvPicPr>
            <a:picLocks noChangeAspect="1"/>
          </p:cNvPicPr>
          <p:nvPr/>
        </p:nvPicPr>
        <p:blipFill>
          <a:blip r:embed="rId6"/>
          <a:stretch>
            <a:fillRect/>
          </a:stretch>
        </p:blipFill>
        <p:spPr>
          <a:xfrm>
            <a:off x="866775" y="2809875"/>
            <a:ext cx="342900" cy="342900"/>
          </a:xfrm>
          <a:prstGeom prst="rect">
            <a:avLst/>
          </a:prstGeom>
        </p:spPr>
      </p:pic>
      <p:pic>
        <p:nvPicPr>
          <p:cNvPr id="13" name="Picture 12" descr="image.png"/>
          <p:cNvPicPr>
            <a:picLocks noChangeAspect="1"/>
          </p:cNvPicPr>
          <p:nvPr/>
        </p:nvPicPr>
        <p:blipFill>
          <a:blip r:embed="rId7"/>
          <a:stretch>
            <a:fillRect/>
          </a:stretch>
        </p:blipFill>
        <p:spPr>
          <a:xfrm>
            <a:off x="4645074" y="2809875"/>
            <a:ext cx="428625" cy="342900"/>
          </a:xfrm>
          <a:prstGeom prst="rect">
            <a:avLst/>
          </a:prstGeom>
        </p:spPr>
      </p:pic>
      <p:pic>
        <p:nvPicPr>
          <p:cNvPr id="14" name="Picture 13" descr="image.png"/>
          <p:cNvPicPr>
            <a:picLocks noChangeAspect="1"/>
          </p:cNvPicPr>
          <p:nvPr/>
        </p:nvPicPr>
        <p:blipFill>
          <a:blip r:embed="rId8"/>
          <a:stretch>
            <a:fillRect/>
          </a:stretch>
        </p:blipFill>
        <p:spPr>
          <a:xfrm>
            <a:off x="8423374" y="2809875"/>
            <a:ext cx="390525" cy="342900"/>
          </a:xfrm>
          <a:prstGeom prst="rect">
            <a:avLst/>
          </a:prstGeom>
        </p:spPr>
      </p:pic>
      <p:sp>
        <p:nvSpPr>
          <p:cNvPr id="15" name="TextBox 14"/>
          <p:cNvSpPr txBox="1"/>
          <p:nvPr/>
        </p:nvSpPr>
        <p:spPr>
          <a:xfrm>
            <a:off x="571500" y="571500"/>
            <a:ext cx="11601450" cy="485775"/>
          </a:xfrm>
          <a:prstGeom prst="rect">
            <a:avLst/>
          </a:prstGeom>
          <a:noFill/>
        </p:spPr>
        <p:txBody>
          <a:bodyPr wrap="square" lIns="0" tIns="0" rIns="0" bIns="0" anchor="t">
            <a:spAutoFit/>
          </a:bodyPr>
          <a:lstStyle/>
          <a:p>
            <a:pPr algn="l"/>
            <a:r>
              <a:rPr sz="2850" b="1" i="0" u="none">
                <a:solidFill>
                  <a:srgbClr val="0F172A"/>
                </a:solidFill>
                <a:latin typeface="Outfit"/>
              </a:rPr>
              <a:t>2. Communication &amp; Vie sur le Campus</a:t>
            </a:r>
          </a:p>
        </p:txBody>
      </p:sp>
      <p:sp>
        <p:nvSpPr>
          <p:cNvPr id="16" name="Rectangle 15"/>
          <p:cNvSpPr/>
          <p:nvPr/>
        </p:nvSpPr>
        <p:spPr>
          <a:xfrm>
            <a:off x="571500" y="114300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904875" y="3014662"/>
            <a:ext cx="10715625" cy="257175"/>
          </a:xfrm>
          <a:prstGeom prst="rect">
            <a:avLst/>
          </a:prstGeom>
          <a:noFill/>
        </p:spPr>
        <p:txBody>
          <a:bodyPr wrap="square" lIns="0" tIns="0" rIns="0" bIns="0" anchor="t">
            <a:spAutoFit/>
          </a:bodyPr>
          <a:lstStyle/>
          <a:p>
            <a:pPr algn="l">
              <a:lnSpc>
                <a:spcPts val="2025"/>
              </a:lnSpc>
            </a:pPr>
            <a:r>
              <a:rPr sz="1350" b="1" i="0" u="none">
                <a:solidFill>
                  <a:srgbClr val="475569"/>
                </a:solidFill>
                <a:latin typeface="Plus Jakarta Sans"/>
              </a:rPr>
              <a:t>Culture scientifique transversale :</a:t>
            </a:r>
            <a:r>
              <a:rPr sz="1350" b="0" i="0" u="none">
                <a:solidFill>
                  <a:srgbClr val="475569"/>
                </a:solidFill>
                <a:latin typeface="Plus Jakarta Sans"/>
              </a:rPr>
              <a:t> Maîtrise progressive requise à travers les CM, TD, TP et pratiques d'APSA.</a:t>
            </a:r>
          </a:p>
        </p:txBody>
      </p:sp>
      <p:sp>
        <p:nvSpPr>
          <p:cNvPr id="4" name="TextBox 3"/>
          <p:cNvSpPr txBox="1"/>
          <p:nvPr/>
        </p:nvSpPr>
        <p:spPr>
          <a:xfrm>
            <a:off x="904875" y="3443287"/>
            <a:ext cx="10715625" cy="257175"/>
          </a:xfrm>
          <a:prstGeom prst="rect">
            <a:avLst/>
          </a:prstGeom>
          <a:noFill/>
        </p:spPr>
        <p:txBody>
          <a:bodyPr wrap="square" lIns="0" tIns="0" rIns="0" bIns="0" anchor="t">
            <a:spAutoFit/>
          </a:bodyPr>
          <a:lstStyle/>
          <a:p>
            <a:pPr algn="l">
              <a:lnSpc>
                <a:spcPts val="2025"/>
              </a:lnSpc>
            </a:pPr>
            <a:r>
              <a:rPr sz="1350" b="1" i="0" u="none">
                <a:solidFill>
                  <a:srgbClr val="475569"/>
                </a:solidFill>
                <a:latin typeface="Plus Jakarta Sans"/>
              </a:rPr>
              <a:t>Maîtrise de la langue :</a:t>
            </a:r>
            <a:r>
              <a:rPr sz="1350" b="0" i="0" u="none">
                <a:solidFill>
                  <a:srgbClr val="475569"/>
                </a:solidFill>
                <a:latin typeface="Plus Jakarta Sans"/>
              </a:rPr>
              <a:t> La qualité de la syntaxe et de l'orthographe peuvent être intégrées aux critères de notation des copies.</a:t>
            </a:r>
          </a:p>
        </p:txBody>
      </p:sp>
      <p:sp>
        <p:nvSpPr>
          <p:cNvPr id="5" name="TextBox 4"/>
          <p:cNvSpPr txBox="1"/>
          <p:nvPr/>
        </p:nvSpPr>
        <p:spPr>
          <a:xfrm>
            <a:off x="904875" y="3871912"/>
            <a:ext cx="10715625" cy="257175"/>
          </a:xfrm>
          <a:prstGeom prst="rect">
            <a:avLst/>
          </a:prstGeom>
          <a:noFill/>
        </p:spPr>
        <p:txBody>
          <a:bodyPr wrap="square" lIns="0" tIns="0" rIns="0" bIns="0" anchor="t">
            <a:spAutoFit/>
          </a:bodyPr>
          <a:lstStyle/>
          <a:p>
            <a:pPr algn="l">
              <a:lnSpc>
                <a:spcPts val="2025"/>
              </a:lnSpc>
            </a:pPr>
            <a:r>
              <a:rPr sz="1350" b="1" i="0" u="none">
                <a:solidFill>
                  <a:srgbClr val="475569"/>
                </a:solidFill>
                <a:latin typeface="Plus Jakarta Sans"/>
              </a:rPr>
              <a:t>Rigueur &amp; Esprit critique :</a:t>
            </a:r>
            <a:r>
              <a:rPr sz="1350" b="0" i="0" u="none">
                <a:solidFill>
                  <a:srgbClr val="475569"/>
                </a:solidFill>
                <a:latin typeface="Plus Jakarta Sans"/>
              </a:rPr>
              <a:t> Implication active, curiosité intellectuelle et réflexion argumentée attendues.</a:t>
            </a:r>
          </a:p>
        </p:txBody>
      </p:sp>
      <p:sp>
        <p:nvSpPr>
          <p:cNvPr id="6" name="TextBox 5"/>
          <p:cNvSpPr txBox="1"/>
          <p:nvPr/>
        </p:nvSpPr>
        <p:spPr>
          <a:xfrm>
            <a:off x="904875" y="4300537"/>
            <a:ext cx="10715625" cy="257175"/>
          </a:xfrm>
          <a:prstGeom prst="rect">
            <a:avLst/>
          </a:prstGeom>
          <a:noFill/>
        </p:spPr>
        <p:txBody>
          <a:bodyPr wrap="square" lIns="0" tIns="0" rIns="0" bIns="0" anchor="t">
            <a:spAutoFit/>
          </a:bodyPr>
          <a:lstStyle/>
          <a:p>
            <a:pPr algn="l">
              <a:lnSpc>
                <a:spcPts val="2025"/>
              </a:lnSpc>
            </a:pPr>
            <a:r>
              <a:rPr sz="1350" b="1" i="0" u="none">
                <a:solidFill>
                  <a:srgbClr val="475569"/>
                </a:solidFill>
                <a:latin typeface="Plus Jakarta Sans"/>
              </a:rPr>
              <a:t>Intégrité académique :</a:t>
            </a:r>
            <a:r>
              <a:rPr sz="1350" b="0" i="0" u="none">
                <a:solidFill>
                  <a:srgbClr val="475569"/>
                </a:solidFill>
                <a:latin typeface="Plus Jakarta Sans"/>
              </a:rPr>
              <a:t> Le plagiat et l'usage non autorisé de l'intelligence artificielle seront sévèrement sanctionnés.</a:t>
            </a:r>
          </a:p>
        </p:txBody>
      </p:sp>
      <p:pic>
        <p:nvPicPr>
          <p:cNvPr id="7" name="Picture 6" descr="image.png"/>
          <p:cNvPicPr>
            <a:picLocks noChangeAspect="1"/>
          </p:cNvPicPr>
          <p:nvPr/>
        </p:nvPicPr>
        <p:blipFill>
          <a:blip r:embed="rId3"/>
          <a:stretch>
            <a:fillRect/>
          </a:stretch>
        </p:blipFill>
        <p:spPr>
          <a:xfrm>
            <a:off x="571500" y="3028950"/>
            <a:ext cx="219075" cy="200025"/>
          </a:xfrm>
          <a:prstGeom prst="rect">
            <a:avLst/>
          </a:prstGeom>
        </p:spPr>
      </p:pic>
      <p:pic>
        <p:nvPicPr>
          <p:cNvPr id="8" name="Picture 7" descr="image.png"/>
          <p:cNvPicPr>
            <a:picLocks noChangeAspect="1"/>
          </p:cNvPicPr>
          <p:nvPr/>
        </p:nvPicPr>
        <p:blipFill>
          <a:blip r:embed="rId4"/>
          <a:stretch>
            <a:fillRect/>
          </a:stretch>
        </p:blipFill>
        <p:spPr>
          <a:xfrm>
            <a:off x="571500" y="3457575"/>
            <a:ext cx="190500" cy="200025"/>
          </a:xfrm>
          <a:prstGeom prst="rect">
            <a:avLst/>
          </a:prstGeom>
        </p:spPr>
      </p:pic>
      <p:pic>
        <p:nvPicPr>
          <p:cNvPr id="9" name="Picture 8" descr="image.png"/>
          <p:cNvPicPr>
            <a:picLocks noChangeAspect="1"/>
          </p:cNvPicPr>
          <p:nvPr/>
        </p:nvPicPr>
        <p:blipFill>
          <a:blip r:embed="rId5"/>
          <a:stretch>
            <a:fillRect/>
          </a:stretch>
        </p:blipFill>
        <p:spPr>
          <a:xfrm>
            <a:off x="571500" y="3886200"/>
            <a:ext cx="190500" cy="200025"/>
          </a:xfrm>
          <a:prstGeom prst="rect">
            <a:avLst/>
          </a:prstGeom>
        </p:spPr>
      </p:pic>
      <p:pic>
        <p:nvPicPr>
          <p:cNvPr id="10" name="Picture 9" descr="image.png"/>
          <p:cNvPicPr>
            <a:picLocks noChangeAspect="1"/>
          </p:cNvPicPr>
          <p:nvPr/>
        </p:nvPicPr>
        <p:blipFill>
          <a:blip r:embed="rId6"/>
          <a:stretch>
            <a:fillRect/>
          </a:stretch>
        </p:blipFill>
        <p:spPr>
          <a:xfrm>
            <a:off x="571500" y="4314825"/>
            <a:ext cx="190500" cy="200025"/>
          </a:xfrm>
          <a:prstGeom prst="rect">
            <a:avLst/>
          </a:prstGeom>
        </p:spPr>
      </p:pic>
      <p:sp>
        <p:nvSpPr>
          <p:cNvPr id="11" name="TextBox 10"/>
          <p:cNvSpPr txBox="1"/>
          <p:nvPr/>
        </p:nvSpPr>
        <p:spPr>
          <a:xfrm>
            <a:off x="571500" y="571500"/>
            <a:ext cx="11601450" cy="485775"/>
          </a:xfrm>
          <a:prstGeom prst="rect">
            <a:avLst/>
          </a:prstGeom>
          <a:noFill/>
        </p:spPr>
        <p:txBody>
          <a:bodyPr wrap="square" lIns="0" tIns="0" rIns="0" bIns="0" anchor="t">
            <a:spAutoFit/>
          </a:bodyPr>
          <a:lstStyle/>
          <a:p>
            <a:pPr algn="l"/>
            <a:r>
              <a:rPr sz="2850" b="1" i="0" u="none">
                <a:solidFill>
                  <a:srgbClr val="0F172A"/>
                </a:solidFill>
                <a:latin typeface="Outfit"/>
              </a:rPr>
              <a:t>3. Exigences Académiques &amp; Intégrité</a:t>
            </a:r>
          </a:p>
        </p:txBody>
      </p:sp>
      <p:sp>
        <p:nvSpPr>
          <p:cNvPr id="12" name="Rectangle 11"/>
          <p:cNvSpPr/>
          <p:nvPr/>
        </p:nvSpPr>
        <p:spPr>
          <a:xfrm>
            <a:off x="571500" y="114300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890837"/>
            <a:ext cx="5334000" cy="1962150"/>
          </a:xfrm>
          <a:prstGeom prst="rect">
            <a:avLst/>
          </a:prstGeom>
        </p:spPr>
      </p:pic>
      <p:pic>
        <p:nvPicPr>
          <p:cNvPr id="4" name="Picture 3" descr="image.png"/>
          <p:cNvPicPr>
            <a:picLocks noChangeAspect="1"/>
          </p:cNvPicPr>
          <p:nvPr/>
        </p:nvPicPr>
        <p:blipFill>
          <a:blip r:embed="rId4"/>
          <a:stretch>
            <a:fillRect/>
          </a:stretch>
        </p:blipFill>
        <p:spPr>
          <a:xfrm>
            <a:off x="6286500" y="2890837"/>
            <a:ext cx="5334000" cy="1962150"/>
          </a:xfrm>
          <a:prstGeom prst="rect">
            <a:avLst/>
          </a:prstGeom>
        </p:spPr>
      </p:pic>
      <p:sp>
        <p:nvSpPr>
          <p:cNvPr id="5" name="TextBox 4"/>
          <p:cNvSpPr txBox="1"/>
          <p:nvPr/>
        </p:nvSpPr>
        <p:spPr>
          <a:xfrm>
            <a:off x="866775" y="3186112"/>
            <a:ext cx="4980622" cy="228600"/>
          </a:xfrm>
          <a:prstGeom prst="rect">
            <a:avLst/>
          </a:prstGeom>
          <a:noFill/>
        </p:spPr>
        <p:txBody>
          <a:bodyPr wrap="square" lIns="276225" tIns="0" rIns="0" bIns="0" anchor="t">
            <a:spAutoFit/>
          </a:bodyPr>
          <a:lstStyle/>
          <a:p>
            <a:pPr algn="l"/>
            <a:r>
              <a:rPr sz="1404" b="1" i="0" u="none">
                <a:solidFill>
                  <a:srgbClr val="0284C7"/>
                </a:solidFill>
                <a:latin typeface="Outfit"/>
              </a:rPr>
              <a:t>Auto-évaluation</a:t>
            </a:r>
          </a:p>
        </p:txBody>
      </p:sp>
      <p:sp>
        <p:nvSpPr>
          <p:cNvPr id="6" name="TextBox 5"/>
          <p:cNvSpPr txBox="1"/>
          <p:nvPr/>
        </p:nvSpPr>
        <p:spPr>
          <a:xfrm>
            <a:off x="866775" y="3529012"/>
            <a:ext cx="4743450" cy="1028700"/>
          </a:xfrm>
          <a:prstGeom prst="rect">
            <a:avLst/>
          </a:prstGeom>
          <a:noFill/>
        </p:spPr>
        <p:txBody>
          <a:bodyPr wrap="square" lIns="0" tIns="0" rIns="0" bIns="0" anchor="t">
            <a:spAutoFit/>
          </a:bodyPr>
          <a:lstStyle/>
          <a:p>
            <a:pPr algn="l">
              <a:lnSpc>
                <a:spcPts val="2025"/>
              </a:lnSpc>
            </a:pPr>
            <a:r>
              <a:rPr sz="1350" b="0" i="0" u="none">
                <a:solidFill>
                  <a:srgbClr val="475569"/>
                </a:solidFill>
                <a:latin typeface="Plus Jakarta Sans"/>
              </a:rPr>
              <a:t>Dès la fin du premier semestre, évaluez l'adéquation entre votre projet professionnel et les exigences de la filière STAPS. Sollicitez les enseignants ou la Direction des Études en cas de besoin de réorientation.</a:t>
            </a:r>
          </a:p>
        </p:txBody>
      </p:sp>
      <p:sp>
        <p:nvSpPr>
          <p:cNvPr id="7" name="TextBox 6"/>
          <p:cNvSpPr txBox="1"/>
          <p:nvPr/>
        </p:nvSpPr>
        <p:spPr>
          <a:xfrm>
            <a:off x="6581775" y="3186112"/>
            <a:ext cx="4980622" cy="228600"/>
          </a:xfrm>
          <a:prstGeom prst="rect">
            <a:avLst/>
          </a:prstGeom>
          <a:noFill/>
        </p:spPr>
        <p:txBody>
          <a:bodyPr wrap="square" lIns="276225" tIns="0" rIns="0" bIns="0" anchor="t">
            <a:spAutoFit/>
          </a:bodyPr>
          <a:lstStyle/>
          <a:p>
            <a:pPr algn="l"/>
            <a:r>
              <a:rPr sz="1404" b="1" i="0" u="none">
                <a:solidFill>
                  <a:srgbClr val="0284C7"/>
                </a:solidFill>
                <a:latin typeface="Outfit"/>
              </a:rPr>
              <a:t>Suivi Pédagogique</a:t>
            </a:r>
          </a:p>
        </p:txBody>
      </p:sp>
      <p:sp>
        <p:nvSpPr>
          <p:cNvPr id="8" name="TextBox 7"/>
          <p:cNvSpPr txBox="1"/>
          <p:nvPr/>
        </p:nvSpPr>
        <p:spPr>
          <a:xfrm>
            <a:off x="6581775" y="3529012"/>
            <a:ext cx="4743450" cy="771525"/>
          </a:xfrm>
          <a:prstGeom prst="rect">
            <a:avLst/>
          </a:prstGeom>
          <a:noFill/>
        </p:spPr>
        <p:txBody>
          <a:bodyPr wrap="square" lIns="0" tIns="0" rIns="0" bIns="0" anchor="t">
            <a:spAutoFit/>
          </a:bodyPr>
          <a:lstStyle/>
          <a:p>
            <a:pPr algn="l">
              <a:lnSpc>
                <a:spcPts val="2025"/>
              </a:lnSpc>
            </a:pPr>
            <a:r>
              <a:rPr sz="1350" b="0" i="0" u="none">
                <a:solidFill>
                  <a:srgbClr val="475569"/>
                </a:solidFill>
                <a:latin typeface="Plus Jakarta Sans"/>
              </a:rPr>
              <a:t>L'étudiant.e est tenu.e de répondre aux convocations et de participer activement aux réunions proposées par les équipes pédagogiques et administratives.</a:t>
            </a:r>
          </a:p>
        </p:txBody>
      </p:sp>
      <p:pic>
        <p:nvPicPr>
          <p:cNvPr id="9" name="Picture 8" descr="image.png"/>
          <p:cNvPicPr>
            <a:picLocks noChangeAspect="1"/>
          </p:cNvPicPr>
          <p:nvPr/>
        </p:nvPicPr>
        <p:blipFill>
          <a:blip r:embed="rId5"/>
          <a:stretch>
            <a:fillRect/>
          </a:stretch>
        </p:blipFill>
        <p:spPr>
          <a:xfrm>
            <a:off x="866775" y="3214687"/>
            <a:ext cx="180975" cy="178296"/>
          </a:xfrm>
          <a:prstGeom prst="rect">
            <a:avLst/>
          </a:prstGeom>
        </p:spPr>
      </p:pic>
      <p:pic>
        <p:nvPicPr>
          <p:cNvPr id="10" name="Picture 9" descr="image.png"/>
          <p:cNvPicPr>
            <a:picLocks noChangeAspect="1"/>
          </p:cNvPicPr>
          <p:nvPr/>
        </p:nvPicPr>
        <p:blipFill>
          <a:blip r:embed="rId6"/>
          <a:stretch>
            <a:fillRect/>
          </a:stretch>
        </p:blipFill>
        <p:spPr>
          <a:xfrm>
            <a:off x="6581775" y="3214687"/>
            <a:ext cx="180975" cy="178296"/>
          </a:xfrm>
          <a:prstGeom prst="rect">
            <a:avLst/>
          </a:prstGeom>
        </p:spPr>
      </p:pic>
      <p:sp>
        <p:nvSpPr>
          <p:cNvPr id="11" name="TextBox 10"/>
          <p:cNvSpPr txBox="1"/>
          <p:nvPr/>
        </p:nvSpPr>
        <p:spPr>
          <a:xfrm>
            <a:off x="571500" y="571500"/>
            <a:ext cx="11601450" cy="485775"/>
          </a:xfrm>
          <a:prstGeom prst="rect">
            <a:avLst/>
          </a:prstGeom>
          <a:noFill/>
        </p:spPr>
        <p:txBody>
          <a:bodyPr wrap="square" lIns="0" tIns="0" rIns="0" bIns="0" anchor="t">
            <a:spAutoFit/>
          </a:bodyPr>
          <a:lstStyle/>
          <a:p>
            <a:pPr algn="l"/>
            <a:r>
              <a:rPr sz="2850" b="1" i="0" u="none">
                <a:solidFill>
                  <a:srgbClr val="0F172A"/>
                </a:solidFill>
                <a:latin typeface="Outfit"/>
              </a:rPr>
              <a:t>4. Orientation &amp; Responsabilité Individuelle</a:t>
            </a:r>
          </a:p>
        </p:txBody>
      </p:sp>
      <p:sp>
        <p:nvSpPr>
          <p:cNvPr id="12" name="Rectangle 11"/>
          <p:cNvSpPr/>
          <p:nvPr/>
        </p:nvSpPr>
        <p:spPr>
          <a:xfrm>
            <a:off x="571500" y="114300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71500" y="3505200"/>
            <a:ext cx="11049000" cy="38100"/>
          </a:xfrm>
          <a:prstGeom prst="rect">
            <a:avLst/>
          </a:prstGeom>
          <a:solidFill>
            <a:srgbClr val="CBD5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ounded Rectangle 3"/>
          <p:cNvSpPr/>
          <p:nvPr/>
        </p:nvSpPr>
        <p:spPr>
          <a:xfrm>
            <a:off x="2076450" y="3352800"/>
            <a:ext cx="304800" cy="304800"/>
          </a:xfrm>
          <a:prstGeom prst="roundRect">
            <a:avLst>
              <a:gd name="adj" fmla="val 50000"/>
            </a:avLst>
          </a:prstGeom>
          <a:solidFill>
            <a:srgbClr val="FFFFFF"/>
          </a:solidFill>
          <a:ln w="38100">
            <a:solidFill>
              <a:srgbClr val="0284C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488632" y="3848100"/>
            <a:ext cx="3480435" cy="238125"/>
          </a:xfrm>
          <a:prstGeom prst="rect">
            <a:avLst/>
          </a:prstGeom>
          <a:noFill/>
        </p:spPr>
        <p:txBody>
          <a:bodyPr wrap="square" lIns="0" tIns="0" rIns="0" bIns="0" anchor="t">
            <a:spAutoFit/>
          </a:bodyPr>
          <a:lstStyle/>
          <a:p>
            <a:pPr algn="ctr"/>
            <a:r>
              <a:rPr sz="1500" b="1" i="0" u="none">
                <a:solidFill>
                  <a:srgbClr val="0F172A"/>
                </a:solidFill>
                <a:latin typeface="Outfit"/>
              </a:rPr>
              <a:t>1. Rappel Informel</a:t>
            </a:r>
          </a:p>
        </p:txBody>
      </p:sp>
      <p:sp>
        <p:nvSpPr>
          <p:cNvPr id="6" name="TextBox 5"/>
          <p:cNvSpPr txBox="1"/>
          <p:nvPr/>
        </p:nvSpPr>
        <p:spPr>
          <a:xfrm>
            <a:off x="571500" y="4162425"/>
            <a:ext cx="3314700" cy="457200"/>
          </a:xfrm>
          <a:prstGeom prst="rect">
            <a:avLst/>
          </a:prstGeom>
          <a:noFill/>
        </p:spPr>
        <p:txBody>
          <a:bodyPr wrap="square" lIns="0" tIns="0" rIns="0" bIns="0" anchor="t">
            <a:spAutoFit/>
          </a:bodyPr>
          <a:lstStyle/>
          <a:p>
            <a:pPr algn="ctr">
              <a:lnSpc>
                <a:spcPts val="1800"/>
              </a:lnSpc>
            </a:pPr>
            <a:r>
              <a:rPr sz="1200" b="0" i="0" u="none">
                <a:solidFill>
                  <a:srgbClr val="475569"/>
                </a:solidFill>
                <a:latin typeface="Plus Jakarta Sans"/>
              </a:rPr>
              <a:t>Par l'enseignant.e ou tout membre du personnel administratif.</a:t>
            </a:r>
          </a:p>
        </p:txBody>
      </p:sp>
      <p:sp>
        <p:nvSpPr>
          <p:cNvPr id="7" name="Rounded Rectangle 6"/>
          <p:cNvSpPr/>
          <p:nvPr/>
        </p:nvSpPr>
        <p:spPr>
          <a:xfrm>
            <a:off x="5943600" y="3352800"/>
            <a:ext cx="304800" cy="304800"/>
          </a:xfrm>
          <a:prstGeom prst="roundRect">
            <a:avLst>
              <a:gd name="adj" fmla="val 50000"/>
            </a:avLst>
          </a:prstGeom>
          <a:solidFill>
            <a:srgbClr val="FFFFFF"/>
          </a:solidFill>
          <a:ln w="38100">
            <a:solidFill>
              <a:srgbClr val="0284C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4355782" y="3848100"/>
            <a:ext cx="3480435" cy="238125"/>
          </a:xfrm>
          <a:prstGeom prst="rect">
            <a:avLst/>
          </a:prstGeom>
          <a:noFill/>
        </p:spPr>
        <p:txBody>
          <a:bodyPr wrap="square" lIns="0" tIns="0" rIns="0" bIns="0" anchor="t">
            <a:spAutoFit/>
          </a:bodyPr>
          <a:lstStyle/>
          <a:p>
            <a:pPr algn="ctr"/>
            <a:r>
              <a:rPr sz="1500" b="1" i="0" u="none">
                <a:solidFill>
                  <a:srgbClr val="0F172A"/>
                </a:solidFill>
                <a:latin typeface="Outfit"/>
              </a:rPr>
              <a:t>2. Rappel Formel</a:t>
            </a:r>
          </a:p>
        </p:txBody>
      </p:sp>
      <p:sp>
        <p:nvSpPr>
          <p:cNvPr id="9" name="TextBox 8"/>
          <p:cNvSpPr txBox="1"/>
          <p:nvPr/>
        </p:nvSpPr>
        <p:spPr>
          <a:xfrm>
            <a:off x="4438650" y="4162425"/>
            <a:ext cx="3314700" cy="457200"/>
          </a:xfrm>
          <a:prstGeom prst="rect">
            <a:avLst/>
          </a:prstGeom>
          <a:noFill/>
        </p:spPr>
        <p:txBody>
          <a:bodyPr wrap="square" lIns="0" tIns="0" rIns="0" bIns="0" anchor="t">
            <a:spAutoFit/>
          </a:bodyPr>
          <a:lstStyle/>
          <a:p>
            <a:pPr algn="ctr">
              <a:lnSpc>
                <a:spcPts val="1800"/>
              </a:lnSpc>
            </a:pPr>
            <a:r>
              <a:rPr sz="1200" b="0" i="0" u="none">
                <a:solidFill>
                  <a:srgbClr val="475569"/>
                </a:solidFill>
                <a:latin typeface="Plus Jakarta Sans"/>
              </a:rPr>
              <a:t>Convocation officielle par la Direction de l'UFR.</a:t>
            </a:r>
          </a:p>
        </p:txBody>
      </p:sp>
      <p:sp>
        <p:nvSpPr>
          <p:cNvPr id="10" name="Rounded Rectangle 9"/>
          <p:cNvSpPr/>
          <p:nvPr/>
        </p:nvSpPr>
        <p:spPr>
          <a:xfrm>
            <a:off x="9810750" y="3352800"/>
            <a:ext cx="304800" cy="304800"/>
          </a:xfrm>
          <a:prstGeom prst="roundRect">
            <a:avLst>
              <a:gd name="adj" fmla="val 50000"/>
            </a:avLst>
          </a:prstGeom>
          <a:solidFill>
            <a:srgbClr val="FFFFFF"/>
          </a:solidFill>
          <a:ln w="38100">
            <a:solidFill>
              <a:srgbClr val="0284C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222932" y="3848100"/>
            <a:ext cx="3480435" cy="238125"/>
          </a:xfrm>
          <a:prstGeom prst="rect">
            <a:avLst/>
          </a:prstGeom>
          <a:noFill/>
        </p:spPr>
        <p:txBody>
          <a:bodyPr wrap="square" lIns="0" tIns="0" rIns="0" bIns="0" anchor="t">
            <a:spAutoFit/>
          </a:bodyPr>
          <a:lstStyle/>
          <a:p>
            <a:pPr algn="ctr"/>
            <a:r>
              <a:rPr sz="1500" b="1" i="0" u="none">
                <a:solidFill>
                  <a:srgbClr val="0F172A"/>
                </a:solidFill>
                <a:latin typeface="Outfit"/>
              </a:rPr>
              <a:t>3. Procédure Disciplinaire</a:t>
            </a:r>
          </a:p>
        </p:txBody>
      </p:sp>
      <p:sp>
        <p:nvSpPr>
          <p:cNvPr id="12" name="TextBox 11"/>
          <p:cNvSpPr txBox="1"/>
          <p:nvPr/>
        </p:nvSpPr>
        <p:spPr>
          <a:xfrm>
            <a:off x="8305800" y="4162425"/>
            <a:ext cx="3314700" cy="457200"/>
          </a:xfrm>
          <a:prstGeom prst="rect">
            <a:avLst/>
          </a:prstGeom>
          <a:noFill/>
        </p:spPr>
        <p:txBody>
          <a:bodyPr wrap="square" lIns="0" tIns="0" rIns="0" bIns="0" anchor="t">
            <a:spAutoFit/>
          </a:bodyPr>
          <a:lstStyle/>
          <a:p>
            <a:pPr algn="ctr">
              <a:lnSpc>
                <a:spcPts val="1800"/>
              </a:lnSpc>
            </a:pPr>
            <a:r>
              <a:rPr sz="1200" b="0" i="0" u="none">
                <a:solidFill>
                  <a:srgbClr val="475569"/>
                </a:solidFill>
                <a:latin typeface="Plus Jakarta Sans"/>
              </a:rPr>
              <a:t>Application des règles du règlement intérieur de l'Université Rennes 2.</a:t>
            </a:r>
          </a:p>
        </p:txBody>
      </p:sp>
      <p:sp>
        <p:nvSpPr>
          <p:cNvPr id="13" name="TextBox 12"/>
          <p:cNvSpPr txBox="1"/>
          <p:nvPr/>
        </p:nvSpPr>
        <p:spPr>
          <a:xfrm>
            <a:off x="571500" y="571500"/>
            <a:ext cx="11601450" cy="485775"/>
          </a:xfrm>
          <a:prstGeom prst="rect">
            <a:avLst/>
          </a:prstGeom>
          <a:noFill/>
        </p:spPr>
        <p:txBody>
          <a:bodyPr wrap="square" lIns="0" tIns="0" rIns="0" bIns="0" anchor="t">
            <a:spAutoFit/>
          </a:bodyPr>
          <a:lstStyle/>
          <a:p>
            <a:pPr algn="l"/>
            <a:r>
              <a:rPr sz="2850" b="1" i="0" u="none">
                <a:solidFill>
                  <a:srgbClr val="0F172A"/>
                </a:solidFill>
                <a:latin typeface="Outfit"/>
              </a:rPr>
              <a:t>Suites en Cas de Non-Respect</a:t>
            </a:r>
          </a:p>
        </p:txBody>
      </p:sp>
      <p:sp>
        <p:nvSpPr>
          <p:cNvPr id="14" name="Rectangle 13"/>
          <p:cNvSpPr/>
          <p:nvPr/>
        </p:nvSpPr>
        <p:spPr>
          <a:xfrm>
            <a:off x="571500" y="114300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295275" y="2776537"/>
            <a:ext cx="11601450" cy="771525"/>
          </a:xfrm>
          <a:prstGeom prst="rect">
            <a:avLst/>
          </a:prstGeom>
          <a:noFill/>
        </p:spPr>
        <p:txBody>
          <a:bodyPr wrap="square" lIns="0" tIns="0" rIns="0" bIns="0" anchor="t">
            <a:spAutoFit/>
          </a:bodyPr>
          <a:lstStyle/>
          <a:p>
            <a:pPr algn="ctr"/>
            <a:r>
              <a:rPr sz="4800" b="1" i="0" u="none">
                <a:solidFill>
                  <a:srgbClr val="0F172A"/>
                </a:solidFill>
                <a:latin typeface="Outfit"/>
              </a:rPr>
              <a:t>Excellence &amp; Réussite</a:t>
            </a:r>
          </a:p>
        </p:txBody>
      </p:sp>
      <p:sp>
        <p:nvSpPr>
          <p:cNvPr id="4" name="TextBox 3"/>
          <p:cNvSpPr txBox="1"/>
          <p:nvPr/>
        </p:nvSpPr>
        <p:spPr>
          <a:xfrm>
            <a:off x="571500" y="3738562"/>
            <a:ext cx="11049000" cy="342900"/>
          </a:xfrm>
          <a:prstGeom prst="rect">
            <a:avLst/>
          </a:prstGeom>
          <a:noFill/>
        </p:spPr>
        <p:txBody>
          <a:bodyPr wrap="square" lIns="0" tIns="0" rIns="0" bIns="0" anchor="t">
            <a:spAutoFit/>
          </a:bodyPr>
          <a:lstStyle/>
          <a:p>
            <a:pPr algn="ctr">
              <a:lnSpc>
                <a:spcPts val="2700"/>
              </a:lnSpc>
            </a:pPr>
            <a:r>
              <a:rPr sz="1800" b="0" i="0" u="none">
                <a:solidFill>
                  <a:srgbClr val="475569"/>
                </a:solidFill>
                <a:latin typeface="Plus Jakarta Sans"/>
              </a:rPr>
              <a:t>Bonne rentrée universitaire 2026-2027 à l'UFR STAPS de Rennes 2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593</Words>
  <Application>Microsoft Office PowerPoint</Application>
  <PresentationFormat>Grand écran</PresentationFormat>
  <Paragraphs>45</Paragraphs>
  <Slides>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Arial</vt:lpstr>
      <vt:lpstr>Calibri</vt:lpstr>
      <vt:lpstr>Outfit</vt:lpstr>
      <vt:lpstr>Outfit ExtraBold</vt:lpstr>
      <vt:lpstr>Plus Jakarta Sans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
  <cp:keywords/>
  <dc:description>generated using python-pptx</dc:description>
  <cp:lastModifiedBy>lefoll_d</cp:lastModifiedBy>
  <cp:revision>2</cp:revision>
  <dcterms:created xsi:type="dcterms:W3CDTF">2013-01-27T09:14:16Z</dcterms:created>
  <dcterms:modified xsi:type="dcterms:W3CDTF">2026-08-31T07:10:58Z</dcterms:modified>
  <cp:category/>
</cp:coreProperties>
</file>