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878" r:id="rId1"/>
  </p:sldMasterIdLst>
  <p:notesMasterIdLst>
    <p:notesMasterId r:id="rId66"/>
  </p:notesMasterIdLst>
  <p:sldIdLst>
    <p:sldId id="1494" r:id="rId2"/>
    <p:sldId id="1537" r:id="rId3"/>
    <p:sldId id="1538" r:id="rId4"/>
    <p:sldId id="1539" r:id="rId5"/>
    <p:sldId id="280" r:id="rId6"/>
    <p:sldId id="460" r:id="rId7"/>
    <p:sldId id="1496" r:id="rId8"/>
    <p:sldId id="471" r:id="rId9"/>
    <p:sldId id="266" r:id="rId10"/>
    <p:sldId id="1548" r:id="rId11"/>
    <p:sldId id="267" r:id="rId12"/>
    <p:sldId id="268" r:id="rId13"/>
    <p:sldId id="269" r:id="rId14"/>
    <p:sldId id="1495" r:id="rId15"/>
    <p:sldId id="1500" r:id="rId16"/>
    <p:sldId id="1501" r:id="rId17"/>
    <p:sldId id="1543" r:id="rId18"/>
    <p:sldId id="284" r:id="rId19"/>
    <p:sldId id="285" r:id="rId20"/>
    <p:sldId id="542" r:id="rId21"/>
    <p:sldId id="270" r:id="rId22"/>
    <p:sldId id="302" r:id="rId23"/>
    <p:sldId id="540" r:id="rId24"/>
    <p:sldId id="1502" r:id="rId25"/>
    <p:sldId id="1503" r:id="rId26"/>
    <p:sldId id="1504" r:id="rId27"/>
    <p:sldId id="452" r:id="rId28"/>
    <p:sldId id="1544" r:id="rId29"/>
    <p:sldId id="1505" r:id="rId30"/>
    <p:sldId id="477" r:id="rId31"/>
    <p:sldId id="1545" r:id="rId32"/>
    <p:sldId id="1546" r:id="rId33"/>
    <p:sldId id="1506" r:id="rId34"/>
    <p:sldId id="457" r:id="rId35"/>
    <p:sldId id="1547" r:id="rId36"/>
    <p:sldId id="438" r:id="rId37"/>
    <p:sldId id="1508" r:id="rId38"/>
    <p:sldId id="500" r:id="rId39"/>
    <p:sldId id="1511" r:id="rId40"/>
    <p:sldId id="1510" r:id="rId41"/>
    <p:sldId id="1513" r:id="rId42"/>
    <p:sldId id="502" r:id="rId43"/>
    <p:sldId id="1489" r:id="rId44"/>
    <p:sldId id="1490" r:id="rId45"/>
    <p:sldId id="1491" r:id="rId46"/>
    <p:sldId id="1492" r:id="rId47"/>
    <p:sldId id="1516" r:id="rId48"/>
    <p:sldId id="1525" r:id="rId49"/>
    <p:sldId id="1528" r:id="rId50"/>
    <p:sldId id="1534" r:id="rId51"/>
    <p:sldId id="1549" r:id="rId52"/>
    <p:sldId id="1550" r:id="rId53"/>
    <p:sldId id="1551" r:id="rId54"/>
    <p:sldId id="312" r:id="rId55"/>
    <p:sldId id="1540" r:id="rId56"/>
    <p:sldId id="1541" r:id="rId57"/>
    <p:sldId id="1514" r:id="rId58"/>
    <p:sldId id="1515" r:id="rId59"/>
    <p:sldId id="1542" r:id="rId60"/>
    <p:sldId id="496" r:id="rId61"/>
    <p:sldId id="1498" r:id="rId62"/>
    <p:sldId id="1499" r:id="rId63"/>
    <p:sldId id="1536" r:id="rId64"/>
    <p:sldId id="277" r:id="rId65"/>
  </p:sldIdLst>
  <p:sldSz cx="12192000" cy="6858000"/>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CA8B"/>
    <a:srgbClr val="A91E4F"/>
    <a:srgbClr val="44546A"/>
    <a:srgbClr val="A98293"/>
    <a:srgbClr val="ED7D31"/>
    <a:srgbClr val="FFEBDD"/>
    <a:srgbClr val="548235"/>
    <a:srgbClr val="FF0000"/>
    <a:srgbClr val="DAE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06" autoAdjust="0"/>
    <p:restoredTop sz="91933" autoAdjust="0"/>
  </p:normalViewPr>
  <p:slideViewPr>
    <p:cSldViewPr snapToGrid="0">
      <p:cViewPr varScale="1">
        <p:scale>
          <a:sx n="78" d="100"/>
          <a:sy n="78" d="100"/>
        </p:scale>
        <p:origin x="71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FBDC32E3-85B5-4387-92AB-4E40E28B20DA}" type="datetimeFigureOut">
              <a:rPr lang="fr-FR" smtClean="0"/>
              <a:t>08/09/2026</a:t>
            </a:fld>
            <a:endParaRPr lang="fr-FR" dirty="0"/>
          </a:p>
        </p:txBody>
      </p:sp>
      <p:sp>
        <p:nvSpPr>
          <p:cNvPr id="4" name="Espace réservé de l'image des diapositives 3"/>
          <p:cNvSpPr>
            <a:spLocks noGrp="1" noRot="1" noChangeAspect="1"/>
          </p:cNvSpPr>
          <p:nvPr>
            <p:ph type="sldImg" idx="2"/>
          </p:nvPr>
        </p:nvSpPr>
        <p:spPr>
          <a:xfrm>
            <a:off x="573088" y="1336675"/>
            <a:ext cx="6413500" cy="360838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37741089-8F5E-4BED-B0EC-374B876BBCD4}" type="slidenum">
              <a:rPr lang="fr-FR" smtClean="0"/>
              <a:t>‹N°›</a:t>
            </a:fld>
            <a:endParaRPr lang="fr-FR" dirty="0"/>
          </a:p>
        </p:txBody>
      </p:sp>
    </p:spTree>
    <p:extLst>
      <p:ext uri="{BB962C8B-B14F-4D97-AF65-F5344CB8AC3E}">
        <p14:creationId xmlns:p14="http://schemas.microsoft.com/office/powerpoint/2010/main" val="2522053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r>
              <a:rPr lang="fr-FR" dirty="0"/>
              <a:t>E1 : Épreuve Écrite disciplinaire</a:t>
            </a:r>
          </a:p>
          <a:p>
            <a:r>
              <a:rPr lang="fr-FR" dirty="0"/>
              <a:t>E2 : Épreuve Écrite disciplinaire </a:t>
            </a:r>
            <a:r>
              <a:rPr lang="fr-FR" i="1" dirty="0"/>
              <a:t>appliquée</a:t>
            </a:r>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1</a:t>
            </a:fld>
            <a:endParaRPr lang="fr-FR" dirty="0"/>
          </a:p>
        </p:txBody>
      </p:sp>
    </p:spTree>
    <p:extLst>
      <p:ext uri="{BB962C8B-B14F-4D97-AF65-F5344CB8AC3E}">
        <p14:creationId xmlns:p14="http://schemas.microsoft.com/office/powerpoint/2010/main" val="42411610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fr-FR" sz="1200" b="0" i="0" u="sng" strike="noStrike" cap="none" normalizeH="0" baseline="0" dirty="0">
                <a:ln>
                  <a:noFill/>
                </a:ln>
                <a:solidFill>
                  <a:schemeClr val="tx1"/>
                </a:solidFill>
                <a:effectLst/>
                <a:highlight>
                  <a:srgbClr val="FFFF00"/>
                </a:highlight>
                <a:latin typeface="TimesNewRomanPS"/>
              </a:rPr>
              <a:t>Les moments particuliers d’un enseignement d’une EPS peu diversifiée ne sont pas identifiés</a:t>
            </a:r>
            <a:r>
              <a:rPr kumimoji="0" lang="fr-FR" altLang="fr-FR" sz="1200" b="0" i="0" u="none" strike="noStrike" cap="none" normalizeH="0" baseline="0" dirty="0">
                <a:ln>
                  <a:noFill/>
                </a:ln>
                <a:solidFill>
                  <a:schemeClr val="tx1"/>
                </a:solidFill>
                <a:effectLst/>
                <a:highlight>
                  <a:srgbClr val="FFFF00"/>
                </a:highlight>
                <a:latin typeface="TimesNewRomanPS"/>
              </a:rPr>
              <a:t> </a:t>
            </a:r>
            <a:r>
              <a:rPr kumimoji="0" lang="fr-FR" altLang="fr-FR" sz="1200" b="0" i="0" u="none" strike="noStrike" cap="none" normalizeH="0" baseline="0" dirty="0">
                <a:ln>
                  <a:noFill/>
                </a:ln>
                <a:solidFill>
                  <a:schemeClr val="tx1"/>
                </a:solidFill>
                <a:effectLst/>
                <a:highlight>
                  <a:srgbClr val="FFFF00"/>
                </a:highlight>
                <a:latin typeface="TimesNewRomanPS"/>
                <a:sym typeface="Wingdings" pitchFamily="2" charset="2"/>
              </a:rPr>
              <a:t> à préciser avec RDJ ??</a:t>
            </a:r>
            <a:endParaRPr lang="fr-FR" b="0" u="sng" dirty="0">
              <a:highlight>
                <a:srgbClr val="FFFF00"/>
              </a:highlight>
            </a:endParaRPr>
          </a:p>
          <a:p>
            <a:endParaRPr lang="fr-FR" sz="1200" dirty="0">
              <a:effectLst/>
              <a:latin typeface="TimesNewRomanPSMT"/>
            </a:endParaRPr>
          </a:p>
          <a:p>
            <a:r>
              <a:rPr lang="fr-FR" sz="1200" dirty="0">
                <a:effectLst/>
                <a:latin typeface="TimesNewRomanPSMT"/>
              </a:rPr>
              <a:t>Les mises en contexte sont ponctuelles et/ou superficielles, relèvent d’une mise en décor (toile de fond) sous forme d’essaimage d’éléments du contexte scolaire et/ou social </a:t>
            </a:r>
          </a:p>
          <a:p>
            <a:endParaRPr lang="fr-FR" sz="1200" dirty="0">
              <a:effectLst/>
              <a:latin typeface="TimesNewRomanPSMT"/>
            </a:endParaRPr>
          </a:p>
          <a:p>
            <a:r>
              <a:rPr lang="fr-FR" sz="1200" dirty="0">
                <a:effectLst/>
                <a:latin typeface="TimesNewRomanPSMT"/>
                <a:sym typeface="Wingdings" pitchFamily="2" charset="2"/>
              </a:rPr>
              <a:t> </a:t>
            </a:r>
            <a:r>
              <a:rPr lang="fr-FR" sz="1200" i="1" dirty="0">
                <a:effectLst/>
                <a:latin typeface="TimesNewRomanPSMT"/>
                <a:sym typeface="Wingdings" pitchFamily="2" charset="2"/>
              </a:rPr>
              <a:t>Rien de réellement « faux » mais rien de vraiment démontré</a:t>
            </a:r>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26</a:t>
            </a:fld>
            <a:endParaRPr lang="fr-FR" dirty="0"/>
          </a:p>
        </p:txBody>
      </p:sp>
    </p:spTree>
    <p:extLst>
      <p:ext uri="{BB962C8B-B14F-4D97-AF65-F5344CB8AC3E}">
        <p14:creationId xmlns:p14="http://schemas.microsoft.com/office/powerpoint/2010/main" val="2187897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AD51D-1BC1-0CF6-D498-5718F61931E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73A82CC-6D82-3249-E7FE-5F6D695D1AC3}"/>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36BCABB3-F785-AF00-DA9C-020E2DE410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fr-FR" sz="1200" b="0" i="0" u="sng" strike="noStrike" cap="none" normalizeH="0" baseline="0" dirty="0">
                <a:ln>
                  <a:noFill/>
                </a:ln>
                <a:solidFill>
                  <a:schemeClr val="tx1"/>
                </a:solidFill>
                <a:effectLst/>
                <a:highlight>
                  <a:srgbClr val="FFFF00"/>
                </a:highlight>
                <a:latin typeface="TimesNewRomanPS"/>
              </a:rPr>
              <a:t>Les moments particuliers d’un enseignement d’une EPS peu diversifiée ne sont pas identifiés</a:t>
            </a:r>
            <a:r>
              <a:rPr kumimoji="0" lang="fr-FR" altLang="fr-FR" sz="1200" b="0" i="0" u="none" strike="noStrike" cap="none" normalizeH="0" baseline="0" dirty="0">
                <a:ln>
                  <a:noFill/>
                </a:ln>
                <a:solidFill>
                  <a:schemeClr val="tx1"/>
                </a:solidFill>
                <a:effectLst/>
                <a:highlight>
                  <a:srgbClr val="FFFF00"/>
                </a:highlight>
                <a:latin typeface="TimesNewRomanPS"/>
              </a:rPr>
              <a:t> </a:t>
            </a:r>
            <a:r>
              <a:rPr kumimoji="0" lang="fr-FR" altLang="fr-FR" sz="1200" b="0" i="0" u="none" strike="noStrike" cap="none" normalizeH="0" baseline="0" dirty="0">
                <a:ln>
                  <a:noFill/>
                </a:ln>
                <a:solidFill>
                  <a:schemeClr val="tx1"/>
                </a:solidFill>
                <a:effectLst/>
                <a:highlight>
                  <a:srgbClr val="FFFF00"/>
                </a:highlight>
                <a:latin typeface="TimesNewRomanPS"/>
                <a:sym typeface="Wingdings" pitchFamily="2" charset="2"/>
              </a:rPr>
              <a:t> à préciser avec RDJ ??</a:t>
            </a:r>
            <a:endParaRPr lang="fr-FR" b="0" u="sng" dirty="0">
              <a:highlight>
                <a:srgbClr val="FFFF00"/>
              </a:highlight>
            </a:endParaRPr>
          </a:p>
          <a:p>
            <a:endParaRPr lang="fr-FR" sz="1200" dirty="0">
              <a:effectLst/>
              <a:latin typeface="TimesNewRomanPSMT"/>
            </a:endParaRPr>
          </a:p>
          <a:p>
            <a:r>
              <a:rPr lang="fr-FR" sz="1200" dirty="0">
                <a:effectLst/>
                <a:latin typeface="TimesNewRomanPSMT"/>
              </a:rPr>
              <a:t>Les mises en contexte sont ponctuelles et/ou superficielles, relèvent d’une mise en décor (toile de fond) sous forme d’essaimage d’éléments du contexte scolaire et/ou social </a:t>
            </a:r>
          </a:p>
          <a:p>
            <a:endParaRPr lang="fr-FR" sz="1200" dirty="0">
              <a:effectLst/>
              <a:latin typeface="TimesNewRomanPSMT"/>
            </a:endParaRPr>
          </a:p>
          <a:p>
            <a:r>
              <a:rPr lang="fr-FR" sz="1200" dirty="0">
                <a:effectLst/>
                <a:latin typeface="TimesNewRomanPSMT"/>
                <a:sym typeface="Wingdings" pitchFamily="2" charset="2"/>
              </a:rPr>
              <a:t> </a:t>
            </a:r>
            <a:r>
              <a:rPr lang="fr-FR" sz="1200" i="1" dirty="0">
                <a:effectLst/>
                <a:latin typeface="TimesNewRomanPSMT"/>
                <a:sym typeface="Wingdings" pitchFamily="2" charset="2"/>
              </a:rPr>
              <a:t>Rien de réellement « faux » mais rien de vraiment démontré</a:t>
            </a:r>
            <a:endParaRPr lang="fr-FR" dirty="0"/>
          </a:p>
        </p:txBody>
      </p:sp>
      <p:sp>
        <p:nvSpPr>
          <p:cNvPr id="4" name="Espace réservé du numéro de diapositive 3">
            <a:extLst>
              <a:ext uri="{FF2B5EF4-FFF2-40B4-BE49-F238E27FC236}">
                <a16:creationId xmlns:a16="http://schemas.microsoft.com/office/drawing/2014/main" id="{0A68C10C-C3B7-C57D-0EB0-DE1DADEB60E4}"/>
              </a:ext>
            </a:extLst>
          </p:cNvPr>
          <p:cNvSpPr>
            <a:spLocks noGrp="1"/>
          </p:cNvSpPr>
          <p:nvPr>
            <p:ph type="sldNum" sz="quarter" idx="5"/>
          </p:nvPr>
        </p:nvSpPr>
        <p:spPr/>
        <p:txBody>
          <a:bodyPr/>
          <a:lstStyle/>
          <a:p>
            <a:fld id="{37741089-8F5E-4BED-B0EC-374B876BBCD4}" type="slidenum">
              <a:rPr lang="fr-FR" smtClean="0"/>
              <a:t>28</a:t>
            </a:fld>
            <a:endParaRPr lang="fr-FR" dirty="0"/>
          </a:p>
        </p:txBody>
      </p:sp>
    </p:spTree>
    <p:extLst>
      <p:ext uri="{BB962C8B-B14F-4D97-AF65-F5344CB8AC3E}">
        <p14:creationId xmlns:p14="http://schemas.microsoft.com/office/powerpoint/2010/main" val="3891864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r>
              <a:rPr lang="fr-FR" b="1" dirty="0"/>
              <a:t>Registre compréhensif = </a:t>
            </a:r>
            <a:r>
              <a:rPr lang="fr-FR" sz="1200" b="1" dirty="0">
                <a:solidFill>
                  <a:srgbClr val="FF0000"/>
                </a:solidFill>
                <a:effectLst/>
                <a:latin typeface="TimesNewRomanPS"/>
              </a:rPr>
              <a:t>argumentation nourrie et étayée</a:t>
            </a:r>
            <a:endParaRPr lang="fr-FR" b="1"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29</a:t>
            </a:fld>
            <a:endParaRPr lang="fr-FR" dirty="0"/>
          </a:p>
        </p:txBody>
      </p:sp>
    </p:spTree>
    <p:extLst>
      <p:ext uri="{BB962C8B-B14F-4D97-AF65-F5344CB8AC3E}">
        <p14:creationId xmlns:p14="http://schemas.microsoft.com/office/powerpoint/2010/main" val="1387092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r>
              <a:rPr lang="fr-FR" b="1" u="sng" dirty="0"/>
              <a:t>Bandeau 4</a:t>
            </a:r>
            <a:r>
              <a:rPr lang="fr-FR" dirty="0"/>
              <a:t> : Attentes sur la réponse apportée</a:t>
            </a:r>
          </a:p>
          <a:p>
            <a:endParaRPr lang="fr-FR" dirty="0"/>
          </a:p>
          <a:p>
            <a:pPr marL="171450" indent="-171450">
              <a:buFontTx/>
              <a:buChar char="-"/>
            </a:pPr>
            <a:r>
              <a:rPr lang="fr-FR" sz="1200" dirty="0">
                <a:effectLst/>
                <a:latin typeface="TimesNewRomanPSMT"/>
              </a:rPr>
              <a:t>Les dimensions plurielles de l’EPS sont interrogées au prisme de son processus de scolarisation et de didactisation.</a:t>
            </a:r>
          </a:p>
          <a:p>
            <a:pPr marL="171450" indent="-171450">
              <a:buFontTx/>
              <a:buChar char="-"/>
            </a:pPr>
            <a:r>
              <a:rPr lang="fr-FR" sz="1200" dirty="0">
                <a:effectLst/>
                <a:latin typeface="TimesNewRomanPSMT"/>
              </a:rPr>
              <a:t>Les questions de « pluralité » et d’homogénéité́ de la discipline sont discutées</a:t>
            </a:r>
          </a:p>
          <a:p>
            <a:pPr marL="171450" indent="-171450">
              <a:buFontTx/>
              <a:buChar char="-"/>
            </a:pPr>
            <a:r>
              <a:rPr lang="fr-FR" sz="1200" dirty="0">
                <a:effectLst/>
                <a:latin typeface="TimesNewRomanPSMT"/>
              </a:rPr>
              <a:t>Les invariants (récurrents et/ou diversifiés selon les parties) sont tous pertinents et interrogés selon la dialectique « pluralité́/homogénéité́ »</a:t>
            </a:r>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33</a:t>
            </a:fld>
            <a:endParaRPr lang="fr-FR" dirty="0"/>
          </a:p>
        </p:txBody>
      </p:sp>
    </p:spTree>
    <p:extLst>
      <p:ext uri="{BB962C8B-B14F-4D97-AF65-F5344CB8AC3E}">
        <p14:creationId xmlns:p14="http://schemas.microsoft.com/office/powerpoint/2010/main" val="13332076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r>
              <a:rPr lang="fr-FR" dirty="0">
                <a:sym typeface="Wingdings" pitchFamily="2" charset="2"/>
              </a:rPr>
              <a:t> Comprendre notamment la fameuse bascule B2  B3</a:t>
            </a:r>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36</a:t>
            </a:fld>
            <a:endParaRPr lang="fr-FR" dirty="0"/>
          </a:p>
        </p:txBody>
      </p:sp>
    </p:spTree>
    <p:extLst>
      <p:ext uri="{BB962C8B-B14F-4D97-AF65-F5344CB8AC3E}">
        <p14:creationId xmlns:p14="http://schemas.microsoft.com/office/powerpoint/2010/main" val="15399551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pPr algn="l"/>
            <a:r>
              <a:rPr lang="fr-FR" u="sng" dirty="0"/>
              <a:t>Questions à se poser</a:t>
            </a:r>
            <a:r>
              <a:rPr lang="fr-FR" dirty="0"/>
              <a:t> :</a:t>
            </a:r>
          </a:p>
          <a:p>
            <a:pPr marL="628650" lvl="1" indent="-171450">
              <a:buFont typeface="Arial" panose="020B0604020202020204" pitchFamily="34" charset="0"/>
              <a:buChar char="•"/>
            </a:pPr>
            <a:r>
              <a:rPr lang="fr-FR" dirty="0">
                <a:latin typeface="Century Gothic" panose="020B0502020202020204" pitchFamily="34" charset="0"/>
              </a:rPr>
              <a:t>Est-ce que mes définitions sont </a:t>
            </a:r>
            <a:r>
              <a:rPr lang="fr-FR" b="1" dirty="0">
                <a:latin typeface="Century Gothic" panose="020B0502020202020204" pitchFamily="34" charset="0"/>
              </a:rPr>
              <a:t>nécessaires</a:t>
            </a:r>
            <a:r>
              <a:rPr lang="fr-FR" dirty="0">
                <a:latin typeface="Century Gothic" panose="020B0502020202020204" pitchFamily="34" charset="0"/>
              </a:rPr>
              <a:t> ?</a:t>
            </a:r>
          </a:p>
          <a:p>
            <a:pPr marL="628650" lvl="1" indent="-171450">
              <a:buFont typeface="Arial" panose="020B0604020202020204" pitchFamily="34" charset="0"/>
              <a:buChar char="•"/>
            </a:pPr>
            <a:r>
              <a:rPr lang="fr-FR" dirty="0">
                <a:latin typeface="Century Gothic" panose="020B0502020202020204" pitchFamily="34" charset="0"/>
              </a:rPr>
              <a:t>Est-ce que je suis toujours dans le </a:t>
            </a:r>
            <a:r>
              <a:rPr lang="fr-FR" b="1" dirty="0">
                <a:latin typeface="Century Gothic" panose="020B0502020202020204" pitchFamily="34" charset="0"/>
              </a:rPr>
              <a:t>sujet</a:t>
            </a:r>
            <a:r>
              <a:rPr lang="fr-FR" dirty="0">
                <a:latin typeface="Century Gothic" panose="020B0502020202020204" pitchFamily="34" charset="0"/>
              </a:rPr>
              <a:t> ?</a:t>
            </a:r>
          </a:p>
          <a:p>
            <a:pPr marL="628650" lvl="1" indent="-171450">
              <a:buFont typeface="Arial" panose="020B0604020202020204" pitchFamily="34" charset="0"/>
              <a:buChar char="•"/>
            </a:pPr>
            <a:r>
              <a:rPr lang="fr-FR" dirty="0">
                <a:latin typeface="Century Gothic" panose="020B0502020202020204" pitchFamily="34" charset="0"/>
              </a:rPr>
              <a:t>Est-ce que je fais avancer la </a:t>
            </a:r>
            <a:r>
              <a:rPr lang="fr-FR" b="1" dirty="0">
                <a:latin typeface="Century Gothic" panose="020B0502020202020204" pitchFamily="34" charset="0"/>
              </a:rPr>
              <a:t>réflexion</a:t>
            </a:r>
            <a:r>
              <a:rPr lang="fr-FR" dirty="0">
                <a:latin typeface="Century Gothic" panose="020B0502020202020204" pitchFamily="34" charset="0"/>
              </a:rPr>
              <a:t> ?</a:t>
            </a:r>
          </a:p>
          <a:p>
            <a:pPr marL="628650" lvl="1" indent="-171450">
              <a:buFont typeface="Arial" panose="020B0604020202020204" pitchFamily="34" charset="0"/>
              <a:buChar char="•"/>
            </a:pPr>
            <a:r>
              <a:rPr lang="fr-FR" dirty="0">
                <a:latin typeface="Century Gothic" panose="020B0502020202020204" pitchFamily="34" charset="0"/>
              </a:rPr>
              <a:t>Est-ce que je prépare ma </a:t>
            </a:r>
            <a:r>
              <a:rPr lang="fr-FR" b="1" dirty="0">
                <a:latin typeface="Century Gothic" panose="020B0502020202020204" pitchFamily="34" charset="0"/>
              </a:rPr>
              <a:t>problématique</a:t>
            </a:r>
            <a:r>
              <a:rPr lang="fr-FR" dirty="0">
                <a:latin typeface="Century Gothic" panose="020B0502020202020204" pitchFamily="34" charset="0"/>
              </a:rPr>
              <a:t> ? </a:t>
            </a:r>
          </a:p>
          <a:p>
            <a:pPr marL="0" lvl="1" indent="0">
              <a:buFont typeface="Arial" panose="020B0604020202020204" pitchFamily="34" charset="0"/>
              <a:buNone/>
            </a:pPr>
            <a:endParaRPr lang="fr-FR" dirty="0">
              <a:latin typeface="Century Gothic" panose="020B0502020202020204" pitchFamily="34" charset="0"/>
            </a:endParaRPr>
          </a:p>
          <a:p>
            <a:pPr marL="0" lvl="1" indent="0">
              <a:buFont typeface="Arial" panose="020B0604020202020204" pitchFamily="34" charset="0"/>
              <a:buNone/>
            </a:pPr>
            <a:r>
              <a:rPr lang="fr-FR" u="sng" dirty="0">
                <a:latin typeface="Century Gothic" panose="020B0502020202020204" pitchFamily="34" charset="0"/>
              </a:rPr>
              <a:t>Anciens RDJ</a:t>
            </a:r>
            <a:r>
              <a:rPr lang="fr-FR" u="none" dirty="0">
                <a:latin typeface="Century Gothic" panose="020B0502020202020204" pitchFamily="34" charset="0"/>
              </a:rPr>
              <a:t> :</a:t>
            </a:r>
          </a:p>
          <a:p>
            <a:pPr marL="285750" indent="-285750">
              <a:lnSpc>
                <a:spcPct val="110000"/>
              </a:lnSpc>
              <a:spcAft>
                <a:spcPts val="600"/>
              </a:spcAft>
              <a:buFont typeface="Arial" panose="020B0604020202020204" pitchFamily="34" charset="0"/>
              <a:buChar char="•"/>
            </a:pPr>
            <a:r>
              <a:rPr lang="fr-FR" dirty="0">
                <a:latin typeface="Century Gothic" panose="020B0502020202020204" pitchFamily="34" charset="0"/>
              </a:rPr>
              <a:t>« Les </a:t>
            </a:r>
            <a:r>
              <a:rPr lang="fr-FR" b="1" dirty="0">
                <a:latin typeface="Century Gothic" panose="020B0502020202020204" pitchFamily="34" charset="0"/>
              </a:rPr>
              <a:t>introductions sont en effet plus courtes </a:t>
            </a:r>
            <a:r>
              <a:rPr lang="fr-FR" dirty="0">
                <a:latin typeface="Century Gothic" panose="020B0502020202020204" pitchFamily="34" charset="0"/>
              </a:rPr>
              <a:t>malgré des annonces de plan encore trop « copieuses ». Celles-ci doivent simplement préciser les périodisations retenues, en les justifiant au regard de la problématique proposée. » (RJ 23)</a:t>
            </a:r>
          </a:p>
          <a:p>
            <a:pPr marL="285750" indent="-285750">
              <a:lnSpc>
                <a:spcPct val="110000"/>
              </a:lnSpc>
              <a:spcAft>
                <a:spcPts val="600"/>
              </a:spcAft>
              <a:buFont typeface="Arial" panose="020B0604020202020204" pitchFamily="34" charset="0"/>
              <a:buChar char="•"/>
            </a:pPr>
            <a:r>
              <a:rPr lang="fr-FR" dirty="0">
                <a:latin typeface="Century Gothic" panose="020B0502020202020204" pitchFamily="34" charset="0"/>
              </a:rPr>
              <a:t>« La phase de questionnement ne peut être constituée d’une </a:t>
            </a:r>
            <a:r>
              <a:rPr lang="fr-FR" b="1" dirty="0">
                <a:latin typeface="Century Gothic" panose="020B0502020202020204" pitchFamily="34" charset="0"/>
              </a:rPr>
              <a:t>cascade de questions généralistes </a:t>
            </a:r>
            <a:r>
              <a:rPr lang="fr-FR" dirty="0">
                <a:latin typeface="Century Gothic" panose="020B0502020202020204" pitchFamily="34" charset="0"/>
              </a:rPr>
              <a:t>»</a:t>
            </a:r>
          </a:p>
          <a:p>
            <a:pPr marL="285750" indent="-285750">
              <a:lnSpc>
                <a:spcPct val="110000"/>
              </a:lnSpc>
              <a:spcAft>
                <a:spcPts val="600"/>
              </a:spcAft>
              <a:buFont typeface="Arial" panose="020B0604020202020204" pitchFamily="34" charset="0"/>
              <a:buChar char="•"/>
            </a:pPr>
            <a:r>
              <a:rPr lang="fr-FR" dirty="0">
                <a:latin typeface="Century Gothic" panose="020B0502020202020204" pitchFamily="34" charset="0"/>
              </a:rPr>
              <a:t>« Les définitions se succèdent jusqu’à provoquer un effet de </a:t>
            </a:r>
            <a:r>
              <a:rPr lang="fr-FR" b="1" dirty="0">
                <a:latin typeface="Century Gothic" panose="020B0502020202020204" pitchFamily="34" charset="0"/>
              </a:rPr>
              <a:t>listage</a:t>
            </a:r>
            <a:r>
              <a:rPr lang="fr-FR" dirty="0">
                <a:latin typeface="Century Gothic" panose="020B0502020202020204" pitchFamily="34" charset="0"/>
              </a:rPr>
              <a:t> » </a:t>
            </a:r>
            <a:r>
              <a:rPr lang="fr-FR" dirty="0">
                <a:latin typeface="Century Gothic" panose="020B0502020202020204" pitchFamily="34" charset="0"/>
                <a:sym typeface="Wingdings" pitchFamily="2" charset="2"/>
              </a:rPr>
              <a:t></a:t>
            </a:r>
            <a:r>
              <a:rPr lang="fr-FR" dirty="0">
                <a:latin typeface="Century Gothic" panose="020B0502020202020204" pitchFamily="34" charset="0"/>
              </a:rPr>
              <a:t> Faire interagir et articuler les mots clés</a:t>
            </a:r>
          </a:p>
          <a:p>
            <a:pPr marL="0" lvl="1" indent="0">
              <a:buFont typeface="Arial" panose="020B0604020202020204" pitchFamily="34" charset="0"/>
              <a:buNone/>
            </a:pPr>
            <a:endParaRPr lang="fr-FR" u="sng"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37</a:t>
            </a:fld>
            <a:endParaRPr lang="fr-FR" dirty="0"/>
          </a:p>
        </p:txBody>
      </p:sp>
    </p:spTree>
    <p:extLst>
      <p:ext uri="{BB962C8B-B14F-4D97-AF65-F5344CB8AC3E}">
        <p14:creationId xmlns:p14="http://schemas.microsoft.com/office/powerpoint/2010/main" val="7065615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pPr marL="0" lvl="1" indent="0">
              <a:buFont typeface="Arial" panose="020B0604020202020204" pitchFamily="34" charset="0"/>
              <a:buNone/>
            </a:pPr>
            <a:r>
              <a:rPr lang="fr-FR" u="sng" dirty="0"/>
              <a:t>Nuance</a:t>
            </a:r>
            <a:r>
              <a:rPr lang="fr-FR" u="none" dirty="0"/>
              <a:t> : Proposer un regard critique sur ma réponse sans la réfuter !</a:t>
            </a:r>
          </a:p>
          <a:p>
            <a:pPr marL="0" lvl="1" indent="0">
              <a:buFont typeface="Arial" panose="020B0604020202020204" pitchFamily="34" charset="0"/>
              <a:buNone/>
            </a:pPr>
            <a:r>
              <a:rPr lang="fr-FR" u="none" dirty="0"/>
              <a:t>Différents niveaux de nuances :</a:t>
            </a:r>
          </a:p>
          <a:p>
            <a:pPr lvl="1"/>
            <a:r>
              <a:rPr lang="fr-FR" b="1" dirty="0">
                <a:solidFill>
                  <a:srgbClr val="000000"/>
                </a:solidFill>
                <a:effectLst/>
                <a:latin typeface="Helvetica" pitchFamily="2" charset="0"/>
              </a:rPr>
              <a:t>1) Oui mais non (thèse/antithèse)</a:t>
            </a:r>
            <a:endParaRPr lang="fr-FR" dirty="0">
              <a:solidFill>
                <a:srgbClr val="000000"/>
              </a:solidFill>
              <a:effectLst/>
              <a:latin typeface="Helvetica" pitchFamily="2" charset="0"/>
            </a:endParaRPr>
          </a:p>
          <a:p>
            <a:pPr lvl="1"/>
            <a:r>
              <a:rPr lang="fr-FR" b="1" dirty="0">
                <a:solidFill>
                  <a:srgbClr val="000000"/>
                </a:solidFill>
                <a:effectLst/>
                <a:latin typeface="Helvetica" pitchFamily="2" charset="0"/>
              </a:rPr>
              <a:t>2) Oui mais pas que (mobilise un élément supplémentaire, extérieur au sujet)</a:t>
            </a:r>
            <a:endParaRPr lang="fr-FR" dirty="0">
              <a:solidFill>
                <a:srgbClr val="000000"/>
              </a:solidFill>
              <a:effectLst/>
              <a:latin typeface="Helvetica" pitchFamily="2" charset="0"/>
            </a:endParaRPr>
          </a:p>
          <a:p>
            <a:pPr lvl="1"/>
            <a:r>
              <a:rPr lang="fr-FR" b="1" dirty="0">
                <a:solidFill>
                  <a:srgbClr val="000000"/>
                </a:solidFill>
                <a:effectLst/>
                <a:latin typeface="Helvetica" pitchFamily="2" charset="0"/>
              </a:rPr>
              <a:t>3) Oui mais par contre (dominant/dominé)</a:t>
            </a:r>
            <a:endParaRPr lang="fr-FR" dirty="0">
              <a:solidFill>
                <a:srgbClr val="000000"/>
              </a:solidFill>
              <a:effectLst/>
              <a:latin typeface="Helvetica" pitchFamily="2" charset="0"/>
            </a:endParaRPr>
          </a:p>
          <a:p>
            <a:pPr lvl="1"/>
            <a:r>
              <a:rPr lang="fr-FR" b="1" dirty="0">
                <a:solidFill>
                  <a:srgbClr val="000000"/>
                </a:solidFill>
                <a:effectLst/>
                <a:latin typeface="Helvetica" pitchFamily="2" charset="0"/>
              </a:rPr>
              <a:t>4) Oui mais ce n’est pas si simple, enjeux et rapports de pouvoir sous-jacents</a:t>
            </a:r>
          </a:p>
          <a:p>
            <a:pPr lvl="1"/>
            <a:endParaRPr lang="fr-FR" b="1" dirty="0">
              <a:solidFill>
                <a:srgbClr val="000000"/>
              </a:solidFill>
              <a:effectLst/>
              <a:latin typeface="Helvetica" pitchFamily="2" charset="0"/>
            </a:endParaRPr>
          </a:p>
          <a:p>
            <a:pPr>
              <a:lnSpc>
                <a:spcPct val="110000"/>
              </a:lnSpc>
              <a:spcAft>
                <a:spcPts val="600"/>
              </a:spcAft>
            </a:pPr>
            <a:r>
              <a:rPr lang="fr-FR" b="0" u="none" dirty="0">
                <a:solidFill>
                  <a:srgbClr val="000000"/>
                </a:solidFill>
                <a:effectLst/>
                <a:latin typeface="Helvetica" pitchFamily="2" charset="0"/>
              </a:rPr>
              <a:t>Ancien RDJ</a:t>
            </a:r>
            <a:r>
              <a:rPr lang="fr-FR" b="0" u="sng" dirty="0">
                <a:solidFill>
                  <a:srgbClr val="000000"/>
                </a:solidFill>
                <a:effectLst/>
                <a:latin typeface="Helvetica" pitchFamily="2" charset="0"/>
              </a:rPr>
              <a:t> : </a:t>
            </a:r>
            <a:r>
              <a:rPr lang="fr-FR" sz="1200" dirty="0">
                <a:latin typeface="Century Gothic" panose="020B0502020202020204" pitchFamily="34" charset="0"/>
              </a:rPr>
              <a:t>« </a:t>
            </a:r>
            <a:r>
              <a:rPr lang="fr-FR" sz="1200" i="1" dirty="0">
                <a:latin typeface="Century Gothic" panose="020B0502020202020204" pitchFamily="34" charset="0"/>
              </a:rPr>
              <a:t>Trop de problématiques sont</a:t>
            </a:r>
            <a:r>
              <a:rPr lang="fr-FR" sz="1200" b="1" i="1" dirty="0">
                <a:latin typeface="Century Gothic" panose="020B0502020202020204" pitchFamily="34" charset="0"/>
              </a:rPr>
              <a:t> alambiquées</a:t>
            </a:r>
            <a:r>
              <a:rPr lang="fr-FR" sz="1200" i="1" dirty="0">
                <a:latin typeface="Century Gothic" panose="020B0502020202020204" pitchFamily="34" charset="0"/>
              </a:rPr>
              <a:t>, au point de perdre parfois les correcteurs.</a:t>
            </a:r>
            <a:r>
              <a:rPr lang="fr-FR" sz="1200" dirty="0">
                <a:latin typeface="Century Gothic" panose="020B0502020202020204" pitchFamily="34" charset="0"/>
              </a:rPr>
              <a:t>»</a:t>
            </a:r>
          </a:p>
          <a:p>
            <a:pPr marL="0" lvl="1"/>
            <a:endParaRPr lang="fr-FR" b="0" u="none" dirty="0">
              <a:solidFill>
                <a:srgbClr val="000000"/>
              </a:solidFill>
              <a:effectLst/>
              <a:latin typeface="Helvetica" pitchFamily="2" charset="0"/>
            </a:endParaRPr>
          </a:p>
          <a:p>
            <a:pPr marL="0" lvl="1"/>
            <a:r>
              <a:rPr lang="fr-FR" b="0" u="sng" dirty="0">
                <a:solidFill>
                  <a:srgbClr val="000000"/>
                </a:solidFill>
                <a:effectLst/>
                <a:latin typeface="Helvetica" pitchFamily="2" charset="0"/>
              </a:rPr>
              <a:t>Questions à se poser</a:t>
            </a:r>
            <a:r>
              <a:rPr lang="fr-FR" b="0" u="none" dirty="0">
                <a:solidFill>
                  <a:srgbClr val="000000"/>
                </a:solidFill>
                <a:effectLst/>
                <a:latin typeface="Helvetica" pitchFamily="2" charset="0"/>
              </a:rPr>
              <a:t> :</a:t>
            </a:r>
          </a:p>
          <a:p>
            <a:r>
              <a:rPr lang="fr-FR" dirty="0">
                <a:latin typeface="Century Gothic" panose="020B0502020202020204" pitchFamily="34" charset="0"/>
              </a:rPr>
              <a:t>Est-ce que je </a:t>
            </a:r>
            <a:r>
              <a:rPr lang="fr-FR" b="1" dirty="0">
                <a:latin typeface="Century Gothic" panose="020B0502020202020204" pitchFamily="34" charset="0"/>
              </a:rPr>
              <a:t>réponds</a:t>
            </a:r>
            <a:r>
              <a:rPr lang="fr-FR" dirty="0">
                <a:latin typeface="Century Gothic" panose="020B0502020202020204" pitchFamily="34" charset="0"/>
              </a:rPr>
              <a:t> à la question qui m’a été posée ?</a:t>
            </a:r>
          </a:p>
          <a:p>
            <a:r>
              <a:rPr lang="fr-FR" dirty="0">
                <a:latin typeface="Century Gothic" panose="020B0502020202020204" pitchFamily="34" charset="0"/>
              </a:rPr>
              <a:t>Est-ce que ma problématique témoigne d’une évolution ? D’un processus sous-jacent explicatif ?</a:t>
            </a:r>
          </a:p>
          <a:p>
            <a:r>
              <a:rPr lang="fr-FR" dirty="0">
                <a:latin typeface="Century Gothic" panose="020B0502020202020204" pitchFamily="34" charset="0"/>
              </a:rPr>
              <a:t>Est-ce que je réponds au quoi et au pourquoi ?</a:t>
            </a:r>
            <a:endParaRPr lang="fr-FR" u="sng" dirty="0">
              <a:solidFill>
                <a:srgbClr val="000000"/>
              </a:solidFill>
              <a:effectLst/>
              <a:latin typeface="Helvetica" pitchFamily="2" charset="0"/>
            </a:endParaRPr>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39</a:t>
            </a:fld>
            <a:endParaRPr lang="fr-FR" dirty="0"/>
          </a:p>
        </p:txBody>
      </p:sp>
    </p:spTree>
    <p:extLst>
      <p:ext uri="{BB962C8B-B14F-4D97-AF65-F5344CB8AC3E}">
        <p14:creationId xmlns:p14="http://schemas.microsoft.com/office/powerpoint/2010/main" val="1019509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r>
              <a:rPr lang="fr-FR" dirty="0"/>
              <a:t>Souvent </a:t>
            </a:r>
            <a:r>
              <a:rPr lang="fr-FR" dirty="0">
                <a:sym typeface="Wingdings" pitchFamily="2" charset="2"/>
              </a:rPr>
              <a:t> phrases trop longues dans la problématique : « on veut tout mettre »</a:t>
            </a:r>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40</a:t>
            </a:fld>
            <a:endParaRPr lang="fr-FR" dirty="0"/>
          </a:p>
        </p:txBody>
      </p:sp>
    </p:spTree>
    <p:extLst>
      <p:ext uri="{BB962C8B-B14F-4D97-AF65-F5344CB8AC3E}">
        <p14:creationId xmlns:p14="http://schemas.microsoft.com/office/powerpoint/2010/main" val="11150325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pPr marL="0" lvl="1" indent="0">
              <a:buFont typeface="Arial" panose="020B0604020202020204" pitchFamily="34" charset="0"/>
              <a:buNone/>
            </a:pPr>
            <a:r>
              <a:rPr lang="fr-FR" u="none" dirty="0">
                <a:solidFill>
                  <a:srgbClr val="000000"/>
                </a:solidFill>
                <a:effectLst/>
                <a:latin typeface="Helvetica" pitchFamily="2" charset="0"/>
              </a:rPr>
              <a:t>Détour méthodo dans les diapos suivantes</a:t>
            </a:r>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41</a:t>
            </a:fld>
            <a:endParaRPr lang="fr-FR" dirty="0"/>
          </a:p>
        </p:txBody>
      </p:sp>
    </p:spTree>
    <p:extLst>
      <p:ext uri="{BB962C8B-B14F-4D97-AF65-F5344CB8AC3E}">
        <p14:creationId xmlns:p14="http://schemas.microsoft.com/office/powerpoint/2010/main" val="35235297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44</a:t>
            </a:fld>
            <a:endParaRPr lang="fr-FR" dirty="0"/>
          </a:p>
        </p:txBody>
      </p:sp>
    </p:spTree>
    <p:extLst>
      <p:ext uri="{BB962C8B-B14F-4D97-AF65-F5344CB8AC3E}">
        <p14:creationId xmlns:p14="http://schemas.microsoft.com/office/powerpoint/2010/main" val="772321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2</a:t>
            </a:fld>
            <a:endParaRPr lang="fr-FR" dirty="0"/>
          </a:p>
        </p:txBody>
      </p:sp>
    </p:spTree>
    <p:extLst>
      <p:ext uri="{BB962C8B-B14F-4D97-AF65-F5344CB8AC3E}">
        <p14:creationId xmlns:p14="http://schemas.microsoft.com/office/powerpoint/2010/main" val="39107453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pPr algn="l"/>
            <a:r>
              <a:rPr lang="fr-GP" sz="1200" b="1">
                <a:solidFill>
                  <a:schemeClr val="tx1"/>
                </a:solidFill>
              </a:rPr>
              <a:t>Schématiquement, on peut dire qu’argumenter en E1, </a:t>
            </a:r>
            <a:r>
              <a:rPr lang="fr-GP" sz="1200">
                <a:solidFill>
                  <a:schemeClr val="tx1"/>
                </a:solidFill>
              </a:rPr>
              <a:t>c’est s’attacher à décrire et expliquer, de manière dynamique et systémique, en s’appuyant sur des faits et des pistes explicatives, pour démontrer une idée, laquelle est le fil conducteur annoncé au préalable de l’argumentation</a:t>
            </a:r>
            <a:endParaRPr lang="fr-FR" dirty="0"/>
          </a:p>
          <a:p>
            <a:pPr marL="457200" indent="-457200" algn="l">
              <a:buFont typeface="Arial" panose="020B0604020202020204" pitchFamily="34" charset="0"/>
              <a:buChar char="•"/>
            </a:pPr>
            <a:r>
              <a:rPr lang="fr-FR" sz="1200" dirty="0">
                <a:effectLst/>
                <a:latin typeface="Calibri" panose="020F0502020204030204" pitchFamily="34" charset="0"/>
              </a:rPr>
              <a:t>Chaque sous-partie (ou bloc argumentaire) est constituée d’arguments qui permettent de développer votre réponse au sujet. Plus précisément, il s’agit de développer l’idée de démonstration de la sous partie. Elle est composée des éléments descriptifs et explicatifs pour justifier le développement de l’idée de démonstration </a:t>
            </a:r>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46</a:t>
            </a:fld>
            <a:endParaRPr lang="fr-FR" dirty="0"/>
          </a:p>
        </p:txBody>
      </p:sp>
    </p:spTree>
    <p:extLst>
      <p:ext uri="{BB962C8B-B14F-4D97-AF65-F5344CB8AC3E}">
        <p14:creationId xmlns:p14="http://schemas.microsoft.com/office/powerpoint/2010/main" val="8719119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r>
              <a:rPr lang="fr-FR" dirty="0"/>
              <a:t>Souvent </a:t>
            </a:r>
            <a:r>
              <a:rPr lang="fr-FR" dirty="0">
                <a:sym typeface="Wingdings" pitchFamily="2" charset="2"/>
              </a:rPr>
              <a:t> phrases trop longues dans la problématique : « on veut tout mettre »</a:t>
            </a:r>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47</a:t>
            </a:fld>
            <a:endParaRPr lang="fr-FR" dirty="0"/>
          </a:p>
        </p:txBody>
      </p:sp>
    </p:spTree>
    <p:extLst>
      <p:ext uri="{BB962C8B-B14F-4D97-AF65-F5344CB8AC3E}">
        <p14:creationId xmlns:p14="http://schemas.microsoft.com/office/powerpoint/2010/main" val="31528102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r>
              <a:rPr lang="fr-FR" b="1" u="sng" dirty="0"/>
              <a:t>Nuance P1</a:t>
            </a:r>
            <a:r>
              <a:rPr lang="fr-FR" b="0" u="none" dirty="0"/>
              <a:t> :</a:t>
            </a:r>
            <a:endParaRPr lang="fr-FR" b="1" u="sng" dirty="0"/>
          </a:p>
          <a:p>
            <a:pPr marL="628650" lvl="1" indent="-171450">
              <a:buFont typeface="Arial" panose="020B0604020202020204" pitchFamily="34" charset="0"/>
              <a:buChar char="•"/>
            </a:pPr>
            <a:r>
              <a:rPr lang="fr-FR" b="0" u="none" dirty="0"/>
              <a:t>Qu’est-ce qui fonctionne ? : </a:t>
            </a:r>
          </a:p>
          <a:p>
            <a:pPr marL="1085850" lvl="2" indent="-171450">
              <a:buFont typeface="Arial" panose="020B0604020202020204" pitchFamily="34" charset="0"/>
              <a:buChar char="•"/>
            </a:pPr>
            <a:r>
              <a:rPr lang="fr-FR" b="0" u="none" dirty="0"/>
              <a:t>Reprise d’un indicateur annoncé dans l’introduction/pbmatique </a:t>
            </a:r>
            <a:r>
              <a:rPr lang="fr-FR" b="0" u="none" dirty="0">
                <a:sym typeface="Wingdings" pitchFamily="2" charset="2"/>
              </a:rPr>
              <a:t> « </a:t>
            </a:r>
            <a:r>
              <a:rPr lang="fr-FR" b="1" u="none" dirty="0">
                <a:sym typeface="Wingdings" pitchFamily="2" charset="2"/>
              </a:rPr>
              <a:t>invariant explicite</a:t>
            </a:r>
            <a:r>
              <a:rPr lang="fr-FR" b="0" u="none" dirty="0">
                <a:sym typeface="Wingdings" pitchFamily="2" charset="2"/>
              </a:rPr>
              <a:t> » du B3</a:t>
            </a:r>
          </a:p>
          <a:p>
            <a:pPr marL="1085850" lvl="2" indent="-171450">
              <a:buFont typeface="Arial" panose="020B0604020202020204" pitchFamily="34" charset="0"/>
              <a:buChar char="•"/>
            </a:pPr>
            <a:r>
              <a:rPr lang="fr-FR" b="0" u="none" dirty="0">
                <a:sym typeface="Wingdings" pitchFamily="2" charset="2"/>
              </a:rPr>
              <a:t>Connaissances en partie référencées (B3) et adaptées</a:t>
            </a:r>
          </a:p>
          <a:p>
            <a:pPr marL="0" lvl="2" indent="0">
              <a:buFont typeface="Arial" panose="020B0604020202020204" pitchFamily="34" charset="0"/>
              <a:buNone/>
            </a:pPr>
            <a:endParaRPr lang="fr-FR" b="0" u="none" dirty="0">
              <a:sym typeface="Wingdings" pitchFamily="2" charset="2"/>
            </a:endParaRPr>
          </a:p>
          <a:p>
            <a:pPr marL="628650" lvl="3" indent="-171450">
              <a:buFont typeface="Arial" panose="020B0604020202020204" pitchFamily="34" charset="0"/>
              <a:buChar char="•"/>
            </a:pPr>
            <a:r>
              <a:rPr lang="fr-FR" b="0" u="none" dirty="0">
                <a:sym typeface="Wingdings" pitchFamily="2" charset="2"/>
              </a:rPr>
              <a:t>Ce qu’il faut améliorer :</a:t>
            </a:r>
          </a:p>
          <a:p>
            <a:pPr marL="1085850" lvl="4" indent="-171450">
              <a:buFont typeface="Arial" panose="020B0604020202020204" pitchFamily="34" charset="0"/>
              <a:buChar char="•"/>
            </a:pPr>
            <a:r>
              <a:rPr lang="fr-FR" b="0" u="none" dirty="0">
                <a:sym typeface="Wingdings" pitchFamily="2" charset="2"/>
              </a:rPr>
              <a:t>Utilisation du contexte « École »</a:t>
            </a:r>
          </a:p>
          <a:p>
            <a:pPr marL="1085850" lvl="4" indent="-171450">
              <a:buFont typeface="Arial" panose="020B0604020202020204" pitchFamily="34" charset="0"/>
              <a:buChar char="•"/>
            </a:pPr>
            <a:r>
              <a:rPr lang="fr-FR" b="0" u="none" dirty="0">
                <a:sym typeface="Wingdings" pitchFamily="2" charset="2"/>
              </a:rPr>
              <a:t>Enjeux de légitimité/conformité à expliciter</a:t>
            </a:r>
          </a:p>
          <a:p>
            <a:pPr marL="1085850" lvl="4" indent="-171450">
              <a:buFont typeface="Arial" panose="020B0604020202020204" pitchFamily="34" charset="0"/>
              <a:buChar char="•"/>
            </a:pPr>
            <a:r>
              <a:rPr lang="fr-FR" b="0" u="none" dirty="0">
                <a:sym typeface="Wingdings" pitchFamily="2" charset="2"/>
              </a:rPr>
              <a:t>Notion de « représentation de l’élève » : à préciser</a:t>
            </a:r>
            <a:endParaRPr lang="fr-FR" b="0" u="none"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48</a:t>
            </a:fld>
            <a:endParaRPr lang="fr-FR" dirty="0"/>
          </a:p>
        </p:txBody>
      </p:sp>
    </p:spTree>
    <p:extLst>
      <p:ext uri="{BB962C8B-B14F-4D97-AF65-F5344CB8AC3E}">
        <p14:creationId xmlns:p14="http://schemas.microsoft.com/office/powerpoint/2010/main" val="20386250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pPr marL="228600" indent="-228600">
              <a:buAutoNum type="arabicParenR"/>
            </a:pPr>
            <a:r>
              <a:rPr lang="fr-FR" dirty="0"/>
              <a:t>L’idée de démonstration n’en est pas une </a:t>
            </a:r>
            <a:r>
              <a:rPr lang="fr-FR" dirty="0">
                <a:sym typeface="Wingdings" pitchFamily="2" charset="2"/>
              </a:rPr>
              <a:t> Description d’un élément d’histoire</a:t>
            </a:r>
          </a:p>
          <a:p>
            <a:pPr marL="228600" indent="-228600">
              <a:buAutoNum type="arabicParenR"/>
            </a:pPr>
            <a:r>
              <a:rPr lang="fr-FR" dirty="0">
                <a:sym typeface="Wingdings" pitchFamily="2" charset="2"/>
              </a:rPr>
              <a:t>Dans le paragraphe d’illustration : donne des éléments descriptifs pas de lien avec des éléments de contexte ou un enjeu/processus sous-jacent qui expliquerait cette opposition et ses fondements / conséquences ?</a:t>
            </a:r>
          </a:p>
          <a:p>
            <a:pPr marL="0" indent="0">
              <a:buNone/>
            </a:pPr>
            <a:endParaRPr lang="fr-FR" dirty="0">
              <a:sym typeface="Wingdings" pitchFamily="2" charset="2"/>
            </a:endParaRPr>
          </a:p>
          <a:p>
            <a:pPr marL="0" indent="0">
              <a:buNone/>
            </a:pPr>
            <a:r>
              <a:rPr lang="fr-FR" dirty="0">
                <a:sym typeface="Wingdings" pitchFamily="2" charset="2"/>
              </a:rPr>
              <a:t> On n’est pas dans l’argumentation  copie qui « </a:t>
            </a:r>
            <a:r>
              <a:rPr lang="fr-FR" b="1" dirty="0">
                <a:sym typeface="Wingdings" pitchFamily="2" charset="2"/>
              </a:rPr>
              <a:t>raconte</a:t>
            </a:r>
            <a:r>
              <a:rPr lang="fr-FR" dirty="0">
                <a:sym typeface="Wingdings" pitchFamily="2" charset="2"/>
              </a:rPr>
              <a:t> »</a:t>
            </a:r>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49</a:t>
            </a:fld>
            <a:endParaRPr lang="fr-FR" dirty="0"/>
          </a:p>
        </p:txBody>
      </p:sp>
    </p:spTree>
    <p:extLst>
      <p:ext uri="{BB962C8B-B14F-4D97-AF65-F5344CB8AC3E}">
        <p14:creationId xmlns:p14="http://schemas.microsoft.com/office/powerpoint/2010/main" val="27566171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r>
              <a:rPr lang="fr-FR" dirty="0"/>
              <a:t>Description de ce qui se fait en EPS </a:t>
            </a:r>
            <a:r>
              <a:rPr lang="fr-FR" dirty="0">
                <a:sym typeface="Wingdings" pitchFamily="2" charset="2"/>
              </a:rPr>
              <a:t> la question de « </a:t>
            </a:r>
            <a:r>
              <a:rPr lang="fr-FR" b="1" dirty="0">
                <a:sym typeface="Wingdings" pitchFamily="2" charset="2"/>
              </a:rPr>
              <a:t>l’unification</a:t>
            </a:r>
            <a:r>
              <a:rPr lang="fr-FR" dirty="0">
                <a:sym typeface="Wingdings" pitchFamily="2" charset="2"/>
              </a:rPr>
              <a:t> » n’est pas réellement démontrée.</a:t>
            </a:r>
          </a:p>
          <a:p>
            <a:pPr marL="171450" indent="-171450">
              <a:buFont typeface="Wingdings" pitchFamily="2" charset="2"/>
              <a:buChar char="à"/>
            </a:pPr>
            <a:r>
              <a:rPr lang="fr-FR" dirty="0">
                <a:sym typeface="Wingdings" pitchFamily="2" charset="2"/>
              </a:rPr>
              <a:t>Pluralité / Unité énoncées sans réel fondements.</a:t>
            </a:r>
          </a:p>
          <a:p>
            <a:pPr marL="171450" indent="-171450">
              <a:buFont typeface="Wingdings" pitchFamily="2" charset="2"/>
              <a:buChar char="à"/>
            </a:pPr>
            <a:endParaRPr lang="fr-FR" dirty="0">
              <a:sym typeface="Wingdings" pitchFamily="2" charset="2"/>
            </a:endParaRP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fr-FR" sz="1800" dirty="0">
                <a:effectLst/>
                <a:latin typeface="TimesNewRomanPSMT"/>
              </a:rPr>
              <a:t>-Les mises en contexte sont ponctuelles et/ou superficielles, relèvent d’une mise en décor (toile de fond) sous forme d’essaimage d’éléments du contexte scolaire et/ou social </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1800" dirty="0">
                <a:effectLst/>
                <a:latin typeface="TimesNewRomanPSMT"/>
              </a:rPr>
              <a:t>+ Attention aux élément caricaturaux </a:t>
            </a:r>
            <a:r>
              <a:rPr lang="fr-FR" sz="1800" dirty="0">
                <a:effectLst/>
                <a:latin typeface="TimesNewRomanPSMT"/>
                <a:sym typeface="Wingdings" pitchFamily="2" charset="2"/>
              </a:rPr>
              <a:t> ex : JO de Rome</a:t>
            </a:r>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50</a:t>
            </a:fld>
            <a:endParaRPr lang="fr-FR" dirty="0"/>
          </a:p>
        </p:txBody>
      </p:sp>
    </p:spTree>
    <p:extLst>
      <p:ext uri="{BB962C8B-B14F-4D97-AF65-F5344CB8AC3E}">
        <p14:creationId xmlns:p14="http://schemas.microsoft.com/office/powerpoint/2010/main" val="39486464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A773-6E64-5AFC-207F-4071A4A801C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EE03185-83D4-4875-32C2-E1D5BC51D6BE}"/>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E6FEC102-5C3E-F013-8B97-5373B64C8182}"/>
              </a:ext>
            </a:extLst>
          </p:cNvPr>
          <p:cNvSpPr>
            <a:spLocks noGrp="1"/>
          </p:cNvSpPr>
          <p:nvPr>
            <p:ph type="body" idx="1"/>
          </p:nvPr>
        </p:nvSpPr>
        <p:spPr/>
        <p:txBody>
          <a:bodyPr/>
          <a:lstStyle/>
          <a:p>
            <a:pPr marL="228600" indent="-228600">
              <a:buAutoNum type="arabicParenR"/>
            </a:pPr>
            <a:r>
              <a:rPr lang="fr-FR" dirty="0"/>
              <a:t>L’idée de démonstration n’en est pas une </a:t>
            </a:r>
            <a:r>
              <a:rPr lang="fr-FR" dirty="0">
                <a:sym typeface="Wingdings" pitchFamily="2" charset="2"/>
              </a:rPr>
              <a:t> Description d’un élément d’histoire</a:t>
            </a:r>
          </a:p>
          <a:p>
            <a:pPr marL="228600" indent="-228600">
              <a:buAutoNum type="arabicParenR"/>
            </a:pPr>
            <a:r>
              <a:rPr lang="fr-FR" dirty="0">
                <a:sym typeface="Wingdings" pitchFamily="2" charset="2"/>
              </a:rPr>
              <a:t>Dans le paragraphe d’illustration : donne des éléments descriptifs pas de lien avec des éléments de contexte ou un enjeu/processus sous-jacent qui expliquerait cette opposition et ses fondements / conséquences ?</a:t>
            </a:r>
          </a:p>
          <a:p>
            <a:pPr marL="0" indent="0">
              <a:buNone/>
            </a:pPr>
            <a:endParaRPr lang="fr-FR" dirty="0">
              <a:sym typeface="Wingdings" pitchFamily="2" charset="2"/>
            </a:endParaRPr>
          </a:p>
          <a:p>
            <a:pPr marL="0" indent="0">
              <a:buNone/>
            </a:pPr>
            <a:r>
              <a:rPr lang="fr-FR" dirty="0">
                <a:sym typeface="Wingdings" pitchFamily="2" charset="2"/>
              </a:rPr>
              <a:t> On n’est pas dans l’argumentation  copie qui « </a:t>
            </a:r>
            <a:r>
              <a:rPr lang="fr-FR" b="1" dirty="0">
                <a:sym typeface="Wingdings" pitchFamily="2" charset="2"/>
              </a:rPr>
              <a:t>raconte</a:t>
            </a:r>
            <a:r>
              <a:rPr lang="fr-FR" dirty="0">
                <a:sym typeface="Wingdings" pitchFamily="2" charset="2"/>
              </a:rPr>
              <a:t> »</a:t>
            </a:r>
            <a:endParaRPr lang="fr-FR" dirty="0"/>
          </a:p>
        </p:txBody>
      </p:sp>
      <p:sp>
        <p:nvSpPr>
          <p:cNvPr id="4" name="Espace réservé du numéro de diapositive 3">
            <a:extLst>
              <a:ext uri="{FF2B5EF4-FFF2-40B4-BE49-F238E27FC236}">
                <a16:creationId xmlns:a16="http://schemas.microsoft.com/office/drawing/2014/main" id="{66A29847-5F2A-7C9B-094E-5757347A9130}"/>
              </a:ext>
            </a:extLst>
          </p:cNvPr>
          <p:cNvSpPr>
            <a:spLocks noGrp="1"/>
          </p:cNvSpPr>
          <p:nvPr>
            <p:ph type="sldNum" sz="quarter" idx="5"/>
          </p:nvPr>
        </p:nvSpPr>
        <p:spPr/>
        <p:txBody>
          <a:bodyPr/>
          <a:lstStyle/>
          <a:p>
            <a:fld id="{37741089-8F5E-4BED-B0EC-374B876BBCD4}" type="slidenum">
              <a:rPr lang="fr-FR" smtClean="0"/>
              <a:t>51</a:t>
            </a:fld>
            <a:endParaRPr lang="fr-FR" dirty="0"/>
          </a:p>
        </p:txBody>
      </p:sp>
    </p:spTree>
    <p:extLst>
      <p:ext uri="{BB962C8B-B14F-4D97-AF65-F5344CB8AC3E}">
        <p14:creationId xmlns:p14="http://schemas.microsoft.com/office/powerpoint/2010/main" val="4103726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B6488-374A-C6CF-916B-85C030DD3AB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E060EE9-36D9-1839-34A8-F98AFF9DA748}"/>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582EB9B2-71A2-37EA-D6C5-23BEEC47E320}"/>
              </a:ext>
            </a:extLst>
          </p:cNvPr>
          <p:cNvSpPr>
            <a:spLocks noGrp="1"/>
          </p:cNvSpPr>
          <p:nvPr>
            <p:ph type="body" idx="1"/>
          </p:nvPr>
        </p:nvSpPr>
        <p:spPr/>
        <p:txBody>
          <a:bodyPr/>
          <a:lstStyle/>
          <a:p>
            <a:pPr marL="228600" indent="-228600">
              <a:buAutoNum type="arabicParenR"/>
            </a:pPr>
            <a:r>
              <a:rPr lang="fr-FR" dirty="0"/>
              <a:t>L’idée de démonstration n’en est pas une </a:t>
            </a:r>
            <a:r>
              <a:rPr lang="fr-FR" dirty="0">
                <a:sym typeface="Wingdings" pitchFamily="2" charset="2"/>
              </a:rPr>
              <a:t> Description d’un élément d’histoire</a:t>
            </a:r>
          </a:p>
          <a:p>
            <a:pPr marL="228600" indent="-228600">
              <a:buAutoNum type="arabicParenR"/>
            </a:pPr>
            <a:r>
              <a:rPr lang="fr-FR" dirty="0">
                <a:sym typeface="Wingdings" pitchFamily="2" charset="2"/>
              </a:rPr>
              <a:t>Dans le paragraphe d’illustration : donne des éléments descriptifs pas de lien avec des éléments de contexte ou un enjeu/processus sous-jacent qui expliquerait cette opposition et ses fondements / conséquences ?</a:t>
            </a:r>
          </a:p>
          <a:p>
            <a:pPr marL="0" indent="0">
              <a:buNone/>
            </a:pPr>
            <a:endParaRPr lang="fr-FR" dirty="0">
              <a:sym typeface="Wingdings" pitchFamily="2" charset="2"/>
            </a:endParaRPr>
          </a:p>
          <a:p>
            <a:pPr marL="0" indent="0">
              <a:buNone/>
            </a:pPr>
            <a:r>
              <a:rPr lang="fr-FR" dirty="0">
                <a:sym typeface="Wingdings" pitchFamily="2" charset="2"/>
              </a:rPr>
              <a:t> On n’est pas dans l’argumentation  copie qui « </a:t>
            </a:r>
            <a:r>
              <a:rPr lang="fr-FR" b="1" dirty="0">
                <a:sym typeface="Wingdings" pitchFamily="2" charset="2"/>
              </a:rPr>
              <a:t>raconte</a:t>
            </a:r>
            <a:r>
              <a:rPr lang="fr-FR" dirty="0">
                <a:sym typeface="Wingdings" pitchFamily="2" charset="2"/>
              </a:rPr>
              <a:t> »</a:t>
            </a:r>
            <a:endParaRPr lang="fr-FR" dirty="0"/>
          </a:p>
        </p:txBody>
      </p:sp>
      <p:sp>
        <p:nvSpPr>
          <p:cNvPr id="4" name="Espace réservé du numéro de diapositive 3">
            <a:extLst>
              <a:ext uri="{FF2B5EF4-FFF2-40B4-BE49-F238E27FC236}">
                <a16:creationId xmlns:a16="http://schemas.microsoft.com/office/drawing/2014/main" id="{9E4209B0-3155-2328-E75C-FB510A0A5098}"/>
              </a:ext>
            </a:extLst>
          </p:cNvPr>
          <p:cNvSpPr>
            <a:spLocks noGrp="1"/>
          </p:cNvSpPr>
          <p:nvPr>
            <p:ph type="sldNum" sz="quarter" idx="5"/>
          </p:nvPr>
        </p:nvSpPr>
        <p:spPr/>
        <p:txBody>
          <a:bodyPr/>
          <a:lstStyle/>
          <a:p>
            <a:fld id="{37741089-8F5E-4BED-B0EC-374B876BBCD4}" type="slidenum">
              <a:rPr lang="fr-FR" smtClean="0"/>
              <a:t>52</a:t>
            </a:fld>
            <a:endParaRPr lang="fr-FR" dirty="0"/>
          </a:p>
        </p:txBody>
      </p:sp>
    </p:spTree>
    <p:extLst>
      <p:ext uri="{BB962C8B-B14F-4D97-AF65-F5344CB8AC3E}">
        <p14:creationId xmlns:p14="http://schemas.microsoft.com/office/powerpoint/2010/main" val="5376917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r>
              <a:rPr lang="fr-FR" dirty="0"/>
              <a:t>Plusieurs passages où il faut relire plusieurs fois ce qui est écrit.</a:t>
            </a:r>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54</a:t>
            </a:fld>
            <a:endParaRPr lang="fr-FR" dirty="0"/>
          </a:p>
        </p:txBody>
      </p:sp>
    </p:spTree>
    <p:extLst>
      <p:ext uri="{BB962C8B-B14F-4D97-AF65-F5344CB8AC3E}">
        <p14:creationId xmlns:p14="http://schemas.microsoft.com/office/powerpoint/2010/main" val="14099074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4FA6F-13B8-9482-1744-F9F5B3DFB87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2B1563C-5D51-3EAF-80F5-493BDC93419E}"/>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76796E26-8DFC-58D7-D977-5A8E6D75E4C7}"/>
              </a:ext>
            </a:extLst>
          </p:cNvPr>
          <p:cNvSpPr>
            <a:spLocks noGrp="1"/>
          </p:cNvSpPr>
          <p:nvPr>
            <p:ph type="body" idx="1"/>
          </p:nvPr>
        </p:nvSpPr>
        <p:spPr/>
        <p:txBody>
          <a:bodyPr/>
          <a:lstStyle/>
          <a:p>
            <a:r>
              <a:rPr lang="fr-FR" dirty="0"/>
              <a:t>Plusieurs passages où il faut relire plusieurs fois ce qui est écrit.</a:t>
            </a:r>
          </a:p>
        </p:txBody>
      </p:sp>
      <p:sp>
        <p:nvSpPr>
          <p:cNvPr id="4" name="Espace réservé du numéro de diapositive 3">
            <a:extLst>
              <a:ext uri="{FF2B5EF4-FFF2-40B4-BE49-F238E27FC236}">
                <a16:creationId xmlns:a16="http://schemas.microsoft.com/office/drawing/2014/main" id="{1549D08E-4FE2-3A3A-A4A7-C5A442E8A3A8}"/>
              </a:ext>
            </a:extLst>
          </p:cNvPr>
          <p:cNvSpPr>
            <a:spLocks noGrp="1"/>
          </p:cNvSpPr>
          <p:nvPr>
            <p:ph type="sldNum" sz="quarter" idx="5"/>
          </p:nvPr>
        </p:nvSpPr>
        <p:spPr/>
        <p:txBody>
          <a:bodyPr/>
          <a:lstStyle/>
          <a:p>
            <a:fld id="{37741089-8F5E-4BED-B0EC-374B876BBCD4}" type="slidenum">
              <a:rPr lang="fr-FR" smtClean="0"/>
              <a:t>55</a:t>
            </a:fld>
            <a:endParaRPr lang="fr-FR" dirty="0"/>
          </a:p>
        </p:txBody>
      </p:sp>
    </p:spTree>
    <p:extLst>
      <p:ext uri="{BB962C8B-B14F-4D97-AF65-F5344CB8AC3E}">
        <p14:creationId xmlns:p14="http://schemas.microsoft.com/office/powerpoint/2010/main" val="35735018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4353D-8A63-B4FA-89A6-3CC9A547B9A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8BAAA14-5CED-C31F-AD24-E3886F877646}"/>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699F8A06-A27A-0ED4-0BF2-B355AF3FBD21}"/>
              </a:ext>
            </a:extLst>
          </p:cNvPr>
          <p:cNvSpPr>
            <a:spLocks noGrp="1"/>
          </p:cNvSpPr>
          <p:nvPr>
            <p:ph type="body" idx="1"/>
          </p:nvPr>
        </p:nvSpPr>
        <p:spPr/>
        <p:txBody>
          <a:bodyPr/>
          <a:lstStyle/>
          <a:p>
            <a:r>
              <a:rPr lang="fr-FR" dirty="0"/>
              <a:t>Plusieurs passages où il faut relire plusieurs fois ce qui est écrit.</a:t>
            </a:r>
          </a:p>
        </p:txBody>
      </p:sp>
      <p:sp>
        <p:nvSpPr>
          <p:cNvPr id="4" name="Espace réservé du numéro de diapositive 3">
            <a:extLst>
              <a:ext uri="{FF2B5EF4-FFF2-40B4-BE49-F238E27FC236}">
                <a16:creationId xmlns:a16="http://schemas.microsoft.com/office/drawing/2014/main" id="{43FC407B-4273-FD12-1F88-CCA4001952CD}"/>
              </a:ext>
            </a:extLst>
          </p:cNvPr>
          <p:cNvSpPr>
            <a:spLocks noGrp="1"/>
          </p:cNvSpPr>
          <p:nvPr>
            <p:ph type="sldNum" sz="quarter" idx="5"/>
          </p:nvPr>
        </p:nvSpPr>
        <p:spPr/>
        <p:txBody>
          <a:bodyPr/>
          <a:lstStyle/>
          <a:p>
            <a:fld id="{37741089-8F5E-4BED-B0EC-374B876BBCD4}" type="slidenum">
              <a:rPr lang="fr-FR" smtClean="0"/>
              <a:t>56</a:t>
            </a:fld>
            <a:endParaRPr lang="fr-FR" dirty="0"/>
          </a:p>
        </p:txBody>
      </p:sp>
    </p:spTree>
    <p:extLst>
      <p:ext uri="{BB962C8B-B14F-4D97-AF65-F5344CB8AC3E}">
        <p14:creationId xmlns:p14="http://schemas.microsoft.com/office/powerpoint/2010/main" val="116634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D0896-9A5A-9480-4019-0AD90104C33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4516288-0E7D-3AE7-C500-201B4E19B198}"/>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5D81FFE1-6CDD-17A8-9338-086DB257E721}"/>
              </a:ext>
            </a:extLst>
          </p:cNvPr>
          <p:cNvSpPr>
            <a:spLocks noGrp="1"/>
          </p:cNvSpPr>
          <p:nvPr>
            <p:ph type="body" idx="1"/>
          </p:nvPr>
        </p:nvSpPr>
        <p:spPr/>
        <p:txBody>
          <a:bodyPr/>
          <a:lstStyle/>
          <a:p>
            <a:r>
              <a:rPr lang="fr-FR" dirty="0"/>
              <a:t>E1 : Épreuve Écrite disciplinaire</a:t>
            </a:r>
          </a:p>
          <a:p>
            <a:r>
              <a:rPr lang="fr-FR" dirty="0"/>
              <a:t>E2 : Épreuve Écrite disciplinaire </a:t>
            </a:r>
            <a:r>
              <a:rPr lang="fr-FR" i="1" dirty="0"/>
              <a:t>appliquée</a:t>
            </a:r>
            <a:endParaRPr lang="fr-FR" dirty="0"/>
          </a:p>
        </p:txBody>
      </p:sp>
      <p:sp>
        <p:nvSpPr>
          <p:cNvPr id="4" name="Espace réservé du numéro de diapositive 3">
            <a:extLst>
              <a:ext uri="{FF2B5EF4-FFF2-40B4-BE49-F238E27FC236}">
                <a16:creationId xmlns:a16="http://schemas.microsoft.com/office/drawing/2014/main" id="{0B8DC8C8-9E26-2B70-9393-C41E8A625B3A}"/>
              </a:ext>
            </a:extLst>
          </p:cNvPr>
          <p:cNvSpPr>
            <a:spLocks noGrp="1"/>
          </p:cNvSpPr>
          <p:nvPr>
            <p:ph type="sldNum" sz="quarter" idx="5"/>
          </p:nvPr>
        </p:nvSpPr>
        <p:spPr/>
        <p:txBody>
          <a:bodyPr/>
          <a:lstStyle/>
          <a:p>
            <a:fld id="{37741089-8F5E-4BED-B0EC-374B876BBCD4}" type="slidenum">
              <a:rPr lang="fr-FR" smtClean="0"/>
              <a:t>4</a:t>
            </a:fld>
            <a:endParaRPr lang="fr-FR" dirty="0"/>
          </a:p>
        </p:txBody>
      </p:sp>
    </p:spTree>
    <p:extLst>
      <p:ext uri="{BB962C8B-B14F-4D97-AF65-F5344CB8AC3E}">
        <p14:creationId xmlns:p14="http://schemas.microsoft.com/office/powerpoint/2010/main" val="11192936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r>
              <a:rPr lang="fr-FR" dirty="0">
                <a:sym typeface="Wingdings" pitchFamily="2" charset="2"/>
              </a:rPr>
              <a:t> Copie accessible +++</a:t>
            </a:r>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57</a:t>
            </a:fld>
            <a:endParaRPr lang="fr-FR" dirty="0"/>
          </a:p>
        </p:txBody>
      </p:sp>
    </p:spTree>
    <p:extLst>
      <p:ext uri="{BB962C8B-B14F-4D97-AF65-F5344CB8AC3E}">
        <p14:creationId xmlns:p14="http://schemas.microsoft.com/office/powerpoint/2010/main" val="38835440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r>
              <a:rPr lang="fr-FR" dirty="0"/>
              <a:t>Copie sans phrase « à la con », pas de conclusion de partie : rien qui surcharge la lecture de l’argumentaire</a:t>
            </a:r>
          </a:p>
          <a:p>
            <a:endParaRPr lang="fr-FR" dirty="0"/>
          </a:p>
          <a:p>
            <a:pPr marL="171450" indent="-171450">
              <a:buFont typeface="Wingdings" pitchFamily="2" charset="2"/>
              <a:buChar char="à"/>
            </a:pPr>
            <a:r>
              <a:rPr lang="fr-FR" dirty="0">
                <a:sym typeface="Wingdings" pitchFamily="2" charset="2"/>
              </a:rPr>
              <a:t>Copie cohérente et pertinente tout au long du développement</a:t>
            </a:r>
          </a:p>
          <a:p>
            <a:pPr marL="171450" indent="-171450">
              <a:buFont typeface="Wingdings" pitchFamily="2" charset="2"/>
              <a:buChar char="à"/>
            </a:pPr>
            <a:r>
              <a:rPr lang="fr-FR" dirty="0">
                <a:sym typeface="Wingdings" pitchFamily="2" charset="2"/>
              </a:rPr>
              <a:t>Passage dans le B4 limitée par la difficulté à exploiter contexte / enjeux  annoncés dans l’introduction mais peu exploités (pas explicitement) au cœur du développement</a:t>
            </a:r>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58</a:t>
            </a:fld>
            <a:endParaRPr lang="fr-FR" dirty="0"/>
          </a:p>
        </p:txBody>
      </p:sp>
    </p:spTree>
    <p:extLst>
      <p:ext uri="{BB962C8B-B14F-4D97-AF65-F5344CB8AC3E}">
        <p14:creationId xmlns:p14="http://schemas.microsoft.com/office/powerpoint/2010/main" val="3139843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933C2-6B02-F1D7-049D-E447884FACD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379AB05-D864-DC2B-3214-47F84999F057}"/>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466B01D5-37C8-9DDE-F3CA-3AA451B059FD}"/>
              </a:ext>
            </a:extLst>
          </p:cNvPr>
          <p:cNvSpPr>
            <a:spLocks noGrp="1"/>
          </p:cNvSpPr>
          <p:nvPr>
            <p:ph type="body" idx="1"/>
          </p:nvPr>
        </p:nvSpPr>
        <p:spPr/>
        <p:txBody>
          <a:bodyPr/>
          <a:lstStyle/>
          <a:p>
            <a:r>
              <a:rPr lang="fr-FR" dirty="0"/>
              <a:t>Copie sans phrase « à la con », pas de conclusion de partie : rien qui surcharge la lecture de l’argumentaire</a:t>
            </a:r>
          </a:p>
          <a:p>
            <a:endParaRPr lang="fr-FR" dirty="0"/>
          </a:p>
          <a:p>
            <a:pPr marL="171450" indent="-171450">
              <a:buFont typeface="Wingdings" pitchFamily="2" charset="2"/>
              <a:buChar char="à"/>
            </a:pPr>
            <a:r>
              <a:rPr lang="fr-FR" dirty="0">
                <a:sym typeface="Wingdings" pitchFamily="2" charset="2"/>
              </a:rPr>
              <a:t>Copie cohérente et pertinente tout au long du développement</a:t>
            </a:r>
          </a:p>
          <a:p>
            <a:pPr marL="171450" indent="-171450">
              <a:buFont typeface="Wingdings" pitchFamily="2" charset="2"/>
              <a:buChar char="à"/>
            </a:pPr>
            <a:r>
              <a:rPr lang="fr-FR" dirty="0">
                <a:sym typeface="Wingdings" pitchFamily="2" charset="2"/>
              </a:rPr>
              <a:t>Passage dans le B4 limitée par la difficulté à exploiter contexte / enjeux  annoncés dans l’introduction mais peu exploités (pas explicitement) au cœur du développement</a:t>
            </a:r>
            <a:endParaRPr lang="fr-FR" dirty="0"/>
          </a:p>
        </p:txBody>
      </p:sp>
      <p:sp>
        <p:nvSpPr>
          <p:cNvPr id="4" name="Espace réservé du numéro de diapositive 3">
            <a:extLst>
              <a:ext uri="{FF2B5EF4-FFF2-40B4-BE49-F238E27FC236}">
                <a16:creationId xmlns:a16="http://schemas.microsoft.com/office/drawing/2014/main" id="{176EFB8D-007B-C17C-0A39-E511BFA4C932}"/>
              </a:ext>
            </a:extLst>
          </p:cNvPr>
          <p:cNvSpPr>
            <a:spLocks noGrp="1"/>
          </p:cNvSpPr>
          <p:nvPr>
            <p:ph type="sldNum" sz="quarter" idx="5"/>
          </p:nvPr>
        </p:nvSpPr>
        <p:spPr/>
        <p:txBody>
          <a:bodyPr/>
          <a:lstStyle/>
          <a:p>
            <a:fld id="{37741089-8F5E-4BED-B0EC-374B876BBCD4}" type="slidenum">
              <a:rPr lang="fr-FR" smtClean="0"/>
              <a:t>59</a:t>
            </a:fld>
            <a:endParaRPr lang="fr-FR" dirty="0"/>
          </a:p>
        </p:txBody>
      </p:sp>
    </p:spTree>
    <p:extLst>
      <p:ext uri="{BB962C8B-B14F-4D97-AF65-F5344CB8AC3E}">
        <p14:creationId xmlns:p14="http://schemas.microsoft.com/office/powerpoint/2010/main" val="1281604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pPr algn="l"/>
            <a:r>
              <a:rPr lang="fr-FR" dirty="0"/>
              <a:t>Programme de la session 2026 - Épreuve écrite disciplinaire</a:t>
            </a:r>
          </a:p>
          <a:p>
            <a:pPr algn="l"/>
            <a:r>
              <a:rPr lang="fr-FR" dirty="0"/>
              <a:t>Durée 5h – Coef. 2 – Note inf. à 5 éliminatoire.</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lang="fr-FR" sz="1800" dirty="0">
                <a:effectLst/>
                <a:latin typeface="ArialMT"/>
              </a:rPr>
              <a:t>Maitrise écrite de la langue française</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lang="fr-FR" sz="1800" dirty="0">
                <a:effectLst/>
                <a:latin typeface="ArialMT"/>
              </a:rPr>
              <a:t>La mobilisation de connaissances scientifiques plurielles lui permettra de se questionner et d’opérer ses premiers choix professionnels.</a:t>
            </a:r>
            <a:endParaRPr lang="fr-FR" dirty="0"/>
          </a:p>
          <a:p>
            <a:pPr algn="l"/>
            <a:endParaRPr lang="fr-FR" dirty="0"/>
          </a:p>
          <a:p>
            <a:pPr algn="l">
              <a:spcAft>
                <a:spcPts val="600"/>
              </a:spcAft>
            </a:pPr>
            <a:r>
              <a:rPr lang="fr-FR" sz="1400" b="1" dirty="0">
                <a:solidFill>
                  <a:schemeClr val="accent1">
                    <a:lumMod val="75000"/>
                  </a:schemeClr>
                </a:solidFill>
                <a:latin typeface="Century Gothic" panose="020B0502020202020204" pitchFamily="34" charset="0"/>
                <a:sym typeface="Wingdings" panose="05000000000000000000" pitchFamily="2" charset="2"/>
              </a:rPr>
              <a:t>Enjeux de société </a:t>
            </a:r>
            <a:r>
              <a:rPr lang="fr-FR" sz="1400" b="1" dirty="0">
                <a:latin typeface="Century Gothic" panose="020B0502020202020204" pitchFamily="34" charset="0"/>
                <a:sym typeface="Wingdings" panose="05000000000000000000" pitchFamily="2" charset="2"/>
              </a:rPr>
              <a:t>&amp; </a:t>
            </a:r>
            <a:r>
              <a:rPr lang="fr-FR" sz="1400" b="1" dirty="0">
                <a:solidFill>
                  <a:schemeClr val="accent2">
                    <a:lumMod val="75000"/>
                  </a:schemeClr>
                </a:solidFill>
                <a:latin typeface="Century Gothic" panose="020B0502020202020204" pitchFamily="34" charset="0"/>
                <a:sym typeface="Wingdings" panose="05000000000000000000" pitchFamily="2" charset="2"/>
              </a:rPr>
              <a:t>Débats internes </a:t>
            </a:r>
          </a:p>
          <a:p>
            <a:pPr marL="285750" indent="-285750" algn="l">
              <a:buFont typeface="Wingdings" pitchFamily="2" charset="2"/>
              <a:buChar char="è"/>
            </a:pPr>
            <a:r>
              <a:rPr lang="fr-FR" sz="1200" i="1" dirty="0">
                <a:latin typeface="Century Gothic" panose="020B0502020202020204" pitchFamily="34" charset="0"/>
                <a:sym typeface="Wingdings" panose="05000000000000000000" pitchFamily="2" charset="2"/>
              </a:rPr>
              <a:t> Incontournables (parties et problématique)</a:t>
            </a:r>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60</a:t>
            </a:fld>
            <a:endParaRPr lang="fr-FR" dirty="0"/>
          </a:p>
        </p:txBody>
      </p:sp>
    </p:spTree>
    <p:extLst>
      <p:ext uri="{BB962C8B-B14F-4D97-AF65-F5344CB8AC3E}">
        <p14:creationId xmlns:p14="http://schemas.microsoft.com/office/powerpoint/2010/main" val="28581758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r>
              <a:rPr lang="fr-FR" dirty="0"/>
              <a:t>Récapitulatif et analyse du programme et des items</a:t>
            </a:r>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61</a:t>
            </a:fld>
            <a:endParaRPr lang="fr-FR" dirty="0"/>
          </a:p>
        </p:txBody>
      </p:sp>
    </p:spTree>
    <p:extLst>
      <p:ext uri="{BB962C8B-B14F-4D97-AF65-F5344CB8AC3E}">
        <p14:creationId xmlns:p14="http://schemas.microsoft.com/office/powerpoint/2010/main" val="3638168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pPr>
              <a:lnSpc>
                <a:spcPct val="112000"/>
              </a:lnSpc>
              <a:spcAft>
                <a:spcPts val="600"/>
              </a:spcAft>
            </a:pPr>
            <a:r>
              <a:rPr lang="fr-FR" sz="1200" b="1" u="sng" dirty="0">
                <a:highlight>
                  <a:srgbClr val="FFFF00"/>
                </a:highlight>
                <a:latin typeface="Century Gothic" panose="020B0502020202020204" pitchFamily="34" charset="0"/>
              </a:rPr>
              <a:t>Rapport de Jury</a:t>
            </a:r>
            <a:r>
              <a:rPr lang="fr-FR" sz="1200" dirty="0">
                <a:highlight>
                  <a:srgbClr val="FFFF00"/>
                </a:highlight>
                <a:latin typeface="Century Gothic" panose="020B0502020202020204" pitchFamily="34" charset="0"/>
              </a:rPr>
              <a:t> : futurs sujets</a:t>
            </a:r>
          </a:p>
          <a:p>
            <a:pPr>
              <a:lnSpc>
                <a:spcPct val="112000"/>
              </a:lnSpc>
              <a:spcAft>
                <a:spcPts val="600"/>
              </a:spcAft>
            </a:pPr>
            <a:r>
              <a:rPr lang="fr-FR" sz="1200" dirty="0">
                <a:highlight>
                  <a:srgbClr val="FFFF00"/>
                </a:highlight>
                <a:latin typeface="Century Gothic" panose="020B0502020202020204" pitchFamily="34" charset="0"/>
              </a:rPr>
              <a:t>« </a:t>
            </a:r>
            <a:r>
              <a:rPr lang="fr-FR" sz="1200" i="1" dirty="0">
                <a:highlight>
                  <a:srgbClr val="FFFF00"/>
                </a:highlight>
                <a:latin typeface="Century Gothic" panose="020B0502020202020204" pitchFamily="34" charset="0"/>
              </a:rPr>
              <a:t>une </a:t>
            </a:r>
            <a:r>
              <a:rPr lang="fr-FR" sz="1200" b="1" i="1" dirty="0">
                <a:highlight>
                  <a:srgbClr val="FFFF00"/>
                </a:highlight>
                <a:latin typeface="Century Gothic" panose="020B0502020202020204" pitchFamily="34" charset="0"/>
              </a:rPr>
              <a:t>commande explicite </a:t>
            </a:r>
            <a:r>
              <a:rPr lang="fr-FR" sz="1200" i="1" dirty="0">
                <a:highlight>
                  <a:srgbClr val="FFFF00"/>
                </a:highlight>
                <a:latin typeface="Century Gothic" panose="020B0502020202020204" pitchFamily="34" charset="0"/>
              </a:rPr>
              <a:t>qui supposait de </a:t>
            </a:r>
            <a:r>
              <a:rPr lang="fr-FR" sz="1200" b="1" i="1" dirty="0">
                <a:highlight>
                  <a:srgbClr val="FFFF00"/>
                </a:highlight>
                <a:latin typeface="Century Gothic" panose="020B0502020202020204" pitchFamily="34" charset="0"/>
              </a:rPr>
              <a:t>mettre en relation des éléments exogènes et endogènes</a:t>
            </a:r>
            <a:r>
              <a:rPr lang="fr-FR" sz="1200" i="1" dirty="0">
                <a:highlight>
                  <a:srgbClr val="FFFF00"/>
                </a:highlight>
                <a:latin typeface="Century Gothic" panose="020B0502020202020204" pitchFamily="34" charset="0"/>
              </a:rPr>
              <a:t> à la discipline EPS, </a:t>
            </a:r>
            <a:r>
              <a:rPr lang="fr-FR" sz="1200" b="1" i="1" dirty="0">
                <a:highlight>
                  <a:srgbClr val="FFFF00"/>
                </a:highlight>
                <a:latin typeface="Century Gothic" panose="020B0502020202020204" pitchFamily="34" charset="0"/>
              </a:rPr>
              <a:t>en lien avec le programme du concours </a:t>
            </a:r>
            <a:r>
              <a:rPr lang="fr-FR" sz="1200" dirty="0">
                <a:highlight>
                  <a:srgbClr val="FFFF00"/>
                </a:highlight>
                <a:latin typeface="Century Gothic" panose="020B0502020202020204" pitchFamily="34" charset="0"/>
              </a:rPr>
              <a:t>»</a:t>
            </a:r>
            <a:endParaRPr lang="fr-FR" sz="1200" dirty="0">
              <a:latin typeface="American Typewriter Condensed" panose="02090606020004020304" pitchFamily="18" charset="77"/>
              <a:cs typeface="Palatino Linotype"/>
            </a:endParaRPr>
          </a:p>
          <a:p>
            <a:pPr algn="l"/>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62</a:t>
            </a:fld>
            <a:endParaRPr lang="fr-FR" dirty="0"/>
          </a:p>
        </p:txBody>
      </p:sp>
    </p:spTree>
    <p:extLst>
      <p:ext uri="{BB962C8B-B14F-4D97-AF65-F5344CB8AC3E}">
        <p14:creationId xmlns:p14="http://schemas.microsoft.com/office/powerpoint/2010/main" val="35705312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Présent dans le bandeau 2025 : </a:t>
            </a:r>
            <a:r>
              <a:rPr lang="fr-FR" sz="1200" dirty="0">
                <a:effectLst/>
                <a:latin typeface="TimesNewRomanPSMT"/>
              </a:rPr>
              <a:t>« Paratexte » (paragraphes liminaires et/ou de transition) qui viennent polluer la fluidité́ de la démonstration, au détriment du traitement du sujet : pénalisation </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63</a:t>
            </a:fld>
            <a:endParaRPr lang="fr-FR" dirty="0"/>
          </a:p>
        </p:txBody>
      </p:sp>
    </p:spTree>
    <p:extLst>
      <p:ext uri="{BB962C8B-B14F-4D97-AF65-F5344CB8AC3E}">
        <p14:creationId xmlns:p14="http://schemas.microsoft.com/office/powerpoint/2010/main" val="3737386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Arial" panose="020B0604020202020204" pitchFamily="34" charset="0"/>
              </a:rPr>
              <a:t>Le nombre de candidats admissibles (voire admis et donc éliminés) qui ne possèdent pas de </a:t>
            </a:r>
            <a:r>
              <a:rPr lang="fr-FR" sz="1800" b="1" u="sng" dirty="0">
                <a:effectLst/>
                <a:latin typeface="Arial" panose="020B0604020202020204" pitchFamily="34" charset="0"/>
              </a:rPr>
              <a:t>qualification en sauvetage aquatique</a:t>
            </a:r>
            <a:r>
              <a:rPr lang="fr-FR" sz="1800" dirty="0">
                <a:effectLst/>
                <a:latin typeface="Arial" panose="020B0604020202020204" pitchFamily="34" charset="0"/>
              </a:rPr>
              <a:t>, qualification indispensable pour pouvoir être admis au CAPEPS-CAFEP, est en baisse par rapport à l’année dernière mais encore trop élevé́. Je rappelle l’importance d’organiser sa préparation pour pouvoir obtenir cette qualification avant les résultats de l’admissibilité́. </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6</a:t>
            </a:fld>
            <a:endParaRPr lang="fr-FR" dirty="0"/>
          </a:p>
        </p:txBody>
      </p:sp>
    </p:spTree>
    <p:extLst>
      <p:ext uri="{BB962C8B-B14F-4D97-AF65-F5344CB8AC3E}">
        <p14:creationId xmlns:p14="http://schemas.microsoft.com/office/powerpoint/2010/main" val="14990742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r>
              <a:rPr lang="fr-FR" dirty="0"/>
              <a:t>Pour beaucoup : l’enjeu de l’année =</a:t>
            </a:r>
          </a:p>
          <a:p>
            <a:pPr marL="628650" lvl="1" indent="-171450">
              <a:buFont typeface="Arial" panose="020B0604020202020204" pitchFamily="34" charset="0"/>
              <a:buChar char="•"/>
            </a:pPr>
            <a:r>
              <a:rPr lang="fr-FR" dirty="0"/>
              <a:t>Réussir à basculer du B2 </a:t>
            </a:r>
            <a:r>
              <a:rPr lang="fr-FR" dirty="0">
                <a:sym typeface="Wingdings" pitchFamily="2" charset="2"/>
              </a:rPr>
              <a:t> B3</a:t>
            </a:r>
          </a:p>
          <a:p>
            <a:pPr marL="628650" lvl="1" indent="-171450">
              <a:buFont typeface="Arial" panose="020B0604020202020204" pitchFamily="34" charset="0"/>
              <a:buChar char="•"/>
            </a:pPr>
            <a:r>
              <a:rPr lang="fr-FR" dirty="0">
                <a:sym typeface="Wingdings" pitchFamily="2" charset="2"/>
              </a:rPr>
              <a:t>Voire du bas de B3  haut B3</a:t>
            </a:r>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8</a:t>
            </a:fld>
            <a:endParaRPr lang="fr-FR" dirty="0"/>
          </a:p>
        </p:txBody>
      </p:sp>
    </p:spTree>
    <p:extLst>
      <p:ext uri="{BB962C8B-B14F-4D97-AF65-F5344CB8AC3E}">
        <p14:creationId xmlns:p14="http://schemas.microsoft.com/office/powerpoint/2010/main" val="1989223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r>
              <a:rPr lang="fr-FR" dirty="0"/>
              <a:t>Rapide analyse : les incontournables du sujet ? À côté de quoi ne faut-il pas passer ?</a:t>
            </a:r>
          </a:p>
          <a:p>
            <a:r>
              <a:rPr lang="fr-FR" dirty="0"/>
              <a:t>Termes clés ; tensions / questionnements ; définitions…</a:t>
            </a:r>
          </a:p>
          <a:p>
            <a:r>
              <a:rPr lang="fr-FR" b="1" dirty="0">
                <a:sym typeface="Wingdings" pitchFamily="2" charset="2"/>
              </a:rPr>
              <a:t> Analyse commune </a:t>
            </a:r>
            <a:r>
              <a:rPr lang="fr-FR" b="1" dirty="0"/>
              <a:t>au tableau</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14</a:t>
            </a:fld>
            <a:endParaRPr lang="fr-FR" dirty="0"/>
          </a:p>
        </p:txBody>
      </p:sp>
    </p:spTree>
    <p:extLst>
      <p:ext uri="{BB962C8B-B14F-4D97-AF65-F5344CB8AC3E}">
        <p14:creationId xmlns:p14="http://schemas.microsoft.com/office/powerpoint/2010/main" val="4084940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r>
              <a:rPr lang="fr-FR" i="1" dirty="0"/>
              <a:t>Analyse : Mise en conformité scolaire progressive qui tente de faire entrer l’EPS, ses acteurs, ses méthodes dans le moule de l’institution (forme d’uniformité ? : programmes, contenus… du local au national…) // spécificités de l’EPS qui maintiennent sa pluralité + augmentation de la diversité des élèves qui plébiscite la diversité de l’enseignement pour s’adapter aux contextes et aux publics.</a:t>
            </a:r>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15</a:t>
            </a:fld>
            <a:endParaRPr lang="fr-FR" dirty="0"/>
          </a:p>
        </p:txBody>
      </p:sp>
    </p:spTree>
    <p:extLst>
      <p:ext uri="{BB962C8B-B14F-4D97-AF65-F5344CB8AC3E}">
        <p14:creationId xmlns:p14="http://schemas.microsoft.com/office/powerpoint/2010/main" val="4087828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pPr marL="171450" indent="-171450">
              <a:buFont typeface="Wingdings" pitchFamily="2" charset="2"/>
              <a:buChar char="à"/>
            </a:pPr>
            <a:r>
              <a:rPr lang="fr-FR" dirty="0">
                <a:sym typeface="Wingdings" pitchFamily="2" charset="2"/>
              </a:rPr>
              <a:t>Positionnement dans le bandeau à la fin de la lecture de la copie.</a:t>
            </a:r>
          </a:p>
          <a:p>
            <a:pPr marL="171450" indent="-171450">
              <a:buFont typeface="Wingdings" pitchFamily="2" charset="2"/>
              <a:buChar char="à"/>
            </a:pPr>
            <a:endParaRPr lang="fr-FR" dirty="0">
              <a:sym typeface="Wingdings" pitchFamily="2" charset="2"/>
            </a:endParaRPr>
          </a:p>
          <a:p>
            <a:pPr marL="171450" indent="-171450">
              <a:buFont typeface="Arial" panose="020B0604020202020204" pitchFamily="34" charset="0"/>
              <a:buChar char="•"/>
            </a:pPr>
            <a:r>
              <a:rPr lang="fr-FR" sz="1200" b="1" dirty="0">
                <a:effectLst/>
                <a:latin typeface="TimesNewRomanPSMT"/>
              </a:rPr>
              <a:t>Absence de conclusion : pénalisation en bas de niveau, indépendamment du bandeau</a:t>
            </a:r>
          </a:p>
          <a:p>
            <a:pPr marL="171450" indent="-171450">
              <a:buFont typeface="Arial" panose="020B0604020202020204" pitchFamily="34" charset="0"/>
              <a:buChar char="•"/>
            </a:pPr>
            <a:r>
              <a:rPr lang="fr-FR" sz="1200" b="1" dirty="0">
                <a:effectLst/>
                <a:latin typeface="TimesNewRomanPSMT"/>
              </a:rPr>
              <a:t>Paratexte » (paragraphes liminaires et/ou de transition) qui viennent polluer la fluidité́ de la démonstration, au détriment du traitement du sujet : pénalisation  </a:t>
            </a:r>
            <a:r>
              <a:rPr lang="fr-FR" sz="1200" b="1" dirty="0">
                <a:effectLst/>
                <a:latin typeface="TimesNewRomanPSMT"/>
                <a:sym typeface="Wingdings" pitchFamily="2" charset="2"/>
              </a:rPr>
              <a:t> </a:t>
            </a:r>
            <a:r>
              <a:rPr lang="fr-FR" sz="1200" b="1" u="sng" dirty="0">
                <a:solidFill>
                  <a:srgbClr val="FF0000"/>
                </a:solidFill>
                <a:effectLst/>
                <a:highlight>
                  <a:srgbClr val="FFFF00"/>
                </a:highlight>
                <a:latin typeface="TimesNewRomanPSMT"/>
                <a:sym typeface="Wingdings" pitchFamily="2" charset="2"/>
              </a:rPr>
              <a:t>VIGILANCE</a:t>
            </a:r>
            <a:endParaRPr lang="fr-FR" b="1" u="sng" dirty="0">
              <a:solidFill>
                <a:srgbClr val="FF0000"/>
              </a:solidFill>
              <a:highlight>
                <a:srgbClr val="FFFF00"/>
              </a:highlight>
            </a:endParaRPr>
          </a:p>
          <a:p>
            <a:pPr marL="171450" indent="-171450">
              <a:buFont typeface="Wingdings" pitchFamily="2" charset="2"/>
              <a:buChar char="à"/>
            </a:pPr>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24</a:t>
            </a:fld>
            <a:endParaRPr lang="fr-FR" dirty="0"/>
          </a:p>
        </p:txBody>
      </p:sp>
    </p:spTree>
    <p:extLst>
      <p:ext uri="{BB962C8B-B14F-4D97-AF65-F5344CB8AC3E}">
        <p14:creationId xmlns:p14="http://schemas.microsoft.com/office/powerpoint/2010/main" val="82226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TimesNewRomanPSMT"/>
              </a:rPr>
              <a:t>Copie non achevée (introduction « sèche » : 01/20 max. introduction + 1 partie plus ou moins finalisée : maximum 5/20)</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TimesNewRomanPSMT"/>
                <a:sym typeface="Wingdings" pitchFamily="2" charset="2"/>
              </a:rPr>
              <a:t> </a:t>
            </a:r>
            <a:r>
              <a:rPr lang="fr-FR" sz="1800" i="1" dirty="0">
                <a:effectLst/>
                <a:latin typeface="TimesNewRomanPSMT"/>
                <a:sym typeface="Wingdings" pitchFamily="2" charset="2"/>
              </a:rPr>
              <a:t>S’il ne manque que la conclusion = bas de bandeau</a:t>
            </a:r>
            <a:endParaRPr lang="fr-FR" dirty="0"/>
          </a:p>
        </p:txBody>
      </p:sp>
      <p:sp>
        <p:nvSpPr>
          <p:cNvPr id="4" name="Espace réservé du numéro de diapositive 3"/>
          <p:cNvSpPr>
            <a:spLocks noGrp="1"/>
          </p:cNvSpPr>
          <p:nvPr>
            <p:ph type="sldNum" sz="quarter" idx="5"/>
          </p:nvPr>
        </p:nvSpPr>
        <p:spPr/>
        <p:txBody>
          <a:bodyPr/>
          <a:lstStyle/>
          <a:p>
            <a:fld id="{37741089-8F5E-4BED-B0EC-374B876BBCD4}" type="slidenum">
              <a:rPr lang="fr-FR" smtClean="0"/>
              <a:t>25</a:t>
            </a:fld>
            <a:endParaRPr lang="fr-FR" dirty="0"/>
          </a:p>
        </p:txBody>
      </p:sp>
    </p:spTree>
    <p:extLst>
      <p:ext uri="{BB962C8B-B14F-4D97-AF65-F5344CB8AC3E}">
        <p14:creationId xmlns:p14="http://schemas.microsoft.com/office/powerpoint/2010/main" val="1800882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ED50DD-6562-682C-CC2B-6472EB9DD39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6CE6D10-922B-213F-36D6-5A5B94AF87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4149BEC-EC38-84E8-2059-A55FC602231B}"/>
              </a:ext>
            </a:extLst>
          </p:cNvPr>
          <p:cNvSpPr>
            <a:spLocks noGrp="1"/>
          </p:cNvSpPr>
          <p:nvPr>
            <p:ph type="dt" sz="half" idx="10"/>
          </p:nvPr>
        </p:nvSpPr>
        <p:spPr/>
        <p:txBody>
          <a:bodyPr/>
          <a:lstStyle/>
          <a:p>
            <a:pPr>
              <a:lnSpc>
                <a:spcPct val="100000"/>
              </a:lnSpc>
            </a:pPr>
            <a:fld id="{045D6538-7594-4287-828C-FC7AA16BBC5B}" type="datetime">
              <a:rPr lang="fr-FR" sz="1100" b="0" strike="noStrike" spc="-1" smtClean="0">
                <a:solidFill>
                  <a:srgbClr val="FFFFFF">
                    <a:alpha val="60000"/>
                  </a:srgbClr>
                </a:solidFill>
                <a:latin typeface="Century Gothic"/>
              </a:rPr>
              <a:t>08/09/2026</a:t>
            </a:fld>
            <a:endParaRPr lang="fr-FR" sz="1100" b="0" strike="noStrike" spc="-1" dirty="0">
              <a:latin typeface="Times New Roman"/>
            </a:endParaRPr>
          </a:p>
        </p:txBody>
      </p:sp>
      <p:sp>
        <p:nvSpPr>
          <p:cNvPr id="5" name="Espace réservé du pied de page 4">
            <a:extLst>
              <a:ext uri="{FF2B5EF4-FFF2-40B4-BE49-F238E27FC236}">
                <a16:creationId xmlns:a16="http://schemas.microsoft.com/office/drawing/2014/main" id="{188B9FB7-4AE5-5E29-1D58-DC2ECC1F3CBC}"/>
              </a:ext>
            </a:extLst>
          </p:cNvPr>
          <p:cNvSpPr>
            <a:spLocks noGrp="1"/>
          </p:cNvSpPr>
          <p:nvPr>
            <p:ph type="ftr" sz="quarter" idx="11"/>
          </p:nvPr>
        </p:nvSpPr>
        <p:spPr/>
        <p:txBody>
          <a:bodyPr/>
          <a:lstStyle/>
          <a:p>
            <a:endParaRPr lang="fr-FR" sz="2400" b="0" strike="noStrike" spc="-1" dirty="0">
              <a:latin typeface="Times New Roman"/>
            </a:endParaRPr>
          </a:p>
        </p:txBody>
      </p:sp>
      <p:sp>
        <p:nvSpPr>
          <p:cNvPr id="6" name="Espace réservé du numéro de diapositive 5">
            <a:extLst>
              <a:ext uri="{FF2B5EF4-FFF2-40B4-BE49-F238E27FC236}">
                <a16:creationId xmlns:a16="http://schemas.microsoft.com/office/drawing/2014/main" id="{4CDD60E0-C084-6184-BF9E-A69FC7F71FCD}"/>
              </a:ext>
            </a:extLst>
          </p:cNvPr>
          <p:cNvSpPr>
            <a:spLocks noGrp="1"/>
          </p:cNvSpPr>
          <p:nvPr>
            <p:ph type="sldNum" sz="quarter" idx="12"/>
          </p:nvPr>
        </p:nvSpPr>
        <p:spPr/>
        <p:txBody>
          <a:bodyPr/>
          <a:lstStyle/>
          <a:p>
            <a:pPr algn="ctr">
              <a:lnSpc>
                <a:spcPct val="100000"/>
              </a:lnSpc>
            </a:pPr>
            <a:fld id="{5BAD3C63-6E4F-4942-A4BB-8459EEBFDD6C}" type="slidenum">
              <a:rPr lang="fr-FR" sz="2800" b="0" strike="noStrike" spc="-1" smtClean="0">
                <a:solidFill>
                  <a:srgbClr val="FFFFFF"/>
                </a:solidFill>
                <a:latin typeface="Century Gothic"/>
              </a:rPr>
              <a:t>‹N°›</a:t>
            </a:fld>
            <a:endParaRPr lang="fr-FR" sz="2800" b="0" strike="noStrike" spc="-1" dirty="0">
              <a:latin typeface="Times New Roman"/>
            </a:endParaRPr>
          </a:p>
        </p:txBody>
      </p:sp>
    </p:spTree>
    <p:extLst>
      <p:ext uri="{BB962C8B-B14F-4D97-AF65-F5344CB8AC3E}">
        <p14:creationId xmlns:p14="http://schemas.microsoft.com/office/powerpoint/2010/main" val="1548982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A807E6-4930-EB49-0BAA-7A1F10913CC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BE67736-29E5-92FA-FE12-A7ECB53D7581}"/>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873A8E5-FCF6-A722-5251-555208CDD820}"/>
              </a:ext>
            </a:extLst>
          </p:cNvPr>
          <p:cNvSpPr>
            <a:spLocks noGrp="1"/>
          </p:cNvSpPr>
          <p:nvPr>
            <p:ph type="dt" sz="half" idx="10"/>
          </p:nvPr>
        </p:nvSpPr>
        <p:spPr/>
        <p:txBody>
          <a:bodyPr/>
          <a:lstStyle/>
          <a:p>
            <a:pPr>
              <a:lnSpc>
                <a:spcPct val="100000"/>
              </a:lnSpc>
            </a:pPr>
            <a:fld id="{045D6538-7594-4287-828C-FC7AA16BBC5B}" type="datetime">
              <a:rPr lang="fr-FR" sz="1100" b="0" strike="noStrike" spc="-1" smtClean="0">
                <a:solidFill>
                  <a:srgbClr val="FFFFFF">
                    <a:alpha val="60000"/>
                  </a:srgbClr>
                </a:solidFill>
                <a:latin typeface="Century Gothic"/>
              </a:rPr>
              <a:t>08/09/2026</a:t>
            </a:fld>
            <a:endParaRPr lang="fr-FR" sz="1100" b="0" strike="noStrike" spc="-1" dirty="0">
              <a:latin typeface="Times New Roman"/>
            </a:endParaRPr>
          </a:p>
        </p:txBody>
      </p:sp>
      <p:sp>
        <p:nvSpPr>
          <p:cNvPr id="5" name="Espace réservé du pied de page 4">
            <a:extLst>
              <a:ext uri="{FF2B5EF4-FFF2-40B4-BE49-F238E27FC236}">
                <a16:creationId xmlns:a16="http://schemas.microsoft.com/office/drawing/2014/main" id="{EE57011F-2756-1FF5-0605-DE9CC0522C84}"/>
              </a:ext>
            </a:extLst>
          </p:cNvPr>
          <p:cNvSpPr>
            <a:spLocks noGrp="1"/>
          </p:cNvSpPr>
          <p:nvPr>
            <p:ph type="ftr" sz="quarter" idx="11"/>
          </p:nvPr>
        </p:nvSpPr>
        <p:spPr/>
        <p:txBody>
          <a:bodyPr/>
          <a:lstStyle/>
          <a:p>
            <a:endParaRPr lang="fr-FR" sz="2400" b="0" strike="noStrike" spc="-1" dirty="0">
              <a:latin typeface="Times New Roman"/>
            </a:endParaRPr>
          </a:p>
        </p:txBody>
      </p:sp>
      <p:sp>
        <p:nvSpPr>
          <p:cNvPr id="6" name="Espace réservé du numéro de diapositive 5">
            <a:extLst>
              <a:ext uri="{FF2B5EF4-FFF2-40B4-BE49-F238E27FC236}">
                <a16:creationId xmlns:a16="http://schemas.microsoft.com/office/drawing/2014/main" id="{56D0AF2B-851E-997B-A0C6-E11456527035}"/>
              </a:ext>
            </a:extLst>
          </p:cNvPr>
          <p:cNvSpPr>
            <a:spLocks noGrp="1"/>
          </p:cNvSpPr>
          <p:nvPr>
            <p:ph type="sldNum" sz="quarter" idx="12"/>
          </p:nvPr>
        </p:nvSpPr>
        <p:spPr/>
        <p:txBody>
          <a:bodyPr/>
          <a:lstStyle/>
          <a:p>
            <a:pPr algn="ctr">
              <a:lnSpc>
                <a:spcPct val="100000"/>
              </a:lnSpc>
            </a:pPr>
            <a:fld id="{5BAD3C63-6E4F-4942-A4BB-8459EEBFDD6C}" type="slidenum">
              <a:rPr lang="fr-FR" sz="2800" b="0" strike="noStrike" spc="-1" smtClean="0">
                <a:solidFill>
                  <a:srgbClr val="FFFFFF"/>
                </a:solidFill>
                <a:latin typeface="Century Gothic"/>
              </a:rPr>
              <a:t>‹N°›</a:t>
            </a:fld>
            <a:endParaRPr lang="fr-FR" sz="2800" b="0" strike="noStrike" spc="-1" dirty="0">
              <a:latin typeface="Times New Roman"/>
            </a:endParaRPr>
          </a:p>
        </p:txBody>
      </p:sp>
    </p:spTree>
    <p:extLst>
      <p:ext uri="{BB962C8B-B14F-4D97-AF65-F5344CB8AC3E}">
        <p14:creationId xmlns:p14="http://schemas.microsoft.com/office/powerpoint/2010/main" val="2195011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B02ED23-CE96-AF9A-2CE0-4DA20F04C10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2E8D492-2F32-1BC0-6C6D-39DDBDA58DE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661D8BD-E24C-30CA-4F67-162C3FAE6175}"/>
              </a:ext>
            </a:extLst>
          </p:cNvPr>
          <p:cNvSpPr>
            <a:spLocks noGrp="1"/>
          </p:cNvSpPr>
          <p:nvPr>
            <p:ph type="dt" sz="half" idx="10"/>
          </p:nvPr>
        </p:nvSpPr>
        <p:spPr/>
        <p:txBody>
          <a:bodyPr/>
          <a:lstStyle/>
          <a:p>
            <a:pPr>
              <a:lnSpc>
                <a:spcPct val="100000"/>
              </a:lnSpc>
            </a:pPr>
            <a:fld id="{045D6538-7594-4287-828C-FC7AA16BBC5B}" type="datetime">
              <a:rPr lang="fr-FR" sz="1100" b="0" strike="noStrike" spc="-1" smtClean="0">
                <a:solidFill>
                  <a:srgbClr val="FFFFFF">
                    <a:alpha val="60000"/>
                  </a:srgbClr>
                </a:solidFill>
                <a:latin typeface="Century Gothic"/>
              </a:rPr>
              <a:t>08/09/2026</a:t>
            </a:fld>
            <a:endParaRPr lang="fr-FR" sz="1100" b="0" strike="noStrike" spc="-1" dirty="0">
              <a:latin typeface="Times New Roman"/>
            </a:endParaRPr>
          </a:p>
        </p:txBody>
      </p:sp>
      <p:sp>
        <p:nvSpPr>
          <p:cNvPr id="5" name="Espace réservé du pied de page 4">
            <a:extLst>
              <a:ext uri="{FF2B5EF4-FFF2-40B4-BE49-F238E27FC236}">
                <a16:creationId xmlns:a16="http://schemas.microsoft.com/office/drawing/2014/main" id="{1A6A64B7-0120-1834-DE38-C8B3118A98FD}"/>
              </a:ext>
            </a:extLst>
          </p:cNvPr>
          <p:cNvSpPr>
            <a:spLocks noGrp="1"/>
          </p:cNvSpPr>
          <p:nvPr>
            <p:ph type="ftr" sz="quarter" idx="11"/>
          </p:nvPr>
        </p:nvSpPr>
        <p:spPr/>
        <p:txBody>
          <a:bodyPr/>
          <a:lstStyle/>
          <a:p>
            <a:endParaRPr lang="fr-FR" sz="2400" b="0" strike="noStrike" spc="-1" dirty="0">
              <a:latin typeface="Times New Roman"/>
            </a:endParaRPr>
          </a:p>
        </p:txBody>
      </p:sp>
      <p:sp>
        <p:nvSpPr>
          <p:cNvPr id="6" name="Espace réservé du numéro de diapositive 5">
            <a:extLst>
              <a:ext uri="{FF2B5EF4-FFF2-40B4-BE49-F238E27FC236}">
                <a16:creationId xmlns:a16="http://schemas.microsoft.com/office/drawing/2014/main" id="{CD8116D3-02EF-F13E-9D11-668F35C35D0B}"/>
              </a:ext>
            </a:extLst>
          </p:cNvPr>
          <p:cNvSpPr>
            <a:spLocks noGrp="1"/>
          </p:cNvSpPr>
          <p:nvPr>
            <p:ph type="sldNum" sz="quarter" idx="12"/>
          </p:nvPr>
        </p:nvSpPr>
        <p:spPr/>
        <p:txBody>
          <a:bodyPr/>
          <a:lstStyle/>
          <a:p>
            <a:pPr algn="ctr">
              <a:lnSpc>
                <a:spcPct val="100000"/>
              </a:lnSpc>
            </a:pPr>
            <a:fld id="{5BAD3C63-6E4F-4942-A4BB-8459EEBFDD6C}" type="slidenum">
              <a:rPr lang="fr-FR" sz="2800" b="0" strike="noStrike" spc="-1" smtClean="0">
                <a:solidFill>
                  <a:srgbClr val="FFFFFF"/>
                </a:solidFill>
                <a:latin typeface="Century Gothic"/>
              </a:rPr>
              <a:t>‹N°›</a:t>
            </a:fld>
            <a:endParaRPr lang="fr-FR" sz="2800" b="0" strike="noStrike" spc="-1" dirty="0">
              <a:latin typeface="Times New Roman"/>
            </a:endParaRPr>
          </a:p>
        </p:txBody>
      </p:sp>
    </p:spTree>
    <p:extLst>
      <p:ext uri="{BB962C8B-B14F-4D97-AF65-F5344CB8AC3E}">
        <p14:creationId xmlns:p14="http://schemas.microsoft.com/office/powerpoint/2010/main" val="1159389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1" name="PlaceHolder 1"/>
          <p:cNvSpPr>
            <a:spLocks noGrp="1"/>
          </p:cNvSpPr>
          <p:nvPr>
            <p:ph type="title"/>
          </p:nvPr>
        </p:nvSpPr>
        <p:spPr>
          <a:xfrm>
            <a:off x="646200" y="452880"/>
            <a:ext cx="9404280" cy="1400040"/>
          </a:xfrm>
          <a:prstGeom prst="rect">
            <a:avLst/>
          </a:prstGeom>
        </p:spPr>
        <p:txBody>
          <a:bodyPr lIns="0" tIns="0" rIns="0" bIns="0" anchor="ctr">
            <a:noAutofit/>
          </a:bodyPr>
          <a:lstStyle/>
          <a:p>
            <a:endParaRPr lang="en-US" sz="1800" b="0" strike="noStrike" spc="-1">
              <a:solidFill>
                <a:srgbClr val="FFFFFF"/>
              </a:solidFill>
              <a:latin typeface="Century Gothic"/>
            </a:endParaRPr>
          </a:p>
        </p:txBody>
      </p:sp>
      <p:sp>
        <p:nvSpPr>
          <p:cNvPr id="12" name="PlaceHolder 2"/>
          <p:cNvSpPr>
            <a:spLocks noGrp="1"/>
          </p:cNvSpPr>
          <p:nvPr>
            <p:ph type="subTitle"/>
          </p:nvPr>
        </p:nvSpPr>
        <p:spPr>
          <a:xfrm>
            <a:off x="1103400" y="2053080"/>
            <a:ext cx="8946360" cy="4195080"/>
          </a:xfrm>
          <a:prstGeom prst="rect">
            <a:avLst/>
          </a:prstGeom>
        </p:spPr>
        <p:txBody>
          <a:bodyPr lIns="0" tIns="0" rIns="0" bIns="0" anchor="ctr">
            <a:noAutofit/>
          </a:bodyPr>
          <a:lstStyle/>
          <a:p>
            <a:pPr algn="ctr"/>
            <a:endParaRPr lang="fr-FR" sz="3200" b="0" strike="noStrike" spc="-1">
              <a:latin typeface="Arial"/>
            </a:endParaRPr>
          </a:p>
        </p:txBody>
      </p:sp>
    </p:spTree>
    <p:extLst>
      <p:ext uri="{BB962C8B-B14F-4D97-AF65-F5344CB8AC3E}">
        <p14:creationId xmlns:p14="http://schemas.microsoft.com/office/powerpoint/2010/main" val="3537740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C1AE58-5D57-138B-6413-048943D00B1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4D8B5DF-8B59-8B17-CF9B-2E30D4E7383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BE741AB-1E1B-58B8-898C-BDB19D16FD6D}"/>
              </a:ext>
            </a:extLst>
          </p:cNvPr>
          <p:cNvSpPr>
            <a:spLocks noGrp="1"/>
          </p:cNvSpPr>
          <p:nvPr>
            <p:ph type="dt" sz="half" idx="10"/>
          </p:nvPr>
        </p:nvSpPr>
        <p:spPr/>
        <p:txBody>
          <a:bodyPr/>
          <a:lstStyle/>
          <a:p>
            <a:pPr>
              <a:lnSpc>
                <a:spcPct val="100000"/>
              </a:lnSpc>
            </a:pPr>
            <a:fld id="{045D6538-7594-4287-828C-FC7AA16BBC5B}" type="datetime">
              <a:rPr lang="fr-FR" sz="1100" b="0" strike="noStrike" spc="-1" smtClean="0">
                <a:solidFill>
                  <a:srgbClr val="FFFFFF">
                    <a:alpha val="60000"/>
                  </a:srgbClr>
                </a:solidFill>
                <a:latin typeface="Century Gothic"/>
              </a:rPr>
              <a:t>08/09/2026</a:t>
            </a:fld>
            <a:endParaRPr lang="fr-FR" sz="1100" b="0" strike="noStrike" spc="-1" dirty="0">
              <a:latin typeface="Times New Roman"/>
            </a:endParaRPr>
          </a:p>
        </p:txBody>
      </p:sp>
      <p:sp>
        <p:nvSpPr>
          <p:cNvPr id="5" name="Espace réservé du pied de page 4">
            <a:extLst>
              <a:ext uri="{FF2B5EF4-FFF2-40B4-BE49-F238E27FC236}">
                <a16:creationId xmlns:a16="http://schemas.microsoft.com/office/drawing/2014/main" id="{FCAD3D3E-CE5A-74BC-B959-656C8C96E2E2}"/>
              </a:ext>
            </a:extLst>
          </p:cNvPr>
          <p:cNvSpPr>
            <a:spLocks noGrp="1"/>
          </p:cNvSpPr>
          <p:nvPr>
            <p:ph type="ftr" sz="quarter" idx="11"/>
          </p:nvPr>
        </p:nvSpPr>
        <p:spPr/>
        <p:txBody>
          <a:bodyPr/>
          <a:lstStyle/>
          <a:p>
            <a:endParaRPr lang="fr-FR" sz="2400" b="0" strike="noStrike" spc="-1" dirty="0">
              <a:latin typeface="Times New Roman"/>
            </a:endParaRPr>
          </a:p>
        </p:txBody>
      </p:sp>
      <p:sp>
        <p:nvSpPr>
          <p:cNvPr id="6" name="Espace réservé du numéro de diapositive 5">
            <a:extLst>
              <a:ext uri="{FF2B5EF4-FFF2-40B4-BE49-F238E27FC236}">
                <a16:creationId xmlns:a16="http://schemas.microsoft.com/office/drawing/2014/main" id="{EB05608D-FF78-3B7E-1D75-BC7E4BEBA22E}"/>
              </a:ext>
            </a:extLst>
          </p:cNvPr>
          <p:cNvSpPr>
            <a:spLocks noGrp="1"/>
          </p:cNvSpPr>
          <p:nvPr>
            <p:ph type="sldNum" sz="quarter" idx="12"/>
          </p:nvPr>
        </p:nvSpPr>
        <p:spPr/>
        <p:txBody>
          <a:bodyPr/>
          <a:lstStyle/>
          <a:p>
            <a:pPr algn="ctr">
              <a:lnSpc>
                <a:spcPct val="100000"/>
              </a:lnSpc>
            </a:pPr>
            <a:fld id="{5BAD3C63-6E4F-4942-A4BB-8459EEBFDD6C}" type="slidenum">
              <a:rPr lang="fr-FR" sz="2800" b="0" strike="noStrike" spc="-1" smtClean="0">
                <a:solidFill>
                  <a:srgbClr val="FFFFFF"/>
                </a:solidFill>
                <a:latin typeface="Century Gothic"/>
              </a:rPr>
              <a:t>‹N°›</a:t>
            </a:fld>
            <a:endParaRPr lang="fr-FR" sz="2800" b="0" strike="noStrike" spc="-1" dirty="0">
              <a:latin typeface="Times New Roman"/>
            </a:endParaRPr>
          </a:p>
        </p:txBody>
      </p:sp>
    </p:spTree>
    <p:extLst>
      <p:ext uri="{BB962C8B-B14F-4D97-AF65-F5344CB8AC3E}">
        <p14:creationId xmlns:p14="http://schemas.microsoft.com/office/powerpoint/2010/main" val="1249933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5CCBB4-90F3-7D79-2D82-561DB9DB820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E4CC3B3A-8B10-261B-1427-8B057CECE5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B863841-3723-A4B0-A387-55E1731CAD6E}"/>
              </a:ext>
            </a:extLst>
          </p:cNvPr>
          <p:cNvSpPr>
            <a:spLocks noGrp="1"/>
          </p:cNvSpPr>
          <p:nvPr>
            <p:ph type="dt" sz="half" idx="10"/>
          </p:nvPr>
        </p:nvSpPr>
        <p:spPr/>
        <p:txBody>
          <a:bodyPr/>
          <a:lstStyle/>
          <a:p>
            <a:pPr>
              <a:lnSpc>
                <a:spcPct val="100000"/>
              </a:lnSpc>
            </a:pPr>
            <a:fld id="{045D6538-7594-4287-828C-FC7AA16BBC5B}" type="datetime">
              <a:rPr lang="fr-FR" sz="1100" b="0" strike="noStrike" spc="-1" smtClean="0">
                <a:solidFill>
                  <a:srgbClr val="FFFFFF">
                    <a:alpha val="60000"/>
                  </a:srgbClr>
                </a:solidFill>
                <a:latin typeface="Century Gothic"/>
              </a:rPr>
              <a:t>08/09/2026</a:t>
            </a:fld>
            <a:endParaRPr lang="fr-FR" sz="1100" b="0" strike="noStrike" spc="-1" dirty="0">
              <a:latin typeface="Times New Roman"/>
            </a:endParaRPr>
          </a:p>
        </p:txBody>
      </p:sp>
      <p:sp>
        <p:nvSpPr>
          <p:cNvPr id="5" name="Espace réservé du pied de page 4">
            <a:extLst>
              <a:ext uri="{FF2B5EF4-FFF2-40B4-BE49-F238E27FC236}">
                <a16:creationId xmlns:a16="http://schemas.microsoft.com/office/drawing/2014/main" id="{FB1344F4-C620-9894-3F1D-89B14190F6C6}"/>
              </a:ext>
            </a:extLst>
          </p:cNvPr>
          <p:cNvSpPr>
            <a:spLocks noGrp="1"/>
          </p:cNvSpPr>
          <p:nvPr>
            <p:ph type="ftr" sz="quarter" idx="11"/>
          </p:nvPr>
        </p:nvSpPr>
        <p:spPr/>
        <p:txBody>
          <a:bodyPr/>
          <a:lstStyle/>
          <a:p>
            <a:endParaRPr lang="fr-FR" sz="2400" b="0" strike="noStrike" spc="-1" dirty="0">
              <a:latin typeface="Times New Roman"/>
            </a:endParaRPr>
          </a:p>
        </p:txBody>
      </p:sp>
      <p:sp>
        <p:nvSpPr>
          <p:cNvPr id="6" name="Espace réservé du numéro de diapositive 5">
            <a:extLst>
              <a:ext uri="{FF2B5EF4-FFF2-40B4-BE49-F238E27FC236}">
                <a16:creationId xmlns:a16="http://schemas.microsoft.com/office/drawing/2014/main" id="{4A6109A1-3078-26F8-8D09-43E4942091E7}"/>
              </a:ext>
            </a:extLst>
          </p:cNvPr>
          <p:cNvSpPr>
            <a:spLocks noGrp="1"/>
          </p:cNvSpPr>
          <p:nvPr>
            <p:ph type="sldNum" sz="quarter" idx="12"/>
          </p:nvPr>
        </p:nvSpPr>
        <p:spPr/>
        <p:txBody>
          <a:bodyPr/>
          <a:lstStyle/>
          <a:p>
            <a:pPr algn="ctr">
              <a:lnSpc>
                <a:spcPct val="100000"/>
              </a:lnSpc>
            </a:pPr>
            <a:fld id="{5BAD3C63-6E4F-4942-A4BB-8459EEBFDD6C}" type="slidenum">
              <a:rPr lang="fr-FR" sz="2800" b="0" strike="noStrike" spc="-1" smtClean="0">
                <a:solidFill>
                  <a:srgbClr val="FFFFFF"/>
                </a:solidFill>
                <a:latin typeface="Century Gothic"/>
              </a:rPr>
              <a:t>‹N°›</a:t>
            </a:fld>
            <a:endParaRPr lang="fr-FR" sz="2800" b="0" strike="noStrike" spc="-1" dirty="0">
              <a:latin typeface="Times New Roman"/>
            </a:endParaRPr>
          </a:p>
        </p:txBody>
      </p:sp>
    </p:spTree>
    <p:extLst>
      <p:ext uri="{BB962C8B-B14F-4D97-AF65-F5344CB8AC3E}">
        <p14:creationId xmlns:p14="http://schemas.microsoft.com/office/powerpoint/2010/main" val="2804215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8D483C-2533-CE0F-B6BF-F643ADF3720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55253A8-6C67-E644-EBCA-8980051B951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48F14B1-ECA6-2D50-B2BC-F731F7A8B97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FC6D09DC-41AF-D370-EA27-E506A4F553EC}"/>
              </a:ext>
            </a:extLst>
          </p:cNvPr>
          <p:cNvSpPr>
            <a:spLocks noGrp="1"/>
          </p:cNvSpPr>
          <p:nvPr>
            <p:ph type="dt" sz="half" idx="10"/>
          </p:nvPr>
        </p:nvSpPr>
        <p:spPr/>
        <p:txBody>
          <a:bodyPr/>
          <a:lstStyle/>
          <a:p>
            <a:pPr>
              <a:lnSpc>
                <a:spcPct val="100000"/>
              </a:lnSpc>
            </a:pPr>
            <a:fld id="{045D6538-7594-4287-828C-FC7AA16BBC5B}" type="datetime">
              <a:rPr lang="fr-FR" sz="1100" b="0" strike="noStrike" spc="-1" smtClean="0">
                <a:solidFill>
                  <a:srgbClr val="FFFFFF">
                    <a:alpha val="60000"/>
                  </a:srgbClr>
                </a:solidFill>
                <a:latin typeface="Century Gothic"/>
              </a:rPr>
              <a:t>08/09/2026</a:t>
            </a:fld>
            <a:endParaRPr lang="fr-FR" sz="1100" b="0" strike="noStrike" spc="-1" dirty="0">
              <a:latin typeface="Times New Roman"/>
            </a:endParaRPr>
          </a:p>
        </p:txBody>
      </p:sp>
      <p:sp>
        <p:nvSpPr>
          <p:cNvPr id="6" name="Espace réservé du pied de page 5">
            <a:extLst>
              <a:ext uri="{FF2B5EF4-FFF2-40B4-BE49-F238E27FC236}">
                <a16:creationId xmlns:a16="http://schemas.microsoft.com/office/drawing/2014/main" id="{3A194D7C-651D-E96C-1E59-245E8A4E2FBD}"/>
              </a:ext>
            </a:extLst>
          </p:cNvPr>
          <p:cNvSpPr>
            <a:spLocks noGrp="1"/>
          </p:cNvSpPr>
          <p:nvPr>
            <p:ph type="ftr" sz="quarter" idx="11"/>
          </p:nvPr>
        </p:nvSpPr>
        <p:spPr/>
        <p:txBody>
          <a:bodyPr/>
          <a:lstStyle/>
          <a:p>
            <a:endParaRPr lang="fr-FR" sz="2400" b="0" strike="noStrike" spc="-1" dirty="0">
              <a:latin typeface="Times New Roman"/>
            </a:endParaRPr>
          </a:p>
        </p:txBody>
      </p:sp>
      <p:sp>
        <p:nvSpPr>
          <p:cNvPr id="7" name="Espace réservé du numéro de diapositive 6">
            <a:extLst>
              <a:ext uri="{FF2B5EF4-FFF2-40B4-BE49-F238E27FC236}">
                <a16:creationId xmlns:a16="http://schemas.microsoft.com/office/drawing/2014/main" id="{9A9F407E-79C3-FB74-0AC4-7E363D836C4D}"/>
              </a:ext>
            </a:extLst>
          </p:cNvPr>
          <p:cNvSpPr>
            <a:spLocks noGrp="1"/>
          </p:cNvSpPr>
          <p:nvPr>
            <p:ph type="sldNum" sz="quarter" idx="12"/>
          </p:nvPr>
        </p:nvSpPr>
        <p:spPr/>
        <p:txBody>
          <a:bodyPr/>
          <a:lstStyle/>
          <a:p>
            <a:pPr algn="ctr">
              <a:lnSpc>
                <a:spcPct val="100000"/>
              </a:lnSpc>
            </a:pPr>
            <a:fld id="{5BAD3C63-6E4F-4942-A4BB-8459EEBFDD6C}" type="slidenum">
              <a:rPr lang="fr-FR" sz="2800" b="0" strike="noStrike" spc="-1" smtClean="0">
                <a:solidFill>
                  <a:srgbClr val="FFFFFF"/>
                </a:solidFill>
                <a:latin typeface="Century Gothic"/>
              </a:rPr>
              <a:t>‹N°›</a:t>
            </a:fld>
            <a:endParaRPr lang="fr-FR" sz="2800" b="0" strike="noStrike" spc="-1" dirty="0">
              <a:latin typeface="Times New Roman"/>
            </a:endParaRPr>
          </a:p>
        </p:txBody>
      </p:sp>
    </p:spTree>
    <p:extLst>
      <p:ext uri="{BB962C8B-B14F-4D97-AF65-F5344CB8AC3E}">
        <p14:creationId xmlns:p14="http://schemas.microsoft.com/office/powerpoint/2010/main" val="50431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298507-032F-EDF8-3CD5-E0689BF8F11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589F8A73-1244-1E70-E3E0-98B8F5C5DE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995C9F7-DC59-89E9-620C-DE1234D5951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2B49C4C-DDA4-59E5-17ED-DFDE2BC0A3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3231795-5855-5920-4748-D591DC5B3E2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CB470C1-0A6A-D1D8-8B0E-BA24457F1B16}"/>
              </a:ext>
            </a:extLst>
          </p:cNvPr>
          <p:cNvSpPr>
            <a:spLocks noGrp="1"/>
          </p:cNvSpPr>
          <p:nvPr>
            <p:ph type="dt" sz="half" idx="10"/>
          </p:nvPr>
        </p:nvSpPr>
        <p:spPr/>
        <p:txBody>
          <a:bodyPr/>
          <a:lstStyle/>
          <a:p>
            <a:pPr>
              <a:lnSpc>
                <a:spcPct val="100000"/>
              </a:lnSpc>
            </a:pPr>
            <a:fld id="{045D6538-7594-4287-828C-FC7AA16BBC5B}" type="datetime">
              <a:rPr lang="fr-FR" sz="1100" b="0" strike="noStrike" spc="-1" smtClean="0">
                <a:solidFill>
                  <a:srgbClr val="FFFFFF">
                    <a:alpha val="60000"/>
                  </a:srgbClr>
                </a:solidFill>
                <a:latin typeface="Century Gothic"/>
              </a:rPr>
              <a:t>08/09/2026</a:t>
            </a:fld>
            <a:endParaRPr lang="fr-FR" sz="1100" b="0" strike="noStrike" spc="-1" dirty="0">
              <a:latin typeface="Times New Roman"/>
            </a:endParaRPr>
          </a:p>
        </p:txBody>
      </p:sp>
      <p:sp>
        <p:nvSpPr>
          <p:cNvPr id="8" name="Espace réservé du pied de page 7">
            <a:extLst>
              <a:ext uri="{FF2B5EF4-FFF2-40B4-BE49-F238E27FC236}">
                <a16:creationId xmlns:a16="http://schemas.microsoft.com/office/drawing/2014/main" id="{C95389E5-75F6-C35F-F76F-76F18DA0D88D}"/>
              </a:ext>
            </a:extLst>
          </p:cNvPr>
          <p:cNvSpPr>
            <a:spLocks noGrp="1"/>
          </p:cNvSpPr>
          <p:nvPr>
            <p:ph type="ftr" sz="quarter" idx="11"/>
          </p:nvPr>
        </p:nvSpPr>
        <p:spPr/>
        <p:txBody>
          <a:bodyPr/>
          <a:lstStyle/>
          <a:p>
            <a:endParaRPr lang="fr-FR" sz="2400" b="0" strike="noStrike" spc="-1" dirty="0">
              <a:latin typeface="Times New Roman"/>
            </a:endParaRPr>
          </a:p>
        </p:txBody>
      </p:sp>
      <p:sp>
        <p:nvSpPr>
          <p:cNvPr id="9" name="Espace réservé du numéro de diapositive 8">
            <a:extLst>
              <a:ext uri="{FF2B5EF4-FFF2-40B4-BE49-F238E27FC236}">
                <a16:creationId xmlns:a16="http://schemas.microsoft.com/office/drawing/2014/main" id="{19D9CFD6-FACF-EAA4-A35F-2DD14FD3D849}"/>
              </a:ext>
            </a:extLst>
          </p:cNvPr>
          <p:cNvSpPr>
            <a:spLocks noGrp="1"/>
          </p:cNvSpPr>
          <p:nvPr>
            <p:ph type="sldNum" sz="quarter" idx="12"/>
          </p:nvPr>
        </p:nvSpPr>
        <p:spPr/>
        <p:txBody>
          <a:bodyPr/>
          <a:lstStyle/>
          <a:p>
            <a:pPr algn="ctr">
              <a:lnSpc>
                <a:spcPct val="100000"/>
              </a:lnSpc>
            </a:pPr>
            <a:fld id="{5BAD3C63-6E4F-4942-A4BB-8459EEBFDD6C}" type="slidenum">
              <a:rPr lang="fr-FR" sz="2800" b="0" strike="noStrike" spc="-1" smtClean="0">
                <a:solidFill>
                  <a:srgbClr val="FFFFFF"/>
                </a:solidFill>
                <a:latin typeface="Century Gothic"/>
              </a:rPr>
              <a:t>‹N°›</a:t>
            </a:fld>
            <a:endParaRPr lang="fr-FR" sz="2800" b="0" strike="noStrike" spc="-1" dirty="0">
              <a:latin typeface="Times New Roman"/>
            </a:endParaRPr>
          </a:p>
        </p:txBody>
      </p:sp>
    </p:spTree>
    <p:extLst>
      <p:ext uri="{BB962C8B-B14F-4D97-AF65-F5344CB8AC3E}">
        <p14:creationId xmlns:p14="http://schemas.microsoft.com/office/powerpoint/2010/main" val="3606969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15C161-13AB-C977-8165-21A6697FA32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C4796A6-F0C0-0A86-C837-08A60A660A7B}"/>
              </a:ext>
            </a:extLst>
          </p:cNvPr>
          <p:cNvSpPr>
            <a:spLocks noGrp="1"/>
          </p:cNvSpPr>
          <p:nvPr>
            <p:ph type="dt" sz="half" idx="10"/>
          </p:nvPr>
        </p:nvSpPr>
        <p:spPr/>
        <p:txBody>
          <a:bodyPr/>
          <a:lstStyle/>
          <a:p>
            <a:pPr>
              <a:lnSpc>
                <a:spcPct val="100000"/>
              </a:lnSpc>
            </a:pPr>
            <a:fld id="{045D6538-7594-4287-828C-FC7AA16BBC5B}" type="datetime">
              <a:rPr lang="fr-FR" sz="1100" b="0" strike="noStrike" spc="-1" smtClean="0">
                <a:solidFill>
                  <a:srgbClr val="FFFFFF">
                    <a:alpha val="60000"/>
                  </a:srgbClr>
                </a:solidFill>
                <a:latin typeface="Century Gothic"/>
              </a:rPr>
              <a:t>08/09/2026</a:t>
            </a:fld>
            <a:endParaRPr lang="fr-FR" sz="1100" b="0" strike="noStrike" spc="-1" dirty="0">
              <a:latin typeface="Times New Roman"/>
            </a:endParaRPr>
          </a:p>
        </p:txBody>
      </p:sp>
      <p:sp>
        <p:nvSpPr>
          <p:cNvPr id="4" name="Espace réservé du pied de page 3">
            <a:extLst>
              <a:ext uri="{FF2B5EF4-FFF2-40B4-BE49-F238E27FC236}">
                <a16:creationId xmlns:a16="http://schemas.microsoft.com/office/drawing/2014/main" id="{8BB45C24-CDB7-11AB-3118-7F25F87BB33A}"/>
              </a:ext>
            </a:extLst>
          </p:cNvPr>
          <p:cNvSpPr>
            <a:spLocks noGrp="1"/>
          </p:cNvSpPr>
          <p:nvPr>
            <p:ph type="ftr" sz="quarter" idx="11"/>
          </p:nvPr>
        </p:nvSpPr>
        <p:spPr/>
        <p:txBody>
          <a:bodyPr/>
          <a:lstStyle/>
          <a:p>
            <a:endParaRPr lang="fr-FR" sz="2400" b="0" strike="noStrike" spc="-1" dirty="0">
              <a:latin typeface="Times New Roman"/>
            </a:endParaRPr>
          </a:p>
        </p:txBody>
      </p:sp>
      <p:sp>
        <p:nvSpPr>
          <p:cNvPr id="5" name="Espace réservé du numéro de diapositive 4">
            <a:extLst>
              <a:ext uri="{FF2B5EF4-FFF2-40B4-BE49-F238E27FC236}">
                <a16:creationId xmlns:a16="http://schemas.microsoft.com/office/drawing/2014/main" id="{FBCB7EC3-C4C0-345F-1F2B-9280D9C60539}"/>
              </a:ext>
            </a:extLst>
          </p:cNvPr>
          <p:cNvSpPr>
            <a:spLocks noGrp="1"/>
          </p:cNvSpPr>
          <p:nvPr>
            <p:ph type="sldNum" sz="quarter" idx="12"/>
          </p:nvPr>
        </p:nvSpPr>
        <p:spPr/>
        <p:txBody>
          <a:bodyPr/>
          <a:lstStyle/>
          <a:p>
            <a:pPr algn="ctr">
              <a:lnSpc>
                <a:spcPct val="100000"/>
              </a:lnSpc>
            </a:pPr>
            <a:fld id="{5BAD3C63-6E4F-4942-A4BB-8459EEBFDD6C}" type="slidenum">
              <a:rPr lang="fr-FR" sz="2800" b="0" strike="noStrike" spc="-1" smtClean="0">
                <a:solidFill>
                  <a:srgbClr val="FFFFFF"/>
                </a:solidFill>
                <a:latin typeface="Century Gothic"/>
              </a:rPr>
              <a:t>‹N°›</a:t>
            </a:fld>
            <a:endParaRPr lang="fr-FR" sz="2800" b="0" strike="noStrike" spc="-1" dirty="0">
              <a:latin typeface="Times New Roman"/>
            </a:endParaRPr>
          </a:p>
        </p:txBody>
      </p:sp>
    </p:spTree>
    <p:extLst>
      <p:ext uri="{BB962C8B-B14F-4D97-AF65-F5344CB8AC3E}">
        <p14:creationId xmlns:p14="http://schemas.microsoft.com/office/powerpoint/2010/main" val="2415678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9B63531-8C80-57D1-D2E7-9B5853B2B2CC}"/>
              </a:ext>
            </a:extLst>
          </p:cNvPr>
          <p:cNvSpPr>
            <a:spLocks noGrp="1"/>
          </p:cNvSpPr>
          <p:nvPr>
            <p:ph type="dt" sz="half" idx="10"/>
          </p:nvPr>
        </p:nvSpPr>
        <p:spPr/>
        <p:txBody>
          <a:bodyPr/>
          <a:lstStyle/>
          <a:p>
            <a:pPr>
              <a:lnSpc>
                <a:spcPct val="100000"/>
              </a:lnSpc>
            </a:pPr>
            <a:fld id="{045D6538-7594-4287-828C-FC7AA16BBC5B}" type="datetime">
              <a:rPr lang="fr-FR" sz="1100" b="0" strike="noStrike" spc="-1" smtClean="0">
                <a:solidFill>
                  <a:srgbClr val="FFFFFF">
                    <a:alpha val="60000"/>
                  </a:srgbClr>
                </a:solidFill>
                <a:latin typeface="Century Gothic"/>
              </a:rPr>
              <a:t>08/09/2026</a:t>
            </a:fld>
            <a:endParaRPr lang="fr-FR" sz="1100" b="0" strike="noStrike" spc="-1" dirty="0">
              <a:latin typeface="Times New Roman"/>
            </a:endParaRPr>
          </a:p>
        </p:txBody>
      </p:sp>
      <p:sp>
        <p:nvSpPr>
          <p:cNvPr id="3" name="Espace réservé du pied de page 2">
            <a:extLst>
              <a:ext uri="{FF2B5EF4-FFF2-40B4-BE49-F238E27FC236}">
                <a16:creationId xmlns:a16="http://schemas.microsoft.com/office/drawing/2014/main" id="{EA3E32B8-5D9D-C565-28C6-9A4404FBFD01}"/>
              </a:ext>
            </a:extLst>
          </p:cNvPr>
          <p:cNvSpPr>
            <a:spLocks noGrp="1"/>
          </p:cNvSpPr>
          <p:nvPr>
            <p:ph type="ftr" sz="quarter" idx="11"/>
          </p:nvPr>
        </p:nvSpPr>
        <p:spPr/>
        <p:txBody>
          <a:bodyPr/>
          <a:lstStyle/>
          <a:p>
            <a:endParaRPr lang="fr-FR" sz="2400" b="0" strike="noStrike" spc="-1" dirty="0">
              <a:latin typeface="Times New Roman"/>
            </a:endParaRPr>
          </a:p>
        </p:txBody>
      </p:sp>
      <p:sp>
        <p:nvSpPr>
          <p:cNvPr id="4" name="Espace réservé du numéro de diapositive 3">
            <a:extLst>
              <a:ext uri="{FF2B5EF4-FFF2-40B4-BE49-F238E27FC236}">
                <a16:creationId xmlns:a16="http://schemas.microsoft.com/office/drawing/2014/main" id="{06B974EC-C88C-B38E-9802-4C7358E9ED16}"/>
              </a:ext>
            </a:extLst>
          </p:cNvPr>
          <p:cNvSpPr>
            <a:spLocks noGrp="1"/>
          </p:cNvSpPr>
          <p:nvPr>
            <p:ph type="sldNum" sz="quarter" idx="12"/>
          </p:nvPr>
        </p:nvSpPr>
        <p:spPr/>
        <p:txBody>
          <a:bodyPr/>
          <a:lstStyle/>
          <a:p>
            <a:pPr algn="ctr">
              <a:lnSpc>
                <a:spcPct val="100000"/>
              </a:lnSpc>
            </a:pPr>
            <a:fld id="{5BAD3C63-6E4F-4942-A4BB-8459EEBFDD6C}" type="slidenum">
              <a:rPr lang="fr-FR" sz="2800" b="0" strike="noStrike" spc="-1" smtClean="0">
                <a:solidFill>
                  <a:srgbClr val="FFFFFF"/>
                </a:solidFill>
                <a:latin typeface="Century Gothic"/>
              </a:rPr>
              <a:t>‹N°›</a:t>
            </a:fld>
            <a:endParaRPr lang="fr-FR" sz="2800" b="0" strike="noStrike" spc="-1" dirty="0">
              <a:latin typeface="Times New Roman"/>
            </a:endParaRPr>
          </a:p>
        </p:txBody>
      </p:sp>
    </p:spTree>
    <p:extLst>
      <p:ext uri="{BB962C8B-B14F-4D97-AF65-F5344CB8AC3E}">
        <p14:creationId xmlns:p14="http://schemas.microsoft.com/office/powerpoint/2010/main" val="3356916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3B9023-D3C9-2264-DC29-8B3A65E938F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5A653C1-6F2F-9844-DD22-B2A75B93BA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807AE50F-9B17-30EE-4748-FE00D46EEB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7F30438-3493-869B-6223-7EC85729D4DE}"/>
              </a:ext>
            </a:extLst>
          </p:cNvPr>
          <p:cNvSpPr>
            <a:spLocks noGrp="1"/>
          </p:cNvSpPr>
          <p:nvPr>
            <p:ph type="dt" sz="half" idx="10"/>
          </p:nvPr>
        </p:nvSpPr>
        <p:spPr/>
        <p:txBody>
          <a:bodyPr/>
          <a:lstStyle/>
          <a:p>
            <a:pPr>
              <a:lnSpc>
                <a:spcPct val="100000"/>
              </a:lnSpc>
            </a:pPr>
            <a:fld id="{045D6538-7594-4287-828C-FC7AA16BBC5B}" type="datetime">
              <a:rPr lang="fr-FR" sz="1100" b="0" strike="noStrike" spc="-1" smtClean="0">
                <a:solidFill>
                  <a:srgbClr val="FFFFFF">
                    <a:alpha val="60000"/>
                  </a:srgbClr>
                </a:solidFill>
                <a:latin typeface="Century Gothic"/>
              </a:rPr>
              <a:t>08/09/2026</a:t>
            </a:fld>
            <a:endParaRPr lang="fr-FR" sz="1100" b="0" strike="noStrike" spc="-1" dirty="0">
              <a:latin typeface="Times New Roman"/>
            </a:endParaRPr>
          </a:p>
        </p:txBody>
      </p:sp>
      <p:sp>
        <p:nvSpPr>
          <p:cNvPr id="6" name="Espace réservé du pied de page 5">
            <a:extLst>
              <a:ext uri="{FF2B5EF4-FFF2-40B4-BE49-F238E27FC236}">
                <a16:creationId xmlns:a16="http://schemas.microsoft.com/office/drawing/2014/main" id="{9EF4D81F-BAF3-0AEC-F9A5-FF60CFFA3FBF}"/>
              </a:ext>
            </a:extLst>
          </p:cNvPr>
          <p:cNvSpPr>
            <a:spLocks noGrp="1"/>
          </p:cNvSpPr>
          <p:nvPr>
            <p:ph type="ftr" sz="quarter" idx="11"/>
          </p:nvPr>
        </p:nvSpPr>
        <p:spPr/>
        <p:txBody>
          <a:bodyPr/>
          <a:lstStyle/>
          <a:p>
            <a:endParaRPr lang="fr-FR" sz="2400" b="0" strike="noStrike" spc="-1" dirty="0">
              <a:latin typeface="Times New Roman"/>
            </a:endParaRPr>
          </a:p>
        </p:txBody>
      </p:sp>
      <p:sp>
        <p:nvSpPr>
          <p:cNvPr id="7" name="Espace réservé du numéro de diapositive 6">
            <a:extLst>
              <a:ext uri="{FF2B5EF4-FFF2-40B4-BE49-F238E27FC236}">
                <a16:creationId xmlns:a16="http://schemas.microsoft.com/office/drawing/2014/main" id="{733D39BA-E478-CECF-FD93-C5724A14C368}"/>
              </a:ext>
            </a:extLst>
          </p:cNvPr>
          <p:cNvSpPr>
            <a:spLocks noGrp="1"/>
          </p:cNvSpPr>
          <p:nvPr>
            <p:ph type="sldNum" sz="quarter" idx="12"/>
          </p:nvPr>
        </p:nvSpPr>
        <p:spPr/>
        <p:txBody>
          <a:bodyPr/>
          <a:lstStyle/>
          <a:p>
            <a:pPr algn="ctr">
              <a:lnSpc>
                <a:spcPct val="100000"/>
              </a:lnSpc>
            </a:pPr>
            <a:fld id="{5BAD3C63-6E4F-4942-A4BB-8459EEBFDD6C}" type="slidenum">
              <a:rPr lang="fr-FR" sz="2800" b="0" strike="noStrike" spc="-1" smtClean="0">
                <a:solidFill>
                  <a:srgbClr val="FFFFFF"/>
                </a:solidFill>
                <a:latin typeface="Century Gothic"/>
              </a:rPr>
              <a:t>‹N°›</a:t>
            </a:fld>
            <a:endParaRPr lang="fr-FR" sz="2800" b="0" strike="noStrike" spc="-1" dirty="0">
              <a:latin typeface="Times New Roman"/>
            </a:endParaRPr>
          </a:p>
        </p:txBody>
      </p:sp>
    </p:spTree>
    <p:extLst>
      <p:ext uri="{BB962C8B-B14F-4D97-AF65-F5344CB8AC3E}">
        <p14:creationId xmlns:p14="http://schemas.microsoft.com/office/powerpoint/2010/main" val="2670010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D1B9CE-A9C5-B1F7-CCA5-1911D2E6875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BA36F3E-BB55-7D56-0952-EE78F0E9C3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a:extLst>
              <a:ext uri="{FF2B5EF4-FFF2-40B4-BE49-F238E27FC236}">
                <a16:creationId xmlns:a16="http://schemas.microsoft.com/office/drawing/2014/main" id="{AA3890E4-8AB3-256A-A1D9-CAE107094F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23265D2-5ECA-C24E-302B-9B73BF2FA4CA}"/>
              </a:ext>
            </a:extLst>
          </p:cNvPr>
          <p:cNvSpPr>
            <a:spLocks noGrp="1"/>
          </p:cNvSpPr>
          <p:nvPr>
            <p:ph type="dt" sz="half" idx="10"/>
          </p:nvPr>
        </p:nvSpPr>
        <p:spPr/>
        <p:txBody>
          <a:bodyPr/>
          <a:lstStyle/>
          <a:p>
            <a:pPr>
              <a:lnSpc>
                <a:spcPct val="100000"/>
              </a:lnSpc>
            </a:pPr>
            <a:fld id="{045D6538-7594-4287-828C-FC7AA16BBC5B}" type="datetime">
              <a:rPr lang="fr-FR" sz="1100" b="0" strike="noStrike" spc="-1" smtClean="0">
                <a:solidFill>
                  <a:srgbClr val="FFFFFF">
                    <a:alpha val="60000"/>
                  </a:srgbClr>
                </a:solidFill>
                <a:latin typeface="Century Gothic"/>
              </a:rPr>
              <a:t>08/09/2026</a:t>
            </a:fld>
            <a:endParaRPr lang="fr-FR" sz="1100" b="0" strike="noStrike" spc="-1" dirty="0">
              <a:latin typeface="Times New Roman"/>
            </a:endParaRPr>
          </a:p>
        </p:txBody>
      </p:sp>
      <p:sp>
        <p:nvSpPr>
          <p:cNvPr id="6" name="Espace réservé du pied de page 5">
            <a:extLst>
              <a:ext uri="{FF2B5EF4-FFF2-40B4-BE49-F238E27FC236}">
                <a16:creationId xmlns:a16="http://schemas.microsoft.com/office/drawing/2014/main" id="{7D15FA91-DAF0-4CA1-F6C2-571AA0F7A35D}"/>
              </a:ext>
            </a:extLst>
          </p:cNvPr>
          <p:cNvSpPr>
            <a:spLocks noGrp="1"/>
          </p:cNvSpPr>
          <p:nvPr>
            <p:ph type="ftr" sz="quarter" idx="11"/>
          </p:nvPr>
        </p:nvSpPr>
        <p:spPr/>
        <p:txBody>
          <a:bodyPr/>
          <a:lstStyle/>
          <a:p>
            <a:endParaRPr lang="fr-FR" sz="2400" b="0" strike="noStrike" spc="-1" dirty="0">
              <a:latin typeface="Times New Roman"/>
            </a:endParaRPr>
          </a:p>
        </p:txBody>
      </p:sp>
      <p:sp>
        <p:nvSpPr>
          <p:cNvPr id="7" name="Espace réservé du numéro de diapositive 6">
            <a:extLst>
              <a:ext uri="{FF2B5EF4-FFF2-40B4-BE49-F238E27FC236}">
                <a16:creationId xmlns:a16="http://schemas.microsoft.com/office/drawing/2014/main" id="{EADD1734-5303-39AF-1B51-725BD0268C45}"/>
              </a:ext>
            </a:extLst>
          </p:cNvPr>
          <p:cNvSpPr>
            <a:spLocks noGrp="1"/>
          </p:cNvSpPr>
          <p:nvPr>
            <p:ph type="sldNum" sz="quarter" idx="12"/>
          </p:nvPr>
        </p:nvSpPr>
        <p:spPr/>
        <p:txBody>
          <a:bodyPr/>
          <a:lstStyle/>
          <a:p>
            <a:pPr algn="ctr">
              <a:lnSpc>
                <a:spcPct val="100000"/>
              </a:lnSpc>
            </a:pPr>
            <a:fld id="{5BAD3C63-6E4F-4942-A4BB-8459EEBFDD6C}" type="slidenum">
              <a:rPr lang="fr-FR" sz="2800" b="0" strike="noStrike" spc="-1" smtClean="0">
                <a:solidFill>
                  <a:srgbClr val="FFFFFF"/>
                </a:solidFill>
                <a:latin typeface="Century Gothic"/>
              </a:rPr>
              <a:t>‹N°›</a:t>
            </a:fld>
            <a:endParaRPr lang="fr-FR" sz="2800" b="0" strike="noStrike" spc="-1" dirty="0">
              <a:latin typeface="Times New Roman"/>
            </a:endParaRPr>
          </a:p>
        </p:txBody>
      </p:sp>
    </p:spTree>
    <p:extLst>
      <p:ext uri="{BB962C8B-B14F-4D97-AF65-F5344CB8AC3E}">
        <p14:creationId xmlns:p14="http://schemas.microsoft.com/office/powerpoint/2010/main" val="3506851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alpha val="25148"/>
          </a:schemeClr>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F996AC5-527B-2CED-59A0-67013A4AB4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E813B12-5804-CA34-B868-22C54877B5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E9081A6-6624-7349-FBFB-60402C36CE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lnSpc>
                <a:spcPct val="100000"/>
              </a:lnSpc>
            </a:pPr>
            <a:fld id="{045D6538-7594-4287-828C-FC7AA16BBC5B}" type="datetime">
              <a:rPr lang="fr-FR" sz="1100" b="0" strike="noStrike" spc="-1" smtClean="0">
                <a:solidFill>
                  <a:srgbClr val="FFFFFF">
                    <a:alpha val="60000"/>
                  </a:srgbClr>
                </a:solidFill>
                <a:latin typeface="Century Gothic"/>
              </a:rPr>
              <a:t>08/09/2026</a:t>
            </a:fld>
            <a:endParaRPr lang="fr-FR" sz="1100" b="0" strike="noStrike" spc="-1" dirty="0">
              <a:latin typeface="Times New Roman"/>
            </a:endParaRPr>
          </a:p>
        </p:txBody>
      </p:sp>
      <p:sp>
        <p:nvSpPr>
          <p:cNvPr id="5" name="Espace réservé du pied de page 4">
            <a:extLst>
              <a:ext uri="{FF2B5EF4-FFF2-40B4-BE49-F238E27FC236}">
                <a16:creationId xmlns:a16="http://schemas.microsoft.com/office/drawing/2014/main" id="{8AD35304-283E-C8C9-0DDF-D1CA709EE4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sz="2400" b="0" strike="noStrike" spc="-1" dirty="0">
              <a:latin typeface="Times New Roman"/>
            </a:endParaRPr>
          </a:p>
        </p:txBody>
      </p:sp>
      <p:sp>
        <p:nvSpPr>
          <p:cNvPr id="6" name="Espace réservé du numéro de diapositive 5">
            <a:extLst>
              <a:ext uri="{FF2B5EF4-FFF2-40B4-BE49-F238E27FC236}">
                <a16:creationId xmlns:a16="http://schemas.microsoft.com/office/drawing/2014/main" id="{E85FCD31-3BA5-6766-FB1D-39254930B4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a:lnSpc>
                <a:spcPct val="100000"/>
              </a:lnSpc>
            </a:pPr>
            <a:fld id="{5BAD3C63-6E4F-4942-A4BB-8459EEBFDD6C}" type="slidenum">
              <a:rPr lang="fr-FR" sz="2800" b="0" strike="noStrike" spc="-1" smtClean="0">
                <a:solidFill>
                  <a:srgbClr val="FFFFFF"/>
                </a:solidFill>
                <a:latin typeface="Century Gothic"/>
              </a:rPr>
              <a:t>‹N°›</a:t>
            </a:fld>
            <a:endParaRPr lang="fr-FR" sz="2800" b="0" strike="noStrike" spc="-1" dirty="0">
              <a:latin typeface="Times New Roman"/>
            </a:endParaRPr>
          </a:p>
        </p:txBody>
      </p:sp>
    </p:spTree>
    <p:extLst>
      <p:ext uri="{BB962C8B-B14F-4D97-AF65-F5344CB8AC3E}">
        <p14:creationId xmlns:p14="http://schemas.microsoft.com/office/powerpoint/2010/main" val="1091406787"/>
      </p:ext>
    </p:extLst>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 id="214748389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pedagogie.snepfsu.fr/2023/10/12/performance-en-eps/?fbclid=IwAR06Q1khv0GAOq3vvuOnHPqhcYdcLlJ3gu2yajH9UG0l4RZJOKiH9Fq4wNk" TargetMode="External"/><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padlet.com/benjaminstephan7/concours-thbr133s4gc27rph" TargetMode="External"/><Relationship Id="rId7" Type="http://schemas.openxmlformats.org/officeDocument/2006/relationships/hyperlink" Target="https://drive.google.com/drive/folders/1hBPjvDqgyV1b--n7mbLfNzO7d4S9bIN7?usp=sharing"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hyperlink" Target="https://drive.google.com/drive/folders/1rUUZLGmcyTY8qhhE54xC68YS9hg9f2ZG?usp=sharing" TargetMode="External"/><Relationship Id="rId5" Type="http://schemas.openxmlformats.org/officeDocument/2006/relationships/hyperlink" Target="https://padlet.com/benjaminstephan7/ressources-aeeps-conf-rences-communications-et-productions-7rwbleeqquyjr4q8" TargetMode="External"/><Relationship Id="rId4" Type="http://schemas.openxmlformats.org/officeDocument/2006/relationships/hyperlink" Target="https://padlet.com/benjaminstephan7/ressources-eps-par-ca-eqtugj49xt91q9x5"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2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2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yvestravaillot.com/sujets/" TargetMode="External"/><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hyperlink" Target="https://www.epsmania.com/les-autres-sites-eps.html" TargetMode="External"/><Relationship Id="rId1" Type="http://schemas.openxmlformats.org/officeDocument/2006/relationships/slideLayout" Target="../slideLayouts/slideLayout7.xml"/><Relationship Id="rId6" Type="http://schemas.openxmlformats.org/officeDocument/2006/relationships/hyperlink" Target="https://www.aeeps.org/" TargetMode="External"/><Relationship Id="rId11" Type="http://schemas.openxmlformats.org/officeDocument/2006/relationships/image" Target="../media/image9.png"/><Relationship Id="rId5" Type="http://schemas.openxmlformats.org/officeDocument/2006/relationships/hyperlink" Target="https://www.associationa3.com/ecrit-1" TargetMode="External"/><Relationship Id="rId10" Type="http://schemas.openxmlformats.org/officeDocument/2006/relationships/image" Target="../media/image8.jpeg"/><Relationship Id="rId4" Type="http://schemas.openxmlformats.org/officeDocument/2006/relationships/hyperlink" Target="https://lesite.snepfsu.fr/sujets/ma-carriere/concours/" TargetMode="External"/><Relationship Id="rId9"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jpeg"/></Relationships>
</file>

<file path=ppt/slides/_rels/slide3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png"/><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68.jpg"/></Relationships>
</file>

<file path=ppt/slides/_rels/slide4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67.jpeg"/></Relationships>
</file>

<file path=ppt/slides/_rels/slide4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70.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jpeg"/></Relationships>
</file>

<file path=ppt/slides/_rels/slide5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5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81.jpeg"/></Relationships>
</file>

<file path=ppt/slides/_rels/slide6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D3DF39AD-7603-0722-82DB-63A42D18B39F}"/>
              </a:ext>
            </a:extLst>
          </p:cNvPr>
          <p:cNvPicPr>
            <a:picLocks noChangeAspect="1"/>
          </p:cNvPicPr>
          <p:nvPr/>
        </p:nvPicPr>
        <p:blipFill rotWithShape="1">
          <a:blip r:embed="rId3"/>
          <a:srcRect/>
          <a:stretch/>
        </p:blipFill>
        <p:spPr>
          <a:xfrm>
            <a:off x="185981" y="145601"/>
            <a:ext cx="4605474" cy="6517326"/>
          </a:xfrm>
          <a:prstGeom prst="round1Rect">
            <a:avLst/>
          </a:prstGeom>
          <a:solidFill>
            <a:schemeClr val="bg1"/>
          </a:solidFill>
          <a:ln w="57150">
            <a:solidFill>
              <a:schemeClr val="tx2">
                <a:lumMod val="75000"/>
              </a:schemeClr>
            </a:solidFill>
          </a:ln>
        </p:spPr>
      </p:pic>
      <p:pic>
        <p:nvPicPr>
          <p:cNvPr id="1026" name="Picture 2" descr="Loupe - Icônes ui gratuites">
            <a:extLst>
              <a:ext uri="{FF2B5EF4-FFF2-40B4-BE49-F238E27FC236}">
                <a16:creationId xmlns:a16="http://schemas.microsoft.com/office/drawing/2014/main" id="{8FE53C66-ECDE-3EF5-0D54-0D331D8DFF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2869184" y="3228847"/>
            <a:ext cx="3543808" cy="354380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 coins arrondis 2">
            <a:extLst>
              <a:ext uri="{FF2B5EF4-FFF2-40B4-BE49-F238E27FC236}">
                <a16:creationId xmlns:a16="http://schemas.microsoft.com/office/drawing/2014/main" id="{27949EE3-B7DE-7510-82A9-40D363A25939}"/>
              </a:ext>
            </a:extLst>
          </p:cNvPr>
          <p:cNvSpPr/>
          <p:nvPr/>
        </p:nvSpPr>
        <p:spPr>
          <a:xfrm>
            <a:off x="5291328" y="145601"/>
            <a:ext cx="6425184" cy="182880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r>
              <a:rPr lang="fr-FR" sz="4000" b="1" dirty="0">
                <a:solidFill>
                  <a:schemeClr val="tx2">
                    <a:lumMod val="20000"/>
                    <a:lumOff val="80000"/>
                  </a:schemeClr>
                </a:solidFill>
                <a:latin typeface="Futura Condensed ExtraBold" panose="020B0602020204020303" pitchFamily="34" charset="-79"/>
                <a:cs typeface="Futura Condensed ExtraBold" panose="020B0602020204020303" pitchFamily="34" charset="-79"/>
              </a:rPr>
              <a:t>M2 MEEF – CAPEPS 2026</a:t>
            </a:r>
          </a:p>
          <a:p>
            <a:pPr algn="ctr">
              <a:spcAft>
                <a:spcPts val="600"/>
              </a:spcAft>
            </a:pPr>
            <a:r>
              <a:rPr lang="fr-FR" sz="5000" b="1" cap="small" dirty="0">
                <a:solidFill>
                  <a:schemeClr val="bg1"/>
                </a:solidFill>
                <a:latin typeface="Futura Condensed ExtraBold" panose="020B0602020204020303" pitchFamily="34" charset="-79"/>
                <a:cs typeface="Futura Condensed ExtraBold" panose="020B0602020204020303" pitchFamily="34" charset="-79"/>
              </a:rPr>
              <a:t>Écrit</a:t>
            </a:r>
            <a:r>
              <a:rPr lang="fr-FR" sz="5000" b="1" dirty="0">
                <a:solidFill>
                  <a:schemeClr val="bg1"/>
                </a:solidFill>
                <a:latin typeface="Futura Condensed ExtraBold" panose="020B0602020204020303" pitchFamily="34" charset="-79"/>
                <a:cs typeface="Futura Condensed ExtraBold" panose="020B0602020204020303" pitchFamily="34" charset="-79"/>
              </a:rPr>
              <a:t> 1</a:t>
            </a:r>
          </a:p>
        </p:txBody>
      </p:sp>
      <p:sp>
        <p:nvSpPr>
          <p:cNvPr id="4" name="ZoneTexte 3">
            <a:extLst>
              <a:ext uri="{FF2B5EF4-FFF2-40B4-BE49-F238E27FC236}">
                <a16:creationId xmlns:a16="http://schemas.microsoft.com/office/drawing/2014/main" id="{FE80CA9E-3781-58CB-E75E-5C3B4BE883F2}"/>
              </a:ext>
            </a:extLst>
          </p:cNvPr>
          <p:cNvSpPr txBox="1"/>
          <p:nvPr/>
        </p:nvSpPr>
        <p:spPr>
          <a:xfrm>
            <a:off x="7988605" y="6457890"/>
            <a:ext cx="4203395" cy="400110"/>
          </a:xfrm>
          <a:prstGeom prst="rect">
            <a:avLst/>
          </a:prstGeom>
          <a:noFill/>
        </p:spPr>
        <p:txBody>
          <a:bodyPr wrap="none" rtlCol="0">
            <a:spAutoFit/>
          </a:bodyPr>
          <a:lstStyle/>
          <a:p>
            <a:pPr marL="342900" indent="-342900" algn="r">
              <a:buSzPct val="120000"/>
              <a:buFont typeface=".Apple Color Emoji UI"/>
              <a:buChar char="📩"/>
            </a:pPr>
            <a:r>
              <a:rPr lang="fr-FR" sz="2000" i="1" dirty="0">
                <a:solidFill>
                  <a:schemeClr val="tx2">
                    <a:lumMod val="75000"/>
                  </a:schemeClr>
                </a:solidFill>
                <a:latin typeface="Futura Medium" panose="020B0602020204020303" pitchFamily="34" charset="-79"/>
                <a:cs typeface="Futura Medium" panose="020B0602020204020303" pitchFamily="34" charset="-79"/>
              </a:rPr>
              <a:t> benjaminstephan7@gmail.com</a:t>
            </a:r>
          </a:p>
        </p:txBody>
      </p:sp>
      <p:sp>
        <p:nvSpPr>
          <p:cNvPr id="5" name="ZoneTexte 4">
            <a:extLst>
              <a:ext uri="{FF2B5EF4-FFF2-40B4-BE49-F238E27FC236}">
                <a16:creationId xmlns:a16="http://schemas.microsoft.com/office/drawing/2014/main" id="{F1EA727E-E1EF-911B-C488-2718AD86C848}"/>
              </a:ext>
            </a:extLst>
          </p:cNvPr>
          <p:cNvSpPr txBox="1"/>
          <p:nvPr/>
        </p:nvSpPr>
        <p:spPr>
          <a:xfrm>
            <a:off x="5726069" y="2318933"/>
            <a:ext cx="6279950" cy="3140860"/>
          </a:xfrm>
          <a:prstGeom prst="rect">
            <a:avLst/>
          </a:prstGeom>
          <a:noFill/>
        </p:spPr>
        <p:txBody>
          <a:bodyPr wrap="square" rtlCol="0">
            <a:spAutoFit/>
          </a:bodyPr>
          <a:lstStyle/>
          <a:p>
            <a:pPr>
              <a:lnSpc>
                <a:spcPct val="120000"/>
              </a:lnSpc>
            </a:pPr>
            <a:r>
              <a:rPr lang="fr-FR" sz="4800" b="1" dirty="0">
                <a:solidFill>
                  <a:schemeClr val="tx2">
                    <a:lumMod val="75000"/>
                  </a:schemeClr>
                </a:solidFill>
                <a:latin typeface="Futura Condensed ExtraBold" panose="020B0602020204020303" pitchFamily="34" charset="-79"/>
                <a:cs typeface="Futura Condensed ExtraBold" panose="020B0602020204020303" pitchFamily="34" charset="-79"/>
              </a:rPr>
              <a:t>TD1</a:t>
            </a:r>
            <a:r>
              <a:rPr lang="fr-FR" sz="3600" b="1" dirty="0">
                <a:latin typeface="Futura" panose="020B0602020204020303" pitchFamily="34" charset="-79"/>
                <a:cs typeface="Futura" panose="020B0602020204020303" pitchFamily="34" charset="-79"/>
              </a:rPr>
              <a:t> : </a:t>
            </a:r>
            <a:r>
              <a:rPr lang="fr-FR" sz="4000" b="1" dirty="0">
                <a:latin typeface="Futura" panose="020B0602020204020303" pitchFamily="34" charset="-79"/>
                <a:cs typeface="Futura" panose="020B0602020204020303" pitchFamily="34" charset="-79"/>
              </a:rPr>
              <a:t>Réflexions </a:t>
            </a:r>
          </a:p>
          <a:p>
            <a:pPr>
              <a:lnSpc>
                <a:spcPct val="120000"/>
              </a:lnSpc>
            </a:pPr>
            <a:r>
              <a:rPr lang="fr-FR" sz="4000" b="1" dirty="0">
                <a:latin typeface="Futura" panose="020B0602020204020303" pitchFamily="34" charset="-79"/>
                <a:cs typeface="Futura" panose="020B0602020204020303" pitchFamily="34" charset="-79"/>
              </a:rPr>
              <a:t>sur le sujet 2025 </a:t>
            </a:r>
          </a:p>
          <a:p>
            <a:pPr>
              <a:lnSpc>
                <a:spcPct val="120000"/>
              </a:lnSpc>
            </a:pPr>
            <a:r>
              <a:rPr lang="fr-FR" sz="4000" b="1" dirty="0">
                <a:latin typeface="Futura" panose="020B0602020204020303" pitchFamily="34" charset="-79"/>
                <a:cs typeface="Futura" panose="020B0602020204020303" pitchFamily="34" charset="-79"/>
              </a:rPr>
              <a:t>et perspectives pour le CAPEPS 2026…</a:t>
            </a:r>
            <a:endParaRPr lang="fr-FR" sz="3600" b="1" dirty="0">
              <a:latin typeface="Futura" panose="020B0602020204020303" pitchFamily="34" charset="-79"/>
              <a:cs typeface="Futura" panose="020B0602020204020303" pitchFamily="34" charset="-79"/>
            </a:endParaRPr>
          </a:p>
        </p:txBody>
      </p:sp>
      <p:pic>
        <p:nvPicPr>
          <p:cNvPr id="1028" name="Picture 4" descr="Checking - Free business icons">
            <a:extLst>
              <a:ext uri="{FF2B5EF4-FFF2-40B4-BE49-F238E27FC236}">
                <a16:creationId xmlns:a16="http://schemas.microsoft.com/office/drawing/2014/main" id="{9605935E-E230-7438-0B35-E2A559B916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80370">
            <a:off x="10517867" y="2265306"/>
            <a:ext cx="1414387" cy="1414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5069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9C5BB-EC4B-6295-8739-7993F6E79E67}"/>
            </a:ext>
          </a:extLst>
        </p:cNvPr>
        <p:cNvGrpSpPr/>
        <p:nvPr/>
      </p:nvGrpSpPr>
      <p:grpSpPr>
        <a:xfrm>
          <a:off x="0" y="0"/>
          <a:ext cx="0" cy="0"/>
          <a:chOff x="0" y="0"/>
          <a:chExt cx="0" cy="0"/>
        </a:xfrm>
      </p:grpSpPr>
      <p:sp>
        <p:nvSpPr>
          <p:cNvPr id="6" name="object 6">
            <a:extLst>
              <a:ext uri="{FF2B5EF4-FFF2-40B4-BE49-F238E27FC236}">
                <a16:creationId xmlns:a16="http://schemas.microsoft.com/office/drawing/2014/main" id="{96EF1152-1E1F-2420-5647-78B4CDB3ACA9}"/>
              </a:ext>
            </a:extLst>
          </p:cNvPr>
          <p:cNvSpPr/>
          <p:nvPr/>
        </p:nvSpPr>
        <p:spPr>
          <a:xfrm>
            <a:off x="0" y="212793"/>
            <a:ext cx="12192000" cy="684530"/>
          </a:xfrm>
          <a:custGeom>
            <a:avLst/>
            <a:gdLst/>
            <a:ahLst/>
            <a:cxnLst/>
            <a:rect l="l" t="t" r="r" b="b"/>
            <a:pathLst>
              <a:path w="12192000" h="684530">
                <a:moveTo>
                  <a:pt x="0" y="684000"/>
                </a:moveTo>
                <a:lnTo>
                  <a:pt x="0" y="0"/>
                </a:lnTo>
                <a:lnTo>
                  <a:pt x="12192000" y="0"/>
                </a:lnTo>
                <a:lnTo>
                  <a:pt x="12192000" y="684000"/>
                </a:lnTo>
                <a:lnTo>
                  <a:pt x="0" y="684000"/>
                </a:lnTo>
                <a:close/>
              </a:path>
            </a:pathLst>
          </a:custGeom>
          <a:solidFill>
            <a:srgbClr val="DAE3F3"/>
          </a:solidFill>
        </p:spPr>
        <p:txBody>
          <a:bodyPr wrap="square" lIns="0" tIns="0" rIns="0" bIns="0" rtlCol="0"/>
          <a:lstStyle/>
          <a:p>
            <a:endParaRPr/>
          </a:p>
        </p:txBody>
      </p:sp>
      <p:sp>
        <p:nvSpPr>
          <p:cNvPr id="7" name="object 7">
            <a:extLst>
              <a:ext uri="{FF2B5EF4-FFF2-40B4-BE49-F238E27FC236}">
                <a16:creationId xmlns:a16="http://schemas.microsoft.com/office/drawing/2014/main" id="{957B8958-4A3B-8161-0105-A402CA38855B}"/>
              </a:ext>
            </a:extLst>
          </p:cNvPr>
          <p:cNvSpPr txBox="1">
            <a:spLocks noGrp="1"/>
          </p:cNvSpPr>
          <p:nvPr>
            <p:ph type="title"/>
          </p:nvPr>
        </p:nvSpPr>
        <p:spPr>
          <a:xfrm>
            <a:off x="3311271" y="227076"/>
            <a:ext cx="5570855" cy="604520"/>
          </a:xfrm>
          <a:prstGeom prst="rect">
            <a:avLst/>
          </a:prstGeom>
        </p:spPr>
        <p:txBody>
          <a:bodyPr vert="horz" wrap="square" lIns="0" tIns="12700" rIns="0" bIns="0" rtlCol="0">
            <a:spAutoFit/>
          </a:bodyPr>
          <a:lstStyle/>
          <a:p>
            <a:pPr marL="12700">
              <a:lnSpc>
                <a:spcPct val="100000"/>
              </a:lnSpc>
              <a:spcBef>
                <a:spcPts val="100"/>
              </a:spcBef>
            </a:pPr>
            <a:r>
              <a:rPr dirty="0">
                <a:solidFill>
                  <a:srgbClr val="203864"/>
                </a:solidFill>
              </a:rPr>
              <a:t>Méthodologie</a:t>
            </a:r>
            <a:r>
              <a:rPr spc="-229" dirty="0">
                <a:solidFill>
                  <a:srgbClr val="203864"/>
                </a:solidFill>
              </a:rPr>
              <a:t> </a:t>
            </a:r>
            <a:r>
              <a:rPr spc="-10" dirty="0">
                <a:solidFill>
                  <a:srgbClr val="203864"/>
                </a:solidFill>
              </a:rPr>
              <a:t>générale</a:t>
            </a:r>
          </a:p>
        </p:txBody>
      </p:sp>
      <p:sp>
        <p:nvSpPr>
          <p:cNvPr id="8" name="object 8">
            <a:extLst>
              <a:ext uri="{FF2B5EF4-FFF2-40B4-BE49-F238E27FC236}">
                <a16:creationId xmlns:a16="http://schemas.microsoft.com/office/drawing/2014/main" id="{234BC89F-3914-B6B2-4FDE-CDE7D896B6B8}"/>
              </a:ext>
            </a:extLst>
          </p:cNvPr>
          <p:cNvSpPr/>
          <p:nvPr/>
        </p:nvSpPr>
        <p:spPr>
          <a:xfrm>
            <a:off x="4298685" y="1720597"/>
            <a:ext cx="4375785" cy="2623820"/>
          </a:xfrm>
          <a:custGeom>
            <a:avLst/>
            <a:gdLst/>
            <a:ahLst/>
            <a:cxnLst/>
            <a:rect l="l" t="t" r="r" b="b"/>
            <a:pathLst>
              <a:path w="4375784" h="2623820">
                <a:moveTo>
                  <a:pt x="0" y="0"/>
                </a:moveTo>
                <a:lnTo>
                  <a:pt x="4375231" y="0"/>
                </a:lnTo>
                <a:lnTo>
                  <a:pt x="4375231" y="2623772"/>
                </a:lnTo>
                <a:lnTo>
                  <a:pt x="0" y="2623772"/>
                </a:lnTo>
                <a:lnTo>
                  <a:pt x="0" y="0"/>
                </a:lnTo>
                <a:close/>
              </a:path>
            </a:pathLst>
          </a:custGeom>
          <a:ln w="19050">
            <a:solidFill>
              <a:srgbClr val="203864"/>
            </a:solidFill>
          </a:ln>
        </p:spPr>
        <p:txBody>
          <a:bodyPr wrap="square" lIns="0" tIns="0" rIns="0" bIns="0" rtlCol="0"/>
          <a:lstStyle/>
          <a:p>
            <a:endParaRPr/>
          </a:p>
        </p:txBody>
      </p:sp>
      <p:sp>
        <p:nvSpPr>
          <p:cNvPr id="9" name="object 9">
            <a:extLst>
              <a:ext uri="{FF2B5EF4-FFF2-40B4-BE49-F238E27FC236}">
                <a16:creationId xmlns:a16="http://schemas.microsoft.com/office/drawing/2014/main" id="{10F700FC-2B56-641B-F16E-A30CA51F1045}"/>
              </a:ext>
            </a:extLst>
          </p:cNvPr>
          <p:cNvSpPr txBox="1"/>
          <p:nvPr/>
        </p:nvSpPr>
        <p:spPr>
          <a:xfrm>
            <a:off x="4441242" y="1755200"/>
            <a:ext cx="4090670" cy="1871153"/>
          </a:xfrm>
          <a:prstGeom prst="rect">
            <a:avLst/>
          </a:prstGeom>
        </p:spPr>
        <p:txBody>
          <a:bodyPr vert="horz" wrap="square" lIns="0" tIns="12700" rIns="0" bIns="0" rtlCol="0">
            <a:spAutoFit/>
          </a:bodyPr>
          <a:lstStyle/>
          <a:p>
            <a:pPr marL="62230" marR="55244" indent="76835" algn="just">
              <a:lnSpc>
                <a:spcPts val="2900"/>
              </a:lnSpc>
              <a:spcBef>
                <a:spcPts val="100"/>
              </a:spcBef>
            </a:pPr>
            <a:r>
              <a:rPr lang="fr-FR" sz="2200" u="sng" spc="-130" dirty="0">
                <a:uFill>
                  <a:solidFill>
                    <a:srgbClr val="414141"/>
                  </a:solidFill>
                </a:uFill>
                <a:latin typeface="Times New Roman"/>
                <a:cs typeface="Times New Roman"/>
              </a:rPr>
              <a:t>RDJ 2026:</a:t>
            </a:r>
          </a:p>
          <a:p>
            <a:pPr marL="62230" marR="55244" indent="76835" algn="just">
              <a:lnSpc>
                <a:spcPts val="2900"/>
              </a:lnSpc>
              <a:spcBef>
                <a:spcPts val="100"/>
              </a:spcBef>
            </a:pPr>
            <a:endParaRPr lang="fr-FR" sz="2200" u="sng" spc="-130" dirty="0">
              <a:uFill>
                <a:solidFill>
                  <a:srgbClr val="414141"/>
                </a:solidFill>
              </a:uFill>
              <a:latin typeface="Times New Roman"/>
              <a:cs typeface="Times New Roman"/>
            </a:endParaRPr>
          </a:p>
          <a:p>
            <a:pPr marL="62230" marR="55244" indent="76835" algn="just">
              <a:lnSpc>
                <a:spcPts val="2900"/>
              </a:lnSpc>
              <a:spcBef>
                <a:spcPts val="100"/>
              </a:spcBef>
            </a:pPr>
            <a:r>
              <a:rPr lang="fr-FR" sz="2200" u="sng" spc="-130" dirty="0">
                <a:uFill>
                  <a:solidFill>
                    <a:srgbClr val="414141"/>
                  </a:solidFill>
                </a:uFill>
                <a:latin typeface="Times New Roman"/>
                <a:cs typeface="Times New Roman"/>
              </a:rPr>
              <a:t>Lecture des commentaires sur les productions et recommandations (page 15)</a:t>
            </a:r>
            <a:endParaRPr sz="2200" dirty="0">
              <a:latin typeface="Times New Roman"/>
              <a:cs typeface="Times New Roman"/>
            </a:endParaRPr>
          </a:p>
        </p:txBody>
      </p:sp>
      <p:pic>
        <p:nvPicPr>
          <p:cNvPr id="10" name="object 10">
            <a:extLst>
              <a:ext uri="{FF2B5EF4-FFF2-40B4-BE49-F238E27FC236}">
                <a16:creationId xmlns:a16="http://schemas.microsoft.com/office/drawing/2014/main" id="{8D82DA3A-D6D4-E67C-48EA-FB7A1C722E7B}"/>
              </a:ext>
            </a:extLst>
          </p:cNvPr>
          <p:cNvPicPr/>
          <p:nvPr/>
        </p:nvPicPr>
        <p:blipFill>
          <a:blip r:embed="rId2" cstate="print"/>
          <a:stretch>
            <a:fillRect/>
          </a:stretch>
        </p:blipFill>
        <p:spPr>
          <a:xfrm>
            <a:off x="10293095" y="2148839"/>
            <a:ext cx="1597152" cy="1597152"/>
          </a:xfrm>
          <a:prstGeom prst="rect">
            <a:avLst/>
          </a:prstGeom>
        </p:spPr>
      </p:pic>
      <p:pic>
        <p:nvPicPr>
          <p:cNvPr id="12" name="Picture 2" descr="315 500+ Vigilance Stock Illustrations, graphiques vectoriels libre de  droits et Clip Art - iStock | Attention, Surveillance, Sécurité">
            <a:extLst>
              <a:ext uri="{FF2B5EF4-FFF2-40B4-BE49-F238E27FC236}">
                <a16:creationId xmlns:a16="http://schemas.microsoft.com/office/drawing/2014/main" id="{ADF2DA62-0B24-14CA-8DE8-CFFA84F07C7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2654" y="919411"/>
            <a:ext cx="3859948" cy="3859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8293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3314" y="1307084"/>
            <a:ext cx="8920480" cy="299720"/>
          </a:xfrm>
          <a:prstGeom prst="rect">
            <a:avLst/>
          </a:prstGeom>
        </p:spPr>
        <p:txBody>
          <a:bodyPr vert="horz" wrap="square" lIns="0" tIns="12700" rIns="0" bIns="0" rtlCol="0">
            <a:spAutoFit/>
          </a:bodyPr>
          <a:lstStyle/>
          <a:p>
            <a:pPr marL="297180" indent="-284480">
              <a:lnSpc>
                <a:spcPct val="100000"/>
              </a:lnSpc>
              <a:spcBef>
                <a:spcPts val="100"/>
              </a:spcBef>
              <a:buFont typeface="Segoe UI Symbol"/>
              <a:buChar char="➔"/>
              <a:tabLst>
                <a:tab pos="297180" algn="l"/>
              </a:tabLst>
            </a:pPr>
            <a:r>
              <a:rPr sz="1800" dirty="0">
                <a:latin typeface="Century Gothic"/>
                <a:cs typeface="Century Gothic"/>
              </a:rPr>
              <a:t>«</a:t>
            </a:r>
            <a:r>
              <a:rPr sz="1800" spc="-40" dirty="0">
                <a:latin typeface="Century Gothic"/>
                <a:cs typeface="Century Gothic"/>
              </a:rPr>
              <a:t> </a:t>
            </a:r>
            <a:r>
              <a:rPr sz="1800" dirty="0">
                <a:latin typeface="Century Gothic"/>
                <a:cs typeface="Century Gothic"/>
              </a:rPr>
              <a:t>mettre</a:t>
            </a:r>
            <a:r>
              <a:rPr sz="1800" spc="-25" dirty="0">
                <a:latin typeface="Century Gothic"/>
                <a:cs typeface="Century Gothic"/>
              </a:rPr>
              <a:t> </a:t>
            </a:r>
            <a:r>
              <a:rPr sz="1800" dirty="0">
                <a:latin typeface="Century Gothic"/>
                <a:cs typeface="Century Gothic"/>
              </a:rPr>
              <a:t>en</a:t>
            </a:r>
            <a:r>
              <a:rPr sz="1800" spc="-35" dirty="0">
                <a:latin typeface="Century Gothic"/>
                <a:cs typeface="Century Gothic"/>
              </a:rPr>
              <a:t> </a:t>
            </a:r>
            <a:r>
              <a:rPr sz="1800" dirty="0">
                <a:latin typeface="Century Gothic"/>
                <a:cs typeface="Century Gothic"/>
              </a:rPr>
              <a:t>relation</a:t>
            </a:r>
            <a:r>
              <a:rPr sz="1800" spc="-30" dirty="0">
                <a:latin typeface="Century Gothic"/>
                <a:cs typeface="Century Gothic"/>
              </a:rPr>
              <a:t> </a:t>
            </a:r>
            <a:r>
              <a:rPr sz="1800" dirty="0">
                <a:latin typeface="Century Gothic"/>
                <a:cs typeface="Century Gothic"/>
              </a:rPr>
              <a:t>des</a:t>
            </a:r>
            <a:r>
              <a:rPr sz="1800" spc="-30" dirty="0">
                <a:latin typeface="Century Gothic"/>
                <a:cs typeface="Century Gothic"/>
              </a:rPr>
              <a:t> </a:t>
            </a:r>
            <a:r>
              <a:rPr sz="1800" b="1" dirty="0">
                <a:latin typeface="Century Gothic"/>
                <a:cs typeface="Century Gothic"/>
              </a:rPr>
              <a:t>éléments</a:t>
            </a:r>
            <a:r>
              <a:rPr sz="1800" b="1" spc="-40" dirty="0">
                <a:latin typeface="Century Gothic"/>
                <a:cs typeface="Century Gothic"/>
              </a:rPr>
              <a:t> </a:t>
            </a:r>
            <a:r>
              <a:rPr sz="1800" b="1" dirty="0">
                <a:latin typeface="Century Gothic"/>
                <a:cs typeface="Century Gothic"/>
              </a:rPr>
              <a:t>exogènes</a:t>
            </a:r>
            <a:r>
              <a:rPr sz="1800" b="1" spc="-45" dirty="0">
                <a:latin typeface="Century Gothic"/>
                <a:cs typeface="Century Gothic"/>
              </a:rPr>
              <a:t> </a:t>
            </a:r>
            <a:r>
              <a:rPr sz="1800" b="1" dirty="0">
                <a:latin typeface="Century Gothic"/>
                <a:cs typeface="Century Gothic"/>
              </a:rPr>
              <a:t>et</a:t>
            </a:r>
            <a:r>
              <a:rPr sz="1800" b="1" spc="-35" dirty="0">
                <a:latin typeface="Century Gothic"/>
                <a:cs typeface="Century Gothic"/>
              </a:rPr>
              <a:t> </a:t>
            </a:r>
            <a:r>
              <a:rPr sz="1800" b="1" dirty="0">
                <a:latin typeface="Century Gothic"/>
                <a:cs typeface="Century Gothic"/>
              </a:rPr>
              <a:t>endogènes</a:t>
            </a:r>
            <a:r>
              <a:rPr sz="1800" b="1" spc="-45" dirty="0">
                <a:latin typeface="Century Gothic"/>
                <a:cs typeface="Century Gothic"/>
              </a:rPr>
              <a:t> </a:t>
            </a:r>
            <a:r>
              <a:rPr sz="1800" dirty="0">
                <a:latin typeface="Century Gothic"/>
                <a:cs typeface="Century Gothic"/>
              </a:rPr>
              <a:t>à</a:t>
            </a:r>
            <a:r>
              <a:rPr sz="1800" spc="-35" dirty="0">
                <a:latin typeface="Century Gothic"/>
                <a:cs typeface="Century Gothic"/>
              </a:rPr>
              <a:t> </a:t>
            </a:r>
            <a:r>
              <a:rPr sz="1800" dirty="0">
                <a:latin typeface="Century Gothic"/>
                <a:cs typeface="Century Gothic"/>
              </a:rPr>
              <a:t>la</a:t>
            </a:r>
            <a:r>
              <a:rPr sz="1800" spc="-40" dirty="0">
                <a:latin typeface="Century Gothic"/>
                <a:cs typeface="Century Gothic"/>
              </a:rPr>
              <a:t> </a:t>
            </a:r>
            <a:r>
              <a:rPr sz="1800" dirty="0">
                <a:latin typeface="Century Gothic"/>
                <a:cs typeface="Century Gothic"/>
              </a:rPr>
              <a:t>discipline</a:t>
            </a:r>
            <a:r>
              <a:rPr sz="1800" spc="-25" dirty="0">
                <a:latin typeface="Century Gothic"/>
                <a:cs typeface="Century Gothic"/>
              </a:rPr>
              <a:t> </a:t>
            </a:r>
            <a:r>
              <a:rPr sz="1800" dirty="0">
                <a:latin typeface="Century Gothic"/>
                <a:cs typeface="Century Gothic"/>
              </a:rPr>
              <a:t>EPS</a:t>
            </a:r>
            <a:r>
              <a:rPr sz="1800" spc="-30" dirty="0">
                <a:latin typeface="Century Gothic"/>
                <a:cs typeface="Century Gothic"/>
              </a:rPr>
              <a:t> </a:t>
            </a:r>
            <a:r>
              <a:rPr sz="1800" spc="-50" dirty="0">
                <a:latin typeface="Century Gothic"/>
                <a:cs typeface="Century Gothic"/>
              </a:rPr>
              <a:t>»</a:t>
            </a:r>
            <a:endParaRPr sz="1800">
              <a:latin typeface="Century Gothic"/>
              <a:cs typeface="Century Gothic"/>
            </a:endParaRPr>
          </a:p>
        </p:txBody>
      </p:sp>
      <p:sp>
        <p:nvSpPr>
          <p:cNvPr id="3" name="object 3"/>
          <p:cNvSpPr txBox="1"/>
          <p:nvPr/>
        </p:nvSpPr>
        <p:spPr>
          <a:xfrm>
            <a:off x="303314" y="1898396"/>
            <a:ext cx="11355070" cy="4625340"/>
          </a:xfrm>
          <a:prstGeom prst="rect">
            <a:avLst/>
          </a:prstGeom>
        </p:spPr>
        <p:txBody>
          <a:bodyPr vert="horz" wrap="square" lIns="0" tIns="43180" rIns="0" bIns="0" rtlCol="0">
            <a:spAutoFit/>
          </a:bodyPr>
          <a:lstStyle/>
          <a:p>
            <a:pPr marL="297180" indent="-284480">
              <a:lnSpc>
                <a:spcPct val="100000"/>
              </a:lnSpc>
              <a:spcBef>
                <a:spcPts val="340"/>
              </a:spcBef>
              <a:buFont typeface="Segoe UI Symbol"/>
              <a:buChar char="➔"/>
              <a:tabLst>
                <a:tab pos="297180" algn="l"/>
              </a:tabLst>
            </a:pPr>
            <a:r>
              <a:rPr sz="1800" dirty="0">
                <a:latin typeface="Century Gothic"/>
                <a:cs typeface="Century Gothic"/>
              </a:rPr>
              <a:t>«</a:t>
            </a:r>
            <a:r>
              <a:rPr sz="1800" spc="-40" dirty="0">
                <a:latin typeface="Century Gothic"/>
                <a:cs typeface="Century Gothic"/>
              </a:rPr>
              <a:t> </a:t>
            </a:r>
            <a:r>
              <a:rPr sz="1800" dirty="0">
                <a:latin typeface="Century Gothic"/>
                <a:cs typeface="Century Gothic"/>
              </a:rPr>
              <a:t>le</a:t>
            </a:r>
            <a:r>
              <a:rPr sz="1800" spc="-80" dirty="0">
                <a:latin typeface="Century Gothic"/>
                <a:cs typeface="Century Gothic"/>
              </a:rPr>
              <a:t> </a:t>
            </a:r>
            <a:r>
              <a:rPr sz="1800" dirty="0">
                <a:latin typeface="Century Gothic"/>
                <a:cs typeface="Century Gothic"/>
              </a:rPr>
              <a:t>sujet</a:t>
            </a:r>
            <a:r>
              <a:rPr sz="1800" spc="-80" dirty="0">
                <a:latin typeface="Century Gothic"/>
                <a:cs typeface="Century Gothic"/>
              </a:rPr>
              <a:t> </a:t>
            </a:r>
            <a:r>
              <a:rPr sz="1800" dirty="0">
                <a:latin typeface="Century Gothic"/>
                <a:cs typeface="Century Gothic"/>
              </a:rPr>
              <a:t>laissait</a:t>
            </a:r>
            <a:r>
              <a:rPr sz="1800" spc="-85" dirty="0">
                <a:latin typeface="Century Gothic"/>
                <a:cs typeface="Century Gothic"/>
              </a:rPr>
              <a:t> </a:t>
            </a:r>
            <a:r>
              <a:rPr sz="1800" dirty="0">
                <a:latin typeface="Century Gothic"/>
                <a:cs typeface="Century Gothic"/>
              </a:rPr>
              <a:t>toute</a:t>
            </a:r>
            <a:r>
              <a:rPr sz="1800" spc="-80" dirty="0">
                <a:latin typeface="Century Gothic"/>
                <a:cs typeface="Century Gothic"/>
              </a:rPr>
              <a:t> </a:t>
            </a:r>
            <a:r>
              <a:rPr sz="1800" dirty="0">
                <a:latin typeface="Century Gothic"/>
                <a:cs typeface="Century Gothic"/>
              </a:rPr>
              <a:t>latitude</a:t>
            </a:r>
            <a:r>
              <a:rPr sz="1800" spc="-80" dirty="0">
                <a:latin typeface="Century Gothic"/>
                <a:cs typeface="Century Gothic"/>
              </a:rPr>
              <a:t> </a:t>
            </a:r>
            <a:r>
              <a:rPr sz="1800" dirty="0">
                <a:latin typeface="Century Gothic"/>
                <a:cs typeface="Century Gothic"/>
              </a:rPr>
              <a:t>aux</a:t>
            </a:r>
            <a:r>
              <a:rPr sz="1800" spc="-35" dirty="0">
                <a:latin typeface="Century Gothic"/>
                <a:cs typeface="Century Gothic"/>
              </a:rPr>
              <a:t> </a:t>
            </a:r>
            <a:r>
              <a:rPr sz="1800" dirty="0">
                <a:latin typeface="Century Gothic"/>
                <a:cs typeface="Century Gothic"/>
              </a:rPr>
              <a:t>candidats</a:t>
            </a:r>
            <a:r>
              <a:rPr sz="1800" spc="-30" dirty="0">
                <a:latin typeface="Century Gothic"/>
                <a:cs typeface="Century Gothic"/>
              </a:rPr>
              <a:t> </a:t>
            </a:r>
            <a:r>
              <a:rPr sz="1800" dirty="0">
                <a:latin typeface="Century Gothic"/>
                <a:cs typeface="Century Gothic"/>
              </a:rPr>
              <a:t>pour</a:t>
            </a:r>
            <a:r>
              <a:rPr sz="1800" spc="-40" dirty="0">
                <a:latin typeface="Century Gothic"/>
                <a:cs typeface="Century Gothic"/>
              </a:rPr>
              <a:t> </a:t>
            </a:r>
            <a:r>
              <a:rPr sz="1800" dirty="0">
                <a:latin typeface="Century Gothic"/>
                <a:cs typeface="Century Gothic"/>
              </a:rPr>
              <a:t>orienter</a:t>
            </a:r>
            <a:r>
              <a:rPr sz="1800" spc="-40" dirty="0">
                <a:latin typeface="Century Gothic"/>
                <a:cs typeface="Century Gothic"/>
              </a:rPr>
              <a:t> </a:t>
            </a:r>
            <a:r>
              <a:rPr sz="1800" dirty="0">
                <a:latin typeface="Century Gothic"/>
                <a:cs typeface="Century Gothic"/>
              </a:rPr>
              <a:t>leurs</a:t>
            </a:r>
            <a:r>
              <a:rPr sz="1800" spc="-35" dirty="0">
                <a:latin typeface="Century Gothic"/>
                <a:cs typeface="Century Gothic"/>
              </a:rPr>
              <a:t> </a:t>
            </a:r>
            <a:r>
              <a:rPr sz="1800" dirty="0">
                <a:latin typeface="Century Gothic"/>
                <a:cs typeface="Century Gothic"/>
              </a:rPr>
              <a:t>réflexions,</a:t>
            </a:r>
            <a:r>
              <a:rPr sz="1800" spc="-30" dirty="0">
                <a:latin typeface="Century Gothic"/>
                <a:cs typeface="Century Gothic"/>
              </a:rPr>
              <a:t> </a:t>
            </a:r>
            <a:r>
              <a:rPr sz="1800" dirty="0">
                <a:latin typeface="Century Gothic"/>
                <a:cs typeface="Century Gothic"/>
              </a:rPr>
              <a:t>les</a:t>
            </a:r>
            <a:r>
              <a:rPr sz="1800" spc="-35" dirty="0">
                <a:latin typeface="Century Gothic"/>
                <a:cs typeface="Century Gothic"/>
              </a:rPr>
              <a:t> </a:t>
            </a:r>
            <a:r>
              <a:rPr sz="1800" dirty="0">
                <a:latin typeface="Century Gothic"/>
                <a:cs typeface="Century Gothic"/>
              </a:rPr>
              <a:t>invitant</a:t>
            </a:r>
            <a:r>
              <a:rPr sz="1800" spc="-35" dirty="0">
                <a:latin typeface="Century Gothic"/>
                <a:cs typeface="Century Gothic"/>
              </a:rPr>
              <a:t> </a:t>
            </a:r>
            <a:r>
              <a:rPr sz="1800" dirty="0">
                <a:latin typeface="Century Gothic"/>
                <a:cs typeface="Century Gothic"/>
              </a:rPr>
              <a:t>à</a:t>
            </a:r>
            <a:r>
              <a:rPr sz="1800" spc="-45" dirty="0">
                <a:latin typeface="Century Gothic"/>
                <a:cs typeface="Century Gothic"/>
              </a:rPr>
              <a:t> </a:t>
            </a:r>
            <a:r>
              <a:rPr sz="1800" b="1" i="1" spc="-10" dirty="0">
                <a:solidFill>
                  <a:srgbClr val="C55A11"/>
                </a:solidFill>
                <a:latin typeface="Century Gothic"/>
                <a:cs typeface="Century Gothic"/>
              </a:rPr>
              <a:t>personnaliser</a:t>
            </a:r>
            <a:endParaRPr sz="1800">
              <a:latin typeface="Century Gothic"/>
              <a:cs typeface="Century Gothic"/>
            </a:endParaRPr>
          </a:p>
          <a:p>
            <a:pPr marL="298450">
              <a:lnSpc>
                <a:spcPct val="100000"/>
              </a:lnSpc>
              <a:spcBef>
                <a:spcPts val="240"/>
              </a:spcBef>
            </a:pPr>
            <a:r>
              <a:rPr sz="1800" dirty="0">
                <a:latin typeface="Century Gothic"/>
                <a:cs typeface="Century Gothic"/>
              </a:rPr>
              <a:t>leurs</a:t>
            </a:r>
            <a:r>
              <a:rPr sz="1800" spc="-50" dirty="0">
                <a:latin typeface="Century Gothic"/>
                <a:cs typeface="Century Gothic"/>
              </a:rPr>
              <a:t> </a:t>
            </a:r>
            <a:r>
              <a:rPr sz="1800" dirty="0">
                <a:latin typeface="Century Gothic"/>
                <a:cs typeface="Century Gothic"/>
              </a:rPr>
              <a:t>problématiques</a:t>
            </a:r>
            <a:r>
              <a:rPr sz="1800" spc="-50" dirty="0">
                <a:latin typeface="Century Gothic"/>
                <a:cs typeface="Century Gothic"/>
              </a:rPr>
              <a:t> </a:t>
            </a:r>
            <a:r>
              <a:rPr sz="1800" dirty="0">
                <a:latin typeface="Century Gothic"/>
                <a:cs typeface="Century Gothic"/>
              </a:rPr>
              <a:t>et</a:t>
            </a:r>
            <a:r>
              <a:rPr sz="1800" spc="-45" dirty="0">
                <a:latin typeface="Century Gothic"/>
                <a:cs typeface="Century Gothic"/>
              </a:rPr>
              <a:t> </a:t>
            </a:r>
            <a:r>
              <a:rPr sz="1800" dirty="0">
                <a:latin typeface="Century Gothic"/>
                <a:cs typeface="Century Gothic"/>
              </a:rPr>
              <a:t>leurs</a:t>
            </a:r>
            <a:r>
              <a:rPr sz="1800" spc="-80" dirty="0">
                <a:latin typeface="Century Gothic"/>
                <a:cs typeface="Century Gothic"/>
              </a:rPr>
              <a:t> </a:t>
            </a:r>
            <a:r>
              <a:rPr sz="1800" dirty="0">
                <a:latin typeface="Century Gothic"/>
                <a:cs typeface="Century Gothic"/>
              </a:rPr>
              <a:t>choix</a:t>
            </a:r>
            <a:r>
              <a:rPr sz="1800" spc="-90" dirty="0">
                <a:latin typeface="Century Gothic"/>
                <a:cs typeface="Century Gothic"/>
              </a:rPr>
              <a:t> </a:t>
            </a:r>
            <a:r>
              <a:rPr sz="1800" dirty="0">
                <a:latin typeface="Century Gothic"/>
                <a:cs typeface="Century Gothic"/>
              </a:rPr>
              <a:t>argumentaires</a:t>
            </a:r>
            <a:r>
              <a:rPr sz="1800" spc="-45" dirty="0">
                <a:latin typeface="Century Gothic"/>
                <a:cs typeface="Century Gothic"/>
              </a:rPr>
              <a:t> </a:t>
            </a:r>
            <a:r>
              <a:rPr sz="1800" spc="-50" dirty="0">
                <a:latin typeface="Century Gothic"/>
                <a:cs typeface="Century Gothic"/>
              </a:rPr>
              <a:t>»</a:t>
            </a:r>
            <a:endParaRPr sz="1800">
              <a:latin typeface="Century Gothic"/>
              <a:cs typeface="Century Gothic"/>
            </a:endParaRPr>
          </a:p>
          <a:p>
            <a:pPr>
              <a:lnSpc>
                <a:spcPct val="100000"/>
              </a:lnSpc>
              <a:spcBef>
                <a:spcPts val="160"/>
              </a:spcBef>
            </a:pPr>
            <a:endParaRPr sz="1800">
              <a:latin typeface="Century Gothic"/>
              <a:cs typeface="Century Gothic"/>
            </a:endParaRPr>
          </a:p>
          <a:p>
            <a:pPr marL="297180" marR="5080" indent="-284480">
              <a:lnSpc>
                <a:spcPct val="112500"/>
              </a:lnSpc>
              <a:buFont typeface="Segoe UI Symbol"/>
              <a:buChar char="➔"/>
              <a:tabLst>
                <a:tab pos="298450" algn="l"/>
              </a:tabLst>
            </a:pPr>
            <a:r>
              <a:rPr sz="1800" dirty="0">
                <a:latin typeface="Century Gothic"/>
                <a:cs typeface="Century Gothic"/>
              </a:rPr>
              <a:t>«</a:t>
            </a:r>
            <a:r>
              <a:rPr sz="1800" spc="-35" dirty="0">
                <a:latin typeface="Century Gothic"/>
                <a:cs typeface="Century Gothic"/>
              </a:rPr>
              <a:t> </a:t>
            </a:r>
            <a:r>
              <a:rPr sz="1800" dirty="0">
                <a:latin typeface="Century Gothic"/>
                <a:cs typeface="Century Gothic"/>
              </a:rPr>
              <a:t>Le</a:t>
            </a:r>
            <a:r>
              <a:rPr sz="1800" spc="-20" dirty="0">
                <a:latin typeface="Century Gothic"/>
                <a:cs typeface="Century Gothic"/>
              </a:rPr>
              <a:t> </a:t>
            </a:r>
            <a:r>
              <a:rPr sz="1800" dirty="0">
                <a:latin typeface="Century Gothic"/>
                <a:cs typeface="Century Gothic"/>
              </a:rPr>
              <a:t>jury</a:t>
            </a:r>
            <a:r>
              <a:rPr sz="1800" spc="-30" dirty="0">
                <a:latin typeface="Century Gothic"/>
                <a:cs typeface="Century Gothic"/>
              </a:rPr>
              <a:t> </a:t>
            </a:r>
            <a:r>
              <a:rPr sz="1800" dirty="0">
                <a:latin typeface="Century Gothic"/>
                <a:cs typeface="Century Gothic"/>
              </a:rPr>
              <a:t>invite</a:t>
            </a:r>
            <a:r>
              <a:rPr sz="1800" spc="-20" dirty="0">
                <a:latin typeface="Century Gothic"/>
                <a:cs typeface="Century Gothic"/>
              </a:rPr>
              <a:t> </a:t>
            </a:r>
            <a:r>
              <a:rPr sz="1800" dirty="0">
                <a:latin typeface="Century Gothic"/>
                <a:cs typeface="Century Gothic"/>
              </a:rPr>
              <a:t>les</a:t>
            </a:r>
            <a:r>
              <a:rPr sz="1800" spc="-30" dirty="0">
                <a:latin typeface="Century Gothic"/>
                <a:cs typeface="Century Gothic"/>
              </a:rPr>
              <a:t> </a:t>
            </a:r>
            <a:r>
              <a:rPr sz="1800" dirty="0">
                <a:latin typeface="Century Gothic"/>
                <a:cs typeface="Century Gothic"/>
              </a:rPr>
              <a:t>candidats</a:t>
            </a:r>
            <a:r>
              <a:rPr sz="1800" spc="-25" dirty="0">
                <a:latin typeface="Century Gothic"/>
                <a:cs typeface="Century Gothic"/>
              </a:rPr>
              <a:t> </a:t>
            </a:r>
            <a:r>
              <a:rPr sz="1800" dirty="0">
                <a:latin typeface="Century Gothic"/>
                <a:cs typeface="Century Gothic"/>
              </a:rPr>
              <a:t>de</a:t>
            </a:r>
            <a:r>
              <a:rPr sz="1800" spc="-20" dirty="0">
                <a:latin typeface="Century Gothic"/>
                <a:cs typeface="Century Gothic"/>
              </a:rPr>
              <a:t> </a:t>
            </a:r>
            <a:r>
              <a:rPr sz="1800" dirty="0">
                <a:latin typeface="Century Gothic"/>
                <a:cs typeface="Century Gothic"/>
              </a:rPr>
              <a:t>la</a:t>
            </a:r>
            <a:r>
              <a:rPr sz="1800" spc="-30" dirty="0">
                <a:latin typeface="Century Gothic"/>
                <a:cs typeface="Century Gothic"/>
              </a:rPr>
              <a:t> </a:t>
            </a:r>
            <a:r>
              <a:rPr sz="1800" dirty="0">
                <a:latin typeface="Century Gothic"/>
                <a:cs typeface="Century Gothic"/>
              </a:rPr>
              <a:t>prochaine</a:t>
            </a:r>
            <a:r>
              <a:rPr sz="1800" spc="-25" dirty="0">
                <a:latin typeface="Century Gothic"/>
                <a:cs typeface="Century Gothic"/>
              </a:rPr>
              <a:t> </a:t>
            </a:r>
            <a:r>
              <a:rPr sz="1800" dirty="0">
                <a:latin typeface="Century Gothic"/>
                <a:cs typeface="Century Gothic"/>
              </a:rPr>
              <a:t>session</a:t>
            </a:r>
            <a:r>
              <a:rPr sz="1800" spc="-25" dirty="0">
                <a:latin typeface="Century Gothic"/>
                <a:cs typeface="Century Gothic"/>
              </a:rPr>
              <a:t> </a:t>
            </a:r>
            <a:r>
              <a:rPr sz="1800" dirty="0">
                <a:latin typeface="Century Gothic"/>
                <a:cs typeface="Century Gothic"/>
              </a:rPr>
              <a:t>à</a:t>
            </a:r>
            <a:r>
              <a:rPr sz="1800" spc="-30" dirty="0">
                <a:latin typeface="Century Gothic"/>
                <a:cs typeface="Century Gothic"/>
              </a:rPr>
              <a:t> </a:t>
            </a:r>
            <a:r>
              <a:rPr sz="1800" dirty="0">
                <a:latin typeface="Century Gothic"/>
                <a:cs typeface="Century Gothic"/>
              </a:rPr>
              <a:t>faire</a:t>
            </a:r>
            <a:r>
              <a:rPr sz="1800" spc="-20" dirty="0">
                <a:latin typeface="Century Gothic"/>
                <a:cs typeface="Century Gothic"/>
              </a:rPr>
              <a:t> </a:t>
            </a:r>
            <a:r>
              <a:rPr sz="1800" dirty="0">
                <a:latin typeface="Century Gothic"/>
                <a:cs typeface="Century Gothic"/>
              </a:rPr>
              <a:t>un</a:t>
            </a:r>
            <a:r>
              <a:rPr sz="1800" spc="-5" dirty="0">
                <a:latin typeface="Century Gothic"/>
                <a:cs typeface="Century Gothic"/>
              </a:rPr>
              <a:t> </a:t>
            </a:r>
            <a:r>
              <a:rPr sz="1800" b="1" dirty="0">
                <a:latin typeface="Century Gothic"/>
                <a:cs typeface="Century Gothic"/>
              </a:rPr>
              <a:t>réel</a:t>
            </a:r>
            <a:r>
              <a:rPr sz="1800" b="1" spc="-25" dirty="0">
                <a:latin typeface="Century Gothic"/>
                <a:cs typeface="Century Gothic"/>
              </a:rPr>
              <a:t> </a:t>
            </a:r>
            <a:r>
              <a:rPr sz="1800" b="1" dirty="0">
                <a:latin typeface="Century Gothic"/>
                <a:cs typeface="Century Gothic"/>
              </a:rPr>
              <a:t>effort</a:t>
            </a:r>
            <a:r>
              <a:rPr sz="1800" b="1" spc="-35" dirty="0">
                <a:latin typeface="Century Gothic"/>
                <a:cs typeface="Century Gothic"/>
              </a:rPr>
              <a:t> </a:t>
            </a:r>
            <a:r>
              <a:rPr sz="1800" b="1" dirty="0">
                <a:latin typeface="Century Gothic"/>
                <a:cs typeface="Century Gothic"/>
              </a:rPr>
              <a:t>de</a:t>
            </a:r>
            <a:r>
              <a:rPr sz="1800" b="1" spc="-35" dirty="0">
                <a:latin typeface="Century Gothic"/>
                <a:cs typeface="Century Gothic"/>
              </a:rPr>
              <a:t> </a:t>
            </a:r>
            <a:r>
              <a:rPr sz="1800" b="1" dirty="0">
                <a:latin typeface="Century Gothic"/>
                <a:cs typeface="Century Gothic"/>
              </a:rPr>
              <a:t>concision</a:t>
            </a:r>
            <a:r>
              <a:rPr sz="1800" b="1" spc="-30" dirty="0">
                <a:latin typeface="Century Gothic"/>
                <a:cs typeface="Century Gothic"/>
              </a:rPr>
              <a:t> </a:t>
            </a:r>
            <a:r>
              <a:rPr sz="1800" dirty="0">
                <a:latin typeface="Century Gothic"/>
                <a:cs typeface="Century Gothic"/>
              </a:rPr>
              <a:t>en</a:t>
            </a:r>
            <a:r>
              <a:rPr sz="1800" spc="-25" dirty="0">
                <a:latin typeface="Century Gothic"/>
                <a:cs typeface="Century Gothic"/>
              </a:rPr>
              <a:t> </a:t>
            </a:r>
            <a:r>
              <a:rPr sz="1800" spc="-10" dirty="0">
                <a:latin typeface="Century Gothic"/>
                <a:cs typeface="Century Gothic"/>
              </a:rPr>
              <a:t>prenant 	peut-</a:t>
            </a:r>
            <a:r>
              <a:rPr sz="1800" dirty="0">
                <a:latin typeface="Century Gothic"/>
                <a:cs typeface="Century Gothic"/>
              </a:rPr>
              <a:t>être</a:t>
            </a:r>
            <a:r>
              <a:rPr sz="1800" spc="-25" dirty="0">
                <a:latin typeface="Century Gothic"/>
                <a:cs typeface="Century Gothic"/>
              </a:rPr>
              <a:t> </a:t>
            </a:r>
            <a:r>
              <a:rPr sz="1800" dirty="0">
                <a:latin typeface="Century Gothic"/>
                <a:cs typeface="Century Gothic"/>
              </a:rPr>
              <a:t>comme</a:t>
            </a:r>
            <a:r>
              <a:rPr sz="1800" spc="-25" dirty="0">
                <a:latin typeface="Century Gothic"/>
                <a:cs typeface="Century Gothic"/>
              </a:rPr>
              <a:t> </a:t>
            </a:r>
            <a:r>
              <a:rPr sz="1800" dirty="0">
                <a:latin typeface="Century Gothic"/>
                <a:cs typeface="Century Gothic"/>
              </a:rPr>
              <a:t>repère</a:t>
            </a:r>
            <a:r>
              <a:rPr sz="1800" spc="-25" dirty="0">
                <a:latin typeface="Century Gothic"/>
                <a:cs typeface="Century Gothic"/>
              </a:rPr>
              <a:t> </a:t>
            </a:r>
            <a:r>
              <a:rPr sz="1800" dirty="0">
                <a:latin typeface="Century Gothic"/>
                <a:cs typeface="Century Gothic"/>
              </a:rPr>
              <a:t>l’idée</a:t>
            </a:r>
            <a:r>
              <a:rPr sz="1800" spc="-20" dirty="0">
                <a:latin typeface="Century Gothic"/>
                <a:cs typeface="Century Gothic"/>
              </a:rPr>
              <a:t> </a:t>
            </a:r>
            <a:r>
              <a:rPr sz="1800" dirty="0">
                <a:latin typeface="Century Gothic"/>
                <a:cs typeface="Century Gothic"/>
              </a:rPr>
              <a:t>qu’</a:t>
            </a:r>
            <a:r>
              <a:rPr sz="1800" b="1" i="1" dirty="0">
                <a:solidFill>
                  <a:srgbClr val="2F5597"/>
                </a:solidFill>
                <a:latin typeface="Century Gothic"/>
                <a:cs typeface="Century Gothic"/>
              </a:rPr>
              <a:t>une</a:t>
            </a:r>
            <a:r>
              <a:rPr sz="1800" b="1" i="1" spc="-35" dirty="0">
                <a:solidFill>
                  <a:srgbClr val="2F5597"/>
                </a:solidFill>
                <a:latin typeface="Century Gothic"/>
                <a:cs typeface="Century Gothic"/>
              </a:rPr>
              <a:t> </a:t>
            </a:r>
            <a:r>
              <a:rPr sz="1800" b="1" i="1" dirty="0">
                <a:solidFill>
                  <a:srgbClr val="2F5597"/>
                </a:solidFill>
                <a:latin typeface="Century Gothic"/>
                <a:cs typeface="Century Gothic"/>
              </a:rPr>
              <a:t>introduction</a:t>
            </a:r>
            <a:r>
              <a:rPr sz="1800" b="1" i="1" spc="-35" dirty="0">
                <a:solidFill>
                  <a:srgbClr val="2F5597"/>
                </a:solidFill>
                <a:latin typeface="Century Gothic"/>
                <a:cs typeface="Century Gothic"/>
              </a:rPr>
              <a:t> </a:t>
            </a:r>
            <a:r>
              <a:rPr sz="1800" b="1" i="1" dirty="0">
                <a:solidFill>
                  <a:srgbClr val="2F5597"/>
                </a:solidFill>
                <a:latin typeface="Century Gothic"/>
                <a:cs typeface="Century Gothic"/>
              </a:rPr>
              <a:t>ne</a:t>
            </a:r>
            <a:r>
              <a:rPr sz="1800" b="1" i="1" spc="-35" dirty="0">
                <a:solidFill>
                  <a:srgbClr val="2F5597"/>
                </a:solidFill>
                <a:latin typeface="Century Gothic"/>
                <a:cs typeface="Century Gothic"/>
              </a:rPr>
              <a:t> </a:t>
            </a:r>
            <a:r>
              <a:rPr sz="1800" b="1" i="1" dirty="0">
                <a:solidFill>
                  <a:srgbClr val="2F5597"/>
                </a:solidFill>
                <a:latin typeface="Century Gothic"/>
                <a:cs typeface="Century Gothic"/>
              </a:rPr>
              <a:t>doit</a:t>
            </a:r>
            <a:r>
              <a:rPr sz="1800" b="1" i="1" spc="-40" dirty="0">
                <a:solidFill>
                  <a:srgbClr val="2F5597"/>
                </a:solidFill>
                <a:latin typeface="Century Gothic"/>
                <a:cs typeface="Century Gothic"/>
              </a:rPr>
              <a:t> </a:t>
            </a:r>
            <a:r>
              <a:rPr sz="1800" b="1" i="1" dirty="0">
                <a:solidFill>
                  <a:srgbClr val="2F5597"/>
                </a:solidFill>
                <a:latin typeface="Century Gothic"/>
                <a:cs typeface="Century Gothic"/>
              </a:rPr>
              <a:t>pas</a:t>
            </a:r>
            <a:r>
              <a:rPr sz="1800" b="1" i="1" spc="-35" dirty="0">
                <a:solidFill>
                  <a:srgbClr val="2F5597"/>
                </a:solidFill>
                <a:latin typeface="Century Gothic"/>
                <a:cs typeface="Century Gothic"/>
              </a:rPr>
              <a:t> </a:t>
            </a:r>
            <a:r>
              <a:rPr sz="1800" b="1" i="1" dirty="0">
                <a:solidFill>
                  <a:srgbClr val="2F5597"/>
                </a:solidFill>
                <a:latin typeface="Century Gothic"/>
                <a:cs typeface="Century Gothic"/>
              </a:rPr>
              <a:t>dépasser</a:t>
            </a:r>
            <a:r>
              <a:rPr sz="1800" b="1" i="1" spc="-35" dirty="0">
                <a:solidFill>
                  <a:srgbClr val="2F5597"/>
                </a:solidFill>
                <a:latin typeface="Century Gothic"/>
                <a:cs typeface="Century Gothic"/>
              </a:rPr>
              <a:t> </a:t>
            </a:r>
            <a:r>
              <a:rPr sz="1800" b="1" i="1" dirty="0">
                <a:solidFill>
                  <a:srgbClr val="2F5597"/>
                </a:solidFill>
                <a:latin typeface="Century Gothic"/>
                <a:cs typeface="Century Gothic"/>
              </a:rPr>
              <a:t>1/6</a:t>
            </a:r>
            <a:r>
              <a:rPr sz="1800" b="1" i="1" spc="-25" dirty="0">
                <a:solidFill>
                  <a:srgbClr val="2F5597"/>
                </a:solidFill>
                <a:latin typeface="Century Gothic"/>
                <a:cs typeface="Century Gothic"/>
              </a:rPr>
              <a:t> </a:t>
            </a:r>
            <a:r>
              <a:rPr sz="1800" b="1" i="1" dirty="0">
                <a:solidFill>
                  <a:srgbClr val="2F5597"/>
                </a:solidFill>
                <a:latin typeface="Century Gothic"/>
                <a:cs typeface="Century Gothic"/>
              </a:rPr>
              <a:t>du</a:t>
            </a:r>
            <a:r>
              <a:rPr sz="1800" b="1" i="1" spc="-40" dirty="0">
                <a:solidFill>
                  <a:srgbClr val="2F5597"/>
                </a:solidFill>
                <a:latin typeface="Century Gothic"/>
                <a:cs typeface="Century Gothic"/>
              </a:rPr>
              <a:t> </a:t>
            </a:r>
            <a:r>
              <a:rPr sz="1800" b="1" i="1" dirty="0">
                <a:solidFill>
                  <a:srgbClr val="2F5597"/>
                </a:solidFill>
                <a:latin typeface="Century Gothic"/>
                <a:cs typeface="Century Gothic"/>
              </a:rPr>
              <a:t>volume</a:t>
            </a:r>
            <a:r>
              <a:rPr sz="1800" b="1" i="1" spc="-30" dirty="0">
                <a:solidFill>
                  <a:srgbClr val="2F5597"/>
                </a:solidFill>
                <a:latin typeface="Century Gothic"/>
                <a:cs typeface="Century Gothic"/>
              </a:rPr>
              <a:t> </a:t>
            </a:r>
            <a:r>
              <a:rPr sz="1800" b="1" i="1" dirty="0">
                <a:solidFill>
                  <a:srgbClr val="2F5597"/>
                </a:solidFill>
                <a:latin typeface="Century Gothic"/>
                <a:cs typeface="Century Gothic"/>
              </a:rPr>
              <a:t>total</a:t>
            </a:r>
            <a:r>
              <a:rPr sz="1800" b="1" i="1" spc="-40" dirty="0">
                <a:solidFill>
                  <a:srgbClr val="2F5597"/>
                </a:solidFill>
                <a:latin typeface="Century Gothic"/>
                <a:cs typeface="Century Gothic"/>
              </a:rPr>
              <a:t> </a:t>
            </a:r>
            <a:r>
              <a:rPr sz="1800" spc="-10" dirty="0">
                <a:latin typeface="Century Gothic"/>
                <a:cs typeface="Century Gothic"/>
              </a:rPr>
              <a:t>d’une 	</a:t>
            </a:r>
            <a:r>
              <a:rPr sz="1800" dirty="0">
                <a:latin typeface="Century Gothic"/>
                <a:cs typeface="Century Gothic"/>
              </a:rPr>
              <a:t>copie</a:t>
            </a:r>
            <a:r>
              <a:rPr sz="1800" spc="-40" dirty="0">
                <a:latin typeface="Century Gothic"/>
                <a:cs typeface="Century Gothic"/>
              </a:rPr>
              <a:t> </a:t>
            </a:r>
            <a:r>
              <a:rPr sz="1800" dirty="0">
                <a:latin typeface="Century Gothic"/>
                <a:cs typeface="Century Gothic"/>
              </a:rPr>
              <a:t>(hors</a:t>
            </a:r>
            <a:r>
              <a:rPr sz="1800" spc="-40" dirty="0">
                <a:latin typeface="Century Gothic"/>
                <a:cs typeface="Century Gothic"/>
              </a:rPr>
              <a:t> </a:t>
            </a:r>
            <a:r>
              <a:rPr sz="1800" dirty="0">
                <a:latin typeface="Century Gothic"/>
                <a:cs typeface="Century Gothic"/>
              </a:rPr>
              <a:t>conclusion).</a:t>
            </a:r>
            <a:r>
              <a:rPr sz="1800" spc="-45" dirty="0">
                <a:latin typeface="Century Gothic"/>
                <a:cs typeface="Century Gothic"/>
              </a:rPr>
              <a:t> </a:t>
            </a:r>
            <a:r>
              <a:rPr sz="1800" dirty="0">
                <a:latin typeface="Century Gothic"/>
                <a:cs typeface="Century Gothic"/>
              </a:rPr>
              <a:t>Par</a:t>
            </a:r>
            <a:r>
              <a:rPr sz="1800" spc="-45" dirty="0">
                <a:latin typeface="Century Gothic"/>
                <a:cs typeface="Century Gothic"/>
              </a:rPr>
              <a:t> </a:t>
            </a:r>
            <a:r>
              <a:rPr sz="1800" dirty="0">
                <a:latin typeface="Century Gothic"/>
                <a:cs typeface="Century Gothic"/>
              </a:rPr>
              <a:t>ailleurs,</a:t>
            </a:r>
            <a:r>
              <a:rPr sz="1800" spc="-40" dirty="0">
                <a:latin typeface="Century Gothic"/>
                <a:cs typeface="Century Gothic"/>
              </a:rPr>
              <a:t> </a:t>
            </a:r>
            <a:r>
              <a:rPr sz="1800" dirty="0">
                <a:latin typeface="Century Gothic"/>
                <a:cs typeface="Century Gothic"/>
              </a:rPr>
              <a:t>les</a:t>
            </a:r>
            <a:r>
              <a:rPr sz="1800" spc="-45" dirty="0">
                <a:latin typeface="Century Gothic"/>
                <a:cs typeface="Century Gothic"/>
              </a:rPr>
              <a:t> </a:t>
            </a:r>
            <a:r>
              <a:rPr sz="1800" dirty="0">
                <a:latin typeface="Century Gothic"/>
                <a:cs typeface="Century Gothic"/>
              </a:rPr>
              <a:t>paragraphes</a:t>
            </a:r>
            <a:r>
              <a:rPr sz="1800" spc="-40" dirty="0">
                <a:latin typeface="Century Gothic"/>
                <a:cs typeface="Century Gothic"/>
              </a:rPr>
              <a:t> </a:t>
            </a:r>
            <a:r>
              <a:rPr sz="1800" dirty="0">
                <a:latin typeface="Century Gothic"/>
                <a:cs typeface="Century Gothic"/>
              </a:rPr>
              <a:t>liminaires</a:t>
            </a:r>
            <a:r>
              <a:rPr sz="1800" spc="-40" dirty="0">
                <a:latin typeface="Century Gothic"/>
                <a:cs typeface="Century Gothic"/>
              </a:rPr>
              <a:t> </a:t>
            </a:r>
            <a:r>
              <a:rPr sz="1800" dirty="0">
                <a:latin typeface="Century Gothic"/>
                <a:cs typeface="Century Gothic"/>
              </a:rPr>
              <a:t>et</a:t>
            </a:r>
            <a:r>
              <a:rPr sz="1800" spc="-40" dirty="0">
                <a:latin typeface="Century Gothic"/>
                <a:cs typeface="Century Gothic"/>
              </a:rPr>
              <a:t> </a:t>
            </a:r>
            <a:r>
              <a:rPr sz="1800" dirty="0">
                <a:latin typeface="Century Gothic"/>
                <a:cs typeface="Century Gothic"/>
              </a:rPr>
              <a:t>de</a:t>
            </a:r>
            <a:r>
              <a:rPr sz="1800" spc="-35" dirty="0">
                <a:latin typeface="Century Gothic"/>
                <a:cs typeface="Century Gothic"/>
              </a:rPr>
              <a:t> </a:t>
            </a:r>
            <a:r>
              <a:rPr sz="1800" dirty="0">
                <a:latin typeface="Century Gothic"/>
                <a:cs typeface="Century Gothic"/>
              </a:rPr>
              <a:t>transition</a:t>
            </a:r>
            <a:r>
              <a:rPr sz="1800" spc="-45" dirty="0">
                <a:latin typeface="Century Gothic"/>
                <a:cs typeface="Century Gothic"/>
              </a:rPr>
              <a:t> </a:t>
            </a:r>
            <a:r>
              <a:rPr sz="1800" dirty="0">
                <a:latin typeface="Century Gothic"/>
                <a:cs typeface="Century Gothic"/>
              </a:rPr>
              <a:t>(qui</a:t>
            </a:r>
            <a:r>
              <a:rPr sz="1800" spc="-40" dirty="0">
                <a:latin typeface="Century Gothic"/>
                <a:cs typeface="Century Gothic"/>
              </a:rPr>
              <a:t> </a:t>
            </a:r>
            <a:r>
              <a:rPr sz="1800" dirty="0">
                <a:latin typeface="Century Gothic"/>
                <a:cs typeface="Century Gothic"/>
              </a:rPr>
              <a:t>n’apportent</a:t>
            </a:r>
            <a:r>
              <a:rPr sz="1800" spc="-35" dirty="0">
                <a:latin typeface="Century Gothic"/>
                <a:cs typeface="Century Gothic"/>
              </a:rPr>
              <a:t> </a:t>
            </a:r>
            <a:r>
              <a:rPr sz="1800" spc="-20" dirty="0">
                <a:latin typeface="Century Gothic"/>
                <a:cs typeface="Century Gothic"/>
              </a:rPr>
              <a:t>rien 	</a:t>
            </a:r>
            <a:r>
              <a:rPr sz="1800" dirty="0">
                <a:latin typeface="Century Gothic"/>
                <a:cs typeface="Century Gothic"/>
              </a:rPr>
              <a:t>à</a:t>
            </a:r>
            <a:r>
              <a:rPr sz="1800" spc="-40" dirty="0">
                <a:latin typeface="Century Gothic"/>
                <a:cs typeface="Century Gothic"/>
              </a:rPr>
              <a:t> </a:t>
            </a:r>
            <a:r>
              <a:rPr sz="1800" dirty="0">
                <a:latin typeface="Century Gothic"/>
                <a:cs typeface="Century Gothic"/>
              </a:rPr>
              <a:t>la</a:t>
            </a:r>
            <a:r>
              <a:rPr sz="1800" spc="-40" dirty="0">
                <a:latin typeface="Century Gothic"/>
                <a:cs typeface="Century Gothic"/>
              </a:rPr>
              <a:t> </a:t>
            </a:r>
            <a:r>
              <a:rPr sz="1800" dirty="0">
                <a:latin typeface="Century Gothic"/>
                <a:cs typeface="Century Gothic"/>
              </a:rPr>
              <a:t>démonstration)</a:t>
            </a:r>
            <a:r>
              <a:rPr sz="1800" spc="-35" dirty="0">
                <a:latin typeface="Century Gothic"/>
                <a:cs typeface="Century Gothic"/>
              </a:rPr>
              <a:t> </a:t>
            </a:r>
            <a:r>
              <a:rPr sz="1800" dirty="0">
                <a:latin typeface="Century Gothic"/>
                <a:cs typeface="Century Gothic"/>
              </a:rPr>
              <a:t>étaient</a:t>
            </a:r>
            <a:r>
              <a:rPr sz="1800" spc="-30" dirty="0">
                <a:latin typeface="Century Gothic"/>
                <a:cs typeface="Century Gothic"/>
              </a:rPr>
              <a:t> </a:t>
            </a:r>
            <a:r>
              <a:rPr sz="1800" dirty="0">
                <a:latin typeface="Century Gothic"/>
                <a:cs typeface="Century Gothic"/>
              </a:rPr>
              <a:t>encore</a:t>
            </a:r>
            <a:r>
              <a:rPr sz="1800" spc="-30" dirty="0">
                <a:latin typeface="Century Gothic"/>
                <a:cs typeface="Century Gothic"/>
              </a:rPr>
              <a:t> </a:t>
            </a:r>
            <a:r>
              <a:rPr sz="1800" dirty="0">
                <a:latin typeface="Century Gothic"/>
                <a:cs typeface="Century Gothic"/>
              </a:rPr>
              <a:t>trop</a:t>
            </a:r>
            <a:r>
              <a:rPr sz="1800" spc="-40" dirty="0">
                <a:latin typeface="Century Gothic"/>
                <a:cs typeface="Century Gothic"/>
              </a:rPr>
              <a:t> </a:t>
            </a:r>
            <a:r>
              <a:rPr sz="1800" dirty="0">
                <a:latin typeface="Century Gothic"/>
                <a:cs typeface="Century Gothic"/>
              </a:rPr>
              <a:t>nombreux</a:t>
            </a:r>
            <a:r>
              <a:rPr sz="1800" spc="-35" dirty="0">
                <a:latin typeface="Century Gothic"/>
                <a:cs typeface="Century Gothic"/>
              </a:rPr>
              <a:t> </a:t>
            </a:r>
            <a:r>
              <a:rPr sz="1800" dirty="0">
                <a:latin typeface="Century Gothic"/>
                <a:cs typeface="Century Gothic"/>
              </a:rPr>
              <a:t>et</a:t>
            </a:r>
            <a:r>
              <a:rPr sz="1800" spc="-30" dirty="0">
                <a:latin typeface="Century Gothic"/>
                <a:cs typeface="Century Gothic"/>
              </a:rPr>
              <a:t> </a:t>
            </a:r>
            <a:r>
              <a:rPr sz="1800" dirty="0">
                <a:latin typeface="Century Gothic"/>
                <a:cs typeface="Century Gothic"/>
              </a:rPr>
              <a:t>préjudiciables.</a:t>
            </a:r>
            <a:r>
              <a:rPr sz="1800" spc="-35" dirty="0">
                <a:latin typeface="Century Gothic"/>
                <a:cs typeface="Century Gothic"/>
              </a:rPr>
              <a:t> </a:t>
            </a:r>
            <a:r>
              <a:rPr sz="1800" dirty="0">
                <a:latin typeface="Century Gothic"/>
                <a:cs typeface="Century Gothic"/>
              </a:rPr>
              <a:t>Il</a:t>
            </a:r>
            <a:r>
              <a:rPr sz="1800" spc="-35" dirty="0">
                <a:latin typeface="Century Gothic"/>
                <a:cs typeface="Century Gothic"/>
              </a:rPr>
              <a:t> </a:t>
            </a:r>
            <a:r>
              <a:rPr sz="1800" dirty="0">
                <a:latin typeface="Century Gothic"/>
                <a:cs typeface="Century Gothic"/>
              </a:rPr>
              <a:t>faut</a:t>
            </a:r>
            <a:r>
              <a:rPr sz="1800" spc="-35" dirty="0">
                <a:latin typeface="Century Gothic"/>
                <a:cs typeface="Century Gothic"/>
              </a:rPr>
              <a:t> </a:t>
            </a:r>
            <a:r>
              <a:rPr sz="1800" dirty="0">
                <a:latin typeface="Century Gothic"/>
                <a:cs typeface="Century Gothic"/>
              </a:rPr>
              <a:t>que</a:t>
            </a:r>
            <a:r>
              <a:rPr sz="1800" spc="-30" dirty="0">
                <a:latin typeface="Century Gothic"/>
                <a:cs typeface="Century Gothic"/>
              </a:rPr>
              <a:t> </a:t>
            </a:r>
            <a:r>
              <a:rPr sz="1800" dirty="0">
                <a:latin typeface="Century Gothic"/>
                <a:cs typeface="Century Gothic"/>
              </a:rPr>
              <a:t>les</a:t>
            </a:r>
            <a:r>
              <a:rPr sz="1800" spc="-30" dirty="0">
                <a:latin typeface="Century Gothic"/>
                <a:cs typeface="Century Gothic"/>
              </a:rPr>
              <a:t> </a:t>
            </a:r>
            <a:r>
              <a:rPr sz="1800" dirty="0">
                <a:latin typeface="Century Gothic"/>
                <a:cs typeface="Century Gothic"/>
              </a:rPr>
              <a:t>candidats</a:t>
            </a:r>
            <a:r>
              <a:rPr sz="1800" spc="-35" dirty="0">
                <a:latin typeface="Century Gothic"/>
                <a:cs typeface="Century Gothic"/>
              </a:rPr>
              <a:t> </a:t>
            </a:r>
            <a:r>
              <a:rPr sz="1800" dirty="0">
                <a:latin typeface="Century Gothic"/>
                <a:cs typeface="Century Gothic"/>
              </a:rPr>
              <a:t>(et</a:t>
            </a:r>
            <a:r>
              <a:rPr sz="1800" spc="-35" dirty="0">
                <a:latin typeface="Century Gothic"/>
                <a:cs typeface="Century Gothic"/>
              </a:rPr>
              <a:t> </a:t>
            </a:r>
            <a:r>
              <a:rPr sz="1800" spc="-25" dirty="0">
                <a:latin typeface="Century Gothic"/>
                <a:cs typeface="Century Gothic"/>
              </a:rPr>
              <a:t>les 	</a:t>
            </a:r>
            <a:r>
              <a:rPr sz="1800" dirty="0">
                <a:latin typeface="Century Gothic"/>
                <a:cs typeface="Century Gothic"/>
              </a:rPr>
              <a:t>formateurs)</a:t>
            </a:r>
            <a:r>
              <a:rPr sz="1800" spc="-40" dirty="0">
                <a:latin typeface="Century Gothic"/>
                <a:cs typeface="Century Gothic"/>
              </a:rPr>
              <a:t> </a:t>
            </a:r>
            <a:r>
              <a:rPr sz="1800" dirty="0">
                <a:latin typeface="Century Gothic"/>
                <a:cs typeface="Century Gothic"/>
              </a:rPr>
              <a:t>évitent</a:t>
            </a:r>
            <a:r>
              <a:rPr sz="1800" spc="-35" dirty="0">
                <a:latin typeface="Century Gothic"/>
                <a:cs typeface="Century Gothic"/>
              </a:rPr>
              <a:t> </a:t>
            </a:r>
            <a:r>
              <a:rPr sz="1800" dirty="0">
                <a:latin typeface="Century Gothic"/>
                <a:cs typeface="Century Gothic"/>
              </a:rPr>
              <a:t>ce</a:t>
            </a:r>
            <a:r>
              <a:rPr sz="1800" spc="-35" dirty="0">
                <a:latin typeface="Century Gothic"/>
                <a:cs typeface="Century Gothic"/>
              </a:rPr>
              <a:t> </a:t>
            </a:r>
            <a:r>
              <a:rPr sz="1800" dirty="0">
                <a:latin typeface="Century Gothic"/>
                <a:cs typeface="Century Gothic"/>
              </a:rPr>
              <a:t>«</a:t>
            </a:r>
            <a:r>
              <a:rPr sz="1800" spc="-40" dirty="0">
                <a:latin typeface="Century Gothic"/>
                <a:cs typeface="Century Gothic"/>
              </a:rPr>
              <a:t> </a:t>
            </a:r>
            <a:r>
              <a:rPr sz="1800" dirty="0">
                <a:latin typeface="Century Gothic"/>
                <a:cs typeface="Century Gothic"/>
              </a:rPr>
              <a:t>didactisme</a:t>
            </a:r>
            <a:r>
              <a:rPr sz="1800" spc="-30" dirty="0">
                <a:latin typeface="Century Gothic"/>
                <a:cs typeface="Century Gothic"/>
              </a:rPr>
              <a:t> </a:t>
            </a:r>
            <a:r>
              <a:rPr sz="1800" dirty="0">
                <a:latin typeface="Century Gothic"/>
                <a:cs typeface="Century Gothic"/>
              </a:rPr>
              <a:t>»</a:t>
            </a:r>
            <a:r>
              <a:rPr sz="1800" spc="-40" dirty="0">
                <a:latin typeface="Century Gothic"/>
                <a:cs typeface="Century Gothic"/>
              </a:rPr>
              <a:t> </a:t>
            </a:r>
            <a:r>
              <a:rPr sz="1800" spc="-10" dirty="0">
                <a:latin typeface="Century Gothic"/>
                <a:cs typeface="Century Gothic"/>
              </a:rPr>
              <a:t>contre-</a:t>
            </a:r>
            <a:r>
              <a:rPr sz="1800" dirty="0">
                <a:latin typeface="Century Gothic"/>
                <a:cs typeface="Century Gothic"/>
              </a:rPr>
              <a:t>productif</a:t>
            </a:r>
            <a:r>
              <a:rPr sz="1800" spc="-45" dirty="0">
                <a:latin typeface="Century Gothic"/>
                <a:cs typeface="Century Gothic"/>
              </a:rPr>
              <a:t> </a:t>
            </a:r>
            <a:r>
              <a:rPr sz="1800" dirty="0">
                <a:latin typeface="Century Gothic"/>
                <a:cs typeface="Century Gothic"/>
              </a:rPr>
              <a:t>en</a:t>
            </a:r>
            <a:r>
              <a:rPr sz="1800" spc="-35" dirty="0">
                <a:latin typeface="Century Gothic"/>
                <a:cs typeface="Century Gothic"/>
              </a:rPr>
              <a:t> </a:t>
            </a:r>
            <a:r>
              <a:rPr sz="1800" dirty="0">
                <a:latin typeface="Century Gothic"/>
                <a:cs typeface="Century Gothic"/>
              </a:rPr>
              <a:t>supprimant</a:t>
            </a:r>
            <a:r>
              <a:rPr sz="1800" spc="-35" dirty="0">
                <a:latin typeface="Century Gothic"/>
                <a:cs typeface="Century Gothic"/>
              </a:rPr>
              <a:t> </a:t>
            </a:r>
            <a:r>
              <a:rPr sz="1800" dirty="0">
                <a:latin typeface="Century Gothic"/>
                <a:cs typeface="Century Gothic"/>
              </a:rPr>
              <a:t>toute</a:t>
            </a:r>
            <a:r>
              <a:rPr sz="1800" spc="-35" dirty="0">
                <a:latin typeface="Century Gothic"/>
                <a:cs typeface="Century Gothic"/>
              </a:rPr>
              <a:t> </a:t>
            </a:r>
            <a:r>
              <a:rPr sz="1800" dirty="0">
                <a:latin typeface="Century Gothic"/>
                <a:cs typeface="Century Gothic"/>
              </a:rPr>
              <a:t>forme</a:t>
            </a:r>
            <a:r>
              <a:rPr sz="1800" spc="-30" dirty="0">
                <a:latin typeface="Century Gothic"/>
                <a:cs typeface="Century Gothic"/>
              </a:rPr>
              <a:t> </a:t>
            </a:r>
            <a:r>
              <a:rPr sz="1800" dirty="0">
                <a:latin typeface="Century Gothic"/>
                <a:cs typeface="Century Gothic"/>
              </a:rPr>
              <a:t>de</a:t>
            </a:r>
            <a:r>
              <a:rPr sz="1800" spc="-35" dirty="0">
                <a:latin typeface="Century Gothic"/>
                <a:cs typeface="Century Gothic"/>
              </a:rPr>
              <a:t> </a:t>
            </a:r>
            <a:r>
              <a:rPr sz="1800" spc="-10" dirty="0">
                <a:latin typeface="Century Gothic"/>
                <a:cs typeface="Century Gothic"/>
              </a:rPr>
              <a:t>redondance 	</a:t>
            </a:r>
            <a:r>
              <a:rPr sz="1800" dirty="0">
                <a:latin typeface="Century Gothic"/>
                <a:cs typeface="Century Gothic"/>
              </a:rPr>
              <a:t>(ex.«</a:t>
            </a:r>
            <a:r>
              <a:rPr sz="1800" spc="-35" dirty="0">
                <a:latin typeface="Century Gothic"/>
                <a:cs typeface="Century Gothic"/>
              </a:rPr>
              <a:t> </a:t>
            </a:r>
            <a:r>
              <a:rPr sz="1800" dirty="0">
                <a:latin typeface="Century Gothic"/>
                <a:cs typeface="Century Gothic"/>
              </a:rPr>
              <a:t>Dans</a:t>
            </a:r>
            <a:r>
              <a:rPr sz="1800" spc="-30" dirty="0">
                <a:latin typeface="Century Gothic"/>
                <a:cs typeface="Century Gothic"/>
              </a:rPr>
              <a:t> </a:t>
            </a:r>
            <a:r>
              <a:rPr sz="1800" dirty="0">
                <a:latin typeface="Century Gothic"/>
                <a:cs typeface="Century Gothic"/>
              </a:rPr>
              <a:t>une</a:t>
            </a:r>
            <a:r>
              <a:rPr sz="1800" spc="-25" dirty="0">
                <a:latin typeface="Century Gothic"/>
                <a:cs typeface="Century Gothic"/>
              </a:rPr>
              <a:t> </a:t>
            </a:r>
            <a:r>
              <a:rPr sz="1800" dirty="0">
                <a:latin typeface="Century Gothic"/>
                <a:cs typeface="Century Gothic"/>
              </a:rPr>
              <a:t>première</a:t>
            </a:r>
            <a:r>
              <a:rPr sz="1800" spc="-25" dirty="0">
                <a:latin typeface="Century Gothic"/>
                <a:cs typeface="Century Gothic"/>
              </a:rPr>
              <a:t> </a:t>
            </a:r>
            <a:r>
              <a:rPr sz="1800" dirty="0">
                <a:latin typeface="Century Gothic"/>
                <a:cs typeface="Century Gothic"/>
              </a:rPr>
              <a:t>partie,</a:t>
            </a:r>
            <a:r>
              <a:rPr sz="1800" spc="-25" dirty="0">
                <a:latin typeface="Century Gothic"/>
                <a:cs typeface="Century Gothic"/>
              </a:rPr>
              <a:t> </a:t>
            </a:r>
            <a:r>
              <a:rPr sz="1800" dirty="0">
                <a:latin typeface="Century Gothic"/>
                <a:cs typeface="Century Gothic"/>
              </a:rPr>
              <a:t>nous</a:t>
            </a:r>
            <a:r>
              <a:rPr sz="1800" spc="-30" dirty="0">
                <a:latin typeface="Century Gothic"/>
                <a:cs typeface="Century Gothic"/>
              </a:rPr>
              <a:t> </a:t>
            </a:r>
            <a:r>
              <a:rPr sz="1800" dirty="0">
                <a:latin typeface="Century Gothic"/>
                <a:cs typeface="Century Gothic"/>
              </a:rPr>
              <a:t>allons</a:t>
            </a:r>
            <a:r>
              <a:rPr sz="1800" spc="-30" dirty="0">
                <a:latin typeface="Century Gothic"/>
                <a:cs typeface="Century Gothic"/>
              </a:rPr>
              <a:t> </a:t>
            </a:r>
            <a:r>
              <a:rPr sz="1800" dirty="0">
                <a:latin typeface="Century Gothic"/>
                <a:cs typeface="Century Gothic"/>
              </a:rPr>
              <a:t>montrer</a:t>
            </a:r>
            <a:r>
              <a:rPr sz="1800" spc="-35" dirty="0">
                <a:latin typeface="Century Gothic"/>
                <a:cs typeface="Century Gothic"/>
              </a:rPr>
              <a:t> </a:t>
            </a:r>
            <a:r>
              <a:rPr sz="1800" dirty="0">
                <a:latin typeface="Century Gothic"/>
                <a:cs typeface="Century Gothic"/>
              </a:rPr>
              <a:t>que…</a:t>
            </a:r>
            <a:r>
              <a:rPr sz="1800" spc="-30" dirty="0">
                <a:latin typeface="Century Gothic"/>
                <a:cs typeface="Century Gothic"/>
              </a:rPr>
              <a:t> </a:t>
            </a:r>
            <a:r>
              <a:rPr sz="1800" dirty="0">
                <a:latin typeface="Century Gothic"/>
                <a:cs typeface="Century Gothic"/>
              </a:rPr>
              <a:t>»,</a:t>
            </a:r>
            <a:r>
              <a:rPr sz="1800" spc="-25" dirty="0">
                <a:latin typeface="Century Gothic"/>
                <a:cs typeface="Century Gothic"/>
              </a:rPr>
              <a:t> </a:t>
            </a:r>
            <a:r>
              <a:rPr sz="1800" dirty="0">
                <a:latin typeface="Century Gothic"/>
                <a:cs typeface="Century Gothic"/>
              </a:rPr>
              <a:t>puis,</a:t>
            </a:r>
            <a:r>
              <a:rPr sz="1800" spc="-30" dirty="0">
                <a:latin typeface="Century Gothic"/>
                <a:cs typeface="Century Gothic"/>
              </a:rPr>
              <a:t> </a:t>
            </a:r>
            <a:r>
              <a:rPr sz="1800" dirty="0">
                <a:latin typeface="Century Gothic"/>
                <a:cs typeface="Century Gothic"/>
              </a:rPr>
              <a:t>«</a:t>
            </a:r>
            <a:r>
              <a:rPr sz="1800" spc="-35" dirty="0">
                <a:latin typeface="Century Gothic"/>
                <a:cs typeface="Century Gothic"/>
              </a:rPr>
              <a:t> </a:t>
            </a:r>
            <a:r>
              <a:rPr sz="1800" dirty="0">
                <a:latin typeface="Century Gothic"/>
                <a:cs typeface="Century Gothic"/>
              </a:rPr>
              <a:t>Dans</a:t>
            </a:r>
            <a:r>
              <a:rPr sz="1800" spc="-30" dirty="0">
                <a:latin typeface="Century Gothic"/>
                <a:cs typeface="Century Gothic"/>
              </a:rPr>
              <a:t> </a:t>
            </a:r>
            <a:r>
              <a:rPr sz="1800" dirty="0">
                <a:latin typeface="Century Gothic"/>
                <a:cs typeface="Century Gothic"/>
              </a:rPr>
              <a:t>cette</a:t>
            </a:r>
            <a:r>
              <a:rPr sz="1800" spc="-20" dirty="0">
                <a:latin typeface="Century Gothic"/>
                <a:cs typeface="Century Gothic"/>
              </a:rPr>
              <a:t> </a:t>
            </a:r>
            <a:r>
              <a:rPr sz="1800" dirty="0">
                <a:latin typeface="Century Gothic"/>
                <a:cs typeface="Century Gothic"/>
              </a:rPr>
              <a:t>première</a:t>
            </a:r>
            <a:r>
              <a:rPr sz="1800" spc="-25" dirty="0">
                <a:latin typeface="Century Gothic"/>
                <a:cs typeface="Century Gothic"/>
              </a:rPr>
              <a:t> </a:t>
            </a:r>
            <a:r>
              <a:rPr sz="1800" spc="-10" dirty="0">
                <a:latin typeface="Century Gothic"/>
                <a:cs typeface="Century Gothic"/>
              </a:rPr>
              <a:t>sous-</a:t>
            </a:r>
            <a:r>
              <a:rPr sz="1800" spc="500" dirty="0">
                <a:latin typeface="Century Gothic"/>
                <a:cs typeface="Century Gothic"/>
              </a:rPr>
              <a:t>  	</a:t>
            </a:r>
            <a:r>
              <a:rPr sz="1800" dirty="0">
                <a:latin typeface="Century Gothic"/>
                <a:cs typeface="Century Gothic"/>
              </a:rPr>
              <a:t>partie,</a:t>
            </a:r>
            <a:r>
              <a:rPr sz="1800" spc="-30" dirty="0">
                <a:latin typeface="Century Gothic"/>
                <a:cs typeface="Century Gothic"/>
              </a:rPr>
              <a:t> </a:t>
            </a:r>
            <a:r>
              <a:rPr sz="1800" dirty="0">
                <a:latin typeface="Century Gothic"/>
                <a:cs typeface="Century Gothic"/>
              </a:rPr>
              <a:t>nous</a:t>
            </a:r>
            <a:r>
              <a:rPr sz="1800" spc="-30" dirty="0">
                <a:latin typeface="Century Gothic"/>
                <a:cs typeface="Century Gothic"/>
              </a:rPr>
              <a:t> </a:t>
            </a:r>
            <a:r>
              <a:rPr sz="1800" dirty="0">
                <a:latin typeface="Century Gothic"/>
                <a:cs typeface="Century Gothic"/>
              </a:rPr>
              <a:t>allons</a:t>
            </a:r>
            <a:r>
              <a:rPr sz="1800" spc="-30" dirty="0">
                <a:latin typeface="Century Gothic"/>
                <a:cs typeface="Century Gothic"/>
              </a:rPr>
              <a:t> </a:t>
            </a:r>
            <a:r>
              <a:rPr sz="1800" dirty="0">
                <a:latin typeface="Century Gothic"/>
                <a:cs typeface="Century Gothic"/>
              </a:rPr>
              <a:t>montrer</a:t>
            </a:r>
            <a:r>
              <a:rPr sz="1800" spc="-35" dirty="0">
                <a:latin typeface="Century Gothic"/>
                <a:cs typeface="Century Gothic"/>
              </a:rPr>
              <a:t> </a:t>
            </a:r>
            <a:r>
              <a:rPr sz="1800" dirty="0">
                <a:latin typeface="Century Gothic"/>
                <a:cs typeface="Century Gothic"/>
              </a:rPr>
              <a:t>que…</a:t>
            </a:r>
            <a:r>
              <a:rPr sz="1800" spc="-30" dirty="0">
                <a:latin typeface="Century Gothic"/>
                <a:cs typeface="Century Gothic"/>
              </a:rPr>
              <a:t> </a:t>
            </a:r>
            <a:r>
              <a:rPr sz="1800" dirty="0">
                <a:latin typeface="Century Gothic"/>
                <a:cs typeface="Century Gothic"/>
              </a:rPr>
              <a:t>»,</a:t>
            </a:r>
            <a:r>
              <a:rPr sz="1800" spc="-25" dirty="0">
                <a:latin typeface="Century Gothic"/>
                <a:cs typeface="Century Gothic"/>
              </a:rPr>
              <a:t> </a:t>
            </a:r>
            <a:r>
              <a:rPr sz="1800" dirty="0">
                <a:latin typeface="Century Gothic"/>
                <a:cs typeface="Century Gothic"/>
              </a:rPr>
              <a:t>puis,</a:t>
            </a:r>
            <a:r>
              <a:rPr sz="1800" spc="-30" dirty="0">
                <a:latin typeface="Century Gothic"/>
                <a:cs typeface="Century Gothic"/>
              </a:rPr>
              <a:t> </a:t>
            </a:r>
            <a:r>
              <a:rPr sz="1800" dirty="0">
                <a:latin typeface="Century Gothic"/>
                <a:cs typeface="Century Gothic"/>
              </a:rPr>
              <a:t>«</a:t>
            </a:r>
            <a:r>
              <a:rPr sz="1800" spc="-35" dirty="0">
                <a:latin typeface="Century Gothic"/>
                <a:cs typeface="Century Gothic"/>
              </a:rPr>
              <a:t> </a:t>
            </a:r>
            <a:r>
              <a:rPr sz="1800" dirty="0">
                <a:latin typeface="Century Gothic"/>
                <a:cs typeface="Century Gothic"/>
              </a:rPr>
              <a:t>Dans</a:t>
            </a:r>
            <a:r>
              <a:rPr sz="1800" spc="-30" dirty="0">
                <a:latin typeface="Century Gothic"/>
                <a:cs typeface="Century Gothic"/>
              </a:rPr>
              <a:t> </a:t>
            </a:r>
            <a:r>
              <a:rPr sz="1800" dirty="0">
                <a:latin typeface="Century Gothic"/>
                <a:cs typeface="Century Gothic"/>
              </a:rPr>
              <a:t>cette</a:t>
            </a:r>
            <a:r>
              <a:rPr sz="1800" spc="-25" dirty="0">
                <a:latin typeface="Century Gothic"/>
                <a:cs typeface="Century Gothic"/>
              </a:rPr>
              <a:t> </a:t>
            </a:r>
            <a:r>
              <a:rPr sz="1800" dirty="0">
                <a:latin typeface="Century Gothic"/>
                <a:cs typeface="Century Gothic"/>
              </a:rPr>
              <a:t>seconde</a:t>
            </a:r>
            <a:r>
              <a:rPr sz="1800" spc="-25" dirty="0">
                <a:latin typeface="Century Gothic"/>
                <a:cs typeface="Century Gothic"/>
              </a:rPr>
              <a:t> </a:t>
            </a:r>
            <a:r>
              <a:rPr sz="1800" spc="-10" dirty="0">
                <a:latin typeface="Century Gothic"/>
                <a:cs typeface="Century Gothic"/>
              </a:rPr>
              <a:t>sous-</a:t>
            </a:r>
            <a:r>
              <a:rPr sz="1800" dirty="0">
                <a:latin typeface="Century Gothic"/>
                <a:cs typeface="Century Gothic"/>
              </a:rPr>
              <a:t>partie,</a:t>
            </a:r>
            <a:r>
              <a:rPr sz="1800" spc="-25" dirty="0">
                <a:latin typeface="Century Gothic"/>
                <a:cs typeface="Century Gothic"/>
              </a:rPr>
              <a:t> </a:t>
            </a:r>
            <a:r>
              <a:rPr sz="1800" dirty="0">
                <a:latin typeface="Century Gothic"/>
                <a:cs typeface="Century Gothic"/>
              </a:rPr>
              <a:t>nous</a:t>
            </a:r>
            <a:r>
              <a:rPr sz="1800" spc="-30" dirty="0">
                <a:latin typeface="Century Gothic"/>
                <a:cs typeface="Century Gothic"/>
              </a:rPr>
              <a:t> </a:t>
            </a:r>
            <a:r>
              <a:rPr sz="1800" dirty="0">
                <a:latin typeface="Century Gothic"/>
                <a:cs typeface="Century Gothic"/>
              </a:rPr>
              <a:t>allons</a:t>
            </a:r>
            <a:r>
              <a:rPr sz="1800" spc="-30" dirty="0">
                <a:latin typeface="Century Gothic"/>
                <a:cs typeface="Century Gothic"/>
              </a:rPr>
              <a:t> </a:t>
            </a:r>
            <a:r>
              <a:rPr sz="1800" spc="-10" dirty="0">
                <a:latin typeface="Century Gothic"/>
                <a:cs typeface="Century Gothic"/>
              </a:rPr>
              <a:t>montrer 	</a:t>
            </a:r>
            <a:r>
              <a:rPr sz="1800" dirty="0">
                <a:latin typeface="Century Gothic"/>
                <a:cs typeface="Century Gothic"/>
              </a:rPr>
              <a:t>que…</a:t>
            </a:r>
            <a:r>
              <a:rPr sz="1800" spc="-20" dirty="0">
                <a:latin typeface="Century Gothic"/>
                <a:cs typeface="Century Gothic"/>
              </a:rPr>
              <a:t> </a:t>
            </a:r>
            <a:r>
              <a:rPr sz="1800" dirty="0">
                <a:latin typeface="Century Gothic"/>
                <a:cs typeface="Century Gothic"/>
              </a:rPr>
              <a:t>»).</a:t>
            </a:r>
            <a:r>
              <a:rPr sz="1800" spc="-15" dirty="0">
                <a:latin typeface="Century Gothic"/>
                <a:cs typeface="Century Gothic"/>
              </a:rPr>
              <a:t> </a:t>
            </a:r>
            <a:r>
              <a:rPr sz="1800" spc="-50" dirty="0">
                <a:latin typeface="Century Gothic"/>
                <a:cs typeface="Century Gothic"/>
              </a:rPr>
              <a:t>»</a:t>
            </a:r>
            <a:endParaRPr sz="1800">
              <a:latin typeface="Century Gothic"/>
              <a:cs typeface="Century Gothic"/>
            </a:endParaRPr>
          </a:p>
          <a:p>
            <a:pPr>
              <a:lnSpc>
                <a:spcPct val="100000"/>
              </a:lnSpc>
              <a:spcBef>
                <a:spcPts val="195"/>
              </a:spcBef>
              <a:buFont typeface="Segoe UI Symbol"/>
              <a:buChar char="➔"/>
            </a:pPr>
            <a:endParaRPr sz="1800">
              <a:latin typeface="Century Gothic"/>
              <a:cs typeface="Century Gothic"/>
            </a:endParaRPr>
          </a:p>
          <a:p>
            <a:pPr marL="297180" marR="158750" indent="-284480">
              <a:lnSpc>
                <a:spcPct val="111100"/>
              </a:lnSpc>
              <a:buFont typeface="Segoe UI Symbol"/>
              <a:buChar char="➔"/>
              <a:tabLst>
                <a:tab pos="298450" algn="l"/>
              </a:tabLst>
            </a:pPr>
            <a:r>
              <a:rPr sz="1800" dirty="0">
                <a:latin typeface="Century Gothic"/>
                <a:cs typeface="Century Gothic"/>
              </a:rPr>
              <a:t>Le</a:t>
            </a:r>
            <a:r>
              <a:rPr sz="1800" spc="-30" dirty="0">
                <a:latin typeface="Century Gothic"/>
                <a:cs typeface="Century Gothic"/>
              </a:rPr>
              <a:t> </a:t>
            </a:r>
            <a:r>
              <a:rPr sz="1800" dirty="0">
                <a:latin typeface="Century Gothic"/>
                <a:cs typeface="Century Gothic"/>
              </a:rPr>
              <a:t>jury</a:t>
            </a:r>
            <a:r>
              <a:rPr sz="1800" spc="-40" dirty="0">
                <a:latin typeface="Century Gothic"/>
                <a:cs typeface="Century Gothic"/>
              </a:rPr>
              <a:t> </a:t>
            </a:r>
            <a:r>
              <a:rPr sz="1800" dirty="0">
                <a:latin typeface="Century Gothic"/>
                <a:cs typeface="Century Gothic"/>
              </a:rPr>
              <a:t>encourage</a:t>
            </a:r>
            <a:r>
              <a:rPr sz="1800" spc="-30" dirty="0">
                <a:latin typeface="Century Gothic"/>
                <a:cs typeface="Century Gothic"/>
              </a:rPr>
              <a:t> </a:t>
            </a:r>
            <a:r>
              <a:rPr sz="1800" dirty="0">
                <a:latin typeface="Century Gothic"/>
                <a:cs typeface="Century Gothic"/>
              </a:rPr>
              <a:t>par</a:t>
            </a:r>
            <a:r>
              <a:rPr sz="1800" spc="-40" dirty="0">
                <a:latin typeface="Century Gothic"/>
                <a:cs typeface="Century Gothic"/>
              </a:rPr>
              <a:t> </a:t>
            </a:r>
            <a:r>
              <a:rPr sz="1800" dirty="0">
                <a:latin typeface="Century Gothic"/>
                <a:cs typeface="Century Gothic"/>
              </a:rPr>
              <a:t>ailleurs</a:t>
            </a:r>
            <a:r>
              <a:rPr sz="1800" spc="-30" dirty="0">
                <a:latin typeface="Century Gothic"/>
                <a:cs typeface="Century Gothic"/>
              </a:rPr>
              <a:t> </a:t>
            </a:r>
            <a:r>
              <a:rPr sz="1800" dirty="0">
                <a:latin typeface="Century Gothic"/>
                <a:cs typeface="Century Gothic"/>
              </a:rPr>
              <a:t>à</a:t>
            </a:r>
            <a:r>
              <a:rPr sz="1800" spc="-40" dirty="0">
                <a:latin typeface="Century Gothic"/>
                <a:cs typeface="Century Gothic"/>
              </a:rPr>
              <a:t> </a:t>
            </a:r>
            <a:r>
              <a:rPr sz="1800" dirty="0">
                <a:latin typeface="Century Gothic"/>
                <a:cs typeface="Century Gothic"/>
              </a:rPr>
              <a:t>approfondir</a:t>
            </a:r>
            <a:r>
              <a:rPr sz="1800" spc="-20" dirty="0">
                <a:latin typeface="Century Gothic"/>
                <a:cs typeface="Century Gothic"/>
              </a:rPr>
              <a:t> </a:t>
            </a:r>
            <a:r>
              <a:rPr sz="1800" b="1" dirty="0">
                <a:latin typeface="Century Gothic"/>
                <a:cs typeface="Century Gothic"/>
              </a:rPr>
              <a:t>l’histoire</a:t>
            </a:r>
            <a:r>
              <a:rPr sz="1800" b="1" spc="-40" dirty="0">
                <a:latin typeface="Century Gothic"/>
                <a:cs typeface="Century Gothic"/>
              </a:rPr>
              <a:t> </a:t>
            </a:r>
            <a:r>
              <a:rPr sz="1800" b="1" dirty="0">
                <a:latin typeface="Century Gothic"/>
                <a:cs typeface="Century Gothic"/>
              </a:rPr>
              <a:t>des</a:t>
            </a:r>
            <a:r>
              <a:rPr sz="1800" b="1" spc="-40" dirty="0">
                <a:latin typeface="Century Gothic"/>
                <a:cs typeface="Century Gothic"/>
              </a:rPr>
              <a:t> </a:t>
            </a:r>
            <a:r>
              <a:rPr sz="1800" b="1" dirty="0">
                <a:latin typeface="Century Gothic"/>
                <a:cs typeface="Century Gothic"/>
              </a:rPr>
              <a:t>réformes</a:t>
            </a:r>
            <a:r>
              <a:rPr sz="1800" b="1" spc="-45" dirty="0">
                <a:latin typeface="Century Gothic"/>
                <a:cs typeface="Century Gothic"/>
              </a:rPr>
              <a:t> </a:t>
            </a:r>
            <a:r>
              <a:rPr sz="1800" b="1" dirty="0">
                <a:latin typeface="Century Gothic"/>
                <a:cs typeface="Century Gothic"/>
              </a:rPr>
              <a:t>et</a:t>
            </a:r>
            <a:r>
              <a:rPr sz="1800" b="1" spc="-45" dirty="0">
                <a:latin typeface="Century Gothic"/>
                <a:cs typeface="Century Gothic"/>
              </a:rPr>
              <a:t> </a:t>
            </a:r>
            <a:r>
              <a:rPr sz="1800" b="1" dirty="0">
                <a:latin typeface="Century Gothic"/>
                <a:cs typeface="Century Gothic"/>
              </a:rPr>
              <a:t>enjeux</a:t>
            </a:r>
            <a:r>
              <a:rPr sz="1800" b="1" spc="-30" dirty="0">
                <a:latin typeface="Century Gothic"/>
                <a:cs typeface="Century Gothic"/>
              </a:rPr>
              <a:t> </a:t>
            </a:r>
            <a:r>
              <a:rPr sz="1800" b="1" dirty="0">
                <a:latin typeface="Century Gothic"/>
                <a:cs typeface="Century Gothic"/>
              </a:rPr>
              <a:t>scolaires</a:t>
            </a:r>
            <a:r>
              <a:rPr sz="1800" dirty="0">
                <a:latin typeface="Century Gothic"/>
                <a:cs typeface="Century Gothic"/>
              </a:rPr>
              <a:t>,</a:t>
            </a:r>
            <a:r>
              <a:rPr sz="1800" spc="-35" dirty="0">
                <a:latin typeface="Century Gothic"/>
                <a:cs typeface="Century Gothic"/>
              </a:rPr>
              <a:t> </a:t>
            </a:r>
            <a:r>
              <a:rPr sz="1800" dirty="0">
                <a:latin typeface="Century Gothic"/>
                <a:cs typeface="Century Gothic"/>
              </a:rPr>
              <a:t>mais</a:t>
            </a:r>
            <a:r>
              <a:rPr sz="1800" spc="-35" dirty="0">
                <a:latin typeface="Century Gothic"/>
                <a:cs typeface="Century Gothic"/>
              </a:rPr>
              <a:t> </a:t>
            </a:r>
            <a:r>
              <a:rPr sz="1800" spc="-10" dirty="0">
                <a:latin typeface="Century Gothic"/>
                <a:cs typeface="Century Gothic"/>
              </a:rPr>
              <a:t>aussi 	</a:t>
            </a:r>
            <a:r>
              <a:rPr sz="1800" dirty="0">
                <a:latin typeface="Century Gothic"/>
                <a:cs typeface="Century Gothic"/>
              </a:rPr>
              <a:t>celles</a:t>
            </a:r>
            <a:r>
              <a:rPr sz="1800" spc="-40" dirty="0">
                <a:latin typeface="Century Gothic"/>
                <a:cs typeface="Century Gothic"/>
              </a:rPr>
              <a:t> </a:t>
            </a:r>
            <a:r>
              <a:rPr sz="1800" dirty="0">
                <a:latin typeface="Century Gothic"/>
                <a:cs typeface="Century Gothic"/>
              </a:rPr>
              <a:t>des</a:t>
            </a:r>
            <a:r>
              <a:rPr sz="1800" spc="-40" dirty="0">
                <a:latin typeface="Century Gothic"/>
                <a:cs typeface="Century Gothic"/>
              </a:rPr>
              <a:t> </a:t>
            </a:r>
            <a:r>
              <a:rPr sz="1800" b="1" dirty="0">
                <a:latin typeface="Century Gothic"/>
                <a:cs typeface="Century Gothic"/>
              </a:rPr>
              <a:t>élèves</a:t>
            </a:r>
            <a:r>
              <a:rPr sz="1800" b="1" spc="-50" dirty="0">
                <a:latin typeface="Century Gothic"/>
                <a:cs typeface="Century Gothic"/>
              </a:rPr>
              <a:t> </a:t>
            </a:r>
            <a:r>
              <a:rPr sz="1800" dirty="0">
                <a:latin typeface="Century Gothic"/>
                <a:cs typeface="Century Gothic"/>
              </a:rPr>
              <a:t>et</a:t>
            </a:r>
            <a:r>
              <a:rPr sz="1800" spc="-30" dirty="0">
                <a:latin typeface="Century Gothic"/>
                <a:cs typeface="Century Gothic"/>
              </a:rPr>
              <a:t> </a:t>
            </a:r>
            <a:r>
              <a:rPr sz="1800" dirty="0">
                <a:latin typeface="Century Gothic"/>
                <a:cs typeface="Century Gothic"/>
              </a:rPr>
              <a:t>du</a:t>
            </a:r>
            <a:r>
              <a:rPr sz="1800" spc="-35" dirty="0">
                <a:latin typeface="Century Gothic"/>
                <a:cs typeface="Century Gothic"/>
              </a:rPr>
              <a:t> </a:t>
            </a:r>
            <a:r>
              <a:rPr sz="1800" b="1" dirty="0">
                <a:latin typeface="Century Gothic"/>
                <a:cs typeface="Century Gothic"/>
              </a:rPr>
              <a:t>personnel</a:t>
            </a:r>
            <a:r>
              <a:rPr sz="1800" b="1" spc="-40" dirty="0">
                <a:latin typeface="Century Gothic"/>
                <a:cs typeface="Century Gothic"/>
              </a:rPr>
              <a:t> </a:t>
            </a:r>
            <a:r>
              <a:rPr sz="1800" b="1" dirty="0">
                <a:latin typeface="Century Gothic"/>
                <a:cs typeface="Century Gothic"/>
              </a:rPr>
              <a:t>d’encadrement</a:t>
            </a:r>
            <a:r>
              <a:rPr sz="1800" dirty="0">
                <a:latin typeface="Century Gothic"/>
                <a:cs typeface="Century Gothic"/>
              </a:rPr>
              <a:t>,</a:t>
            </a:r>
            <a:r>
              <a:rPr sz="1800" spc="-40" dirty="0">
                <a:latin typeface="Century Gothic"/>
                <a:cs typeface="Century Gothic"/>
              </a:rPr>
              <a:t> </a:t>
            </a:r>
            <a:r>
              <a:rPr sz="1800" dirty="0">
                <a:latin typeface="Century Gothic"/>
                <a:cs typeface="Century Gothic"/>
              </a:rPr>
              <a:t>cette</a:t>
            </a:r>
            <a:r>
              <a:rPr sz="1800" spc="-35" dirty="0">
                <a:latin typeface="Century Gothic"/>
                <a:cs typeface="Century Gothic"/>
              </a:rPr>
              <a:t> </a:t>
            </a:r>
            <a:r>
              <a:rPr sz="1800" dirty="0">
                <a:latin typeface="Century Gothic"/>
                <a:cs typeface="Century Gothic"/>
              </a:rPr>
              <a:t>histoire</a:t>
            </a:r>
            <a:r>
              <a:rPr sz="1800" spc="-30" dirty="0">
                <a:latin typeface="Century Gothic"/>
                <a:cs typeface="Century Gothic"/>
              </a:rPr>
              <a:t> </a:t>
            </a:r>
            <a:r>
              <a:rPr sz="1800" dirty="0">
                <a:latin typeface="Century Gothic"/>
                <a:cs typeface="Century Gothic"/>
              </a:rPr>
              <a:t>ne</a:t>
            </a:r>
            <a:r>
              <a:rPr sz="1800" spc="-35" dirty="0">
                <a:latin typeface="Century Gothic"/>
                <a:cs typeface="Century Gothic"/>
              </a:rPr>
              <a:t> </a:t>
            </a:r>
            <a:r>
              <a:rPr sz="1800" dirty="0">
                <a:latin typeface="Century Gothic"/>
                <a:cs typeface="Century Gothic"/>
              </a:rPr>
              <a:t>pouvant</a:t>
            </a:r>
            <a:r>
              <a:rPr sz="1800" spc="-35" dirty="0">
                <a:latin typeface="Century Gothic"/>
                <a:cs typeface="Century Gothic"/>
              </a:rPr>
              <a:t> </a:t>
            </a:r>
            <a:r>
              <a:rPr sz="1800" dirty="0">
                <a:latin typeface="Century Gothic"/>
                <a:cs typeface="Century Gothic"/>
              </a:rPr>
              <a:t>être</a:t>
            </a:r>
            <a:r>
              <a:rPr sz="1800" spc="-35" dirty="0">
                <a:latin typeface="Century Gothic"/>
                <a:cs typeface="Century Gothic"/>
              </a:rPr>
              <a:t> </a:t>
            </a:r>
            <a:r>
              <a:rPr sz="1800" spc="-10" dirty="0">
                <a:latin typeface="Century Gothic"/>
                <a:cs typeface="Century Gothic"/>
              </a:rPr>
              <a:t>là-</a:t>
            </a:r>
            <a:r>
              <a:rPr sz="1800" dirty="0">
                <a:latin typeface="Century Gothic"/>
                <a:cs typeface="Century Gothic"/>
              </a:rPr>
              <a:t>encore</a:t>
            </a:r>
            <a:r>
              <a:rPr sz="1800" spc="-35" dirty="0">
                <a:latin typeface="Century Gothic"/>
                <a:cs typeface="Century Gothic"/>
              </a:rPr>
              <a:t> </a:t>
            </a:r>
            <a:r>
              <a:rPr sz="1800" spc="-10" dirty="0">
                <a:latin typeface="Century Gothic"/>
                <a:cs typeface="Century Gothic"/>
              </a:rPr>
              <a:t>réduite 	</a:t>
            </a:r>
            <a:r>
              <a:rPr sz="1800" dirty="0">
                <a:latin typeface="Century Gothic"/>
                <a:cs typeface="Century Gothic"/>
              </a:rPr>
              <a:t>à</a:t>
            </a:r>
            <a:r>
              <a:rPr sz="1800" spc="-40" dirty="0">
                <a:latin typeface="Century Gothic"/>
                <a:cs typeface="Century Gothic"/>
              </a:rPr>
              <a:t> </a:t>
            </a:r>
            <a:r>
              <a:rPr sz="1800" dirty="0">
                <a:latin typeface="Century Gothic"/>
                <a:cs typeface="Century Gothic"/>
              </a:rPr>
              <a:t>quelques</a:t>
            </a:r>
            <a:r>
              <a:rPr sz="1800" spc="-35" dirty="0">
                <a:latin typeface="Century Gothic"/>
                <a:cs typeface="Century Gothic"/>
              </a:rPr>
              <a:t> </a:t>
            </a:r>
            <a:r>
              <a:rPr sz="1800" dirty="0">
                <a:latin typeface="Century Gothic"/>
                <a:cs typeface="Century Gothic"/>
              </a:rPr>
              <a:t>dates</a:t>
            </a:r>
            <a:r>
              <a:rPr sz="1800" spc="-35" dirty="0">
                <a:latin typeface="Century Gothic"/>
                <a:cs typeface="Century Gothic"/>
              </a:rPr>
              <a:t> </a:t>
            </a:r>
            <a:r>
              <a:rPr sz="1800" dirty="0">
                <a:latin typeface="Century Gothic"/>
                <a:cs typeface="Century Gothic"/>
              </a:rPr>
              <a:t>évoquées</a:t>
            </a:r>
            <a:r>
              <a:rPr sz="1800" spc="-35" dirty="0">
                <a:latin typeface="Century Gothic"/>
                <a:cs typeface="Century Gothic"/>
              </a:rPr>
              <a:t> </a:t>
            </a:r>
            <a:r>
              <a:rPr sz="1800" dirty="0">
                <a:latin typeface="Century Gothic"/>
                <a:cs typeface="Century Gothic"/>
              </a:rPr>
              <a:t>et/ou</a:t>
            </a:r>
            <a:r>
              <a:rPr sz="1800" spc="-30" dirty="0">
                <a:latin typeface="Century Gothic"/>
                <a:cs typeface="Century Gothic"/>
              </a:rPr>
              <a:t> </a:t>
            </a:r>
            <a:r>
              <a:rPr sz="1800" dirty="0">
                <a:latin typeface="Century Gothic"/>
                <a:cs typeface="Century Gothic"/>
              </a:rPr>
              <a:t>ou</a:t>
            </a:r>
            <a:r>
              <a:rPr sz="1800" spc="-30" dirty="0">
                <a:latin typeface="Century Gothic"/>
                <a:cs typeface="Century Gothic"/>
              </a:rPr>
              <a:t> </a:t>
            </a:r>
            <a:r>
              <a:rPr sz="1800" spc="-10" dirty="0">
                <a:latin typeface="Century Gothic"/>
                <a:cs typeface="Century Gothic"/>
              </a:rPr>
              <a:t>mots-</a:t>
            </a:r>
            <a:r>
              <a:rPr sz="1800" dirty="0">
                <a:latin typeface="Century Gothic"/>
                <a:cs typeface="Century Gothic"/>
              </a:rPr>
              <a:t>clés</a:t>
            </a:r>
            <a:r>
              <a:rPr sz="1800" spc="-35" dirty="0">
                <a:latin typeface="Century Gothic"/>
                <a:cs typeface="Century Gothic"/>
              </a:rPr>
              <a:t> </a:t>
            </a:r>
            <a:r>
              <a:rPr sz="1800" dirty="0">
                <a:latin typeface="Century Gothic"/>
                <a:cs typeface="Century Gothic"/>
              </a:rPr>
              <a:t>non</a:t>
            </a:r>
            <a:r>
              <a:rPr sz="1800" spc="-35" dirty="0">
                <a:latin typeface="Century Gothic"/>
                <a:cs typeface="Century Gothic"/>
              </a:rPr>
              <a:t> </a:t>
            </a:r>
            <a:r>
              <a:rPr sz="1800" spc="-10" dirty="0">
                <a:latin typeface="Century Gothic"/>
                <a:cs typeface="Century Gothic"/>
              </a:rPr>
              <a:t>définis.</a:t>
            </a:r>
            <a:endParaRPr sz="1800">
              <a:latin typeface="Century Gothic"/>
              <a:cs typeface="Century Gothic"/>
            </a:endParaRPr>
          </a:p>
        </p:txBody>
      </p:sp>
      <p:sp>
        <p:nvSpPr>
          <p:cNvPr id="4" name="object 4"/>
          <p:cNvSpPr/>
          <p:nvPr/>
        </p:nvSpPr>
        <p:spPr>
          <a:xfrm>
            <a:off x="0" y="212793"/>
            <a:ext cx="12192000" cy="684530"/>
          </a:xfrm>
          <a:custGeom>
            <a:avLst/>
            <a:gdLst/>
            <a:ahLst/>
            <a:cxnLst/>
            <a:rect l="l" t="t" r="r" b="b"/>
            <a:pathLst>
              <a:path w="12192000" h="684530">
                <a:moveTo>
                  <a:pt x="0" y="684000"/>
                </a:moveTo>
                <a:lnTo>
                  <a:pt x="0" y="0"/>
                </a:lnTo>
                <a:lnTo>
                  <a:pt x="12192000" y="0"/>
                </a:lnTo>
                <a:lnTo>
                  <a:pt x="12192000" y="684000"/>
                </a:lnTo>
                <a:lnTo>
                  <a:pt x="0" y="684000"/>
                </a:lnTo>
                <a:close/>
              </a:path>
            </a:pathLst>
          </a:custGeom>
          <a:solidFill>
            <a:srgbClr val="DAE3F3"/>
          </a:solidFill>
        </p:spPr>
        <p:txBody>
          <a:bodyPr wrap="square" lIns="0" tIns="0" rIns="0" bIns="0" rtlCol="0"/>
          <a:lstStyle/>
          <a:p>
            <a:endParaRPr/>
          </a:p>
        </p:txBody>
      </p:sp>
      <p:sp>
        <p:nvSpPr>
          <p:cNvPr id="5" name="object 5"/>
          <p:cNvSpPr txBox="1">
            <a:spLocks noGrp="1"/>
          </p:cNvSpPr>
          <p:nvPr>
            <p:ph type="title"/>
          </p:nvPr>
        </p:nvSpPr>
        <p:spPr>
          <a:xfrm>
            <a:off x="792511" y="227076"/>
            <a:ext cx="5697855" cy="604520"/>
          </a:xfrm>
          <a:prstGeom prst="rect">
            <a:avLst/>
          </a:prstGeom>
        </p:spPr>
        <p:txBody>
          <a:bodyPr vert="horz" wrap="square" lIns="0" tIns="12700" rIns="0" bIns="0" rtlCol="0">
            <a:spAutoFit/>
          </a:bodyPr>
          <a:lstStyle/>
          <a:p>
            <a:pPr marL="12700">
              <a:lnSpc>
                <a:spcPct val="100000"/>
              </a:lnSpc>
              <a:spcBef>
                <a:spcPts val="100"/>
              </a:spcBef>
            </a:pPr>
            <a:r>
              <a:rPr dirty="0">
                <a:solidFill>
                  <a:srgbClr val="203864"/>
                </a:solidFill>
              </a:rPr>
              <a:t>Le</a:t>
            </a:r>
            <a:r>
              <a:rPr spc="-50" dirty="0">
                <a:solidFill>
                  <a:srgbClr val="203864"/>
                </a:solidFill>
              </a:rPr>
              <a:t> </a:t>
            </a:r>
            <a:r>
              <a:rPr dirty="0">
                <a:solidFill>
                  <a:srgbClr val="203864"/>
                </a:solidFill>
              </a:rPr>
              <a:t>rapport</a:t>
            </a:r>
            <a:r>
              <a:rPr spc="-55" dirty="0">
                <a:solidFill>
                  <a:srgbClr val="203864"/>
                </a:solidFill>
              </a:rPr>
              <a:t> </a:t>
            </a:r>
            <a:r>
              <a:rPr dirty="0">
                <a:solidFill>
                  <a:srgbClr val="203864"/>
                </a:solidFill>
              </a:rPr>
              <a:t>de</a:t>
            </a:r>
            <a:r>
              <a:rPr spc="-45" dirty="0">
                <a:solidFill>
                  <a:srgbClr val="203864"/>
                </a:solidFill>
              </a:rPr>
              <a:t> </a:t>
            </a:r>
            <a:r>
              <a:rPr dirty="0">
                <a:solidFill>
                  <a:srgbClr val="203864"/>
                </a:solidFill>
              </a:rPr>
              <a:t>jury</a:t>
            </a:r>
            <a:r>
              <a:rPr spc="-55" dirty="0">
                <a:solidFill>
                  <a:srgbClr val="203864"/>
                </a:solidFill>
              </a:rPr>
              <a:t> </a:t>
            </a:r>
            <a:r>
              <a:rPr dirty="0">
                <a:solidFill>
                  <a:srgbClr val="203864"/>
                </a:solidFill>
              </a:rPr>
              <a:t>-</a:t>
            </a:r>
            <a:r>
              <a:rPr spc="-50" dirty="0">
                <a:solidFill>
                  <a:srgbClr val="203864"/>
                </a:solidFill>
              </a:rPr>
              <a:t> </a:t>
            </a:r>
            <a:r>
              <a:rPr spc="-20" dirty="0">
                <a:solidFill>
                  <a:srgbClr val="203864"/>
                </a:solidFill>
              </a:rPr>
              <a:t>2024</a:t>
            </a:r>
          </a:p>
        </p:txBody>
      </p:sp>
      <p:grpSp>
        <p:nvGrpSpPr>
          <p:cNvPr id="6" name="object 6"/>
          <p:cNvGrpSpPr/>
          <p:nvPr/>
        </p:nvGrpSpPr>
        <p:grpSpPr>
          <a:xfrm>
            <a:off x="9611446" y="429723"/>
            <a:ext cx="2284095" cy="1150620"/>
            <a:chOff x="9611446" y="429723"/>
            <a:chExt cx="2284095" cy="1150620"/>
          </a:xfrm>
        </p:grpSpPr>
        <p:sp>
          <p:nvSpPr>
            <p:cNvPr id="7" name="object 7"/>
            <p:cNvSpPr/>
            <p:nvPr/>
          </p:nvSpPr>
          <p:spPr>
            <a:xfrm>
              <a:off x="9630496" y="448773"/>
              <a:ext cx="2245995" cy="1112520"/>
            </a:xfrm>
            <a:custGeom>
              <a:avLst/>
              <a:gdLst/>
              <a:ahLst/>
              <a:cxnLst/>
              <a:rect l="l" t="t" r="r" b="b"/>
              <a:pathLst>
                <a:path w="2245995" h="1112520">
                  <a:moveTo>
                    <a:pt x="2060157" y="0"/>
                  </a:moveTo>
                  <a:lnTo>
                    <a:pt x="185331" y="0"/>
                  </a:lnTo>
                  <a:lnTo>
                    <a:pt x="136062" y="6620"/>
                  </a:lnTo>
                  <a:lnTo>
                    <a:pt x="91790" y="25303"/>
                  </a:lnTo>
                  <a:lnTo>
                    <a:pt x="54282" y="54282"/>
                  </a:lnTo>
                  <a:lnTo>
                    <a:pt x="25303" y="91791"/>
                  </a:lnTo>
                  <a:lnTo>
                    <a:pt x="6620" y="136063"/>
                  </a:lnTo>
                  <a:lnTo>
                    <a:pt x="0" y="185332"/>
                  </a:lnTo>
                  <a:lnTo>
                    <a:pt x="0" y="926628"/>
                  </a:lnTo>
                  <a:lnTo>
                    <a:pt x="6620" y="975897"/>
                  </a:lnTo>
                  <a:lnTo>
                    <a:pt x="25303" y="1020169"/>
                  </a:lnTo>
                  <a:lnTo>
                    <a:pt x="54282" y="1057677"/>
                  </a:lnTo>
                  <a:lnTo>
                    <a:pt x="91790" y="1086656"/>
                  </a:lnTo>
                  <a:lnTo>
                    <a:pt x="136062" y="1105339"/>
                  </a:lnTo>
                  <a:lnTo>
                    <a:pt x="185331" y="1111959"/>
                  </a:lnTo>
                  <a:lnTo>
                    <a:pt x="2060157" y="1111959"/>
                  </a:lnTo>
                  <a:lnTo>
                    <a:pt x="2109425" y="1105339"/>
                  </a:lnTo>
                  <a:lnTo>
                    <a:pt x="2153697" y="1086656"/>
                  </a:lnTo>
                  <a:lnTo>
                    <a:pt x="2191206" y="1057677"/>
                  </a:lnTo>
                  <a:lnTo>
                    <a:pt x="2220185" y="1020169"/>
                  </a:lnTo>
                  <a:lnTo>
                    <a:pt x="2238868" y="975897"/>
                  </a:lnTo>
                  <a:lnTo>
                    <a:pt x="2245488" y="926628"/>
                  </a:lnTo>
                  <a:lnTo>
                    <a:pt x="2245488" y="185332"/>
                  </a:lnTo>
                  <a:lnTo>
                    <a:pt x="2238868" y="136063"/>
                  </a:lnTo>
                  <a:lnTo>
                    <a:pt x="2220185" y="91791"/>
                  </a:lnTo>
                  <a:lnTo>
                    <a:pt x="2191206" y="54282"/>
                  </a:lnTo>
                  <a:lnTo>
                    <a:pt x="2153697" y="25303"/>
                  </a:lnTo>
                  <a:lnTo>
                    <a:pt x="2109425" y="6620"/>
                  </a:lnTo>
                  <a:lnTo>
                    <a:pt x="2060157" y="0"/>
                  </a:lnTo>
                  <a:close/>
                </a:path>
              </a:pathLst>
            </a:custGeom>
            <a:solidFill>
              <a:srgbClr val="F2F2F2"/>
            </a:solidFill>
          </p:spPr>
          <p:txBody>
            <a:bodyPr wrap="square" lIns="0" tIns="0" rIns="0" bIns="0" rtlCol="0"/>
            <a:lstStyle/>
            <a:p>
              <a:endParaRPr/>
            </a:p>
          </p:txBody>
        </p:sp>
        <p:sp>
          <p:nvSpPr>
            <p:cNvPr id="8" name="object 8"/>
            <p:cNvSpPr/>
            <p:nvPr/>
          </p:nvSpPr>
          <p:spPr>
            <a:xfrm>
              <a:off x="9630496" y="448773"/>
              <a:ext cx="2245995" cy="1112520"/>
            </a:xfrm>
            <a:custGeom>
              <a:avLst/>
              <a:gdLst/>
              <a:ahLst/>
              <a:cxnLst/>
              <a:rect l="l" t="t" r="r" b="b"/>
              <a:pathLst>
                <a:path w="2245995" h="1112520">
                  <a:moveTo>
                    <a:pt x="0" y="185331"/>
                  </a:moveTo>
                  <a:lnTo>
                    <a:pt x="6620" y="136063"/>
                  </a:lnTo>
                  <a:lnTo>
                    <a:pt x="25303" y="91791"/>
                  </a:lnTo>
                  <a:lnTo>
                    <a:pt x="54282" y="54282"/>
                  </a:lnTo>
                  <a:lnTo>
                    <a:pt x="91791" y="25303"/>
                  </a:lnTo>
                  <a:lnTo>
                    <a:pt x="136062" y="6620"/>
                  </a:lnTo>
                  <a:lnTo>
                    <a:pt x="185331" y="0"/>
                  </a:lnTo>
                  <a:lnTo>
                    <a:pt x="2060158" y="0"/>
                  </a:lnTo>
                  <a:lnTo>
                    <a:pt x="2109426" y="6620"/>
                  </a:lnTo>
                  <a:lnTo>
                    <a:pt x="2153697" y="25303"/>
                  </a:lnTo>
                  <a:lnTo>
                    <a:pt x="2191206" y="54282"/>
                  </a:lnTo>
                  <a:lnTo>
                    <a:pt x="2220185" y="91791"/>
                  </a:lnTo>
                  <a:lnTo>
                    <a:pt x="2238868" y="136063"/>
                  </a:lnTo>
                  <a:lnTo>
                    <a:pt x="2245489" y="185331"/>
                  </a:lnTo>
                  <a:lnTo>
                    <a:pt x="2245489" y="926628"/>
                  </a:lnTo>
                  <a:lnTo>
                    <a:pt x="2238868" y="975896"/>
                  </a:lnTo>
                  <a:lnTo>
                    <a:pt x="2220185" y="1020168"/>
                  </a:lnTo>
                  <a:lnTo>
                    <a:pt x="2191206" y="1057677"/>
                  </a:lnTo>
                  <a:lnTo>
                    <a:pt x="2153697" y="1086656"/>
                  </a:lnTo>
                  <a:lnTo>
                    <a:pt x="2109426" y="1105339"/>
                  </a:lnTo>
                  <a:lnTo>
                    <a:pt x="2060158" y="1111960"/>
                  </a:lnTo>
                  <a:lnTo>
                    <a:pt x="185331" y="1111960"/>
                  </a:lnTo>
                  <a:lnTo>
                    <a:pt x="136062" y="1105339"/>
                  </a:lnTo>
                  <a:lnTo>
                    <a:pt x="91791" y="1086656"/>
                  </a:lnTo>
                  <a:lnTo>
                    <a:pt x="54282" y="1057677"/>
                  </a:lnTo>
                  <a:lnTo>
                    <a:pt x="25303" y="1020168"/>
                  </a:lnTo>
                  <a:lnTo>
                    <a:pt x="6620" y="975896"/>
                  </a:lnTo>
                  <a:lnTo>
                    <a:pt x="0" y="926628"/>
                  </a:lnTo>
                  <a:lnTo>
                    <a:pt x="0" y="185331"/>
                  </a:lnTo>
                  <a:close/>
                </a:path>
              </a:pathLst>
            </a:custGeom>
            <a:ln w="38100">
              <a:solidFill>
                <a:srgbClr val="203864"/>
              </a:solidFill>
            </a:ln>
          </p:spPr>
          <p:txBody>
            <a:bodyPr wrap="square" lIns="0" tIns="0" rIns="0" bIns="0" rtlCol="0"/>
            <a:lstStyle/>
            <a:p>
              <a:endParaRPr/>
            </a:p>
          </p:txBody>
        </p:sp>
      </p:grpSp>
      <p:sp>
        <p:nvSpPr>
          <p:cNvPr id="9" name="object 9"/>
          <p:cNvSpPr txBox="1"/>
          <p:nvPr/>
        </p:nvSpPr>
        <p:spPr>
          <a:xfrm>
            <a:off x="9853890" y="504444"/>
            <a:ext cx="1798955" cy="513080"/>
          </a:xfrm>
          <a:prstGeom prst="rect">
            <a:avLst/>
          </a:prstGeom>
        </p:spPr>
        <p:txBody>
          <a:bodyPr vert="horz" wrap="square" lIns="0" tIns="12700" rIns="0" bIns="0" rtlCol="0">
            <a:spAutoFit/>
          </a:bodyPr>
          <a:lstStyle/>
          <a:p>
            <a:pPr marL="12700">
              <a:lnSpc>
                <a:spcPct val="100000"/>
              </a:lnSpc>
              <a:spcBef>
                <a:spcPts val="100"/>
              </a:spcBef>
            </a:pPr>
            <a:r>
              <a:rPr sz="3200" b="1" i="1" dirty="0">
                <a:solidFill>
                  <a:srgbClr val="C55A11"/>
                </a:solidFill>
                <a:latin typeface="Century Gothic"/>
                <a:cs typeface="Century Gothic"/>
              </a:rPr>
              <a:t>Points</a:t>
            </a:r>
            <a:r>
              <a:rPr sz="3200" b="1" i="1" spc="-25" dirty="0">
                <a:solidFill>
                  <a:srgbClr val="C55A11"/>
                </a:solidFill>
                <a:latin typeface="Century Gothic"/>
                <a:cs typeface="Century Gothic"/>
              </a:rPr>
              <a:t> de</a:t>
            </a:r>
            <a:endParaRPr sz="3200">
              <a:latin typeface="Century Gothic"/>
              <a:cs typeface="Century Gothic"/>
            </a:endParaRPr>
          </a:p>
        </p:txBody>
      </p:sp>
      <p:sp>
        <p:nvSpPr>
          <p:cNvPr id="10" name="object 10"/>
          <p:cNvSpPr txBox="1"/>
          <p:nvPr/>
        </p:nvSpPr>
        <p:spPr>
          <a:xfrm>
            <a:off x="9802327" y="986028"/>
            <a:ext cx="1901825" cy="513080"/>
          </a:xfrm>
          <a:prstGeom prst="rect">
            <a:avLst/>
          </a:prstGeom>
        </p:spPr>
        <p:txBody>
          <a:bodyPr vert="horz" wrap="square" lIns="0" tIns="12700" rIns="0" bIns="0" rtlCol="0">
            <a:spAutoFit/>
          </a:bodyPr>
          <a:lstStyle/>
          <a:p>
            <a:pPr marL="12700">
              <a:lnSpc>
                <a:spcPct val="100000"/>
              </a:lnSpc>
              <a:spcBef>
                <a:spcPts val="100"/>
              </a:spcBef>
            </a:pPr>
            <a:r>
              <a:rPr sz="3200" b="1" i="1" spc="-10" dirty="0">
                <a:solidFill>
                  <a:srgbClr val="C55A11"/>
                </a:solidFill>
                <a:latin typeface="Century Gothic"/>
                <a:cs typeface="Century Gothic"/>
              </a:rPr>
              <a:t>Vigilance</a:t>
            </a:r>
            <a:endParaRPr sz="3200">
              <a:latin typeface="Century Gothic"/>
              <a:cs typeface="Century Gothic"/>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50413" y="1774444"/>
            <a:ext cx="11332845" cy="4853940"/>
          </a:xfrm>
          <a:prstGeom prst="rect">
            <a:avLst/>
          </a:prstGeom>
        </p:spPr>
        <p:txBody>
          <a:bodyPr vert="horz" wrap="square" lIns="0" tIns="12065" rIns="0" bIns="0" rtlCol="0">
            <a:spAutoFit/>
          </a:bodyPr>
          <a:lstStyle/>
          <a:p>
            <a:pPr marL="298450" marR="5080" indent="-285750">
              <a:lnSpc>
                <a:spcPct val="110200"/>
              </a:lnSpc>
              <a:spcBef>
                <a:spcPts val="95"/>
              </a:spcBef>
              <a:buFont typeface="Segoe UI Symbol"/>
              <a:buChar char="➔"/>
              <a:tabLst>
                <a:tab pos="298450" algn="l"/>
              </a:tabLst>
            </a:pPr>
            <a:r>
              <a:rPr sz="1600" dirty="0">
                <a:latin typeface="Century Gothic"/>
                <a:cs typeface="Century Gothic"/>
              </a:rPr>
              <a:t>«</a:t>
            </a:r>
            <a:r>
              <a:rPr sz="1600" spc="-45" dirty="0">
                <a:latin typeface="Century Gothic"/>
                <a:cs typeface="Century Gothic"/>
              </a:rPr>
              <a:t> </a:t>
            </a:r>
            <a:r>
              <a:rPr sz="1600" i="1" dirty="0">
                <a:latin typeface="Century Gothic"/>
                <a:cs typeface="Century Gothic"/>
              </a:rPr>
              <a:t>Sur</a:t>
            </a:r>
            <a:r>
              <a:rPr sz="1600" i="1" spc="-35" dirty="0">
                <a:latin typeface="Century Gothic"/>
                <a:cs typeface="Century Gothic"/>
              </a:rPr>
              <a:t> </a:t>
            </a:r>
            <a:r>
              <a:rPr sz="1600" i="1" dirty="0">
                <a:latin typeface="Century Gothic"/>
                <a:cs typeface="Century Gothic"/>
              </a:rPr>
              <a:t>le</a:t>
            </a:r>
            <a:r>
              <a:rPr sz="1600" i="1" spc="-40" dirty="0">
                <a:latin typeface="Century Gothic"/>
                <a:cs typeface="Century Gothic"/>
              </a:rPr>
              <a:t> </a:t>
            </a:r>
            <a:r>
              <a:rPr sz="1600" i="1" dirty="0">
                <a:latin typeface="Century Gothic"/>
                <a:cs typeface="Century Gothic"/>
              </a:rPr>
              <a:t>fond,</a:t>
            </a:r>
            <a:r>
              <a:rPr sz="1600" i="1" spc="-40" dirty="0">
                <a:latin typeface="Century Gothic"/>
                <a:cs typeface="Century Gothic"/>
              </a:rPr>
              <a:t> </a:t>
            </a:r>
            <a:r>
              <a:rPr sz="1600" i="1" dirty="0">
                <a:latin typeface="Century Gothic"/>
                <a:cs typeface="Century Gothic"/>
              </a:rPr>
              <a:t>la</a:t>
            </a:r>
            <a:r>
              <a:rPr sz="1600" i="1" spc="-45" dirty="0">
                <a:latin typeface="Century Gothic"/>
                <a:cs typeface="Century Gothic"/>
              </a:rPr>
              <a:t> </a:t>
            </a:r>
            <a:r>
              <a:rPr sz="1600" i="1" dirty="0">
                <a:latin typeface="Century Gothic"/>
                <a:cs typeface="Century Gothic"/>
              </a:rPr>
              <a:t>première</a:t>
            </a:r>
            <a:r>
              <a:rPr sz="1600" i="1" spc="-40" dirty="0">
                <a:latin typeface="Century Gothic"/>
                <a:cs typeface="Century Gothic"/>
              </a:rPr>
              <a:t> </a:t>
            </a:r>
            <a:r>
              <a:rPr sz="1600" i="1" dirty="0">
                <a:latin typeface="Century Gothic"/>
                <a:cs typeface="Century Gothic"/>
              </a:rPr>
              <a:t>épreuve</a:t>
            </a:r>
            <a:r>
              <a:rPr sz="1600" i="1" spc="-40" dirty="0">
                <a:latin typeface="Century Gothic"/>
                <a:cs typeface="Century Gothic"/>
              </a:rPr>
              <a:t> </a:t>
            </a:r>
            <a:r>
              <a:rPr sz="1600" i="1" dirty="0">
                <a:latin typeface="Century Gothic"/>
                <a:cs typeface="Century Gothic"/>
              </a:rPr>
              <a:t>d’admissibilité</a:t>
            </a:r>
            <a:r>
              <a:rPr sz="1600" i="1" spc="-40" dirty="0">
                <a:latin typeface="Century Gothic"/>
                <a:cs typeface="Century Gothic"/>
              </a:rPr>
              <a:t> </a:t>
            </a:r>
            <a:r>
              <a:rPr sz="1600" i="1" dirty="0">
                <a:latin typeface="Century Gothic"/>
                <a:cs typeface="Century Gothic"/>
              </a:rPr>
              <a:t>est</a:t>
            </a:r>
            <a:r>
              <a:rPr sz="1600" i="1" spc="-45" dirty="0">
                <a:latin typeface="Century Gothic"/>
                <a:cs typeface="Century Gothic"/>
              </a:rPr>
              <a:t> </a:t>
            </a:r>
            <a:r>
              <a:rPr sz="1600" i="1" dirty="0">
                <a:latin typeface="Century Gothic"/>
                <a:cs typeface="Century Gothic"/>
              </a:rPr>
              <a:t>une</a:t>
            </a:r>
            <a:r>
              <a:rPr sz="1600" i="1" spc="-40" dirty="0">
                <a:latin typeface="Century Gothic"/>
                <a:cs typeface="Century Gothic"/>
              </a:rPr>
              <a:t> </a:t>
            </a:r>
            <a:r>
              <a:rPr sz="1600" i="1" dirty="0">
                <a:latin typeface="Century Gothic"/>
                <a:cs typeface="Century Gothic"/>
              </a:rPr>
              <a:t>dissertation</a:t>
            </a:r>
            <a:r>
              <a:rPr sz="1600" i="1" spc="-40" dirty="0">
                <a:latin typeface="Century Gothic"/>
                <a:cs typeface="Century Gothic"/>
              </a:rPr>
              <a:t> </a:t>
            </a:r>
            <a:r>
              <a:rPr sz="1600" i="1" dirty="0">
                <a:latin typeface="Century Gothic"/>
                <a:cs typeface="Century Gothic"/>
              </a:rPr>
              <a:t>d’histoire,</a:t>
            </a:r>
            <a:r>
              <a:rPr sz="1600" i="1" spc="-45" dirty="0">
                <a:latin typeface="Century Gothic"/>
                <a:cs typeface="Century Gothic"/>
              </a:rPr>
              <a:t> </a:t>
            </a:r>
            <a:r>
              <a:rPr sz="1600" i="1" dirty="0">
                <a:latin typeface="Century Gothic"/>
                <a:cs typeface="Century Gothic"/>
              </a:rPr>
              <a:t>ce</a:t>
            </a:r>
            <a:r>
              <a:rPr sz="1600" i="1" spc="-40" dirty="0">
                <a:latin typeface="Century Gothic"/>
                <a:cs typeface="Century Gothic"/>
              </a:rPr>
              <a:t> </a:t>
            </a:r>
            <a:r>
              <a:rPr sz="1600" i="1" dirty="0">
                <a:latin typeface="Century Gothic"/>
                <a:cs typeface="Century Gothic"/>
              </a:rPr>
              <a:t>qui</a:t>
            </a:r>
            <a:r>
              <a:rPr sz="1600" i="1" spc="-35" dirty="0">
                <a:latin typeface="Century Gothic"/>
                <a:cs typeface="Century Gothic"/>
              </a:rPr>
              <a:t> </a:t>
            </a:r>
            <a:r>
              <a:rPr sz="1600" i="1" dirty="0">
                <a:latin typeface="Century Gothic"/>
                <a:cs typeface="Century Gothic"/>
              </a:rPr>
              <a:t>suppose</a:t>
            </a:r>
            <a:r>
              <a:rPr sz="1600" i="1" spc="-40" dirty="0">
                <a:latin typeface="Century Gothic"/>
                <a:cs typeface="Century Gothic"/>
              </a:rPr>
              <a:t> </a:t>
            </a:r>
            <a:r>
              <a:rPr sz="1600" i="1" dirty="0">
                <a:latin typeface="Century Gothic"/>
                <a:cs typeface="Century Gothic"/>
              </a:rPr>
              <a:t>de</a:t>
            </a:r>
            <a:r>
              <a:rPr sz="1600" i="1" spc="-25" dirty="0">
                <a:latin typeface="Century Gothic"/>
                <a:cs typeface="Century Gothic"/>
              </a:rPr>
              <a:t> </a:t>
            </a:r>
            <a:r>
              <a:rPr sz="1600" b="1" i="1" spc="-10" dirty="0">
                <a:solidFill>
                  <a:srgbClr val="C55A11"/>
                </a:solidFill>
                <a:latin typeface="Century Gothic"/>
                <a:cs typeface="Century Gothic"/>
              </a:rPr>
              <a:t>n’occulter </a:t>
            </a:r>
            <a:r>
              <a:rPr sz="1600" b="1" i="1" dirty="0">
                <a:solidFill>
                  <a:srgbClr val="C55A11"/>
                </a:solidFill>
                <a:latin typeface="Century Gothic"/>
                <a:cs typeface="Century Gothic"/>
              </a:rPr>
              <a:t>aucune</a:t>
            </a:r>
            <a:r>
              <a:rPr sz="1600" b="1" i="1" spc="-30" dirty="0">
                <a:solidFill>
                  <a:srgbClr val="C55A11"/>
                </a:solidFill>
                <a:latin typeface="Century Gothic"/>
                <a:cs typeface="Century Gothic"/>
              </a:rPr>
              <a:t> </a:t>
            </a:r>
            <a:r>
              <a:rPr sz="1600" b="1" i="1" dirty="0">
                <a:solidFill>
                  <a:srgbClr val="C55A11"/>
                </a:solidFill>
                <a:latin typeface="Century Gothic"/>
                <a:cs typeface="Century Gothic"/>
              </a:rPr>
              <a:t>des</a:t>
            </a:r>
            <a:r>
              <a:rPr sz="1600" b="1" i="1" spc="-30" dirty="0">
                <a:solidFill>
                  <a:srgbClr val="C55A11"/>
                </a:solidFill>
                <a:latin typeface="Century Gothic"/>
                <a:cs typeface="Century Gothic"/>
              </a:rPr>
              <a:t> </a:t>
            </a:r>
            <a:r>
              <a:rPr sz="1600" b="1" i="1" dirty="0">
                <a:solidFill>
                  <a:srgbClr val="C55A11"/>
                </a:solidFill>
                <a:latin typeface="Century Gothic"/>
                <a:cs typeface="Century Gothic"/>
              </a:rPr>
              <a:t>périodes</a:t>
            </a:r>
            <a:r>
              <a:rPr sz="1600" b="1" i="1" spc="-35" dirty="0">
                <a:solidFill>
                  <a:srgbClr val="C55A11"/>
                </a:solidFill>
                <a:latin typeface="Century Gothic"/>
                <a:cs typeface="Century Gothic"/>
              </a:rPr>
              <a:t> </a:t>
            </a:r>
            <a:r>
              <a:rPr sz="1600" i="1" dirty="0">
                <a:latin typeface="Century Gothic"/>
                <a:cs typeface="Century Gothic"/>
              </a:rPr>
              <a:t>situées</a:t>
            </a:r>
            <a:r>
              <a:rPr sz="1600" i="1" spc="-30" dirty="0">
                <a:latin typeface="Century Gothic"/>
                <a:cs typeface="Century Gothic"/>
              </a:rPr>
              <a:t> </a:t>
            </a:r>
            <a:r>
              <a:rPr sz="1600" i="1" dirty="0">
                <a:latin typeface="Century Gothic"/>
                <a:cs typeface="Century Gothic"/>
              </a:rPr>
              <a:t>dans</a:t>
            </a:r>
            <a:r>
              <a:rPr sz="1600" i="1" spc="-30" dirty="0">
                <a:latin typeface="Century Gothic"/>
                <a:cs typeface="Century Gothic"/>
              </a:rPr>
              <a:t> </a:t>
            </a:r>
            <a:r>
              <a:rPr sz="1600" i="1" dirty="0">
                <a:latin typeface="Century Gothic"/>
                <a:cs typeface="Century Gothic"/>
              </a:rPr>
              <a:t>les</a:t>
            </a:r>
            <a:r>
              <a:rPr sz="1600" i="1" spc="-30" dirty="0">
                <a:latin typeface="Century Gothic"/>
                <a:cs typeface="Century Gothic"/>
              </a:rPr>
              <a:t> </a:t>
            </a:r>
            <a:r>
              <a:rPr sz="1600" i="1" dirty="0">
                <a:latin typeface="Century Gothic"/>
                <a:cs typeface="Century Gothic"/>
              </a:rPr>
              <a:t>bornes</a:t>
            </a:r>
            <a:r>
              <a:rPr sz="1600" i="1" spc="-30" dirty="0">
                <a:latin typeface="Century Gothic"/>
                <a:cs typeface="Century Gothic"/>
              </a:rPr>
              <a:t> </a:t>
            </a:r>
            <a:r>
              <a:rPr sz="1600" i="1" dirty="0">
                <a:latin typeface="Century Gothic"/>
                <a:cs typeface="Century Gothic"/>
              </a:rPr>
              <a:t>du</a:t>
            </a:r>
            <a:r>
              <a:rPr sz="1600" i="1" spc="-30" dirty="0">
                <a:latin typeface="Century Gothic"/>
                <a:cs typeface="Century Gothic"/>
              </a:rPr>
              <a:t> </a:t>
            </a:r>
            <a:r>
              <a:rPr sz="1600" i="1" dirty="0">
                <a:latin typeface="Century Gothic"/>
                <a:cs typeface="Century Gothic"/>
              </a:rPr>
              <a:t>sujet.</a:t>
            </a:r>
            <a:r>
              <a:rPr sz="1600" i="1" spc="-40" dirty="0">
                <a:latin typeface="Century Gothic"/>
                <a:cs typeface="Century Gothic"/>
              </a:rPr>
              <a:t> </a:t>
            </a:r>
            <a:r>
              <a:rPr sz="1600" i="1" dirty="0">
                <a:latin typeface="Century Gothic"/>
                <a:cs typeface="Century Gothic"/>
              </a:rPr>
              <a:t>Ce</a:t>
            </a:r>
            <a:r>
              <a:rPr sz="1600" i="1" spc="-35" dirty="0">
                <a:latin typeface="Century Gothic"/>
                <a:cs typeface="Century Gothic"/>
              </a:rPr>
              <a:t> </a:t>
            </a:r>
            <a:r>
              <a:rPr sz="1600" i="1" dirty="0">
                <a:latin typeface="Century Gothic"/>
                <a:cs typeface="Century Gothic"/>
              </a:rPr>
              <a:t>point</a:t>
            </a:r>
            <a:r>
              <a:rPr sz="1600" i="1" spc="-35" dirty="0">
                <a:latin typeface="Century Gothic"/>
                <a:cs typeface="Century Gothic"/>
              </a:rPr>
              <a:t> </a:t>
            </a:r>
            <a:r>
              <a:rPr sz="1600" i="1" dirty="0">
                <a:latin typeface="Century Gothic"/>
                <a:cs typeface="Century Gothic"/>
              </a:rPr>
              <a:t>a</a:t>
            </a:r>
            <a:r>
              <a:rPr sz="1600" i="1" spc="-40" dirty="0">
                <a:latin typeface="Century Gothic"/>
                <a:cs typeface="Century Gothic"/>
              </a:rPr>
              <a:t> </a:t>
            </a:r>
            <a:r>
              <a:rPr sz="1600" i="1" dirty="0">
                <a:latin typeface="Century Gothic"/>
                <a:cs typeface="Century Gothic"/>
              </a:rPr>
              <a:t>été</a:t>
            </a:r>
            <a:r>
              <a:rPr sz="1600" i="1" spc="-35" dirty="0">
                <a:latin typeface="Century Gothic"/>
                <a:cs typeface="Century Gothic"/>
              </a:rPr>
              <a:t> </a:t>
            </a:r>
            <a:r>
              <a:rPr sz="1600" i="1" dirty="0">
                <a:latin typeface="Century Gothic"/>
                <a:cs typeface="Century Gothic"/>
              </a:rPr>
              <a:t>globalement</a:t>
            </a:r>
            <a:r>
              <a:rPr sz="1600" i="1" spc="-40" dirty="0">
                <a:latin typeface="Century Gothic"/>
                <a:cs typeface="Century Gothic"/>
              </a:rPr>
              <a:t> </a:t>
            </a:r>
            <a:r>
              <a:rPr sz="1600" i="1" dirty="0">
                <a:latin typeface="Century Gothic"/>
                <a:cs typeface="Century Gothic"/>
              </a:rPr>
              <a:t>bien</a:t>
            </a:r>
            <a:r>
              <a:rPr sz="1600" i="1" spc="-35" dirty="0">
                <a:latin typeface="Century Gothic"/>
                <a:cs typeface="Century Gothic"/>
              </a:rPr>
              <a:t> </a:t>
            </a:r>
            <a:r>
              <a:rPr sz="1600" i="1" dirty="0">
                <a:latin typeface="Century Gothic"/>
                <a:cs typeface="Century Gothic"/>
              </a:rPr>
              <a:t>respecté</a:t>
            </a:r>
            <a:r>
              <a:rPr sz="1600" i="1" spc="-35" dirty="0">
                <a:latin typeface="Century Gothic"/>
                <a:cs typeface="Century Gothic"/>
              </a:rPr>
              <a:t> </a:t>
            </a:r>
            <a:r>
              <a:rPr sz="1600" i="1" dirty="0">
                <a:latin typeface="Century Gothic"/>
                <a:cs typeface="Century Gothic"/>
              </a:rPr>
              <a:t>et</a:t>
            </a:r>
            <a:r>
              <a:rPr sz="1600" i="1" spc="-40" dirty="0">
                <a:latin typeface="Century Gothic"/>
                <a:cs typeface="Century Gothic"/>
              </a:rPr>
              <a:t> </a:t>
            </a:r>
            <a:r>
              <a:rPr sz="1600" i="1" dirty="0">
                <a:latin typeface="Century Gothic"/>
                <a:cs typeface="Century Gothic"/>
              </a:rPr>
              <a:t>le</a:t>
            </a:r>
            <a:r>
              <a:rPr sz="1600" i="1" spc="-35" dirty="0">
                <a:latin typeface="Century Gothic"/>
                <a:cs typeface="Century Gothic"/>
              </a:rPr>
              <a:t> </a:t>
            </a:r>
            <a:r>
              <a:rPr sz="1600" i="1" dirty="0">
                <a:latin typeface="Century Gothic"/>
                <a:cs typeface="Century Gothic"/>
              </a:rPr>
              <a:t>jury</a:t>
            </a:r>
            <a:r>
              <a:rPr sz="1600" i="1" spc="-25" dirty="0">
                <a:latin typeface="Century Gothic"/>
                <a:cs typeface="Century Gothic"/>
              </a:rPr>
              <a:t> ne </a:t>
            </a:r>
            <a:r>
              <a:rPr sz="1600" i="1" dirty="0">
                <a:latin typeface="Century Gothic"/>
                <a:cs typeface="Century Gothic"/>
              </a:rPr>
              <a:t>peut</a:t>
            </a:r>
            <a:r>
              <a:rPr sz="1600" i="1" spc="-50" dirty="0">
                <a:latin typeface="Century Gothic"/>
                <a:cs typeface="Century Gothic"/>
              </a:rPr>
              <a:t> </a:t>
            </a:r>
            <a:r>
              <a:rPr sz="1600" i="1" dirty="0">
                <a:latin typeface="Century Gothic"/>
                <a:cs typeface="Century Gothic"/>
              </a:rPr>
              <a:t>qu’encourager</a:t>
            </a:r>
            <a:r>
              <a:rPr sz="1600" i="1" spc="-35" dirty="0">
                <a:latin typeface="Century Gothic"/>
                <a:cs typeface="Century Gothic"/>
              </a:rPr>
              <a:t> </a:t>
            </a:r>
            <a:r>
              <a:rPr sz="1600" i="1" dirty="0">
                <a:latin typeface="Century Gothic"/>
                <a:cs typeface="Century Gothic"/>
              </a:rPr>
              <a:t>les</a:t>
            </a:r>
            <a:r>
              <a:rPr sz="1600" i="1" spc="-40" dirty="0">
                <a:latin typeface="Century Gothic"/>
                <a:cs typeface="Century Gothic"/>
              </a:rPr>
              <a:t> </a:t>
            </a:r>
            <a:r>
              <a:rPr sz="1600" i="1" dirty="0">
                <a:latin typeface="Century Gothic"/>
                <a:cs typeface="Century Gothic"/>
              </a:rPr>
              <a:t>candidats</a:t>
            </a:r>
            <a:r>
              <a:rPr sz="1600" i="1" spc="-40" dirty="0">
                <a:latin typeface="Century Gothic"/>
                <a:cs typeface="Century Gothic"/>
              </a:rPr>
              <a:t> </a:t>
            </a:r>
            <a:r>
              <a:rPr sz="1600" i="1" dirty="0">
                <a:latin typeface="Century Gothic"/>
                <a:cs typeface="Century Gothic"/>
              </a:rPr>
              <a:t>de</a:t>
            </a:r>
            <a:r>
              <a:rPr sz="1600" i="1" spc="-45" dirty="0">
                <a:latin typeface="Century Gothic"/>
                <a:cs typeface="Century Gothic"/>
              </a:rPr>
              <a:t> </a:t>
            </a:r>
            <a:r>
              <a:rPr sz="1600" i="1" dirty="0">
                <a:latin typeface="Century Gothic"/>
                <a:cs typeface="Century Gothic"/>
              </a:rPr>
              <a:t>la</a:t>
            </a:r>
            <a:r>
              <a:rPr sz="1600" i="1" spc="-50" dirty="0">
                <a:latin typeface="Century Gothic"/>
                <a:cs typeface="Century Gothic"/>
              </a:rPr>
              <a:t> </a:t>
            </a:r>
            <a:r>
              <a:rPr sz="1600" i="1" dirty="0">
                <a:latin typeface="Century Gothic"/>
                <a:cs typeface="Century Gothic"/>
              </a:rPr>
              <a:t>prochaine</a:t>
            </a:r>
            <a:r>
              <a:rPr sz="1600" i="1" spc="-45" dirty="0">
                <a:latin typeface="Century Gothic"/>
                <a:cs typeface="Century Gothic"/>
              </a:rPr>
              <a:t> </a:t>
            </a:r>
            <a:r>
              <a:rPr sz="1600" i="1" dirty="0">
                <a:latin typeface="Century Gothic"/>
                <a:cs typeface="Century Gothic"/>
              </a:rPr>
              <a:t>session</a:t>
            </a:r>
            <a:r>
              <a:rPr sz="1600" i="1" spc="-45" dirty="0">
                <a:latin typeface="Century Gothic"/>
                <a:cs typeface="Century Gothic"/>
              </a:rPr>
              <a:t> </a:t>
            </a:r>
            <a:r>
              <a:rPr sz="1600" i="1" dirty="0">
                <a:latin typeface="Century Gothic"/>
                <a:cs typeface="Century Gothic"/>
              </a:rPr>
              <a:t>à</a:t>
            </a:r>
            <a:r>
              <a:rPr sz="1600" i="1" spc="-50" dirty="0">
                <a:latin typeface="Century Gothic"/>
                <a:cs typeface="Century Gothic"/>
              </a:rPr>
              <a:t> </a:t>
            </a:r>
            <a:r>
              <a:rPr sz="1600" i="1" dirty="0">
                <a:latin typeface="Century Gothic"/>
                <a:cs typeface="Century Gothic"/>
              </a:rPr>
              <a:t>poursuivre</a:t>
            </a:r>
            <a:r>
              <a:rPr sz="1600" i="1" spc="-45" dirty="0">
                <a:latin typeface="Century Gothic"/>
                <a:cs typeface="Century Gothic"/>
              </a:rPr>
              <a:t> </a:t>
            </a:r>
            <a:r>
              <a:rPr sz="1600" i="1" dirty="0">
                <a:latin typeface="Century Gothic"/>
                <a:cs typeface="Century Gothic"/>
              </a:rPr>
              <a:t>dans</a:t>
            </a:r>
            <a:r>
              <a:rPr sz="1600" i="1" spc="-40" dirty="0">
                <a:latin typeface="Century Gothic"/>
                <a:cs typeface="Century Gothic"/>
              </a:rPr>
              <a:t> </a:t>
            </a:r>
            <a:r>
              <a:rPr sz="1600" i="1" dirty="0">
                <a:latin typeface="Century Gothic"/>
                <a:cs typeface="Century Gothic"/>
              </a:rPr>
              <a:t>cette</a:t>
            </a:r>
            <a:r>
              <a:rPr sz="1600" i="1" spc="-40" dirty="0">
                <a:latin typeface="Century Gothic"/>
                <a:cs typeface="Century Gothic"/>
              </a:rPr>
              <a:t> </a:t>
            </a:r>
            <a:r>
              <a:rPr sz="1600" i="1" dirty="0">
                <a:latin typeface="Century Gothic"/>
                <a:cs typeface="Century Gothic"/>
              </a:rPr>
              <a:t>voie</a:t>
            </a:r>
            <a:r>
              <a:rPr sz="1600" i="1" spc="-45" dirty="0">
                <a:latin typeface="Century Gothic"/>
                <a:cs typeface="Century Gothic"/>
              </a:rPr>
              <a:t> </a:t>
            </a:r>
            <a:r>
              <a:rPr sz="1600" i="1" dirty="0">
                <a:latin typeface="Century Gothic"/>
                <a:cs typeface="Century Gothic"/>
              </a:rPr>
              <a:t>;</a:t>
            </a:r>
            <a:r>
              <a:rPr sz="1600" i="1" spc="-50" dirty="0">
                <a:latin typeface="Century Gothic"/>
                <a:cs typeface="Century Gothic"/>
              </a:rPr>
              <a:t> </a:t>
            </a:r>
            <a:r>
              <a:rPr sz="1600" i="1" dirty="0">
                <a:latin typeface="Century Gothic"/>
                <a:cs typeface="Century Gothic"/>
              </a:rPr>
              <a:t>pour</a:t>
            </a:r>
            <a:r>
              <a:rPr sz="1600" i="1" spc="-35" dirty="0">
                <a:latin typeface="Century Gothic"/>
                <a:cs typeface="Century Gothic"/>
              </a:rPr>
              <a:t> </a:t>
            </a:r>
            <a:r>
              <a:rPr sz="1600" i="1" dirty="0">
                <a:latin typeface="Century Gothic"/>
                <a:cs typeface="Century Gothic"/>
              </a:rPr>
              <a:t>rappel</a:t>
            </a:r>
            <a:r>
              <a:rPr sz="1600" b="1" i="1" dirty="0">
                <a:latin typeface="Century Gothic"/>
                <a:cs typeface="Century Gothic"/>
              </a:rPr>
              <a:t>,</a:t>
            </a:r>
            <a:r>
              <a:rPr sz="1600" b="1" i="1" spc="-35" dirty="0">
                <a:latin typeface="Century Gothic"/>
                <a:cs typeface="Century Gothic"/>
              </a:rPr>
              <a:t> </a:t>
            </a:r>
            <a:r>
              <a:rPr sz="1600" b="1" i="1" spc="-25" dirty="0">
                <a:latin typeface="Century Gothic"/>
                <a:cs typeface="Century Gothic"/>
              </a:rPr>
              <a:t>le </a:t>
            </a:r>
            <a:r>
              <a:rPr sz="1600" b="1" i="1" dirty="0">
                <a:latin typeface="Century Gothic"/>
                <a:cs typeface="Century Gothic"/>
              </a:rPr>
              <a:t>contexte</a:t>
            </a:r>
            <a:r>
              <a:rPr sz="1600" b="1" i="1" spc="-25" dirty="0">
                <a:latin typeface="Century Gothic"/>
                <a:cs typeface="Century Gothic"/>
              </a:rPr>
              <a:t> </a:t>
            </a:r>
            <a:r>
              <a:rPr sz="1600" b="1" i="1" dirty="0">
                <a:latin typeface="Century Gothic"/>
                <a:cs typeface="Century Gothic"/>
              </a:rPr>
              <a:t>ne</a:t>
            </a:r>
            <a:r>
              <a:rPr sz="1600" b="1" i="1" spc="-20" dirty="0">
                <a:latin typeface="Century Gothic"/>
                <a:cs typeface="Century Gothic"/>
              </a:rPr>
              <a:t> </a:t>
            </a:r>
            <a:r>
              <a:rPr sz="1600" b="1" i="1" dirty="0">
                <a:latin typeface="Century Gothic"/>
                <a:cs typeface="Century Gothic"/>
              </a:rPr>
              <a:t>doit</a:t>
            </a:r>
            <a:r>
              <a:rPr sz="1600" b="1" i="1" spc="-25" dirty="0">
                <a:latin typeface="Century Gothic"/>
                <a:cs typeface="Century Gothic"/>
              </a:rPr>
              <a:t> </a:t>
            </a:r>
            <a:r>
              <a:rPr sz="1600" b="1" i="1" dirty="0">
                <a:latin typeface="Century Gothic"/>
                <a:cs typeface="Century Gothic"/>
              </a:rPr>
              <a:t>pas</a:t>
            </a:r>
            <a:r>
              <a:rPr sz="1600" b="1" i="1" spc="-25" dirty="0">
                <a:latin typeface="Century Gothic"/>
                <a:cs typeface="Century Gothic"/>
              </a:rPr>
              <a:t> </a:t>
            </a:r>
            <a:r>
              <a:rPr sz="1600" b="1" i="1" dirty="0">
                <a:latin typeface="Century Gothic"/>
                <a:cs typeface="Century Gothic"/>
              </a:rPr>
              <a:t>être</a:t>
            </a:r>
            <a:r>
              <a:rPr sz="1600" b="1" i="1" spc="-25" dirty="0">
                <a:latin typeface="Century Gothic"/>
                <a:cs typeface="Century Gothic"/>
              </a:rPr>
              <a:t> </a:t>
            </a:r>
            <a:r>
              <a:rPr sz="1600" b="1" i="1" dirty="0">
                <a:latin typeface="Century Gothic"/>
                <a:cs typeface="Century Gothic"/>
              </a:rPr>
              <a:t>un</a:t>
            </a:r>
            <a:r>
              <a:rPr sz="1600" b="1" i="1" spc="-15" dirty="0">
                <a:latin typeface="Century Gothic"/>
                <a:cs typeface="Century Gothic"/>
              </a:rPr>
              <a:t> </a:t>
            </a:r>
            <a:r>
              <a:rPr sz="1600" b="1" i="1" dirty="0">
                <a:latin typeface="Century Gothic"/>
                <a:cs typeface="Century Gothic"/>
              </a:rPr>
              <a:t>simple</a:t>
            </a:r>
            <a:r>
              <a:rPr sz="1600" b="1" i="1" spc="415" dirty="0">
                <a:latin typeface="Century Gothic"/>
                <a:cs typeface="Century Gothic"/>
              </a:rPr>
              <a:t> </a:t>
            </a:r>
            <a:r>
              <a:rPr sz="1600" b="1" i="1" dirty="0">
                <a:latin typeface="Century Gothic"/>
                <a:cs typeface="Century Gothic"/>
              </a:rPr>
              <a:t>élément</a:t>
            </a:r>
            <a:r>
              <a:rPr sz="1600" b="1" i="1" spc="-30" dirty="0">
                <a:latin typeface="Century Gothic"/>
                <a:cs typeface="Century Gothic"/>
              </a:rPr>
              <a:t> </a:t>
            </a:r>
            <a:r>
              <a:rPr sz="1600" b="1" i="1" dirty="0">
                <a:latin typeface="Century Gothic"/>
                <a:cs typeface="Century Gothic"/>
              </a:rPr>
              <a:t>de</a:t>
            </a:r>
            <a:r>
              <a:rPr sz="1600" b="1" i="1" spc="-20" dirty="0">
                <a:latin typeface="Century Gothic"/>
                <a:cs typeface="Century Gothic"/>
              </a:rPr>
              <a:t> </a:t>
            </a:r>
            <a:r>
              <a:rPr sz="1600" b="1" i="1" dirty="0">
                <a:latin typeface="Century Gothic"/>
                <a:cs typeface="Century Gothic"/>
              </a:rPr>
              <a:t>décor</a:t>
            </a:r>
            <a:r>
              <a:rPr sz="1600" b="1" i="1" spc="-25" dirty="0">
                <a:latin typeface="Century Gothic"/>
                <a:cs typeface="Century Gothic"/>
              </a:rPr>
              <a:t> </a:t>
            </a:r>
            <a:r>
              <a:rPr sz="1600" i="1" dirty="0">
                <a:latin typeface="Century Gothic"/>
                <a:cs typeface="Century Gothic"/>
              </a:rPr>
              <a:t>»</a:t>
            </a:r>
            <a:r>
              <a:rPr sz="1600" i="1" spc="-35" dirty="0">
                <a:latin typeface="Century Gothic"/>
                <a:cs typeface="Century Gothic"/>
              </a:rPr>
              <a:t> </a:t>
            </a:r>
            <a:r>
              <a:rPr sz="1600" i="1" dirty="0">
                <a:latin typeface="Century Gothic"/>
                <a:cs typeface="Century Gothic"/>
              </a:rPr>
              <a:t>à</a:t>
            </a:r>
            <a:r>
              <a:rPr sz="1600" i="1" spc="-35" dirty="0">
                <a:latin typeface="Century Gothic"/>
                <a:cs typeface="Century Gothic"/>
              </a:rPr>
              <a:t> </a:t>
            </a:r>
            <a:r>
              <a:rPr sz="1600" i="1" dirty="0">
                <a:latin typeface="Century Gothic"/>
                <a:cs typeface="Century Gothic"/>
              </a:rPr>
              <a:t>«</a:t>
            </a:r>
            <a:r>
              <a:rPr sz="1600" i="1" spc="-35" dirty="0">
                <a:latin typeface="Century Gothic"/>
                <a:cs typeface="Century Gothic"/>
              </a:rPr>
              <a:t> </a:t>
            </a:r>
            <a:r>
              <a:rPr sz="1600" i="1" dirty="0">
                <a:latin typeface="Century Gothic"/>
                <a:cs typeface="Century Gothic"/>
              </a:rPr>
              <a:t>poser</a:t>
            </a:r>
            <a:r>
              <a:rPr sz="1600" i="1" spc="-20" dirty="0">
                <a:latin typeface="Century Gothic"/>
                <a:cs typeface="Century Gothic"/>
              </a:rPr>
              <a:t> </a:t>
            </a:r>
            <a:r>
              <a:rPr sz="1600" i="1" dirty="0">
                <a:latin typeface="Century Gothic"/>
                <a:cs typeface="Century Gothic"/>
              </a:rPr>
              <a:t>»</a:t>
            </a:r>
            <a:r>
              <a:rPr sz="1600" i="1" spc="-35" dirty="0">
                <a:latin typeface="Century Gothic"/>
                <a:cs typeface="Century Gothic"/>
              </a:rPr>
              <a:t> </a:t>
            </a:r>
            <a:r>
              <a:rPr sz="1600" i="1" dirty="0">
                <a:latin typeface="Century Gothic"/>
                <a:cs typeface="Century Gothic"/>
              </a:rPr>
              <a:t>en</a:t>
            </a:r>
            <a:r>
              <a:rPr sz="1600" i="1" spc="-30" dirty="0">
                <a:latin typeface="Century Gothic"/>
                <a:cs typeface="Century Gothic"/>
              </a:rPr>
              <a:t> </a:t>
            </a:r>
            <a:r>
              <a:rPr sz="1600" i="1" dirty="0">
                <a:latin typeface="Century Gothic"/>
                <a:cs typeface="Century Gothic"/>
              </a:rPr>
              <a:t>début</a:t>
            </a:r>
            <a:r>
              <a:rPr sz="1600" i="1" spc="-35" dirty="0">
                <a:latin typeface="Century Gothic"/>
                <a:cs typeface="Century Gothic"/>
              </a:rPr>
              <a:t> </a:t>
            </a:r>
            <a:r>
              <a:rPr sz="1600" i="1" dirty="0">
                <a:latin typeface="Century Gothic"/>
                <a:cs typeface="Century Gothic"/>
              </a:rPr>
              <a:t>de</a:t>
            </a:r>
            <a:r>
              <a:rPr sz="1600" i="1" spc="-30" dirty="0">
                <a:latin typeface="Century Gothic"/>
                <a:cs typeface="Century Gothic"/>
              </a:rPr>
              <a:t> </a:t>
            </a:r>
            <a:r>
              <a:rPr sz="1600" i="1" dirty="0">
                <a:latin typeface="Century Gothic"/>
                <a:cs typeface="Century Gothic"/>
              </a:rPr>
              <a:t>partie.</a:t>
            </a:r>
            <a:r>
              <a:rPr sz="1600" i="1" spc="-35" dirty="0">
                <a:latin typeface="Century Gothic"/>
                <a:cs typeface="Century Gothic"/>
              </a:rPr>
              <a:t> </a:t>
            </a:r>
            <a:r>
              <a:rPr sz="1600" i="1" dirty="0">
                <a:latin typeface="Century Gothic"/>
                <a:cs typeface="Century Gothic"/>
              </a:rPr>
              <a:t>Quand</a:t>
            </a:r>
            <a:r>
              <a:rPr sz="1600" i="1" spc="-25" dirty="0">
                <a:latin typeface="Century Gothic"/>
                <a:cs typeface="Century Gothic"/>
              </a:rPr>
              <a:t> </a:t>
            </a:r>
            <a:r>
              <a:rPr sz="1600" i="1" dirty="0">
                <a:latin typeface="Century Gothic"/>
                <a:cs typeface="Century Gothic"/>
              </a:rPr>
              <a:t>le</a:t>
            </a:r>
            <a:r>
              <a:rPr sz="1600" i="1" spc="-30" dirty="0">
                <a:latin typeface="Century Gothic"/>
                <a:cs typeface="Century Gothic"/>
              </a:rPr>
              <a:t> </a:t>
            </a:r>
            <a:r>
              <a:rPr sz="1600" i="1" dirty="0">
                <a:latin typeface="Century Gothic"/>
                <a:cs typeface="Century Gothic"/>
              </a:rPr>
              <a:t>sujet</a:t>
            </a:r>
            <a:r>
              <a:rPr sz="1600" i="1" spc="-35" dirty="0">
                <a:latin typeface="Century Gothic"/>
                <a:cs typeface="Century Gothic"/>
              </a:rPr>
              <a:t> </a:t>
            </a:r>
            <a:r>
              <a:rPr sz="1600" i="1" dirty="0">
                <a:latin typeface="Century Gothic"/>
                <a:cs typeface="Century Gothic"/>
              </a:rPr>
              <a:t>ne</a:t>
            </a:r>
            <a:r>
              <a:rPr sz="1600" i="1" spc="-30" dirty="0">
                <a:latin typeface="Century Gothic"/>
                <a:cs typeface="Century Gothic"/>
              </a:rPr>
              <a:t> </a:t>
            </a:r>
            <a:r>
              <a:rPr sz="1600" i="1" spc="-20" dirty="0">
                <a:latin typeface="Century Gothic"/>
                <a:cs typeface="Century Gothic"/>
              </a:rPr>
              <a:t>fait </a:t>
            </a:r>
            <a:r>
              <a:rPr sz="1600" i="1" dirty="0">
                <a:latin typeface="Century Gothic"/>
                <a:cs typeface="Century Gothic"/>
              </a:rPr>
              <a:t>pas</a:t>
            </a:r>
            <a:r>
              <a:rPr sz="1600" i="1" spc="-45" dirty="0">
                <a:latin typeface="Century Gothic"/>
                <a:cs typeface="Century Gothic"/>
              </a:rPr>
              <a:t> </a:t>
            </a:r>
            <a:r>
              <a:rPr sz="1600" i="1" dirty="0">
                <a:latin typeface="Century Gothic"/>
                <a:cs typeface="Century Gothic"/>
              </a:rPr>
              <a:t>explicitement</a:t>
            </a:r>
            <a:r>
              <a:rPr sz="1600" i="1" spc="-50" dirty="0">
                <a:latin typeface="Century Gothic"/>
                <a:cs typeface="Century Gothic"/>
              </a:rPr>
              <a:t> </a:t>
            </a:r>
            <a:r>
              <a:rPr sz="1600" i="1" dirty="0">
                <a:latin typeface="Century Gothic"/>
                <a:cs typeface="Century Gothic"/>
              </a:rPr>
              <a:t>référence</a:t>
            </a:r>
            <a:r>
              <a:rPr sz="1600" i="1" spc="-45" dirty="0">
                <a:latin typeface="Century Gothic"/>
                <a:cs typeface="Century Gothic"/>
              </a:rPr>
              <a:t> </a:t>
            </a:r>
            <a:r>
              <a:rPr sz="1600" i="1" dirty="0">
                <a:latin typeface="Century Gothic"/>
                <a:cs typeface="Century Gothic"/>
              </a:rPr>
              <a:t>à</a:t>
            </a:r>
            <a:r>
              <a:rPr sz="1600" i="1" spc="-50" dirty="0">
                <a:latin typeface="Century Gothic"/>
                <a:cs typeface="Century Gothic"/>
              </a:rPr>
              <a:t> </a:t>
            </a:r>
            <a:r>
              <a:rPr sz="1600" i="1" dirty="0">
                <a:latin typeface="Century Gothic"/>
                <a:cs typeface="Century Gothic"/>
              </a:rPr>
              <a:t>des</a:t>
            </a:r>
            <a:r>
              <a:rPr sz="1600" i="1" spc="-45" dirty="0">
                <a:latin typeface="Century Gothic"/>
                <a:cs typeface="Century Gothic"/>
              </a:rPr>
              <a:t> </a:t>
            </a:r>
            <a:r>
              <a:rPr sz="1600" i="1" u="sng" dirty="0">
                <a:uFill>
                  <a:solidFill>
                    <a:srgbClr val="000000"/>
                  </a:solidFill>
                </a:uFill>
                <a:latin typeface="Century Gothic"/>
                <a:cs typeface="Century Gothic"/>
              </a:rPr>
              <a:t>dimensions</a:t>
            </a:r>
            <a:r>
              <a:rPr sz="1600" i="1" u="sng" spc="-40" dirty="0">
                <a:uFill>
                  <a:solidFill>
                    <a:srgbClr val="000000"/>
                  </a:solidFill>
                </a:uFill>
                <a:latin typeface="Century Gothic"/>
                <a:cs typeface="Century Gothic"/>
              </a:rPr>
              <a:t> </a:t>
            </a:r>
            <a:r>
              <a:rPr sz="1600" i="1" u="sng" dirty="0">
                <a:uFill>
                  <a:solidFill>
                    <a:srgbClr val="000000"/>
                  </a:solidFill>
                </a:uFill>
                <a:latin typeface="Century Gothic"/>
                <a:cs typeface="Century Gothic"/>
              </a:rPr>
              <a:t>exogènes</a:t>
            </a:r>
            <a:r>
              <a:rPr sz="1600" i="1" u="sng" spc="-40" dirty="0">
                <a:uFill>
                  <a:solidFill>
                    <a:srgbClr val="000000"/>
                  </a:solidFill>
                </a:uFill>
                <a:latin typeface="Century Gothic"/>
                <a:cs typeface="Century Gothic"/>
              </a:rPr>
              <a:t> </a:t>
            </a:r>
            <a:r>
              <a:rPr sz="1600" i="1" u="none" dirty="0">
                <a:latin typeface="Century Gothic"/>
                <a:cs typeface="Century Gothic"/>
              </a:rPr>
              <a:t>à</a:t>
            </a:r>
            <a:r>
              <a:rPr sz="1600" i="1" u="none" spc="-50" dirty="0">
                <a:latin typeface="Century Gothic"/>
                <a:cs typeface="Century Gothic"/>
              </a:rPr>
              <a:t> </a:t>
            </a:r>
            <a:r>
              <a:rPr sz="1600" i="1" u="none" dirty="0">
                <a:latin typeface="Century Gothic"/>
                <a:cs typeface="Century Gothic"/>
              </a:rPr>
              <a:t>l’EPS,</a:t>
            </a:r>
            <a:r>
              <a:rPr sz="1600" i="1" u="none" spc="-45" dirty="0">
                <a:latin typeface="Century Gothic"/>
                <a:cs typeface="Century Gothic"/>
              </a:rPr>
              <a:t> </a:t>
            </a:r>
            <a:r>
              <a:rPr sz="1600" b="1" i="1" u="none" dirty="0">
                <a:solidFill>
                  <a:srgbClr val="C55A11"/>
                </a:solidFill>
                <a:latin typeface="Century Gothic"/>
                <a:cs typeface="Century Gothic"/>
              </a:rPr>
              <a:t>le</a:t>
            </a:r>
            <a:r>
              <a:rPr sz="1600" b="1" i="1" u="none" spc="-35" dirty="0">
                <a:solidFill>
                  <a:srgbClr val="C55A11"/>
                </a:solidFill>
                <a:latin typeface="Century Gothic"/>
                <a:cs typeface="Century Gothic"/>
              </a:rPr>
              <a:t> </a:t>
            </a:r>
            <a:r>
              <a:rPr sz="1600" b="1" i="1" u="none" dirty="0">
                <a:solidFill>
                  <a:srgbClr val="C55A11"/>
                </a:solidFill>
                <a:latin typeface="Century Gothic"/>
                <a:cs typeface="Century Gothic"/>
              </a:rPr>
              <a:t>contexte</a:t>
            </a:r>
            <a:r>
              <a:rPr sz="1600" b="1" i="1" u="none" spc="-40" dirty="0">
                <a:solidFill>
                  <a:srgbClr val="C55A11"/>
                </a:solidFill>
                <a:latin typeface="Century Gothic"/>
                <a:cs typeface="Century Gothic"/>
              </a:rPr>
              <a:t> </a:t>
            </a:r>
            <a:r>
              <a:rPr sz="1600" b="1" i="1" u="none" dirty="0">
                <a:solidFill>
                  <a:srgbClr val="C55A11"/>
                </a:solidFill>
                <a:latin typeface="Century Gothic"/>
                <a:cs typeface="Century Gothic"/>
              </a:rPr>
              <a:t>doit</a:t>
            </a:r>
            <a:r>
              <a:rPr sz="1600" b="1" i="1" u="none" spc="-40" dirty="0">
                <a:solidFill>
                  <a:srgbClr val="C55A11"/>
                </a:solidFill>
                <a:latin typeface="Century Gothic"/>
                <a:cs typeface="Century Gothic"/>
              </a:rPr>
              <a:t> </a:t>
            </a:r>
            <a:r>
              <a:rPr sz="1600" b="1" i="1" u="none" dirty="0">
                <a:solidFill>
                  <a:srgbClr val="C55A11"/>
                </a:solidFill>
                <a:latin typeface="Century Gothic"/>
                <a:cs typeface="Century Gothic"/>
              </a:rPr>
              <a:t>être</a:t>
            </a:r>
            <a:r>
              <a:rPr sz="1600" b="1" i="1" u="none" spc="-40" dirty="0">
                <a:solidFill>
                  <a:srgbClr val="C55A11"/>
                </a:solidFill>
                <a:latin typeface="Century Gothic"/>
                <a:cs typeface="Century Gothic"/>
              </a:rPr>
              <a:t> </a:t>
            </a:r>
            <a:r>
              <a:rPr sz="1600" b="1" i="1" u="none" dirty="0">
                <a:solidFill>
                  <a:srgbClr val="C55A11"/>
                </a:solidFill>
                <a:latin typeface="Century Gothic"/>
                <a:cs typeface="Century Gothic"/>
              </a:rPr>
              <a:t>envisagé</a:t>
            </a:r>
            <a:r>
              <a:rPr sz="1600" b="1" i="1" u="none" spc="-35" dirty="0">
                <a:solidFill>
                  <a:srgbClr val="C55A11"/>
                </a:solidFill>
                <a:latin typeface="Century Gothic"/>
                <a:cs typeface="Century Gothic"/>
              </a:rPr>
              <a:t> </a:t>
            </a:r>
            <a:r>
              <a:rPr sz="1600" b="1" i="1" u="none" dirty="0">
                <a:solidFill>
                  <a:srgbClr val="C55A11"/>
                </a:solidFill>
                <a:latin typeface="Century Gothic"/>
                <a:cs typeface="Century Gothic"/>
              </a:rPr>
              <a:t>comme</a:t>
            </a:r>
            <a:r>
              <a:rPr sz="1600" b="1" i="1" u="none" spc="-40" dirty="0">
                <a:solidFill>
                  <a:srgbClr val="C55A11"/>
                </a:solidFill>
                <a:latin typeface="Century Gothic"/>
                <a:cs typeface="Century Gothic"/>
              </a:rPr>
              <a:t> </a:t>
            </a:r>
            <a:r>
              <a:rPr sz="1600" b="1" i="1" u="none" spc="-25" dirty="0">
                <a:solidFill>
                  <a:srgbClr val="C55A11"/>
                </a:solidFill>
                <a:latin typeface="Century Gothic"/>
                <a:cs typeface="Century Gothic"/>
              </a:rPr>
              <a:t>un </a:t>
            </a:r>
            <a:r>
              <a:rPr sz="1600" b="1" i="1" u="none" dirty="0">
                <a:solidFill>
                  <a:srgbClr val="C55A11"/>
                </a:solidFill>
                <a:latin typeface="Century Gothic"/>
                <a:cs typeface="Century Gothic"/>
              </a:rPr>
              <a:t>élément</a:t>
            </a:r>
            <a:r>
              <a:rPr sz="1600" b="1" i="1" u="none" spc="-45" dirty="0">
                <a:solidFill>
                  <a:srgbClr val="C55A11"/>
                </a:solidFill>
                <a:latin typeface="Century Gothic"/>
                <a:cs typeface="Century Gothic"/>
              </a:rPr>
              <a:t> </a:t>
            </a:r>
            <a:r>
              <a:rPr sz="1600" b="1" i="1" u="none" dirty="0">
                <a:solidFill>
                  <a:srgbClr val="C55A11"/>
                </a:solidFill>
                <a:latin typeface="Century Gothic"/>
                <a:cs typeface="Century Gothic"/>
              </a:rPr>
              <a:t>explicatif</a:t>
            </a:r>
            <a:r>
              <a:rPr sz="1600" i="1" u="none" dirty="0">
                <a:latin typeface="Century Gothic"/>
                <a:cs typeface="Century Gothic"/>
              </a:rPr>
              <a:t>,</a:t>
            </a:r>
            <a:r>
              <a:rPr sz="1600" i="1" u="none" spc="-50" dirty="0">
                <a:latin typeface="Century Gothic"/>
                <a:cs typeface="Century Gothic"/>
              </a:rPr>
              <a:t> </a:t>
            </a:r>
            <a:r>
              <a:rPr sz="1600" i="1" u="none" dirty="0">
                <a:latin typeface="Century Gothic"/>
                <a:cs typeface="Century Gothic"/>
              </a:rPr>
              <a:t>permettant</a:t>
            </a:r>
            <a:r>
              <a:rPr sz="1600" i="1" u="none" spc="-45" dirty="0">
                <a:latin typeface="Century Gothic"/>
                <a:cs typeface="Century Gothic"/>
              </a:rPr>
              <a:t> </a:t>
            </a:r>
            <a:r>
              <a:rPr sz="1600" i="1" u="none" dirty="0">
                <a:latin typeface="Century Gothic"/>
                <a:cs typeface="Century Gothic"/>
              </a:rPr>
              <a:t>de</a:t>
            </a:r>
            <a:r>
              <a:rPr sz="1600" i="1" u="none" spc="-45" dirty="0">
                <a:latin typeface="Century Gothic"/>
                <a:cs typeface="Century Gothic"/>
              </a:rPr>
              <a:t> </a:t>
            </a:r>
            <a:r>
              <a:rPr sz="1600" i="1" u="none" dirty="0">
                <a:latin typeface="Century Gothic"/>
                <a:cs typeface="Century Gothic"/>
              </a:rPr>
              <a:t>mieux</a:t>
            </a:r>
            <a:r>
              <a:rPr sz="1600" i="1" u="none" spc="-50" dirty="0">
                <a:latin typeface="Century Gothic"/>
                <a:cs typeface="Century Gothic"/>
              </a:rPr>
              <a:t> </a:t>
            </a:r>
            <a:r>
              <a:rPr sz="1600" i="1" u="none" dirty="0">
                <a:latin typeface="Century Gothic"/>
                <a:cs typeface="Century Gothic"/>
              </a:rPr>
              <a:t>comprendre</a:t>
            </a:r>
            <a:r>
              <a:rPr sz="1600" i="1" u="none" spc="-50" dirty="0">
                <a:latin typeface="Century Gothic"/>
                <a:cs typeface="Century Gothic"/>
              </a:rPr>
              <a:t> </a:t>
            </a:r>
            <a:r>
              <a:rPr sz="1600" i="1" u="none" dirty="0">
                <a:latin typeface="Century Gothic"/>
                <a:cs typeface="Century Gothic"/>
              </a:rPr>
              <a:t>l’esprit</a:t>
            </a:r>
            <a:r>
              <a:rPr sz="1600" i="1" u="none" spc="-45" dirty="0">
                <a:latin typeface="Century Gothic"/>
                <a:cs typeface="Century Gothic"/>
              </a:rPr>
              <a:t> </a:t>
            </a:r>
            <a:r>
              <a:rPr sz="1600" i="1" u="none" dirty="0">
                <a:latin typeface="Century Gothic"/>
                <a:cs typeface="Century Gothic"/>
              </a:rPr>
              <a:t>d’une</a:t>
            </a:r>
            <a:r>
              <a:rPr sz="1600" i="1" u="none" spc="-45" dirty="0">
                <a:latin typeface="Century Gothic"/>
                <a:cs typeface="Century Gothic"/>
              </a:rPr>
              <a:t> </a:t>
            </a:r>
            <a:r>
              <a:rPr sz="1600" i="1" u="none" dirty="0">
                <a:latin typeface="Century Gothic"/>
                <a:cs typeface="Century Gothic"/>
              </a:rPr>
              <a:t>époque</a:t>
            </a:r>
            <a:r>
              <a:rPr sz="1600" i="1" u="none" spc="-45" dirty="0">
                <a:latin typeface="Century Gothic"/>
                <a:cs typeface="Century Gothic"/>
              </a:rPr>
              <a:t> </a:t>
            </a:r>
            <a:r>
              <a:rPr sz="1600" i="1" u="none" dirty="0">
                <a:latin typeface="Century Gothic"/>
                <a:cs typeface="Century Gothic"/>
              </a:rPr>
              <a:t>et/ou</a:t>
            </a:r>
            <a:r>
              <a:rPr sz="1600" i="1" u="none" spc="-40" dirty="0">
                <a:latin typeface="Century Gothic"/>
                <a:cs typeface="Century Gothic"/>
              </a:rPr>
              <a:t> </a:t>
            </a:r>
            <a:r>
              <a:rPr sz="1600" i="1" u="none" dirty="0">
                <a:latin typeface="Century Gothic"/>
                <a:cs typeface="Century Gothic"/>
              </a:rPr>
              <a:t>un</a:t>
            </a:r>
            <a:r>
              <a:rPr sz="1600" i="1" u="none" spc="-45" dirty="0">
                <a:latin typeface="Century Gothic"/>
                <a:cs typeface="Century Gothic"/>
              </a:rPr>
              <a:t> </a:t>
            </a:r>
            <a:r>
              <a:rPr sz="1600" i="1" u="none" dirty="0">
                <a:latin typeface="Century Gothic"/>
                <a:cs typeface="Century Gothic"/>
              </a:rPr>
              <a:t>changement</a:t>
            </a:r>
            <a:r>
              <a:rPr sz="1600" i="1" u="none" spc="-50" dirty="0">
                <a:latin typeface="Century Gothic"/>
                <a:cs typeface="Century Gothic"/>
              </a:rPr>
              <a:t> </a:t>
            </a:r>
            <a:r>
              <a:rPr sz="1600" i="1" u="none" dirty="0">
                <a:latin typeface="Century Gothic"/>
                <a:cs typeface="Century Gothic"/>
              </a:rPr>
              <a:t>de</a:t>
            </a:r>
            <a:r>
              <a:rPr sz="1600" i="1" u="none" spc="-45" dirty="0">
                <a:latin typeface="Century Gothic"/>
                <a:cs typeface="Century Gothic"/>
              </a:rPr>
              <a:t> </a:t>
            </a:r>
            <a:r>
              <a:rPr sz="1600" i="1" u="none" spc="-10" dirty="0">
                <a:latin typeface="Century Gothic"/>
                <a:cs typeface="Century Gothic"/>
              </a:rPr>
              <a:t>situation. </a:t>
            </a:r>
            <a:r>
              <a:rPr sz="1600" i="1" u="none" dirty="0">
                <a:latin typeface="Century Gothic"/>
                <a:cs typeface="Century Gothic"/>
              </a:rPr>
              <a:t>Le</a:t>
            </a:r>
            <a:r>
              <a:rPr sz="1600" i="1" u="none" spc="-40" dirty="0">
                <a:latin typeface="Century Gothic"/>
                <a:cs typeface="Century Gothic"/>
              </a:rPr>
              <a:t> </a:t>
            </a:r>
            <a:r>
              <a:rPr sz="1600" i="1" u="none" dirty="0">
                <a:latin typeface="Century Gothic"/>
                <a:cs typeface="Century Gothic"/>
              </a:rPr>
              <a:t>jury</a:t>
            </a:r>
            <a:r>
              <a:rPr sz="1600" i="1" u="none" spc="-35" dirty="0">
                <a:latin typeface="Century Gothic"/>
                <a:cs typeface="Century Gothic"/>
              </a:rPr>
              <a:t> </a:t>
            </a:r>
            <a:r>
              <a:rPr sz="1600" i="1" u="none" dirty="0">
                <a:latin typeface="Century Gothic"/>
                <a:cs typeface="Century Gothic"/>
              </a:rPr>
              <a:t>invite</a:t>
            </a:r>
            <a:r>
              <a:rPr sz="1600" i="1" u="none" spc="-40" dirty="0">
                <a:latin typeface="Century Gothic"/>
                <a:cs typeface="Century Gothic"/>
              </a:rPr>
              <a:t> </a:t>
            </a:r>
            <a:r>
              <a:rPr sz="1600" i="1" u="none" dirty="0">
                <a:latin typeface="Century Gothic"/>
                <a:cs typeface="Century Gothic"/>
              </a:rPr>
              <a:t>les</a:t>
            </a:r>
            <a:r>
              <a:rPr sz="1600" i="1" u="none" spc="-35" dirty="0">
                <a:latin typeface="Century Gothic"/>
                <a:cs typeface="Century Gothic"/>
              </a:rPr>
              <a:t> </a:t>
            </a:r>
            <a:r>
              <a:rPr sz="1600" i="1" u="none" dirty="0">
                <a:latin typeface="Century Gothic"/>
                <a:cs typeface="Century Gothic"/>
              </a:rPr>
              <a:t>candidats</a:t>
            </a:r>
            <a:r>
              <a:rPr sz="1600" i="1" u="none" spc="-35" dirty="0">
                <a:latin typeface="Century Gothic"/>
                <a:cs typeface="Century Gothic"/>
              </a:rPr>
              <a:t> </a:t>
            </a:r>
            <a:r>
              <a:rPr sz="1600" i="1" u="none" dirty="0">
                <a:latin typeface="Century Gothic"/>
                <a:cs typeface="Century Gothic"/>
              </a:rPr>
              <a:t>(et</a:t>
            </a:r>
            <a:r>
              <a:rPr sz="1600" i="1" u="none" spc="-45" dirty="0">
                <a:latin typeface="Century Gothic"/>
                <a:cs typeface="Century Gothic"/>
              </a:rPr>
              <a:t> </a:t>
            </a:r>
            <a:r>
              <a:rPr sz="1600" i="1" u="none" dirty="0">
                <a:latin typeface="Century Gothic"/>
                <a:cs typeface="Century Gothic"/>
              </a:rPr>
              <a:t>leurs</a:t>
            </a:r>
            <a:r>
              <a:rPr sz="1600" i="1" u="none" spc="-30" dirty="0">
                <a:latin typeface="Century Gothic"/>
                <a:cs typeface="Century Gothic"/>
              </a:rPr>
              <a:t> </a:t>
            </a:r>
            <a:r>
              <a:rPr sz="1600" i="1" u="none" dirty="0">
                <a:latin typeface="Century Gothic"/>
                <a:cs typeface="Century Gothic"/>
              </a:rPr>
              <a:t>formateurs)</a:t>
            </a:r>
            <a:r>
              <a:rPr sz="1600" i="1" u="none" spc="-40" dirty="0">
                <a:latin typeface="Century Gothic"/>
                <a:cs typeface="Century Gothic"/>
              </a:rPr>
              <a:t> </a:t>
            </a:r>
            <a:r>
              <a:rPr sz="1600" i="1" u="none" dirty="0">
                <a:latin typeface="Century Gothic"/>
                <a:cs typeface="Century Gothic"/>
              </a:rPr>
              <a:t>à</a:t>
            </a:r>
            <a:r>
              <a:rPr sz="1600" i="1" u="none" spc="-45" dirty="0">
                <a:latin typeface="Century Gothic"/>
                <a:cs typeface="Century Gothic"/>
              </a:rPr>
              <a:t> </a:t>
            </a:r>
            <a:r>
              <a:rPr sz="1600" i="1" u="none" dirty="0">
                <a:latin typeface="Century Gothic"/>
                <a:cs typeface="Century Gothic"/>
              </a:rPr>
              <a:t>se</a:t>
            </a:r>
            <a:r>
              <a:rPr sz="1600" i="1" u="none" spc="-40" dirty="0">
                <a:latin typeface="Century Gothic"/>
                <a:cs typeface="Century Gothic"/>
              </a:rPr>
              <a:t> </a:t>
            </a:r>
            <a:r>
              <a:rPr sz="1600" i="1" u="none" dirty="0">
                <a:latin typeface="Century Gothic"/>
                <a:cs typeface="Century Gothic"/>
              </a:rPr>
              <a:t>départir</a:t>
            </a:r>
            <a:r>
              <a:rPr sz="1600" i="1" u="none" spc="-30" dirty="0">
                <a:latin typeface="Century Gothic"/>
                <a:cs typeface="Century Gothic"/>
              </a:rPr>
              <a:t> </a:t>
            </a:r>
            <a:r>
              <a:rPr sz="1600" i="1" u="none" dirty="0">
                <a:latin typeface="Century Gothic"/>
                <a:cs typeface="Century Gothic"/>
              </a:rPr>
              <a:t>de</a:t>
            </a:r>
            <a:r>
              <a:rPr sz="1600" i="1" u="none" spc="-40" dirty="0">
                <a:latin typeface="Century Gothic"/>
                <a:cs typeface="Century Gothic"/>
              </a:rPr>
              <a:t> </a:t>
            </a:r>
            <a:r>
              <a:rPr sz="1600" i="1" u="none" dirty="0">
                <a:latin typeface="Century Gothic"/>
                <a:cs typeface="Century Gothic"/>
              </a:rPr>
              <a:t>contextes</a:t>
            </a:r>
            <a:r>
              <a:rPr sz="1600" i="1" u="none" spc="-30" dirty="0">
                <a:latin typeface="Century Gothic"/>
                <a:cs typeface="Century Gothic"/>
              </a:rPr>
              <a:t> </a:t>
            </a:r>
            <a:r>
              <a:rPr sz="1600" i="1" u="none" dirty="0">
                <a:latin typeface="Century Gothic"/>
                <a:cs typeface="Century Gothic"/>
              </a:rPr>
              <a:t>«</a:t>
            </a:r>
            <a:r>
              <a:rPr sz="1600" i="1" u="none" spc="-35" dirty="0">
                <a:latin typeface="Century Gothic"/>
                <a:cs typeface="Century Gothic"/>
              </a:rPr>
              <a:t> </a:t>
            </a:r>
            <a:r>
              <a:rPr sz="1600" b="1" i="1" u="none" dirty="0">
                <a:latin typeface="Century Gothic"/>
                <a:cs typeface="Century Gothic"/>
              </a:rPr>
              <a:t>préconstruits</a:t>
            </a:r>
            <a:r>
              <a:rPr sz="1600" b="1" i="1" u="none" spc="-50" dirty="0">
                <a:latin typeface="Century Gothic"/>
                <a:cs typeface="Century Gothic"/>
              </a:rPr>
              <a:t> </a:t>
            </a:r>
            <a:r>
              <a:rPr sz="1600" i="1" u="none" dirty="0">
                <a:latin typeface="Century Gothic"/>
                <a:cs typeface="Century Gothic"/>
              </a:rPr>
              <a:t>»</a:t>
            </a:r>
            <a:r>
              <a:rPr sz="1600" i="1" u="none" spc="-45" dirty="0">
                <a:latin typeface="Century Gothic"/>
                <a:cs typeface="Century Gothic"/>
              </a:rPr>
              <a:t> </a:t>
            </a:r>
            <a:r>
              <a:rPr sz="1600" i="1" u="none" dirty="0">
                <a:latin typeface="Century Gothic"/>
                <a:cs typeface="Century Gothic"/>
              </a:rPr>
              <a:t>généralement</a:t>
            </a:r>
            <a:r>
              <a:rPr sz="1600" i="1" u="none" spc="-45" dirty="0">
                <a:latin typeface="Century Gothic"/>
                <a:cs typeface="Century Gothic"/>
              </a:rPr>
              <a:t> </a:t>
            </a:r>
            <a:r>
              <a:rPr sz="1600" i="1" u="none" dirty="0">
                <a:latin typeface="Century Gothic"/>
                <a:cs typeface="Century Gothic"/>
              </a:rPr>
              <a:t>peu</a:t>
            </a:r>
            <a:r>
              <a:rPr sz="1600" i="1" u="none" spc="-35" dirty="0">
                <a:latin typeface="Century Gothic"/>
                <a:cs typeface="Century Gothic"/>
              </a:rPr>
              <a:t> </a:t>
            </a:r>
            <a:r>
              <a:rPr sz="1600" i="1" u="none" spc="-25" dirty="0">
                <a:latin typeface="Century Gothic"/>
                <a:cs typeface="Century Gothic"/>
              </a:rPr>
              <a:t>en </a:t>
            </a:r>
            <a:r>
              <a:rPr sz="1600" i="1" u="none" dirty="0">
                <a:latin typeface="Century Gothic"/>
                <a:cs typeface="Century Gothic"/>
              </a:rPr>
              <a:t>lien</a:t>
            </a:r>
            <a:r>
              <a:rPr sz="1600" i="1" u="none" spc="-40" dirty="0">
                <a:latin typeface="Century Gothic"/>
                <a:cs typeface="Century Gothic"/>
              </a:rPr>
              <a:t> </a:t>
            </a:r>
            <a:r>
              <a:rPr sz="1600" i="1" u="none" dirty="0">
                <a:latin typeface="Century Gothic"/>
                <a:cs typeface="Century Gothic"/>
              </a:rPr>
              <a:t>avec</a:t>
            </a:r>
            <a:r>
              <a:rPr sz="1600" i="1" u="none" spc="-30" dirty="0">
                <a:latin typeface="Century Gothic"/>
                <a:cs typeface="Century Gothic"/>
              </a:rPr>
              <a:t> </a:t>
            </a:r>
            <a:r>
              <a:rPr sz="1600" i="1" u="none" dirty="0">
                <a:latin typeface="Century Gothic"/>
                <a:cs typeface="Century Gothic"/>
              </a:rPr>
              <a:t>l’historiographie</a:t>
            </a:r>
            <a:r>
              <a:rPr sz="1600" i="1" u="none" spc="-35" dirty="0">
                <a:latin typeface="Century Gothic"/>
                <a:cs typeface="Century Gothic"/>
              </a:rPr>
              <a:t> </a:t>
            </a:r>
            <a:r>
              <a:rPr sz="1600" i="1" u="none" dirty="0">
                <a:latin typeface="Century Gothic"/>
                <a:cs typeface="Century Gothic"/>
              </a:rPr>
              <a:t>la</a:t>
            </a:r>
            <a:r>
              <a:rPr sz="1600" i="1" u="none" spc="-45" dirty="0">
                <a:latin typeface="Century Gothic"/>
                <a:cs typeface="Century Gothic"/>
              </a:rPr>
              <a:t> </a:t>
            </a:r>
            <a:r>
              <a:rPr sz="1600" i="1" u="none" dirty="0">
                <a:latin typeface="Century Gothic"/>
                <a:cs typeface="Century Gothic"/>
              </a:rPr>
              <a:t>plus</a:t>
            </a:r>
            <a:r>
              <a:rPr sz="1600" i="1" u="none" spc="-30" dirty="0">
                <a:latin typeface="Century Gothic"/>
                <a:cs typeface="Century Gothic"/>
              </a:rPr>
              <a:t> </a:t>
            </a:r>
            <a:r>
              <a:rPr sz="1600" i="1" u="none" dirty="0">
                <a:latin typeface="Century Gothic"/>
                <a:cs typeface="Century Gothic"/>
              </a:rPr>
              <a:t>actuelle</a:t>
            </a:r>
            <a:r>
              <a:rPr sz="1600" u="none" dirty="0">
                <a:latin typeface="Century Gothic"/>
                <a:cs typeface="Century Gothic"/>
              </a:rPr>
              <a:t>.</a:t>
            </a:r>
            <a:r>
              <a:rPr sz="1600" u="none" spc="-40" dirty="0">
                <a:latin typeface="Century Gothic"/>
                <a:cs typeface="Century Gothic"/>
              </a:rPr>
              <a:t> </a:t>
            </a:r>
            <a:r>
              <a:rPr sz="1600" u="none" dirty="0">
                <a:latin typeface="Century Gothic"/>
                <a:cs typeface="Century Gothic"/>
              </a:rPr>
              <a:t>»</a:t>
            </a:r>
            <a:r>
              <a:rPr sz="1600" u="none" spc="-35" dirty="0">
                <a:latin typeface="Century Gothic"/>
                <a:cs typeface="Century Gothic"/>
              </a:rPr>
              <a:t> </a:t>
            </a:r>
            <a:r>
              <a:rPr sz="1600" u="none" dirty="0">
                <a:latin typeface="Century Gothic"/>
                <a:cs typeface="Century Gothic"/>
              </a:rPr>
              <a:t>(RJ</a:t>
            </a:r>
            <a:r>
              <a:rPr sz="1600" u="none" spc="-35" dirty="0">
                <a:latin typeface="Century Gothic"/>
                <a:cs typeface="Century Gothic"/>
              </a:rPr>
              <a:t> </a:t>
            </a:r>
            <a:r>
              <a:rPr sz="1600" u="none" spc="-25" dirty="0">
                <a:latin typeface="Century Gothic"/>
                <a:cs typeface="Century Gothic"/>
              </a:rPr>
              <a:t>24)</a:t>
            </a:r>
            <a:endParaRPr sz="1600">
              <a:latin typeface="Century Gothic"/>
              <a:cs typeface="Century Gothic"/>
            </a:endParaRPr>
          </a:p>
          <a:p>
            <a:pPr>
              <a:lnSpc>
                <a:spcPct val="100000"/>
              </a:lnSpc>
              <a:spcBef>
                <a:spcPts val="110"/>
              </a:spcBef>
              <a:buFont typeface="Segoe UI Symbol"/>
              <a:buChar char="➔"/>
            </a:pPr>
            <a:endParaRPr sz="1600">
              <a:latin typeface="Century Gothic"/>
              <a:cs typeface="Century Gothic"/>
            </a:endParaRPr>
          </a:p>
          <a:p>
            <a:pPr marL="298450" marR="386715" indent="-285750">
              <a:lnSpc>
                <a:spcPct val="110800"/>
              </a:lnSpc>
              <a:buFont typeface="Segoe UI Symbol"/>
              <a:buChar char="➔"/>
              <a:tabLst>
                <a:tab pos="298450" algn="l"/>
              </a:tabLst>
            </a:pPr>
            <a:r>
              <a:rPr sz="1600" i="1" dirty="0">
                <a:latin typeface="Century Gothic"/>
                <a:cs typeface="Century Gothic"/>
              </a:rPr>
              <a:t>Enfin,</a:t>
            </a:r>
            <a:r>
              <a:rPr sz="1600" i="1" spc="-45" dirty="0">
                <a:latin typeface="Century Gothic"/>
                <a:cs typeface="Century Gothic"/>
              </a:rPr>
              <a:t> </a:t>
            </a:r>
            <a:r>
              <a:rPr sz="1600" i="1" dirty="0">
                <a:latin typeface="Century Gothic"/>
                <a:cs typeface="Century Gothic"/>
              </a:rPr>
              <a:t>le</a:t>
            </a:r>
            <a:r>
              <a:rPr sz="1600" i="1" spc="-35" dirty="0">
                <a:latin typeface="Century Gothic"/>
                <a:cs typeface="Century Gothic"/>
              </a:rPr>
              <a:t> </a:t>
            </a:r>
            <a:r>
              <a:rPr sz="1600" i="1" dirty="0">
                <a:latin typeface="Century Gothic"/>
                <a:cs typeface="Century Gothic"/>
              </a:rPr>
              <a:t>«</a:t>
            </a:r>
            <a:r>
              <a:rPr sz="1600" i="1" spc="-45" dirty="0">
                <a:latin typeface="Century Gothic"/>
                <a:cs typeface="Century Gothic"/>
              </a:rPr>
              <a:t> </a:t>
            </a:r>
            <a:r>
              <a:rPr sz="1600" b="1" i="1" dirty="0">
                <a:latin typeface="Century Gothic"/>
                <a:cs typeface="Century Gothic"/>
              </a:rPr>
              <a:t>temps</a:t>
            </a:r>
            <a:r>
              <a:rPr sz="1600" b="1" i="1" spc="-30" dirty="0">
                <a:latin typeface="Century Gothic"/>
                <a:cs typeface="Century Gothic"/>
              </a:rPr>
              <a:t> </a:t>
            </a:r>
            <a:r>
              <a:rPr sz="1600" b="1" i="1" dirty="0">
                <a:latin typeface="Century Gothic"/>
                <a:cs typeface="Century Gothic"/>
              </a:rPr>
              <a:t>immédiat</a:t>
            </a:r>
            <a:r>
              <a:rPr sz="1600" b="1" i="1" spc="-45" dirty="0">
                <a:latin typeface="Century Gothic"/>
                <a:cs typeface="Century Gothic"/>
              </a:rPr>
              <a:t> </a:t>
            </a:r>
            <a:r>
              <a:rPr sz="1600" i="1" dirty="0">
                <a:latin typeface="Century Gothic"/>
                <a:cs typeface="Century Gothic"/>
              </a:rPr>
              <a:t>»</a:t>
            </a:r>
            <a:r>
              <a:rPr sz="1600" i="1" spc="-40" dirty="0">
                <a:latin typeface="Century Gothic"/>
                <a:cs typeface="Century Gothic"/>
              </a:rPr>
              <a:t> </a:t>
            </a:r>
            <a:r>
              <a:rPr sz="1600" i="1" dirty="0">
                <a:latin typeface="Century Gothic"/>
                <a:cs typeface="Century Gothic"/>
              </a:rPr>
              <a:t>(premier</a:t>
            </a:r>
            <a:r>
              <a:rPr sz="1600" i="1" spc="-25" dirty="0">
                <a:latin typeface="Century Gothic"/>
                <a:cs typeface="Century Gothic"/>
              </a:rPr>
              <a:t> </a:t>
            </a:r>
            <a:r>
              <a:rPr sz="1600" i="1" dirty="0">
                <a:latin typeface="Century Gothic"/>
                <a:cs typeface="Century Gothic"/>
              </a:rPr>
              <a:t>tiers</a:t>
            </a:r>
            <a:r>
              <a:rPr sz="1600" i="1" spc="-35" dirty="0">
                <a:latin typeface="Century Gothic"/>
                <a:cs typeface="Century Gothic"/>
              </a:rPr>
              <a:t> </a:t>
            </a:r>
            <a:r>
              <a:rPr sz="1600" i="1" dirty="0">
                <a:latin typeface="Century Gothic"/>
                <a:cs typeface="Century Gothic"/>
              </a:rPr>
              <a:t>du</a:t>
            </a:r>
            <a:r>
              <a:rPr sz="1600" i="1" spc="-30" dirty="0">
                <a:latin typeface="Century Gothic"/>
                <a:cs typeface="Century Gothic"/>
              </a:rPr>
              <a:t> </a:t>
            </a:r>
            <a:r>
              <a:rPr sz="1600" i="1" dirty="0">
                <a:latin typeface="Century Gothic"/>
                <a:cs typeface="Century Gothic"/>
              </a:rPr>
              <a:t>XXIe</a:t>
            </a:r>
            <a:r>
              <a:rPr sz="1600" i="1" spc="145" dirty="0">
                <a:latin typeface="Century Gothic"/>
                <a:cs typeface="Century Gothic"/>
              </a:rPr>
              <a:t> </a:t>
            </a:r>
            <a:r>
              <a:rPr sz="1600" i="1" dirty="0">
                <a:latin typeface="Century Gothic"/>
                <a:cs typeface="Century Gothic"/>
              </a:rPr>
              <a:t>siècle)</a:t>
            </a:r>
            <a:r>
              <a:rPr sz="1600" i="1" spc="-40" dirty="0">
                <a:latin typeface="Century Gothic"/>
                <a:cs typeface="Century Gothic"/>
              </a:rPr>
              <a:t> </a:t>
            </a:r>
            <a:r>
              <a:rPr sz="1600" i="1" dirty="0">
                <a:latin typeface="Century Gothic"/>
                <a:cs typeface="Century Gothic"/>
              </a:rPr>
              <a:t>fut</a:t>
            </a:r>
            <a:r>
              <a:rPr sz="1600" i="1" spc="-40" dirty="0">
                <a:latin typeface="Century Gothic"/>
                <a:cs typeface="Century Gothic"/>
              </a:rPr>
              <a:t> </a:t>
            </a:r>
            <a:r>
              <a:rPr sz="1600" i="1" dirty="0">
                <a:latin typeface="Century Gothic"/>
                <a:cs typeface="Century Gothic"/>
              </a:rPr>
              <a:t>souvent</a:t>
            </a:r>
            <a:r>
              <a:rPr sz="1600" i="1" spc="-40" dirty="0">
                <a:latin typeface="Century Gothic"/>
                <a:cs typeface="Century Gothic"/>
              </a:rPr>
              <a:t> </a:t>
            </a:r>
            <a:r>
              <a:rPr sz="1600" i="1" dirty="0">
                <a:latin typeface="Century Gothic"/>
                <a:cs typeface="Century Gothic"/>
              </a:rPr>
              <a:t>mal</a:t>
            </a:r>
            <a:r>
              <a:rPr sz="1600" i="1" spc="-25" dirty="0">
                <a:latin typeface="Century Gothic"/>
                <a:cs typeface="Century Gothic"/>
              </a:rPr>
              <a:t> </a:t>
            </a:r>
            <a:r>
              <a:rPr sz="1600" i="1" dirty="0">
                <a:latin typeface="Century Gothic"/>
                <a:cs typeface="Century Gothic"/>
              </a:rPr>
              <a:t>ou</a:t>
            </a:r>
            <a:r>
              <a:rPr sz="1600" i="1" spc="-35" dirty="0">
                <a:latin typeface="Century Gothic"/>
                <a:cs typeface="Century Gothic"/>
              </a:rPr>
              <a:t> </a:t>
            </a:r>
            <a:r>
              <a:rPr sz="1600" i="1" dirty="0">
                <a:latin typeface="Century Gothic"/>
                <a:cs typeface="Century Gothic"/>
              </a:rPr>
              <a:t>partiellement</a:t>
            </a:r>
            <a:r>
              <a:rPr sz="1600" i="1" spc="-40" dirty="0">
                <a:latin typeface="Century Gothic"/>
                <a:cs typeface="Century Gothic"/>
              </a:rPr>
              <a:t> </a:t>
            </a:r>
            <a:r>
              <a:rPr sz="1600" i="1" dirty="0">
                <a:latin typeface="Century Gothic"/>
                <a:cs typeface="Century Gothic"/>
              </a:rPr>
              <a:t>traité</a:t>
            </a:r>
            <a:r>
              <a:rPr sz="1600" i="1" spc="-35" dirty="0">
                <a:latin typeface="Century Gothic"/>
                <a:cs typeface="Century Gothic"/>
              </a:rPr>
              <a:t> </a:t>
            </a:r>
            <a:r>
              <a:rPr sz="1600" i="1" dirty="0">
                <a:latin typeface="Century Gothic"/>
                <a:cs typeface="Century Gothic"/>
              </a:rPr>
              <a:t>car</a:t>
            </a:r>
            <a:r>
              <a:rPr sz="1600" i="1" spc="-25" dirty="0">
                <a:latin typeface="Century Gothic"/>
                <a:cs typeface="Century Gothic"/>
              </a:rPr>
              <a:t> </a:t>
            </a:r>
            <a:r>
              <a:rPr sz="1600" i="1" dirty="0">
                <a:latin typeface="Century Gothic"/>
                <a:cs typeface="Century Gothic"/>
              </a:rPr>
              <a:t>réduit</a:t>
            </a:r>
            <a:r>
              <a:rPr sz="1600" i="1" spc="-40" dirty="0">
                <a:latin typeface="Century Gothic"/>
                <a:cs typeface="Century Gothic"/>
              </a:rPr>
              <a:t> </a:t>
            </a:r>
            <a:r>
              <a:rPr sz="1600" i="1" spc="-50" dirty="0">
                <a:latin typeface="Century Gothic"/>
                <a:cs typeface="Century Gothic"/>
              </a:rPr>
              <a:t>à </a:t>
            </a:r>
            <a:r>
              <a:rPr sz="1600" i="1" dirty="0">
                <a:latin typeface="Century Gothic"/>
                <a:cs typeface="Century Gothic"/>
              </a:rPr>
              <a:t>quelques</a:t>
            </a:r>
            <a:r>
              <a:rPr sz="1600" i="1" spc="-40" dirty="0">
                <a:latin typeface="Century Gothic"/>
                <a:cs typeface="Century Gothic"/>
              </a:rPr>
              <a:t> </a:t>
            </a:r>
            <a:r>
              <a:rPr sz="1600" i="1" dirty="0">
                <a:latin typeface="Century Gothic"/>
                <a:cs typeface="Century Gothic"/>
              </a:rPr>
              <a:t>références</a:t>
            </a:r>
            <a:r>
              <a:rPr sz="1600" i="1" spc="-35" dirty="0">
                <a:latin typeface="Century Gothic"/>
                <a:cs typeface="Century Gothic"/>
              </a:rPr>
              <a:t> </a:t>
            </a:r>
            <a:r>
              <a:rPr sz="1600" i="1" spc="-10" dirty="0">
                <a:latin typeface="Century Gothic"/>
                <a:cs typeface="Century Gothic"/>
              </a:rPr>
              <a:t>institutionnelles</a:t>
            </a:r>
            <a:r>
              <a:rPr sz="1600" i="1" spc="-40" dirty="0">
                <a:latin typeface="Century Gothic"/>
                <a:cs typeface="Century Gothic"/>
              </a:rPr>
              <a:t> </a:t>
            </a:r>
            <a:r>
              <a:rPr sz="1600" i="1" dirty="0">
                <a:latin typeface="Century Gothic"/>
                <a:cs typeface="Century Gothic"/>
              </a:rPr>
              <a:t>ou</a:t>
            </a:r>
            <a:r>
              <a:rPr sz="1600" i="1" spc="-35" dirty="0">
                <a:latin typeface="Century Gothic"/>
                <a:cs typeface="Century Gothic"/>
              </a:rPr>
              <a:t> </a:t>
            </a:r>
            <a:r>
              <a:rPr sz="1600" i="1" dirty="0">
                <a:latin typeface="Century Gothic"/>
                <a:cs typeface="Century Gothic"/>
              </a:rPr>
              <a:t>exemples</a:t>
            </a:r>
            <a:r>
              <a:rPr sz="1600" i="1" spc="-35" dirty="0">
                <a:latin typeface="Century Gothic"/>
                <a:cs typeface="Century Gothic"/>
              </a:rPr>
              <a:t> </a:t>
            </a:r>
            <a:r>
              <a:rPr sz="1600" i="1" dirty="0">
                <a:latin typeface="Century Gothic"/>
                <a:cs typeface="Century Gothic"/>
              </a:rPr>
              <a:t>pédagogiques.</a:t>
            </a:r>
            <a:r>
              <a:rPr sz="1600" i="1" spc="-45" dirty="0">
                <a:latin typeface="Century Gothic"/>
                <a:cs typeface="Century Gothic"/>
              </a:rPr>
              <a:t> </a:t>
            </a:r>
            <a:r>
              <a:rPr sz="1600" i="1" dirty="0">
                <a:latin typeface="Century Gothic"/>
                <a:cs typeface="Century Gothic"/>
              </a:rPr>
              <a:t>Le</a:t>
            </a:r>
            <a:r>
              <a:rPr sz="1600" i="1" spc="-45" dirty="0">
                <a:latin typeface="Century Gothic"/>
                <a:cs typeface="Century Gothic"/>
              </a:rPr>
              <a:t> </a:t>
            </a:r>
            <a:r>
              <a:rPr sz="1600" i="1" dirty="0">
                <a:latin typeface="Century Gothic"/>
                <a:cs typeface="Century Gothic"/>
              </a:rPr>
              <a:t>jury</a:t>
            </a:r>
            <a:r>
              <a:rPr sz="1600" i="1" spc="-35" dirty="0">
                <a:latin typeface="Century Gothic"/>
                <a:cs typeface="Century Gothic"/>
              </a:rPr>
              <a:t> </a:t>
            </a:r>
            <a:r>
              <a:rPr sz="1600" i="1" dirty="0">
                <a:latin typeface="Century Gothic"/>
                <a:cs typeface="Century Gothic"/>
              </a:rPr>
              <a:t>souligne</a:t>
            </a:r>
            <a:r>
              <a:rPr sz="1600" i="1" spc="-40" dirty="0">
                <a:latin typeface="Century Gothic"/>
                <a:cs typeface="Century Gothic"/>
              </a:rPr>
              <a:t> </a:t>
            </a:r>
            <a:r>
              <a:rPr sz="1600" i="1" dirty="0">
                <a:latin typeface="Century Gothic"/>
                <a:cs typeface="Century Gothic"/>
              </a:rPr>
              <a:t>l’importance</a:t>
            </a:r>
            <a:r>
              <a:rPr sz="1600" i="1" spc="-45" dirty="0">
                <a:latin typeface="Century Gothic"/>
                <a:cs typeface="Century Gothic"/>
              </a:rPr>
              <a:t> </a:t>
            </a:r>
            <a:r>
              <a:rPr sz="1600" i="1" dirty="0">
                <a:latin typeface="Century Gothic"/>
                <a:cs typeface="Century Gothic"/>
              </a:rPr>
              <a:t>de</a:t>
            </a:r>
            <a:r>
              <a:rPr sz="1600" i="1" spc="-40" dirty="0">
                <a:latin typeface="Century Gothic"/>
                <a:cs typeface="Century Gothic"/>
              </a:rPr>
              <a:t> </a:t>
            </a:r>
            <a:r>
              <a:rPr sz="1600" i="1" spc="-10" dirty="0">
                <a:latin typeface="Century Gothic"/>
                <a:cs typeface="Century Gothic"/>
              </a:rPr>
              <a:t>conserver </a:t>
            </a:r>
            <a:r>
              <a:rPr sz="1600" i="1" dirty="0">
                <a:latin typeface="Century Gothic"/>
                <a:cs typeface="Century Gothic"/>
              </a:rPr>
              <a:t>une</a:t>
            </a:r>
            <a:r>
              <a:rPr sz="1600" i="1" spc="-45" dirty="0">
                <a:latin typeface="Century Gothic"/>
                <a:cs typeface="Century Gothic"/>
              </a:rPr>
              <a:t> </a:t>
            </a:r>
            <a:r>
              <a:rPr sz="1600" i="1" dirty="0">
                <a:latin typeface="Century Gothic"/>
                <a:cs typeface="Century Gothic"/>
              </a:rPr>
              <a:t>démarche</a:t>
            </a:r>
            <a:r>
              <a:rPr sz="1600" i="1" spc="-45" dirty="0">
                <a:latin typeface="Century Gothic"/>
                <a:cs typeface="Century Gothic"/>
              </a:rPr>
              <a:t> </a:t>
            </a:r>
            <a:r>
              <a:rPr sz="1600" i="1" dirty="0">
                <a:latin typeface="Century Gothic"/>
                <a:cs typeface="Century Gothic"/>
              </a:rPr>
              <a:t>critique,</a:t>
            </a:r>
            <a:r>
              <a:rPr sz="1600" i="1" spc="-45" dirty="0">
                <a:latin typeface="Century Gothic"/>
                <a:cs typeface="Century Gothic"/>
              </a:rPr>
              <a:t> </a:t>
            </a:r>
            <a:r>
              <a:rPr sz="1600" i="1" dirty="0">
                <a:latin typeface="Century Gothic"/>
                <a:cs typeface="Century Gothic"/>
              </a:rPr>
              <a:t>basée</a:t>
            </a:r>
            <a:r>
              <a:rPr sz="1600" i="1" spc="-40" dirty="0">
                <a:latin typeface="Century Gothic"/>
                <a:cs typeface="Century Gothic"/>
              </a:rPr>
              <a:t> </a:t>
            </a:r>
            <a:r>
              <a:rPr sz="1600" i="1" dirty="0">
                <a:latin typeface="Century Gothic"/>
                <a:cs typeface="Century Gothic"/>
              </a:rPr>
              <a:t>sur</a:t>
            </a:r>
            <a:r>
              <a:rPr sz="1600" i="1" spc="-35" dirty="0">
                <a:latin typeface="Century Gothic"/>
                <a:cs typeface="Century Gothic"/>
              </a:rPr>
              <a:t> </a:t>
            </a:r>
            <a:r>
              <a:rPr sz="1600" i="1" dirty="0">
                <a:latin typeface="Century Gothic"/>
                <a:cs typeface="Century Gothic"/>
              </a:rPr>
              <a:t>des</a:t>
            </a:r>
            <a:r>
              <a:rPr sz="1600" i="1" spc="-40" dirty="0">
                <a:latin typeface="Century Gothic"/>
                <a:cs typeface="Century Gothic"/>
              </a:rPr>
              <a:t> </a:t>
            </a:r>
            <a:r>
              <a:rPr sz="1600" i="1" dirty="0">
                <a:latin typeface="Century Gothic"/>
                <a:cs typeface="Century Gothic"/>
              </a:rPr>
              <a:t>témoignages,</a:t>
            </a:r>
            <a:r>
              <a:rPr sz="1600" i="1" spc="-45" dirty="0">
                <a:latin typeface="Century Gothic"/>
                <a:cs typeface="Century Gothic"/>
              </a:rPr>
              <a:t> </a:t>
            </a:r>
            <a:r>
              <a:rPr sz="1600" i="1" dirty="0">
                <a:latin typeface="Century Gothic"/>
                <a:cs typeface="Century Gothic"/>
              </a:rPr>
              <a:t>des</a:t>
            </a:r>
            <a:r>
              <a:rPr sz="1600" i="1" spc="-40" dirty="0">
                <a:latin typeface="Century Gothic"/>
                <a:cs typeface="Century Gothic"/>
              </a:rPr>
              <a:t> </a:t>
            </a:r>
            <a:r>
              <a:rPr sz="1600" i="1" dirty="0">
                <a:latin typeface="Century Gothic"/>
                <a:cs typeface="Century Gothic"/>
              </a:rPr>
              <a:t>chiffres,</a:t>
            </a:r>
            <a:r>
              <a:rPr sz="1600" i="1" spc="350" dirty="0">
                <a:latin typeface="Century Gothic"/>
                <a:cs typeface="Century Gothic"/>
              </a:rPr>
              <a:t> </a:t>
            </a:r>
            <a:r>
              <a:rPr sz="1600" i="1" dirty="0">
                <a:latin typeface="Century Gothic"/>
                <a:cs typeface="Century Gothic"/>
              </a:rPr>
              <a:t>des</a:t>
            </a:r>
            <a:r>
              <a:rPr sz="1600" i="1" spc="-35" dirty="0">
                <a:latin typeface="Century Gothic"/>
                <a:cs typeface="Century Gothic"/>
              </a:rPr>
              <a:t> </a:t>
            </a:r>
            <a:r>
              <a:rPr sz="1600" i="1" dirty="0">
                <a:latin typeface="Century Gothic"/>
                <a:cs typeface="Century Gothic"/>
              </a:rPr>
              <a:t>débats</a:t>
            </a:r>
            <a:r>
              <a:rPr sz="1600" i="1" spc="-40" dirty="0">
                <a:latin typeface="Century Gothic"/>
                <a:cs typeface="Century Gothic"/>
              </a:rPr>
              <a:t> </a:t>
            </a:r>
            <a:r>
              <a:rPr sz="1600" i="1" dirty="0">
                <a:latin typeface="Century Gothic"/>
                <a:cs typeface="Century Gothic"/>
              </a:rPr>
              <a:t>et</a:t>
            </a:r>
            <a:r>
              <a:rPr sz="1600" i="1" spc="-45" dirty="0">
                <a:latin typeface="Century Gothic"/>
                <a:cs typeface="Century Gothic"/>
              </a:rPr>
              <a:t> </a:t>
            </a:r>
            <a:r>
              <a:rPr sz="1600" i="1" dirty="0">
                <a:latin typeface="Century Gothic"/>
                <a:cs typeface="Century Gothic"/>
              </a:rPr>
              <a:t>controverses,</a:t>
            </a:r>
            <a:r>
              <a:rPr sz="1600" i="1" spc="-50" dirty="0">
                <a:latin typeface="Century Gothic"/>
                <a:cs typeface="Century Gothic"/>
              </a:rPr>
              <a:t> </a:t>
            </a:r>
            <a:r>
              <a:rPr sz="1600" i="1" dirty="0">
                <a:latin typeface="Century Gothic"/>
                <a:cs typeface="Century Gothic"/>
              </a:rPr>
              <a:t>et</a:t>
            </a:r>
            <a:r>
              <a:rPr sz="1600" i="1" spc="-45" dirty="0">
                <a:latin typeface="Century Gothic"/>
                <a:cs typeface="Century Gothic"/>
              </a:rPr>
              <a:t> </a:t>
            </a:r>
            <a:r>
              <a:rPr sz="1600" i="1" dirty="0">
                <a:latin typeface="Century Gothic"/>
                <a:cs typeface="Century Gothic"/>
              </a:rPr>
              <a:t>mobiliser</a:t>
            </a:r>
            <a:r>
              <a:rPr sz="1600" i="1" spc="-35" dirty="0">
                <a:latin typeface="Century Gothic"/>
                <a:cs typeface="Century Gothic"/>
              </a:rPr>
              <a:t> </a:t>
            </a:r>
            <a:r>
              <a:rPr sz="1600" i="1" spc="-25" dirty="0">
                <a:latin typeface="Century Gothic"/>
                <a:cs typeface="Century Gothic"/>
              </a:rPr>
              <a:t>là </a:t>
            </a:r>
            <a:r>
              <a:rPr sz="1600" i="1" dirty="0">
                <a:latin typeface="Century Gothic"/>
                <a:cs typeface="Century Gothic"/>
              </a:rPr>
              <a:t>encore</a:t>
            </a:r>
            <a:r>
              <a:rPr sz="1600" i="1" spc="-45" dirty="0">
                <a:latin typeface="Century Gothic"/>
                <a:cs typeface="Century Gothic"/>
              </a:rPr>
              <a:t> </a:t>
            </a:r>
            <a:r>
              <a:rPr sz="1600" i="1" dirty="0">
                <a:latin typeface="Century Gothic"/>
                <a:cs typeface="Century Gothic"/>
              </a:rPr>
              <a:t>des</a:t>
            </a:r>
            <a:r>
              <a:rPr sz="1600" i="1" spc="-35" dirty="0">
                <a:latin typeface="Century Gothic"/>
                <a:cs typeface="Century Gothic"/>
              </a:rPr>
              <a:t> </a:t>
            </a:r>
            <a:r>
              <a:rPr sz="1600" i="1" dirty="0">
                <a:latin typeface="Century Gothic"/>
                <a:cs typeface="Century Gothic"/>
              </a:rPr>
              <a:t>ouvrages</a:t>
            </a:r>
            <a:r>
              <a:rPr sz="1600" i="1" spc="-35" dirty="0">
                <a:latin typeface="Century Gothic"/>
                <a:cs typeface="Century Gothic"/>
              </a:rPr>
              <a:t> </a:t>
            </a:r>
            <a:r>
              <a:rPr sz="1600" i="1" dirty="0">
                <a:latin typeface="Century Gothic"/>
                <a:cs typeface="Century Gothic"/>
              </a:rPr>
              <a:t>et</a:t>
            </a:r>
            <a:r>
              <a:rPr sz="1600" i="1" spc="-45" dirty="0">
                <a:latin typeface="Century Gothic"/>
                <a:cs typeface="Century Gothic"/>
              </a:rPr>
              <a:t> </a:t>
            </a:r>
            <a:r>
              <a:rPr sz="1600" i="1" dirty="0">
                <a:latin typeface="Century Gothic"/>
                <a:cs typeface="Century Gothic"/>
              </a:rPr>
              <a:t>articles</a:t>
            </a:r>
            <a:r>
              <a:rPr sz="1600" i="1" spc="-35" dirty="0">
                <a:latin typeface="Century Gothic"/>
                <a:cs typeface="Century Gothic"/>
              </a:rPr>
              <a:t> </a:t>
            </a:r>
            <a:r>
              <a:rPr sz="1600" i="1" dirty="0">
                <a:latin typeface="Century Gothic"/>
                <a:cs typeface="Century Gothic"/>
              </a:rPr>
              <a:t>récents</a:t>
            </a:r>
            <a:r>
              <a:rPr sz="1600" dirty="0">
                <a:latin typeface="Century Gothic"/>
                <a:cs typeface="Century Gothic"/>
              </a:rPr>
              <a:t>.</a:t>
            </a:r>
            <a:r>
              <a:rPr sz="1600" spc="350" dirty="0">
                <a:latin typeface="Century Gothic"/>
                <a:cs typeface="Century Gothic"/>
              </a:rPr>
              <a:t> </a:t>
            </a:r>
            <a:r>
              <a:rPr sz="1600" dirty="0">
                <a:latin typeface="Century Gothic"/>
                <a:cs typeface="Century Gothic"/>
              </a:rPr>
              <a:t>(RJ</a:t>
            </a:r>
            <a:r>
              <a:rPr sz="1600" spc="-35" dirty="0">
                <a:latin typeface="Century Gothic"/>
                <a:cs typeface="Century Gothic"/>
              </a:rPr>
              <a:t> </a:t>
            </a:r>
            <a:r>
              <a:rPr sz="1600" spc="-25" dirty="0">
                <a:latin typeface="Century Gothic"/>
                <a:cs typeface="Century Gothic"/>
              </a:rPr>
              <a:t>24)</a:t>
            </a:r>
            <a:endParaRPr sz="1600">
              <a:latin typeface="Century Gothic"/>
              <a:cs typeface="Century Gothic"/>
            </a:endParaRPr>
          </a:p>
          <a:p>
            <a:pPr>
              <a:lnSpc>
                <a:spcPct val="100000"/>
              </a:lnSpc>
              <a:spcBef>
                <a:spcPts val="135"/>
              </a:spcBef>
              <a:buFont typeface="Segoe UI Symbol"/>
              <a:buChar char="➔"/>
            </a:pPr>
            <a:endParaRPr sz="1600">
              <a:latin typeface="Century Gothic"/>
              <a:cs typeface="Century Gothic"/>
            </a:endParaRPr>
          </a:p>
          <a:p>
            <a:pPr marL="298450" marR="95250" indent="-285750">
              <a:lnSpc>
                <a:spcPct val="109600"/>
              </a:lnSpc>
              <a:buFont typeface="Segoe UI Symbol"/>
              <a:buChar char="➔"/>
              <a:tabLst>
                <a:tab pos="298450" algn="l"/>
              </a:tabLst>
            </a:pPr>
            <a:r>
              <a:rPr sz="1600" dirty="0">
                <a:latin typeface="Century Gothic"/>
                <a:cs typeface="Century Gothic"/>
              </a:rPr>
              <a:t>«</a:t>
            </a:r>
            <a:r>
              <a:rPr sz="1600" spc="-40" dirty="0">
                <a:latin typeface="Century Gothic"/>
                <a:cs typeface="Century Gothic"/>
              </a:rPr>
              <a:t> </a:t>
            </a:r>
            <a:r>
              <a:rPr sz="1600" i="1" dirty="0">
                <a:latin typeface="Century Gothic"/>
                <a:cs typeface="Century Gothic"/>
              </a:rPr>
              <a:t>Enfin,</a:t>
            </a:r>
            <a:r>
              <a:rPr sz="1600" i="1" spc="-35" dirty="0">
                <a:latin typeface="Century Gothic"/>
                <a:cs typeface="Century Gothic"/>
              </a:rPr>
              <a:t> </a:t>
            </a:r>
            <a:r>
              <a:rPr sz="1600" i="1" dirty="0">
                <a:latin typeface="Century Gothic"/>
                <a:cs typeface="Century Gothic"/>
              </a:rPr>
              <a:t>le</a:t>
            </a:r>
            <a:r>
              <a:rPr sz="1600" i="1" spc="-30" dirty="0">
                <a:latin typeface="Century Gothic"/>
                <a:cs typeface="Century Gothic"/>
              </a:rPr>
              <a:t> </a:t>
            </a:r>
            <a:r>
              <a:rPr sz="1600" i="1" dirty="0">
                <a:latin typeface="Century Gothic"/>
                <a:cs typeface="Century Gothic"/>
              </a:rPr>
              <a:t>«</a:t>
            </a:r>
            <a:r>
              <a:rPr sz="1600" i="1" spc="-30" dirty="0">
                <a:latin typeface="Century Gothic"/>
                <a:cs typeface="Century Gothic"/>
              </a:rPr>
              <a:t> </a:t>
            </a:r>
            <a:r>
              <a:rPr sz="1600" b="1" i="1" dirty="0">
                <a:latin typeface="Century Gothic"/>
                <a:cs typeface="Century Gothic"/>
              </a:rPr>
              <a:t>temps</a:t>
            </a:r>
            <a:r>
              <a:rPr sz="1600" b="1" i="1" spc="-30" dirty="0">
                <a:latin typeface="Century Gothic"/>
                <a:cs typeface="Century Gothic"/>
              </a:rPr>
              <a:t> </a:t>
            </a:r>
            <a:r>
              <a:rPr sz="1600" b="1" i="1" dirty="0">
                <a:latin typeface="Century Gothic"/>
                <a:cs typeface="Century Gothic"/>
              </a:rPr>
              <a:t>immédiat</a:t>
            </a:r>
            <a:r>
              <a:rPr sz="1600" b="1" i="1" spc="-25" dirty="0">
                <a:latin typeface="Century Gothic"/>
                <a:cs typeface="Century Gothic"/>
              </a:rPr>
              <a:t> </a:t>
            </a:r>
            <a:r>
              <a:rPr sz="1600" i="1" dirty="0">
                <a:latin typeface="Century Gothic"/>
                <a:cs typeface="Century Gothic"/>
              </a:rPr>
              <a:t>»</a:t>
            </a:r>
            <a:r>
              <a:rPr sz="1600" i="1" spc="-40" dirty="0">
                <a:latin typeface="Century Gothic"/>
                <a:cs typeface="Century Gothic"/>
              </a:rPr>
              <a:t> </a:t>
            </a:r>
            <a:r>
              <a:rPr sz="1600" i="1" dirty="0">
                <a:latin typeface="Century Gothic"/>
                <a:cs typeface="Century Gothic"/>
              </a:rPr>
              <a:t>(premier</a:t>
            </a:r>
            <a:r>
              <a:rPr sz="1600" i="1" spc="-20" dirty="0">
                <a:latin typeface="Century Gothic"/>
                <a:cs typeface="Century Gothic"/>
              </a:rPr>
              <a:t> </a:t>
            </a:r>
            <a:r>
              <a:rPr sz="1600" i="1" dirty="0">
                <a:latin typeface="Century Gothic"/>
                <a:cs typeface="Century Gothic"/>
              </a:rPr>
              <a:t>tiers</a:t>
            </a:r>
            <a:r>
              <a:rPr sz="1600" i="1" spc="-25" dirty="0">
                <a:latin typeface="Century Gothic"/>
                <a:cs typeface="Century Gothic"/>
              </a:rPr>
              <a:t> </a:t>
            </a:r>
            <a:r>
              <a:rPr sz="1600" i="1" dirty="0">
                <a:latin typeface="Century Gothic"/>
                <a:cs typeface="Century Gothic"/>
              </a:rPr>
              <a:t>du</a:t>
            </a:r>
            <a:r>
              <a:rPr sz="1600" i="1" spc="-30" dirty="0">
                <a:latin typeface="Century Gothic"/>
                <a:cs typeface="Century Gothic"/>
              </a:rPr>
              <a:t> </a:t>
            </a:r>
            <a:r>
              <a:rPr sz="1600" i="1" dirty="0">
                <a:latin typeface="Century Gothic"/>
                <a:cs typeface="Century Gothic"/>
              </a:rPr>
              <a:t>XXIe</a:t>
            </a:r>
            <a:r>
              <a:rPr sz="1600" i="1" spc="-30" dirty="0">
                <a:latin typeface="Century Gothic"/>
                <a:cs typeface="Century Gothic"/>
              </a:rPr>
              <a:t> </a:t>
            </a:r>
            <a:r>
              <a:rPr sz="1600" i="1" dirty="0">
                <a:latin typeface="Century Gothic"/>
                <a:cs typeface="Century Gothic"/>
              </a:rPr>
              <a:t>siècle)</a:t>
            </a:r>
            <a:r>
              <a:rPr sz="1600" i="1" spc="-30" dirty="0">
                <a:latin typeface="Century Gothic"/>
                <a:cs typeface="Century Gothic"/>
              </a:rPr>
              <a:t> </a:t>
            </a:r>
            <a:r>
              <a:rPr sz="1600" i="1" dirty="0">
                <a:latin typeface="Century Gothic"/>
                <a:cs typeface="Century Gothic"/>
              </a:rPr>
              <a:t>est</a:t>
            </a:r>
            <a:r>
              <a:rPr sz="1600" i="1" spc="-35" dirty="0">
                <a:latin typeface="Century Gothic"/>
                <a:cs typeface="Century Gothic"/>
              </a:rPr>
              <a:t> </a:t>
            </a:r>
            <a:r>
              <a:rPr sz="1600" b="1" i="1" u="sng" dirty="0">
                <a:uFill>
                  <a:solidFill>
                    <a:srgbClr val="000000"/>
                  </a:solidFill>
                </a:uFill>
                <a:latin typeface="Century Gothic"/>
                <a:cs typeface="Century Gothic"/>
              </a:rPr>
              <a:t>souvent</a:t>
            </a:r>
            <a:r>
              <a:rPr sz="1600" b="1" i="1" u="sng" spc="-30" dirty="0">
                <a:uFill>
                  <a:solidFill>
                    <a:srgbClr val="000000"/>
                  </a:solidFill>
                </a:uFill>
                <a:latin typeface="Century Gothic"/>
                <a:cs typeface="Century Gothic"/>
              </a:rPr>
              <a:t> </a:t>
            </a:r>
            <a:r>
              <a:rPr sz="1600" b="1" i="1" u="sng" dirty="0">
                <a:uFill>
                  <a:solidFill>
                    <a:srgbClr val="000000"/>
                  </a:solidFill>
                </a:uFill>
                <a:latin typeface="Century Gothic"/>
                <a:cs typeface="Century Gothic"/>
              </a:rPr>
              <a:t>mal</a:t>
            </a:r>
            <a:r>
              <a:rPr sz="1600" b="1" i="1" u="sng" spc="-15" dirty="0">
                <a:uFill>
                  <a:solidFill>
                    <a:srgbClr val="000000"/>
                  </a:solidFill>
                </a:uFill>
                <a:latin typeface="Century Gothic"/>
                <a:cs typeface="Century Gothic"/>
              </a:rPr>
              <a:t> </a:t>
            </a:r>
            <a:r>
              <a:rPr sz="1600" b="1" i="1" u="sng" dirty="0">
                <a:uFill>
                  <a:solidFill>
                    <a:srgbClr val="000000"/>
                  </a:solidFill>
                </a:uFill>
                <a:latin typeface="Century Gothic"/>
                <a:cs typeface="Century Gothic"/>
              </a:rPr>
              <a:t>traité</a:t>
            </a:r>
            <a:r>
              <a:rPr sz="1600" b="1" i="1" u="sng" spc="-25" dirty="0">
                <a:uFill>
                  <a:solidFill>
                    <a:srgbClr val="000000"/>
                  </a:solidFill>
                </a:uFill>
                <a:latin typeface="Century Gothic"/>
                <a:cs typeface="Century Gothic"/>
              </a:rPr>
              <a:t> </a:t>
            </a:r>
            <a:r>
              <a:rPr sz="1600" b="1" i="1" u="sng" dirty="0">
                <a:uFill>
                  <a:solidFill>
                    <a:srgbClr val="000000"/>
                  </a:solidFill>
                </a:uFill>
                <a:latin typeface="Century Gothic"/>
                <a:cs typeface="Century Gothic"/>
              </a:rPr>
              <a:t>–</a:t>
            </a:r>
            <a:r>
              <a:rPr sz="1600" b="1" i="1" u="sng" spc="-20" dirty="0">
                <a:uFill>
                  <a:solidFill>
                    <a:srgbClr val="000000"/>
                  </a:solidFill>
                </a:uFill>
                <a:latin typeface="Century Gothic"/>
                <a:cs typeface="Century Gothic"/>
              </a:rPr>
              <a:t> </a:t>
            </a:r>
            <a:r>
              <a:rPr sz="1600" b="1" i="1" u="sng" dirty="0">
                <a:uFill>
                  <a:solidFill>
                    <a:srgbClr val="000000"/>
                  </a:solidFill>
                </a:uFill>
                <a:latin typeface="Century Gothic"/>
                <a:cs typeface="Century Gothic"/>
              </a:rPr>
              <a:t>voire</a:t>
            </a:r>
            <a:r>
              <a:rPr sz="1600" b="1" i="1" u="sng" spc="-25" dirty="0">
                <a:uFill>
                  <a:solidFill>
                    <a:srgbClr val="000000"/>
                  </a:solidFill>
                </a:uFill>
                <a:latin typeface="Century Gothic"/>
                <a:cs typeface="Century Gothic"/>
              </a:rPr>
              <a:t> </a:t>
            </a:r>
            <a:r>
              <a:rPr sz="1600" b="1" i="1" u="sng" dirty="0">
                <a:uFill>
                  <a:solidFill>
                    <a:srgbClr val="000000"/>
                  </a:solidFill>
                </a:uFill>
                <a:latin typeface="Century Gothic"/>
                <a:cs typeface="Century Gothic"/>
              </a:rPr>
              <a:t>«</a:t>
            </a:r>
            <a:r>
              <a:rPr sz="1600" b="1" i="1" u="sng" spc="-20" dirty="0">
                <a:uFill>
                  <a:solidFill>
                    <a:srgbClr val="000000"/>
                  </a:solidFill>
                </a:uFill>
                <a:latin typeface="Century Gothic"/>
                <a:cs typeface="Century Gothic"/>
              </a:rPr>
              <a:t> </a:t>
            </a:r>
            <a:r>
              <a:rPr sz="1600" b="1" i="1" u="sng" dirty="0">
                <a:uFill>
                  <a:solidFill>
                    <a:srgbClr val="000000"/>
                  </a:solidFill>
                </a:uFill>
                <a:latin typeface="Century Gothic"/>
                <a:cs typeface="Century Gothic"/>
              </a:rPr>
              <a:t>maltraité</a:t>
            </a:r>
            <a:r>
              <a:rPr sz="1600" b="1" i="1" u="sng" spc="-25" dirty="0">
                <a:uFill>
                  <a:solidFill>
                    <a:srgbClr val="000000"/>
                  </a:solidFill>
                </a:uFill>
                <a:latin typeface="Century Gothic"/>
                <a:cs typeface="Century Gothic"/>
              </a:rPr>
              <a:t> </a:t>
            </a:r>
            <a:r>
              <a:rPr sz="1600" b="1" i="1" u="sng" dirty="0">
                <a:uFill>
                  <a:solidFill>
                    <a:srgbClr val="000000"/>
                  </a:solidFill>
                </a:uFill>
                <a:latin typeface="Century Gothic"/>
                <a:cs typeface="Century Gothic"/>
              </a:rPr>
              <a:t>»</a:t>
            </a:r>
            <a:r>
              <a:rPr sz="1600" b="1" i="1" u="sng" spc="-20" dirty="0">
                <a:uFill>
                  <a:solidFill>
                    <a:srgbClr val="000000"/>
                  </a:solidFill>
                </a:uFill>
                <a:latin typeface="Century Gothic"/>
                <a:cs typeface="Century Gothic"/>
              </a:rPr>
              <a:t> </a:t>
            </a:r>
            <a:r>
              <a:rPr sz="1600" b="1" i="1" u="none" dirty="0">
                <a:latin typeface="Century Gothic"/>
                <a:cs typeface="Century Gothic"/>
              </a:rPr>
              <a:t>?</a:t>
            </a:r>
            <a:r>
              <a:rPr sz="1600" b="1" i="1" u="none" spc="-20" dirty="0">
                <a:latin typeface="Century Gothic"/>
                <a:cs typeface="Century Gothic"/>
              </a:rPr>
              <a:t> </a:t>
            </a:r>
            <a:r>
              <a:rPr sz="1600" i="1" u="none" dirty="0">
                <a:latin typeface="Century Gothic"/>
                <a:cs typeface="Century Gothic"/>
              </a:rPr>
              <a:t>–</a:t>
            </a:r>
            <a:r>
              <a:rPr sz="1600" i="1" u="none" spc="-30" dirty="0">
                <a:latin typeface="Century Gothic"/>
                <a:cs typeface="Century Gothic"/>
              </a:rPr>
              <a:t> </a:t>
            </a:r>
            <a:r>
              <a:rPr sz="1600" i="1" u="none" dirty="0">
                <a:latin typeface="Century Gothic"/>
                <a:cs typeface="Century Gothic"/>
              </a:rPr>
              <a:t>(…).</a:t>
            </a:r>
            <a:r>
              <a:rPr sz="1600" i="1" u="none" spc="-40" dirty="0">
                <a:latin typeface="Century Gothic"/>
                <a:cs typeface="Century Gothic"/>
              </a:rPr>
              <a:t> </a:t>
            </a:r>
            <a:r>
              <a:rPr sz="1600" i="1" u="none" spc="-25" dirty="0">
                <a:latin typeface="Century Gothic"/>
                <a:cs typeface="Century Gothic"/>
              </a:rPr>
              <a:t>La </a:t>
            </a:r>
            <a:r>
              <a:rPr sz="1600" i="1" u="none" dirty="0">
                <a:latin typeface="Century Gothic"/>
                <a:cs typeface="Century Gothic"/>
              </a:rPr>
              <a:t>caractérisation</a:t>
            </a:r>
            <a:r>
              <a:rPr sz="1600" i="1" u="none" spc="-60" dirty="0">
                <a:latin typeface="Century Gothic"/>
                <a:cs typeface="Century Gothic"/>
              </a:rPr>
              <a:t> </a:t>
            </a:r>
            <a:r>
              <a:rPr sz="1600" i="1" u="none" dirty="0">
                <a:latin typeface="Century Gothic"/>
                <a:cs typeface="Century Gothic"/>
              </a:rPr>
              <a:t>des</a:t>
            </a:r>
            <a:r>
              <a:rPr sz="1600" i="1" u="none" spc="-50" dirty="0">
                <a:latin typeface="Century Gothic"/>
                <a:cs typeface="Century Gothic"/>
              </a:rPr>
              <a:t> </a:t>
            </a:r>
            <a:r>
              <a:rPr sz="1600" i="1" u="none" dirty="0">
                <a:latin typeface="Century Gothic"/>
                <a:cs typeface="Century Gothic"/>
              </a:rPr>
              <a:t>contextes</a:t>
            </a:r>
            <a:r>
              <a:rPr sz="1600" i="1" u="none" spc="-50" dirty="0">
                <a:latin typeface="Century Gothic"/>
                <a:cs typeface="Century Gothic"/>
              </a:rPr>
              <a:t> </a:t>
            </a:r>
            <a:r>
              <a:rPr sz="1600" i="1" u="none" spc="-10" dirty="0">
                <a:latin typeface="Century Gothic"/>
                <a:cs typeface="Century Gothic"/>
              </a:rPr>
              <a:t>socio-</a:t>
            </a:r>
            <a:r>
              <a:rPr sz="1600" i="1" u="none" dirty="0">
                <a:latin typeface="Century Gothic"/>
                <a:cs typeface="Century Gothic"/>
              </a:rPr>
              <a:t>historiques</a:t>
            </a:r>
            <a:r>
              <a:rPr sz="1600" i="1" u="none" spc="-50" dirty="0">
                <a:latin typeface="Century Gothic"/>
                <a:cs typeface="Century Gothic"/>
              </a:rPr>
              <a:t> </a:t>
            </a:r>
            <a:r>
              <a:rPr sz="1600" i="1" u="none" dirty="0">
                <a:latin typeface="Century Gothic"/>
                <a:cs typeface="Century Gothic"/>
              </a:rPr>
              <a:t>doit</a:t>
            </a:r>
            <a:r>
              <a:rPr sz="1600" i="1" u="none" spc="-60" dirty="0">
                <a:latin typeface="Century Gothic"/>
                <a:cs typeface="Century Gothic"/>
              </a:rPr>
              <a:t> </a:t>
            </a:r>
            <a:r>
              <a:rPr sz="1600" i="1" u="none" dirty="0">
                <a:latin typeface="Century Gothic"/>
                <a:cs typeface="Century Gothic"/>
              </a:rPr>
              <a:t>permettre</a:t>
            </a:r>
            <a:r>
              <a:rPr sz="1600" i="1" u="none" spc="-55" dirty="0">
                <a:latin typeface="Century Gothic"/>
                <a:cs typeface="Century Gothic"/>
              </a:rPr>
              <a:t> </a:t>
            </a:r>
            <a:r>
              <a:rPr sz="1600" i="1" u="none" dirty="0">
                <a:latin typeface="Century Gothic"/>
                <a:cs typeface="Century Gothic"/>
              </a:rPr>
              <a:t>d’aborder</a:t>
            </a:r>
            <a:r>
              <a:rPr sz="1600" i="1" u="none" spc="-50" dirty="0">
                <a:latin typeface="Century Gothic"/>
                <a:cs typeface="Century Gothic"/>
              </a:rPr>
              <a:t> </a:t>
            </a:r>
            <a:r>
              <a:rPr sz="1600" i="1" u="none" dirty="0">
                <a:latin typeface="Century Gothic"/>
                <a:cs typeface="Century Gothic"/>
              </a:rPr>
              <a:t>la</a:t>
            </a:r>
            <a:r>
              <a:rPr sz="1600" i="1" u="none" spc="-55" dirty="0">
                <a:latin typeface="Century Gothic"/>
                <a:cs typeface="Century Gothic"/>
              </a:rPr>
              <a:t> </a:t>
            </a:r>
            <a:r>
              <a:rPr sz="1600" i="1" u="none" dirty="0">
                <a:latin typeface="Century Gothic"/>
                <a:cs typeface="Century Gothic"/>
              </a:rPr>
              <a:t>diversité</a:t>
            </a:r>
            <a:r>
              <a:rPr sz="1600" i="1" u="none" spc="-60" dirty="0">
                <a:latin typeface="Century Gothic"/>
                <a:cs typeface="Century Gothic"/>
              </a:rPr>
              <a:t> </a:t>
            </a:r>
            <a:r>
              <a:rPr sz="1600" i="1" u="none" dirty="0">
                <a:latin typeface="Century Gothic"/>
                <a:cs typeface="Century Gothic"/>
              </a:rPr>
              <a:t>des</a:t>
            </a:r>
            <a:r>
              <a:rPr sz="1600" i="1" u="none" spc="-50" dirty="0">
                <a:latin typeface="Century Gothic"/>
                <a:cs typeface="Century Gothic"/>
              </a:rPr>
              <a:t> </a:t>
            </a:r>
            <a:r>
              <a:rPr sz="1600" i="1" u="none" dirty="0">
                <a:latin typeface="Century Gothic"/>
                <a:cs typeface="Century Gothic"/>
              </a:rPr>
              <a:t>déclinaisons</a:t>
            </a:r>
            <a:r>
              <a:rPr sz="1600" i="1" u="none" spc="-50" dirty="0">
                <a:latin typeface="Century Gothic"/>
                <a:cs typeface="Century Gothic"/>
              </a:rPr>
              <a:t> </a:t>
            </a:r>
            <a:r>
              <a:rPr sz="1600" i="1" u="none" dirty="0">
                <a:latin typeface="Century Gothic"/>
                <a:cs typeface="Century Gothic"/>
              </a:rPr>
              <a:t>«</a:t>
            </a:r>
            <a:r>
              <a:rPr sz="1600" i="1" u="none" spc="-60" dirty="0">
                <a:latin typeface="Century Gothic"/>
                <a:cs typeface="Century Gothic"/>
              </a:rPr>
              <a:t> </a:t>
            </a:r>
            <a:r>
              <a:rPr sz="1600" i="1" u="none" dirty="0">
                <a:latin typeface="Century Gothic"/>
                <a:cs typeface="Century Gothic"/>
              </a:rPr>
              <a:t>locales</a:t>
            </a:r>
            <a:r>
              <a:rPr sz="1600" i="1" u="none" spc="-50" dirty="0">
                <a:latin typeface="Century Gothic"/>
                <a:cs typeface="Century Gothic"/>
              </a:rPr>
              <a:t> » </a:t>
            </a:r>
            <a:r>
              <a:rPr sz="1600" i="1" u="none" dirty="0">
                <a:latin typeface="Century Gothic"/>
                <a:cs typeface="Century Gothic"/>
              </a:rPr>
              <a:t>de</a:t>
            </a:r>
            <a:r>
              <a:rPr sz="1600" i="1" u="none" spc="-40" dirty="0">
                <a:latin typeface="Century Gothic"/>
                <a:cs typeface="Century Gothic"/>
              </a:rPr>
              <a:t> </a:t>
            </a:r>
            <a:r>
              <a:rPr sz="1600" i="1" u="none" dirty="0">
                <a:latin typeface="Century Gothic"/>
                <a:cs typeface="Century Gothic"/>
              </a:rPr>
              <a:t>l’EPS</a:t>
            </a:r>
            <a:r>
              <a:rPr sz="1600" i="1" u="none" spc="-30" dirty="0">
                <a:latin typeface="Century Gothic"/>
                <a:cs typeface="Century Gothic"/>
              </a:rPr>
              <a:t> </a:t>
            </a:r>
            <a:r>
              <a:rPr sz="1600" i="1" u="none" dirty="0">
                <a:latin typeface="Century Gothic"/>
                <a:cs typeface="Century Gothic"/>
              </a:rPr>
              <a:t>(Poggi,</a:t>
            </a:r>
            <a:r>
              <a:rPr sz="1600" i="1" u="none" spc="-45" dirty="0">
                <a:latin typeface="Century Gothic"/>
                <a:cs typeface="Century Gothic"/>
              </a:rPr>
              <a:t> </a:t>
            </a:r>
            <a:r>
              <a:rPr sz="1600" i="1" u="none" dirty="0">
                <a:latin typeface="Century Gothic"/>
                <a:cs typeface="Century Gothic"/>
              </a:rPr>
              <a:t>2002</a:t>
            </a:r>
            <a:r>
              <a:rPr sz="1600" i="1" u="none" spc="-35" dirty="0">
                <a:latin typeface="Century Gothic"/>
                <a:cs typeface="Century Gothic"/>
              </a:rPr>
              <a:t> </a:t>
            </a:r>
            <a:r>
              <a:rPr sz="1600" i="1" u="none" dirty="0">
                <a:latin typeface="Century Gothic"/>
                <a:cs typeface="Century Gothic"/>
              </a:rPr>
              <a:t>;</a:t>
            </a:r>
            <a:r>
              <a:rPr sz="1600" i="1" u="none" spc="-35" dirty="0">
                <a:latin typeface="Century Gothic"/>
                <a:cs typeface="Century Gothic"/>
              </a:rPr>
              <a:t> </a:t>
            </a:r>
            <a:r>
              <a:rPr sz="1600" i="1" u="none" dirty="0">
                <a:latin typeface="Century Gothic"/>
                <a:cs typeface="Century Gothic"/>
              </a:rPr>
              <a:t>Guérandel,</a:t>
            </a:r>
            <a:r>
              <a:rPr sz="1600" i="1" u="none" spc="-45" dirty="0">
                <a:latin typeface="Century Gothic"/>
                <a:cs typeface="Century Gothic"/>
              </a:rPr>
              <a:t> </a:t>
            </a:r>
            <a:r>
              <a:rPr sz="1600" i="1" u="none" dirty="0">
                <a:latin typeface="Century Gothic"/>
                <a:cs typeface="Century Gothic"/>
              </a:rPr>
              <a:t>2017)</a:t>
            </a:r>
            <a:r>
              <a:rPr sz="1600" i="1" u="none" spc="-35" dirty="0">
                <a:latin typeface="Century Gothic"/>
                <a:cs typeface="Century Gothic"/>
              </a:rPr>
              <a:t> </a:t>
            </a:r>
            <a:r>
              <a:rPr sz="1600" i="1" u="none" dirty="0">
                <a:latin typeface="Century Gothic"/>
                <a:cs typeface="Century Gothic"/>
              </a:rPr>
              <a:t>ainsi</a:t>
            </a:r>
            <a:r>
              <a:rPr sz="1600" i="1" u="none" spc="-35" dirty="0">
                <a:latin typeface="Century Gothic"/>
                <a:cs typeface="Century Gothic"/>
              </a:rPr>
              <a:t> </a:t>
            </a:r>
            <a:r>
              <a:rPr sz="1600" i="1" u="none" dirty="0">
                <a:latin typeface="Century Gothic"/>
                <a:cs typeface="Century Gothic"/>
              </a:rPr>
              <a:t>que</a:t>
            </a:r>
            <a:r>
              <a:rPr sz="1600" i="1" u="none" spc="-35" dirty="0">
                <a:latin typeface="Century Gothic"/>
                <a:cs typeface="Century Gothic"/>
              </a:rPr>
              <a:t> </a:t>
            </a:r>
            <a:r>
              <a:rPr sz="1600" i="1" u="none" dirty="0">
                <a:latin typeface="Century Gothic"/>
                <a:cs typeface="Century Gothic"/>
              </a:rPr>
              <a:t>des</a:t>
            </a:r>
            <a:r>
              <a:rPr sz="1600" i="1" u="none" spc="-30" dirty="0">
                <a:latin typeface="Century Gothic"/>
                <a:cs typeface="Century Gothic"/>
              </a:rPr>
              <a:t> </a:t>
            </a:r>
            <a:r>
              <a:rPr sz="1600" i="1" u="none" dirty="0">
                <a:latin typeface="Century Gothic"/>
                <a:cs typeface="Century Gothic"/>
              </a:rPr>
              <a:t>«</a:t>
            </a:r>
            <a:r>
              <a:rPr sz="1600" i="1" u="none" spc="-40" dirty="0">
                <a:latin typeface="Century Gothic"/>
                <a:cs typeface="Century Gothic"/>
              </a:rPr>
              <a:t> </a:t>
            </a:r>
            <a:r>
              <a:rPr sz="1600" i="1" u="none" dirty="0">
                <a:latin typeface="Century Gothic"/>
                <a:cs typeface="Century Gothic"/>
              </a:rPr>
              <a:t>habitus</a:t>
            </a:r>
            <a:r>
              <a:rPr sz="1600" i="1" u="none" spc="-30" dirty="0">
                <a:latin typeface="Century Gothic"/>
                <a:cs typeface="Century Gothic"/>
              </a:rPr>
              <a:t> </a:t>
            </a:r>
            <a:r>
              <a:rPr sz="1600" i="1" u="none" dirty="0">
                <a:latin typeface="Century Gothic"/>
                <a:cs typeface="Century Gothic"/>
              </a:rPr>
              <a:t>»</a:t>
            </a:r>
            <a:r>
              <a:rPr sz="1600" i="1" u="none" spc="-40" dirty="0">
                <a:latin typeface="Century Gothic"/>
                <a:cs typeface="Century Gothic"/>
              </a:rPr>
              <a:t> </a:t>
            </a:r>
            <a:r>
              <a:rPr sz="1600" i="1" u="none" dirty="0">
                <a:latin typeface="Century Gothic"/>
                <a:cs typeface="Century Gothic"/>
              </a:rPr>
              <a:t>d’exercice</a:t>
            </a:r>
            <a:r>
              <a:rPr sz="1600" i="1" u="none" spc="-35" dirty="0">
                <a:latin typeface="Century Gothic"/>
                <a:cs typeface="Century Gothic"/>
              </a:rPr>
              <a:t> </a:t>
            </a:r>
            <a:r>
              <a:rPr sz="1600" i="1" u="none" dirty="0">
                <a:latin typeface="Century Gothic"/>
                <a:cs typeface="Century Gothic"/>
              </a:rPr>
              <a:t>des</a:t>
            </a:r>
            <a:r>
              <a:rPr sz="1600" i="1" u="none" spc="-35" dirty="0">
                <a:latin typeface="Century Gothic"/>
                <a:cs typeface="Century Gothic"/>
              </a:rPr>
              <a:t> </a:t>
            </a:r>
            <a:r>
              <a:rPr sz="1600" i="1" u="none" dirty="0">
                <a:latin typeface="Century Gothic"/>
                <a:cs typeface="Century Gothic"/>
              </a:rPr>
              <a:t>enseignants</a:t>
            </a:r>
            <a:r>
              <a:rPr sz="1600" i="1" u="none" spc="-30" dirty="0">
                <a:latin typeface="Century Gothic"/>
                <a:cs typeface="Century Gothic"/>
              </a:rPr>
              <a:t> </a:t>
            </a:r>
            <a:r>
              <a:rPr sz="1600" i="1" u="none" dirty="0">
                <a:latin typeface="Century Gothic"/>
                <a:cs typeface="Century Gothic"/>
              </a:rPr>
              <a:t>d’EPS</a:t>
            </a:r>
            <a:r>
              <a:rPr sz="1600" i="1" u="none" spc="-30" dirty="0">
                <a:latin typeface="Century Gothic"/>
                <a:cs typeface="Century Gothic"/>
              </a:rPr>
              <a:t> </a:t>
            </a:r>
            <a:r>
              <a:rPr sz="1600" i="1" u="none" spc="-10" dirty="0">
                <a:latin typeface="Century Gothic"/>
                <a:cs typeface="Century Gothic"/>
              </a:rPr>
              <a:t>(Perez-Roux, </a:t>
            </a:r>
            <a:r>
              <a:rPr sz="1600" i="1" u="none" dirty="0">
                <a:latin typeface="Century Gothic"/>
                <a:cs typeface="Century Gothic"/>
              </a:rPr>
              <a:t>2009).</a:t>
            </a:r>
            <a:r>
              <a:rPr sz="1600" i="1" u="none" spc="-25" dirty="0">
                <a:latin typeface="Century Gothic"/>
                <a:cs typeface="Century Gothic"/>
              </a:rPr>
              <a:t> </a:t>
            </a:r>
            <a:r>
              <a:rPr sz="1600" u="none" dirty="0">
                <a:latin typeface="Century Gothic"/>
                <a:cs typeface="Century Gothic"/>
              </a:rPr>
              <a:t>»</a:t>
            </a:r>
            <a:r>
              <a:rPr sz="1600" u="none" spc="-25" dirty="0">
                <a:latin typeface="Century Gothic"/>
                <a:cs typeface="Century Gothic"/>
              </a:rPr>
              <a:t> </a:t>
            </a:r>
            <a:r>
              <a:rPr sz="1600" u="none" dirty="0">
                <a:latin typeface="Century Gothic"/>
                <a:cs typeface="Century Gothic"/>
              </a:rPr>
              <a:t>(RJ</a:t>
            </a:r>
            <a:r>
              <a:rPr sz="1600" u="none" spc="-10" dirty="0">
                <a:latin typeface="Century Gothic"/>
                <a:cs typeface="Century Gothic"/>
              </a:rPr>
              <a:t> </a:t>
            </a:r>
            <a:r>
              <a:rPr sz="1600" u="none" spc="-25" dirty="0">
                <a:latin typeface="Century Gothic"/>
                <a:cs typeface="Century Gothic"/>
              </a:rPr>
              <a:t>23)</a:t>
            </a:r>
            <a:endParaRPr sz="1600">
              <a:latin typeface="Century Gothic"/>
              <a:cs typeface="Century Gothic"/>
            </a:endParaRPr>
          </a:p>
        </p:txBody>
      </p:sp>
      <p:sp>
        <p:nvSpPr>
          <p:cNvPr id="3" name="object 3"/>
          <p:cNvSpPr/>
          <p:nvPr/>
        </p:nvSpPr>
        <p:spPr>
          <a:xfrm>
            <a:off x="0" y="212793"/>
            <a:ext cx="12192000" cy="684530"/>
          </a:xfrm>
          <a:custGeom>
            <a:avLst/>
            <a:gdLst/>
            <a:ahLst/>
            <a:cxnLst/>
            <a:rect l="l" t="t" r="r" b="b"/>
            <a:pathLst>
              <a:path w="12192000" h="684530">
                <a:moveTo>
                  <a:pt x="0" y="684000"/>
                </a:moveTo>
                <a:lnTo>
                  <a:pt x="0" y="0"/>
                </a:lnTo>
                <a:lnTo>
                  <a:pt x="12192000" y="0"/>
                </a:lnTo>
                <a:lnTo>
                  <a:pt x="12192000" y="684000"/>
                </a:lnTo>
                <a:lnTo>
                  <a:pt x="0" y="684000"/>
                </a:lnTo>
                <a:close/>
              </a:path>
            </a:pathLst>
          </a:custGeom>
          <a:solidFill>
            <a:srgbClr val="DAE3F3"/>
          </a:solidFill>
        </p:spPr>
        <p:txBody>
          <a:bodyPr wrap="square" lIns="0" tIns="0" rIns="0" bIns="0" rtlCol="0"/>
          <a:lstStyle/>
          <a:p>
            <a:endParaRPr/>
          </a:p>
        </p:txBody>
      </p:sp>
      <p:sp>
        <p:nvSpPr>
          <p:cNvPr id="4" name="object 4"/>
          <p:cNvSpPr txBox="1">
            <a:spLocks noGrp="1"/>
          </p:cNvSpPr>
          <p:nvPr>
            <p:ph type="title"/>
          </p:nvPr>
        </p:nvSpPr>
        <p:spPr>
          <a:xfrm>
            <a:off x="792511" y="227076"/>
            <a:ext cx="7315200" cy="604520"/>
          </a:xfrm>
          <a:prstGeom prst="rect">
            <a:avLst/>
          </a:prstGeom>
        </p:spPr>
        <p:txBody>
          <a:bodyPr vert="horz" wrap="square" lIns="0" tIns="12700" rIns="0" bIns="0" rtlCol="0">
            <a:spAutoFit/>
          </a:bodyPr>
          <a:lstStyle/>
          <a:p>
            <a:pPr marL="12700">
              <a:lnSpc>
                <a:spcPct val="100000"/>
              </a:lnSpc>
              <a:spcBef>
                <a:spcPts val="100"/>
              </a:spcBef>
            </a:pPr>
            <a:r>
              <a:rPr dirty="0">
                <a:solidFill>
                  <a:srgbClr val="203864"/>
                </a:solidFill>
              </a:rPr>
              <a:t>Le</a:t>
            </a:r>
            <a:r>
              <a:rPr spc="-45" dirty="0">
                <a:solidFill>
                  <a:srgbClr val="203864"/>
                </a:solidFill>
              </a:rPr>
              <a:t> </a:t>
            </a:r>
            <a:r>
              <a:rPr dirty="0">
                <a:solidFill>
                  <a:srgbClr val="203864"/>
                </a:solidFill>
              </a:rPr>
              <a:t>rapport</a:t>
            </a:r>
            <a:r>
              <a:rPr spc="-45" dirty="0">
                <a:solidFill>
                  <a:srgbClr val="203864"/>
                </a:solidFill>
              </a:rPr>
              <a:t> </a:t>
            </a:r>
            <a:r>
              <a:rPr dirty="0">
                <a:solidFill>
                  <a:srgbClr val="203864"/>
                </a:solidFill>
              </a:rPr>
              <a:t>de</a:t>
            </a:r>
            <a:r>
              <a:rPr spc="-40" dirty="0">
                <a:solidFill>
                  <a:srgbClr val="203864"/>
                </a:solidFill>
              </a:rPr>
              <a:t> </a:t>
            </a:r>
            <a:r>
              <a:rPr dirty="0">
                <a:solidFill>
                  <a:srgbClr val="203864"/>
                </a:solidFill>
              </a:rPr>
              <a:t>jury</a:t>
            </a:r>
            <a:r>
              <a:rPr spc="-45" dirty="0">
                <a:solidFill>
                  <a:srgbClr val="203864"/>
                </a:solidFill>
              </a:rPr>
              <a:t> </a:t>
            </a:r>
            <a:r>
              <a:rPr dirty="0">
                <a:solidFill>
                  <a:srgbClr val="203864"/>
                </a:solidFill>
              </a:rPr>
              <a:t>–</a:t>
            </a:r>
            <a:r>
              <a:rPr spc="-45" dirty="0">
                <a:solidFill>
                  <a:srgbClr val="203864"/>
                </a:solidFill>
              </a:rPr>
              <a:t> </a:t>
            </a:r>
            <a:r>
              <a:rPr dirty="0">
                <a:solidFill>
                  <a:srgbClr val="203864"/>
                </a:solidFill>
              </a:rPr>
              <a:t>2024</a:t>
            </a:r>
            <a:r>
              <a:rPr spc="-50" dirty="0">
                <a:solidFill>
                  <a:srgbClr val="203864"/>
                </a:solidFill>
              </a:rPr>
              <a:t> </a:t>
            </a:r>
            <a:r>
              <a:rPr spc="-10" dirty="0">
                <a:solidFill>
                  <a:srgbClr val="203864"/>
                </a:solidFill>
              </a:rPr>
              <a:t>(2023)</a:t>
            </a:r>
          </a:p>
        </p:txBody>
      </p:sp>
      <p:grpSp>
        <p:nvGrpSpPr>
          <p:cNvPr id="5" name="object 5"/>
          <p:cNvGrpSpPr/>
          <p:nvPr/>
        </p:nvGrpSpPr>
        <p:grpSpPr>
          <a:xfrm>
            <a:off x="8789283" y="429723"/>
            <a:ext cx="3291204" cy="1150620"/>
            <a:chOff x="8789283" y="429723"/>
            <a:chExt cx="3291204" cy="1150620"/>
          </a:xfrm>
        </p:grpSpPr>
        <p:sp>
          <p:nvSpPr>
            <p:cNvPr id="6" name="object 6"/>
            <p:cNvSpPr/>
            <p:nvPr/>
          </p:nvSpPr>
          <p:spPr>
            <a:xfrm>
              <a:off x="8808333" y="448773"/>
              <a:ext cx="3253104" cy="1112520"/>
            </a:xfrm>
            <a:custGeom>
              <a:avLst/>
              <a:gdLst/>
              <a:ahLst/>
              <a:cxnLst/>
              <a:rect l="l" t="t" r="r" b="b"/>
              <a:pathLst>
                <a:path w="3253104" h="1112520">
                  <a:moveTo>
                    <a:pt x="3067154" y="0"/>
                  </a:moveTo>
                  <a:lnTo>
                    <a:pt x="185331" y="0"/>
                  </a:lnTo>
                  <a:lnTo>
                    <a:pt x="136062" y="6620"/>
                  </a:lnTo>
                  <a:lnTo>
                    <a:pt x="91790" y="25303"/>
                  </a:lnTo>
                  <a:lnTo>
                    <a:pt x="54282" y="54282"/>
                  </a:lnTo>
                  <a:lnTo>
                    <a:pt x="25303" y="91791"/>
                  </a:lnTo>
                  <a:lnTo>
                    <a:pt x="6620" y="136063"/>
                  </a:lnTo>
                  <a:lnTo>
                    <a:pt x="0" y="185332"/>
                  </a:lnTo>
                  <a:lnTo>
                    <a:pt x="0" y="926628"/>
                  </a:lnTo>
                  <a:lnTo>
                    <a:pt x="6620" y="975897"/>
                  </a:lnTo>
                  <a:lnTo>
                    <a:pt x="25303" y="1020169"/>
                  </a:lnTo>
                  <a:lnTo>
                    <a:pt x="54282" y="1057677"/>
                  </a:lnTo>
                  <a:lnTo>
                    <a:pt x="91790" y="1086656"/>
                  </a:lnTo>
                  <a:lnTo>
                    <a:pt x="136062" y="1105339"/>
                  </a:lnTo>
                  <a:lnTo>
                    <a:pt x="185331" y="1111959"/>
                  </a:lnTo>
                  <a:lnTo>
                    <a:pt x="3067154" y="1111959"/>
                  </a:lnTo>
                  <a:lnTo>
                    <a:pt x="3116422" y="1105339"/>
                  </a:lnTo>
                  <a:lnTo>
                    <a:pt x="3160694" y="1086656"/>
                  </a:lnTo>
                  <a:lnTo>
                    <a:pt x="3198203" y="1057677"/>
                  </a:lnTo>
                  <a:lnTo>
                    <a:pt x="3227182" y="1020169"/>
                  </a:lnTo>
                  <a:lnTo>
                    <a:pt x="3245865" y="975897"/>
                  </a:lnTo>
                  <a:lnTo>
                    <a:pt x="3252485" y="926628"/>
                  </a:lnTo>
                  <a:lnTo>
                    <a:pt x="3252485" y="185332"/>
                  </a:lnTo>
                  <a:lnTo>
                    <a:pt x="3245865" y="136063"/>
                  </a:lnTo>
                  <a:lnTo>
                    <a:pt x="3227182" y="91791"/>
                  </a:lnTo>
                  <a:lnTo>
                    <a:pt x="3198203" y="54282"/>
                  </a:lnTo>
                  <a:lnTo>
                    <a:pt x="3160694" y="25303"/>
                  </a:lnTo>
                  <a:lnTo>
                    <a:pt x="3116422" y="6620"/>
                  </a:lnTo>
                  <a:lnTo>
                    <a:pt x="3067154" y="0"/>
                  </a:lnTo>
                  <a:close/>
                </a:path>
              </a:pathLst>
            </a:custGeom>
            <a:solidFill>
              <a:srgbClr val="F2F2F2"/>
            </a:solidFill>
          </p:spPr>
          <p:txBody>
            <a:bodyPr wrap="square" lIns="0" tIns="0" rIns="0" bIns="0" rtlCol="0"/>
            <a:lstStyle/>
            <a:p>
              <a:endParaRPr/>
            </a:p>
          </p:txBody>
        </p:sp>
        <p:sp>
          <p:nvSpPr>
            <p:cNvPr id="7" name="object 7"/>
            <p:cNvSpPr/>
            <p:nvPr/>
          </p:nvSpPr>
          <p:spPr>
            <a:xfrm>
              <a:off x="8808333" y="448773"/>
              <a:ext cx="3253104" cy="1112520"/>
            </a:xfrm>
            <a:custGeom>
              <a:avLst/>
              <a:gdLst/>
              <a:ahLst/>
              <a:cxnLst/>
              <a:rect l="l" t="t" r="r" b="b"/>
              <a:pathLst>
                <a:path w="3253104" h="1112520">
                  <a:moveTo>
                    <a:pt x="0" y="185332"/>
                  </a:moveTo>
                  <a:lnTo>
                    <a:pt x="6620" y="136063"/>
                  </a:lnTo>
                  <a:lnTo>
                    <a:pt x="25303" y="91791"/>
                  </a:lnTo>
                  <a:lnTo>
                    <a:pt x="54282" y="54282"/>
                  </a:lnTo>
                  <a:lnTo>
                    <a:pt x="91791" y="25303"/>
                  </a:lnTo>
                  <a:lnTo>
                    <a:pt x="136063" y="6620"/>
                  </a:lnTo>
                  <a:lnTo>
                    <a:pt x="185331" y="0"/>
                  </a:lnTo>
                  <a:lnTo>
                    <a:pt x="3067154" y="0"/>
                  </a:lnTo>
                  <a:lnTo>
                    <a:pt x="3116422" y="6620"/>
                  </a:lnTo>
                  <a:lnTo>
                    <a:pt x="3160694" y="25303"/>
                  </a:lnTo>
                  <a:lnTo>
                    <a:pt x="3198203" y="54282"/>
                  </a:lnTo>
                  <a:lnTo>
                    <a:pt x="3227182" y="91791"/>
                  </a:lnTo>
                  <a:lnTo>
                    <a:pt x="3245865" y="136063"/>
                  </a:lnTo>
                  <a:lnTo>
                    <a:pt x="3252486" y="185332"/>
                  </a:lnTo>
                  <a:lnTo>
                    <a:pt x="3252486" y="926628"/>
                  </a:lnTo>
                  <a:lnTo>
                    <a:pt x="3245865" y="975896"/>
                  </a:lnTo>
                  <a:lnTo>
                    <a:pt x="3227182" y="1020168"/>
                  </a:lnTo>
                  <a:lnTo>
                    <a:pt x="3198203" y="1057677"/>
                  </a:lnTo>
                  <a:lnTo>
                    <a:pt x="3160694" y="1086656"/>
                  </a:lnTo>
                  <a:lnTo>
                    <a:pt x="3116422" y="1105339"/>
                  </a:lnTo>
                  <a:lnTo>
                    <a:pt x="3067154" y="1111960"/>
                  </a:lnTo>
                  <a:lnTo>
                    <a:pt x="185331" y="1111960"/>
                  </a:lnTo>
                  <a:lnTo>
                    <a:pt x="136063" y="1105339"/>
                  </a:lnTo>
                  <a:lnTo>
                    <a:pt x="91791" y="1086656"/>
                  </a:lnTo>
                  <a:lnTo>
                    <a:pt x="54282" y="1057677"/>
                  </a:lnTo>
                  <a:lnTo>
                    <a:pt x="25303" y="1020168"/>
                  </a:lnTo>
                  <a:lnTo>
                    <a:pt x="6620" y="975896"/>
                  </a:lnTo>
                  <a:lnTo>
                    <a:pt x="0" y="926628"/>
                  </a:lnTo>
                  <a:lnTo>
                    <a:pt x="0" y="185332"/>
                  </a:lnTo>
                  <a:close/>
                </a:path>
              </a:pathLst>
            </a:custGeom>
            <a:ln w="38100">
              <a:solidFill>
                <a:srgbClr val="203864"/>
              </a:solidFill>
            </a:ln>
          </p:spPr>
          <p:txBody>
            <a:bodyPr wrap="square" lIns="0" tIns="0" rIns="0" bIns="0" rtlCol="0"/>
            <a:lstStyle/>
            <a:p>
              <a:endParaRPr/>
            </a:p>
          </p:txBody>
        </p:sp>
      </p:grpSp>
      <p:sp>
        <p:nvSpPr>
          <p:cNvPr id="8" name="object 8"/>
          <p:cNvSpPr txBox="1"/>
          <p:nvPr/>
        </p:nvSpPr>
        <p:spPr>
          <a:xfrm>
            <a:off x="8998682" y="564387"/>
            <a:ext cx="2872105" cy="452120"/>
          </a:xfrm>
          <a:prstGeom prst="rect">
            <a:avLst/>
          </a:prstGeom>
        </p:spPr>
        <p:txBody>
          <a:bodyPr vert="horz" wrap="square" lIns="0" tIns="12700" rIns="0" bIns="0" rtlCol="0">
            <a:spAutoFit/>
          </a:bodyPr>
          <a:lstStyle/>
          <a:p>
            <a:pPr marL="12700">
              <a:lnSpc>
                <a:spcPct val="100000"/>
              </a:lnSpc>
              <a:spcBef>
                <a:spcPts val="100"/>
              </a:spcBef>
            </a:pPr>
            <a:r>
              <a:rPr sz="2800" b="1" i="1" dirty="0">
                <a:solidFill>
                  <a:srgbClr val="C55A11"/>
                </a:solidFill>
                <a:latin typeface="Century Gothic"/>
                <a:cs typeface="Century Gothic"/>
              </a:rPr>
              <a:t>Éviter</a:t>
            </a:r>
            <a:r>
              <a:rPr sz="2800" b="1" i="1" spc="-30" dirty="0">
                <a:solidFill>
                  <a:srgbClr val="C55A11"/>
                </a:solidFill>
                <a:latin typeface="Century Gothic"/>
                <a:cs typeface="Century Gothic"/>
              </a:rPr>
              <a:t> </a:t>
            </a:r>
            <a:r>
              <a:rPr sz="2800" b="1" i="1" dirty="0">
                <a:solidFill>
                  <a:srgbClr val="C55A11"/>
                </a:solidFill>
                <a:latin typeface="Century Gothic"/>
                <a:cs typeface="Century Gothic"/>
              </a:rPr>
              <a:t>les</a:t>
            </a:r>
            <a:r>
              <a:rPr sz="2800" b="1" i="1" spc="-25" dirty="0">
                <a:solidFill>
                  <a:srgbClr val="C55A11"/>
                </a:solidFill>
                <a:latin typeface="Century Gothic"/>
                <a:cs typeface="Century Gothic"/>
              </a:rPr>
              <a:t> </a:t>
            </a:r>
            <a:r>
              <a:rPr sz="2800" b="1" i="1" spc="-10" dirty="0">
                <a:solidFill>
                  <a:srgbClr val="C55A11"/>
                </a:solidFill>
                <a:latin typeface="Century Gothic"/>
                <a:cs typeface="Century Gothic"/>
              </a:rPr>
              <a:t>ellipses</a:t>
            </a:r>
            <a:endParaRPr sz="2800" dirty="0">
              <a:latin typeface="Century Gothic"/>
              <a:cs typeface="Century Gothic"/>
            </a:endParaRPr>
          </a:p>
        </p:txBody>
      </p:sp>
      <p:sp>
        <p:nvSpPr>
          <p:cNvPr id="9" name="object 9"/>
          <p:cNvSpPr txBox="1"/>
          <p:nvPr/>
        </p:nvSpPr>
        <p:spPr>
          <a:xfrm>
            <a:off x="9259032" y="985011"/>
            <a:ext cx="2351405" cy="452120"/>
          </a:xfrm>
          <a:prstGeom prst="rect">
            <a:avLst/>
          </a:prstGeom>
        </p:spPr>
        <p:txBody>
          <a:bodyPr vert="horz" wrap="square" lIns="0" tIns="12700" rIns="0" bIns="0" rtlCol="0">
            <a:spAutoFit/>
          </a:bodyPr>
          <a:lstStyle/>
          <a:p>
            <a:pPr marL="12700">
              <a:lnSpc>
                <a:spcPct val="100000"/>
              </a:lnSpc>
              <a:spcBef>
                <a:spcPts val="100"/>
              </a:spcBef>
            </a:pPr>
            <a:r>
              <a:rPr sz="2800" b="1" i="1" dirty="0">
                <a:solidFill>
                  <a:srgbClr val="C55A11"/>
                </a:solidFill>
                <a:latin typeface="Century Gothic"/>
                <a:cs typeface="Century Gothic"/>
              </a:rPr>
              <a:t>temporelles</a:t>
            </a:r>
            <a:r>
              <a:rPr sz="2800" b="1" i="1" spc="-114" dirty="0">
                <a:solidFill>
                  <a:srgbClr val="C55A11"/>
                </a:solidFill>
                <a:latin typeface="Century Gothic"/>
                <a:cs typeface="Century Gothic"/>
              </a:rPr>
              <a:t> </a:t>
            </a:r>
            <a:r>
              <a:rPr sz="2800" b="1" i="1" spc="-50" dirty="0">
                <a:solidFill>
                  <a:srgbClr val="C55A11"/>
                </a:solidFill>
                <a:latin typeface="Century Gothic"/>
                <a:cs typeface="Century Gothic"/>
              </a:rPr>
              <a:t>?</a:t>
            </a:r>
            <a:endParaRPr sz="2800" dirty="0">
              <a:latin typeface="Century Gothic"/>
              <a:cs typeface="Century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212793"/>
            <a:ext cx="12192000" cy="684530"/>
          </a:xfrm>
          <a:custGeom>
            <a:avLst/>
            <a:gdLst/>
            <a:ahLst/>
            <a:cxnLst/>
            <a:rect l="l" t="t" r="r" b="b"/>
            <a:pathLst>
              <a:path w="12192000" h="684530">
                <a:moveTo>
                  <a:pt x="0" y="684000"/>
                </a:moveTo>
                <a:lnTo>
                  <a:pt x="0" y="0"/>
                </a:lnTo>
                <a:lnTo>
                  <a:pt x="12192000" y="0"/>
                </a:lnTo>
                <a:lnTo>
                  <a:pt x="12192000" y="684000"/>
                </a:lnTo>
                <a:lnTo>
                  <a:pt x="0" y="684000"/>
                </a:lnTo>
                <a:close/>
              </a:path>
            </a:pathLst>
          </a:custGeom>
          <a:solidFill>
            <a:srgbClr val="DAE3F3"/>
          </a:solidFill>
        </p:spPr>
        <p:txBody>
          <a:bodyPr wrap="square" lIns="0" tIns="0" rIns="0" bIns="0" rtlCol="0"/>
          <a:lstStyle/>
          <a:p>
            <a:endParaRPr/>
          </a:p>
        </p:txBody>
      </p:sp>
      <p:sp>
        <p:nvSpPr>
          <p:cNvPr id="3" name="object 3"/>
          <p:cNvSpPr txBox="1">
            <a:spLocks noGrp="1"/>
          </p:cNvSpPr>
          <p:nvPr>
            <p:ph type="title"/>
          </p:nvPr>
        </p:nvSpPr>
        <p:spPr>
          <a:xfrm>
            <a:off x="792511" y="227076"/>
            <a:ext cx="7315200" cy="604520"/>
          </a:xfrm>
          <a:prstGeom prst="rect">
            <a:avLst/>
          </a:prstGeom>
        </p:spPr>
        <p:txBody>
          <a:bodyPr vert="horz" wrap="square" lIns="0" tIns="12700" rIns="0" bIns="0" rtlCol="0">
            <a:spAutoFit/>
          </a:bodyPr>
          <a:lstStyle/>
          <a:p>
            <a:pPr marL="12700">
              <a:lnSpc>
                <a:spcPct val="100000"/>
              </a:lnSpc>
              <a:spcBef>
                <a:spcPts val="100"/>
              </a:spcBef>
            </a:pPr>
            <a:r>
              <a:rPr dirty="0">
                <a:solidFill>
                  <a:srgbClr val="203864"/>
                </a:solidFill>
              </a:rPr>
              <a:t>Le</a:t>
            </a:r>
            <a:r>
              <a:rPr spc="-45" dirty="0">
                <a:solidFill>
                  <a:srgbClr val="203864"/>
                </a:solidFill>
              </a:rPr>
              <a:t> </a:t>
            </a:r>
            <a:r>
              <a:rPr dirty="0">
                <a:solidFill>
                  <a:srgbClr val="203864"/>
                </a:solidFill>
              </a:rPr>
              <a:t>rapport</a:t>
            </a:r>
            <a:r>
              <a:rPr spc="-45" dirty="0">
                <a:solidFill>
                  <a:srgbClr val="203864"/>
                </a:solidFill>
              </a:rPr>
              <a:t> </a:t>
            </a:r>
            <a:r>
              <a:rPr dirty="0">
                <a:solidFill>
                  <a:srgbClr val="203864"/>
                </a:solidFill>
              </a:rPr>
              <a:t>de</a:t>
            </a:r>
            <a:r>
              <a:rPr spc="-40" dirty="0">
                <a:solidFill>
                  <a:srgbClr val="203864"/>
                </a:solidFill>
              </a:rPr>
              <a:t> </a:t>
            </a:r>
            <a:r>
              <a:rPr dirty="0">
                <a:solidFill>
                  <a:srgbClr val="203864"/>
                </a:solidFill>
              </a:rPr>
              <a:t>jury</a:t>
            </a:r>
            <a:r>
              <a:rPr spc="-45" dirty="0">
                <a:solidFill>
                  <a:srgbClr val="203864"/>
                </a:solidFill>
              </a:rPr>
              <a:t> </a:t>
            </a:r>
            <a:r>
              <a:rPr dirty="0">
                <a:solidFill>
                  <a:srgbClr val="203864"/>
                </a:solidFill>
              </a:rPr>
              <a:t>–</a:t>
            </a:r>
            <a:r>
              <a:rPr spc="-45" dirty="0">
                <a:solidFill>
                  <a:srgbClr val="203864"/>
                </a:solidFill>
              </a:rPr>
              <a:t> </a:t>
            </a:r>
            <a:r>
              <a:rPr dirty="0">
                <a:solidFill>
                  <a:srgbClr val="203864"/>
                </a:solidFill>
              </a:rPr>
              <a:t>2024</a:t>
            </a:r>
            <a:r>
              <a:rPr spc="-50" dirty="0">
                <a:solidFill>
                  <a:srgbClr val="203864"/>
                </a:solidFill>
              </a:rPr>
              <a:t> </a:t>
            </a:r>
            <a:r>
              <a:rPr spc="-10" dirty="0">
                <a:solidFill>
                  <a:srgbClr val="203864"/>
                </a:solidFill>
              </a:rPr>
              <a:t>(2023)</a:t>
            </a:r>
          </a:p>
        </p:txBody>
      </p:sp>
      <p:sp>
        <p:nvSpPr>
          <p:cNvPr id="4" name="object 4"/>
          <p:cNvSpPr txBox="1"/>
          <p:nvPr/>
        </p:nvSpPr>
        <p:spPr>
          <a:xfrm>
            <a:off x="411228" y="2781300"/>
            <a:ext cx="9197340" cy="3073400"/>
          </a:xfrm>
          <a:prstGeom prst="rect">
            <a:avLst/>
          </a:prstGeom>
        </p:spPr>
        <p:txBody>
          <a:bodyPr vert="horz" wrap="square" lIns="0" tIns="12700" rIns="0" bIns="0" rtlCol="0">
            <a:spAutoFit/>
          </a:bodyPr>
          <a:lstStyle/>
          <a:p>
            <a:pPr marL="298450" marR="508000" indent="-285750">
              <a:lnSpc>
                <a:spcPct val="100000"/>
              </a:lnSpc>
              <a:spcBef>
                <a:spcPts val="100"/>
              </a:spcBef>
              <a:buChar char="-"/>
              <a:tabLst>
                <a:tab pos="298450" algn="l"/>
              </a:tabLst>
            </a:pPr>
            <a:r>
              <a:rPr sz="2000" dirty="0">
                <a:latin typeface="Century Gothic"/>
                <a:cs typeface="Century Gothic"/>
              </a:rPr>
              <a:t>Utiliser</a:t>
            </a:r>
            <a:r>
              <a:rPr sz="2000" spc="-50" dirty="0">
                <a:latin typeface="Century Gothic"/>
                <a:cs typeface="Century Gothic"/>
              </a:rPr>
              <a:t> </a:t>
            </a:r>
            <a:r>
              <a:rPr sz="2000" dirty="0">
                <a:latin typeface="Century Gothic"/>
                <a:cs typeface="Century Gothic"/>
              </a:rPr>
              <a:t>vos</a:t>
            </a:r>
            <a:r>
              <a:rPr sz="2000" spc="-45" dirty="0">
                <a:latin typeface="Century Gothic"/>
                <a:cs typeface="Century Gothic"/>
              </a:rPr>
              <a:t> </a:t>
            </a:r>
            <a:r>
              <a:rPr sz="2000" b="1" dirty="0">
                <a:latin typeface="Century Gothic"/>
                <a:cs typeface="Century Gothic"/>
              </a:rPr>
              <a:t>références</a:t>
            </a:r>
            <a:r>
              <a:rPr sz="2000" b="1" spc="-40" dirty="0">
                <a:latin typeface="Century Gothic"/>
                <a:cs typeface="Century Gothic"/>
              </a:rPr>
              <a:t> </a:t>
            </a:r>
            <a:r>
              <a:rPr sz="2000" b="1" dirty="0">
                <a:latin typeface="Century Gothic"/>
                <a:cs typeface="Century Gothic"/>
              </a:rPr>
              <a:t>d’écrits</a:t>
            </a:r>
            <a:r>
              <a:rPr sz="2000" b="1" spc="-45" dirty="0">
                <a:latin typeface="Century Gothic"/>
                <a:cs typeface="Century Gothic"/>
              </a:rPr>
              <a:t> </a:t>
            </a:r>
            <a:r>
              <a:rPr sz="2000" b="1" dirty="0">
                <a:latin typeface="Century Gothic"/>
                <a:cs typeface="Century Gothic"/>
              </a:rPr>
              <a:t>2</a:t>
            </a:r>
            <a:r>
              <a:rPr sz="2000" b="1" spc="-30" dirty="0">
                <a:latin typeface="Century Gothic"/>
                <a:cs typeface="Century Gothic"/>
              </a:rPr>
              <a:t> </a:t>
            </a:r>
            <a:r>
              <a:rPr sz="2000" dirty="0">
                <a:latin typeface="Century Gothic"/>
                <a:cs typeface="Century Gothic"/>
              </a:rPr>
              <a:t>avec</a:t>
            </a:r>
            <a:r>
              <a:rPr sz="2000" spc="-35" dirty="0">
                <a:latin typeface="Century Gothic"/>
                <a:cs typeface="Century Gothic"/>
              </a:rPr>
              <a:t> </a:t>
            </a:r>
            <a:r>
              <a:rPr sz="2000" dirty="0">
                <a:latin typeface="Century Gothic"/>
                <a:cs typeface="Century Gothic"/>
              </a:rPr>
              <a:t>un</a:t>
            </a:r>
            <a:r>
              <a:rPr sz="2000" spc="-40" dirty="0">
                <a:latin typeface="Century Gothic"/>
                <a:cs typeface="Century Gothic"/>
              </a:rPr>
              <a:t> </a:t>
            </a:r>
            <a:r>
              <a:rPr sz="2000" b="1" i="1" dirty="0">
                <a:solidFill>
                  <a:srgbClr val="548235"/>
                </a:solidFill>
                <a:latin typeface="Century Gothic"/>
                <a:cs typeface="Century Gothic"/>
              </a:rPr>
              <a:t>regard</a:t>
            </a:r>
            <a:r>
              <a:rPr sz="2000" b="1" i="1" spc="-30" dirty="0">
                <a:solidFill>
                  <a:srgbClr val="548235"/>
                </a:solidFill>
                <a:latin typeface="Century Gothic"/>
                <a:cs typeface="Century Gothic"/>
              </a:rPr>
              <a:t> </a:t>
            </a:r>
            <a:r>
              <a:rPr sz="2000" b="1" i="1" dirty="0">
                <a:solidFill>
                  <a:srgbClr val="548235"/>
                </a:solidFill>
                <a:latin typeface="Century Gothic"/>
                <a:cs typeface="Century Gothic"/>
              </a:rPr>
              <a:t>critique</a:t>
            </a:r>
            <a:r>
              <a:rPr sz="2000" b="1" i="1" spc="-45" dirty="0">
                <a:solidFill>
                  <a:srgbClr val="548235"/>
                </a:solidFill>
                <a:latin typeface="Century Gothic"/>
                <a:cs typeface="Century Gothic"/>
              </a:rPr>
              <a:t> </a:t>
            </a:r>
            <a:r>
              <a:rPr sz="2000" dirty="0">
                <a:latin typeface="Century Gothic"/>
                <a:cs typeface="Century Gothic"/>
              </a:rPr>
              <a:t>selon</a:t>
            </a:r>
            <a:r>
              <a:rPr sz="2000" spc="-35" dirty="0">
                <a:latin typeface="Century Gothic"/>
                <a:cs typeface="Century Gothic"/>
              </a:rPr>
              <a:t> </a:t>
            </a:r>
            <a:r>
              <a:rPr sz="2000" dirty="0">
                <a:latin typeface="Century Gothic"/>
                <a:cs typeface="Century Gothic"/>
              </a:rPr>
              <a:t>le</a:t>
            </a:r>
            <a:r>
              <a:rPr sz="2000" spc="-40" dirty="0">
                <a:latin typeface="Century Gothic"/>
                <a:cs typeface="Century Gothic"/>
              </a:rPr>
              <a:t> </a:t>
            </a:r>
            <a:r>
              <a:rPr sz="2000" spc="-10" dirty="0">
                <a:latin typeface="Century Gothic"/>
                <a:cs typeface="Century Gothic"/>
              </a:rPr>
              <a:t>sujet </a:t>
            </a:r>
            <a:r>
              <a:rPr sz="2000" dirty="0">
                <a:latin typeface="Century Gothic"/>
                <a:cs typeface="Century Gothic"/>
              </a:rPr>
              <a:t>(ex:</a:t>
            </a:r>
            <a:r>
              <a:rPr sz="2000" spc="-35" dirty="0">
                <a:latin typeface="Century Gothic"/>
                <a:cs typeface="Century Gothic"/>
              </a:rPr>
              <a:t> </a:t>
            </a:r>
            <a:r>
              <a:rPr sz="2000" dirty="0">
                <a:latin typeface="Century Gothic"/>
                <a:cs typeface="Century Gothic"/>
              </a:rPr>
              <a:t>Eval</a:t>
            </a:r>
            <a:r>
              <a:rPr sz="2000" spc="-25" dirty="0">
                <a:latin typeface="Century Gothic"/>
                <a:cs typeface="Century Gothic"/>
              </a:rPr>
              <a:t> </a:t>
            </a:r>
            <a:r>
              <a:rPr sz="2000" dirty="0">
                <a:latin typeface="Century Gothic"/>
                <a:cs typeface="Century Gothic"/>
              </a:rPr>
              <a:t>par</a:t>
            </a:r>
            <a:r>
              <a:rPr sz="2000" spc="-30" dirty="0">
                <a:latin typeface="Century Gothic"/>
                <a:cs typeface="Century Gothic"/>
              </a:rPr>
              <a:t> </a:t>
            </a:r>
            <a:r>
              <a:rPr sz="2000" spc="-10" dirty="0">
                <a:latin typeface="Century Gothic"/>
                <a:cs typeface="Century Gothic"/>
              </a:rPr>
              <a:t>capitalisation/autoréférencée….)</a:t>
            </a:r>
            <a:endParaRPr sz="2000" dirty="0">
              <a:latin typeface="Century Gothic"/>
              <a:cs typeface="Century Gothic"/>
            </a:endParaRPr>
          </a:p>
          <a:p>
            <a:pPr marL="297815" indent="-285115">
              <a:lnSpc>
                <a:spcPct val="100000"/>
              </a:lnSpc>
              <a:spcBef>
                <a:spcPts val="2400"/>
              </a:spcBef>
              <a:buChar char="-"/>
              <a:tabLst>
                <a:tab pos="297815" algn="l"/>
              </a:tabLst>
            </a:pPr>
            <a:r>
              <a:rPr sz="2000" dirty="0">
                <a:latin typeface="Century Gothic"/>
                <a:cs typeface="Century Gothic"/>
              </a:rPr>
              <a:t>Utiliser</a:t>
            </a:r>
            <a:r>
              <a:rPr sz="2000" spc="-40" dirty="0">
                <a:latin typeface="Century Gothic"/>
                <a:cs typeface="Century Gothic"/>
              </a:rPr>
              <a:t> </a:t>
            </a:r>
            <a:r>
              <a:rPr sz="2000" dirty="0">
                <a:latin typeface="Century Gothic"/>
                <a:cs typeface="Century Gothic"/>
              </a:rPr>
              <a:t>le</a:t>
            </a:r>
            <a:r>
              <a:rPr sz="2000" spc="-30" dirty="0">
                <a:latin typeface="Century Gothic"/>
                <a:cs typeface="Century Gothic"/>
              </a:rPr>
              <a:t> </a:t>
            </a:r>
            <a:r>
              <a:rPr sz="2000" u="sng" dirty="0">
                <a:uFill>
                  <a:solidFill>
                    <a:srgbClr val="000000"/>
                  </a:solidFill>
                </a:uFill>
                <a:latin typeface="Century Gothic"/>
                <a:cs typeface="Century Gothic"/>
              </a:rPr>
              <a:t>Dossier</a:t>
            </a:r>
            <a:r>
              <a:rPr sz="2000" u="sng" spc="-35" dirty="0">
                <a:uFill>
                  <a:solidFill>
                    <a:srgbClr val="000000"/>
                  </a:solidFill>
                </a:uFill>
                <a:latin typeface="Century Gothic"/>
                <a:cs typeface="Century Gothic"/>
              </a:rPr>
              <a:t> </a:t>
            </a:r>
            <a:r>
              <a:rPr sz="2000" u="sng" dirty="0">
                <a:uFill>
                  <a:solidFill>
                    <a:srgbClr val="000000"/>
                  </a:solidFill>
                </a:uFill>
                <a:latin typeface="Century Gothic"/>
                <a:cs typeface="Century Gothic"/>
              </a:rPr>
              <a:t>EPS</a:t>
            </a:r>
            <a:r>
              <a:rPr sz="2000" u="sng" spc="-25" dirty="0">
                <a:uFill>
                  <a:solidFill>
                    <a:srgbClr val="000000"/>
                  </a:solidFill>
                </a:uFill>
                <a:latin typeface="Century Gothic"/>
                <a:cs typeface="Century Gothic"/>
              </a:rPr>
              <a:t> </a:t>
            </a:r>
            <a:r>
              <a:rPr sz="2000" u="sng" dirty="0">
                <a:uFill>
                  <a:solidFill>
                    <a:srgbClr val="000000"/>
                  </a:solidFill>
                </a:uFill>
                <a:latin typeface="Century Gothic"/>
                <a:cs typeface="Century Gothic"/>
              </a:rPr>
              <a:t>n°</a:t>
            </a:r>
            <a:r>
              <a:rPr sz="2000" u="sng" spc="-30" dirty="0">
                <a:uFill>
                  <a:solidFill>
                    <a:srgbClr val="000000"/>
                  </a:solidFill>
                </a:uFill>
                <a:latin typeface="Century Gothic"/>
                <a:cs typeface="Century Gothic"/>
              </a:rPr>
              <a:t> </a:t>
            </a:r>
            <a:r>
              <a:rPr sz="2000" u="sng" dirty="0">
                <a:uFill>
                  <a:solidFill>
                    <a:srgbClr val="000000"/>
                  </a:solidFill>
                </a:uFill>
                <a:latin typeface="Century Gothic"/>
                <a:cs typeface="Century Gothic"/>
              </a:rPr>
              <a:t>84</a:t>
            </a:r>
            <a:r>
              <a:rPr sz="2000" u="sng" spc="-25" dirty="0">
                <a:uFill>
                  <a:solidFill>
                    <a:srgbClr val="000000"/>
                  </a:solidFill>
                </a:uFill>
                <a:latin typeface="Century Gothic"/>
                <a:cs typeface="Century Gothic"/>
              </a:rPr>
              <a:t> </a:t>
            </a:r>
            <a:r>
              <a:rPr sz="2000" u="sng" dirty="0">
                <a:uFill>
                  <a:solidFill>
                    <a:srgbClr val="000000"/>
                  </a:solidFill>
                </a:uFill>
                <a:latin typeface="Century Gothic"/>
                <a:cs typeface="Century Gothic"/>
              </a:rPr>
              <a:t>-</a:t>
            </a:r>
            <a:r>
              <a:rPr sz="2000" u="sng" spc="-35" dirty="0">
                <a:uFill>
                  <a:solidFill>
                    <a:srgbClr val="000000"/>
                  </a:solidFill>
                </a:uFill>
                <a:latin typeface="Century Gothic"/>
                <a:cs typeface="Century Gothic"/>
              </a:rPr>
              <a:t> </a:t>
            </a:r>
            <a:r>
              <a:rPr sz="2000" u="sng" dirty="0">
                <a:uFill>
                  <a:solidFill>
                    <a:srgbClr val="000000"/>
                  </a:solidFill>
                </a:uFill>
                <a:latin typeface="Century Gothic"/>
                <a:cs typeface="Century Gothic"/>
              </a:rPr>
              <a:t>L’EPS</a:t>
            </a:r>
            <a:r>
              <a:rPr sz="2000" u="sng" spc="-25" dirty="0">
                <a:uFill>
                  <a:solidFill>
                    <a:srgbClr val="000000"/>
                  </a:solidFill>
                </a:uFill>
                <a:latin typeface="Century Gothic"/>
                <a:cs typeface="Century Gothic"/>
              </a:rPr>
              <a:t> </a:t>
            </a:r>
            <a:r>
              <a:rPr sz="2000" u="sng" dirty="0">
                <a:uFill>
                  <a:solidFill>
                    <a:srgbClr val="000000"/>
                  </a:solidFill>
                </a:uFill>
                <a:latin typeface="Century Gothic"/>
                <a:cs typeface="Century Gothic"/>
              </a:rPr>
              <a:t>du</a:t>
            </a:r>
            <a:r>
              <a:rPr sz="2000" u="sng" spc="-35" dirty="0">
                <a:uFill>
                  <a:solidFill>
                    <a:srgbClr val="000000"/>
                  </a:solidFill>
                </a:uFill>
                <a:latin typeface="Century Gothic"/>
                <a:cs typeface="Century Gothic"/>
              </a:rPr>
              <a:t> </a:t>
            </a:r>
            <a:r>
              <a:rPr sz="2000" u="sng" dirty="0">
                <a:uFill>
                  <a:solidFill>
                    <a:srgbClr val="000000"/>
                  </a:solidFill>
                </a:uFill>
                <a:latin typeface="Century Gothic"/>
                <a:cs typeface="Century Gothic"/>
              </a:rPr>
              <a:t>dedans</a:t>
            </a:r>
            <a:r>
              <a:rPr sz="2000" u="none" spc="-35" dirty="0">
                <a:latin typeface="Century Gothic"/>
                <a:cs typeface="Century Gothic"/>
              </a:rPr>
              <a:t> </a:t>
            </a:r>
            <a:r>
              <a:rPr sz="2000" u="none" dirty="0">
                <a:latin typeface="Century Gothic"/>
                <a:cs typeface="Century Gothic"/>
              </a:rPr>
              <a:t>(Sève</a:t>
            </a:r>
            <a:r>
              <a:rPr sz="2000" u="none" spc="-30" dirty="0">
                <a:latin typeface="Century Gothic"/>
                <a:cs typeface="Century Gothic"/>
              </a:rPr>
              <a:t> </a:t>
            </a:r>
            <a:r>
              <a:rPr sz="2000" u="none" dirty="0">
                <a:latin typeface="Century Gothic"/>
                <a:cs typeface="Century Gothic"/>
              </a:rPr>
              <a:t>et</a:t>
            </a:r>
            <a:r>
              <a:rPr sz="2000" u="none" spc="-35" dirty="0">
                <a:latin typeface="Century Gothic"/>
                <a:cs typeface="Century Gothic"/>
              </a:rPr>
              <a:t> </a:t>
            </a:r>
            <a:r>
              <a:rPr sz="2000" u="none" dirty="0">
                <a:latin typeface="Century Gothic"/>
                <a:cs typeface="Century Gothic"/>
              </a:rPr>
              <a:t>Terré,</a:t>
            </a:r>
            <a:r>
              <a:rPr sz="2000" u="none" spc="-35" dirty="0">
                <a:latin typeface="Century Gothic"/>
                <a:cs typeface="Century Gothic"/>
              </a:rPr>
              <a:t> </a:t>
            </a:r>
            <a:r>
              <a:rPr sz="2000" u="none" spc="-10" dirty="0">
                <a:latin typeface="Century Gothic"/>
                <a:cs typeface="Century Gothic"/>
              </a:rPr>
              <a:t>2016)</a:t>
            </a:r>
            <a:endParaRPr sz="2000" dirty="0">
              <a:latin typeface="Century Gothic"/>
              <a:cs typeface="Century Gothic"/>
            </a:endParaRPr>
          </a:p>
          <a:p>
            <a:pPr marL="354965" indent="-342265">
              <a:lnSpc>
                <a:spcPct val="100000"/>
              </a:lnSpc>
              <a:buFont typeface="Segoe UI Symbol"/>
              <a:buChar char="➔"/>
              <a:tabLst>
                <a:tab pos="354965" algn="l"/>
              </a:tabLst>
            </a:pPr>
            <a:r>
              <a:rPr sz="2000" dirty="0">
                <a:latin typeface="Century Gothic"/>
                <a:cs typeface="Century Gothic"/>
              </a:rPr>
              <a:t>Présentation</a:t>
            </a:r>
            <a:r>
              <a:rPr sz="2000" spc="-45" dirty="0">
                <a:latin typeface="Century Gothic"/>
                <a:cs typeface="Century Gothic"/>
              </a:rPr>
              <a:t> </a:t>
            </a:r>
            <a:r>
              <a:rPr sz="2000" dirty="0">
                <a:latin typeface="Century Gothic"/>
                <a:cs typeface="Century Gothic"/>
              </a:rPr>
              <a:t>du</a:t>
            </a:r>
            <a:r>
              <a:rPr sz="2000" spc="-50" dirty="0">
                <a:latin typeface="Century Gothic"/>
                <a:cs typeface="Century Gothic"/>
              </a:rPr>
              <a:t> </a:t>
            </a:r>
            <a:r>
              <a:rPr sz="2000" dirty="0">
                <a:latin typeface="Century Gothic"/>
                <a:cs typeface="Century Gothic"/>
              </a:rPr>
              <a:t>contexte</a:t>
            </a:r>
            <a:r>
              <a:rPr sz="2000" spc="-45" dirty="0">
                <a:latin typeface="Century Gothic"/>
                <a:cs typeface="Century Gothic"/>
              </a:rPr>
              <a:t> </a:t>
            </a:r>
            <a:r>
              <a:rPr sz="2000" dirty="0">
                <a:latin typeface="Century Gothic"/>
                <a:cs typeface="Century Gothic"/>
              </a:rPr>
              <a:t>des</a:t>
            </a:r>
            <a:r>
              <a:rPr sz="2000" spc="-50" dirty="0">
                <a:latin typeface="Century Gothic"/>
                <a:cs typeface="Century Gothic"/>
              </a:rPr>
              <a:t> </a:t>
            </a:r>
            <a:r>
              <a:rPr sz="2000" dirty="0">
                <a:latin typeface="Century Gothic"/>
                <a:cs typeface="Century Gothic"/>
              </a:rPr>
              <a:t>réformes</a:t>
            </a:r>
            <a:r>
              <a:rPr sz="2000" spc="-50" dirty="0">
                <a:latin typeface="Century Gothic"/>
                <a:cs typeface="Century Gothic"/>
              </a:rPr>
              <a:t> </a:t>
            </a:r>
            <a:r>
              <a:rPr sz="2000" dirty="0">
                <a:latin typeface="Century Gothic"/>
                <a:cs typeface="Century Gothic"/>
              </a:rPr>
              <a:t>des</a:t>
            </a:r>
            <a:r>
              <a:rPr sz="2000" spc="-50" dirty="0">
                <a:latin typeface="Century Gothic"/>
                <a:cs typeface="Century Gothic"/>
              </a:rPr>
              <a:t> </a:t>
            </a:r>
            <a:r>
              <a:rPr sz="2000" dirty="0">
                <a:latin typeface="Century Gothic"/>
                <a:cs typeface="Century Gothic"/>
              </a:rPr>
              <a:t>programmes</a:t>
            </a:r>
            <a:r>
              <a:rPr sz="2000" spc="-50" dirty="0">
                <a:latin typeface="Century Gothic"/>
                <a:cs typeface="Century Gothic"/>
              </a:rPr>
              <a:t> </a:t>
            </a:r>
            <a:r>
              <a:rPr sz="2000" dirty="0">
                <a:latin typeface="Century Gothic"/>
                <a:cs typeface="Century Gothic"/>
              </a:rPr>
              <a:t>2008</a:t>
            </a:r>
            <a:r>
              <a:rPr sz="2000" spc="-40" dirty="0">
                <a:latin typeface="Century Gothic"/>
                <a:cs typeface="Century Gothic"/>
              </a:rPr>
              <a:t> </a:t>
            </a:r>
            <a:r>
              <a:rPr sz="2000" dirty="0">
                <a:latin typeface="Century Gothic"/>
                <a:cs typeface="Century Gothic"/>
              </a:rPr>
              <a:t>et</a:t>
            </a:r>
            <a:r>
              <a:rPr sz="2000" spc="-50" dirty="0">
                <a:latin typeface="Century Gothic"/>
                <a:cs typeface="Century Gothic"/>
              </a:rPr>
              <a:t> </a:t>
            </a:r>
            <a:r>
              <a:rPr sz="2000" spc="-20" dirty="0">
                <a:latin typeface="Century Gothic"/>
                <a:cs typeface="Century Gothic"/>
              </a:rPr>
              <a:t>2015</a:t>
            </a:r>
            <a:endParaRPr sz="2000" dirty="0">
              <a:latin typeface="Century Gothic"/>
              <a:cs typeface="Century Gothic"/>
            </a:endParaRPr>
          </a:p>
          <a:p>
            <a:pPr marL="298450" marR="5080" indent="-285750">
              <a:lnSpc>
                <a:spcPct val="100000"/>
              </a:lnSpc>
              <a:spcBef>
                <a:spcPts val="2400"/>
              </a:spcBef>
              <a:buChar char="-"/>
              <a:tabLst>
                <a:tab pos="298450" algn="l"/>
              </a:tabLst>
            </a:pPr>
            <a:r>
              <a:rPr sz="2000" dirty="0">
                <a:latin typeface="Century Gothic"/>
                <a:cs typeface="Century Gothic"/>
              </a:rPr>
              <a:t>Francis</a:t>
            </a:r>
            <a:r>
              <a:rPr sz="2000" spc="-45" dirty="0">
                <a:latin typeface="Century Gothic"/>
                <a:cs typeface="Century Gothic"/>
              </a:rPr>
              <a:t> </a:t>
            </a:r>
            <a:r>
              <a:rPr sz="2000" dirty="0">
                <a:latin typeface="Century Gothic"/>
                <a:cs typeface="Century Gothic"/>
              </a:rPr>
              <a:t>Bergé</a:t>
            </a:r>
            <a:r>
              <a:rPr sz="2000" spc="-35" dirty="0">
                <a:latin typeface="Century Gothic"/>
                <a:cs typeface="Century Gothic"/>
              </a:rPr>
              <a:t> </a:t>
            </a:r>
            <a:r>
              <a:rPr sz="2000" dirty="0">
                <a:latin typeface="Century Gothic"/>
                <a:cs typeface="Century Gothic"/>
              </a:rPr>
              <a:t>:</a:t>
            </a:r>
            <a:r>
              <a:rPr sz="2000" spc="-40" dirty="0">
                <a:latin typeface="Century Gothic"/>
                <a:cs typeface="Century Gothic"/>
              </a:rPr>
              <a:t> </a:t>
            </a:r>
            <a:r>
              <a:rPr sz="2000" u="sng" dirty="0">
                <a:uFill>
                  <a:solidFill>
                    <a:srgbClr val="000000"/>
                  </a:solidFill>
                </a:uFill>
                <a:latin typeface="Century Gothic"/>
                <a:cs typeface="Century Gothic"/>
              </a:rPr>
              <a:t>«</a:t>
            </a:r>
            <a:r>
              <a:rPr sz="2000" u="sng" spc="-35" dirty="0">
                <a:uFill>
                  <a:solidFill>
                    <a:srgbClr val="000000"/>
                  </a:solidFill>
                </a:uFill>
                <a:latin typeface="Century Gothic"/>
                <a:cs typeface="Century Gothic"/>
              </a:rPr>
              <a:t> </a:t>
            </a:r>
            <a:r>
              <a:rPr sz="2000" u="sng" dirty="0">
                <a:uFill>
                  <a:solidFill>
                    <a:srgbClr val="000000"/>
                  </a:solidFill>
                </a:uFill>
                <a:latin typeface="Century Gothic"/>
                <a:cs typeface="Century Gothic"/>
              </a:rPr>
              <a:t>L’EPS</a:t>
            </a:r>
            <a:r>
              <a:rPr sz="2000" u="sng" spc="-30" dirty="0">
                <a:uFill>
                  <a:solidFill>
                    <a:srgbClr val="000000"/>
                  </a:solidFill>
                </a:uFill>
                <a:latin typeface="Century Gothic"/>
                <a:cs typeface="Century Gothic"/>
              </a:rPr>
              <a:t> </a:t>
            </a:r>
            <a:r>
              <a:rPr sz="2000" u="sng" dirty="0">
                <a:uFill>
                  <a:solidFill>
                    <a:srgbClr val="000000"/>
                  </a:solidFill>
                </a:uFill>
                <a:latin typeface="Century Gothic"/>
                <a:cs typeface="Century Gothic"/>
              </a:rPr>
              <a:t>de</a:t>
            </a:r>
            <a:r>
              <a:rPr sz="2000" u="sng" spc="-35" dirty="0">
                <a:uFill>
                  <a:solidFill>
                    <a:srgbClr val="000000"/>
                  </a:solidFill>
                </a:uFill>
                <a:latin typeface="Century Gothic"/>
                <a:cs typeface="Century Gothic"/>
              </a:rPr>
              <a:t> </a:t>
            </a:r>
            <a:r>
              <a:rPr sz="2000" u="sng" dirty="0">
                <a:uFill>
                  <a:solidFill>
                    <a:srgbClr val="000000"/>
                  </a:solidFill>
                </a:uFill>
                <a:latin typeface="Century Gothic"/>
                <a:cs typeface="Century Gothic"/>
              </a:rPr>
              <a:t>2000</a:t>
            </a:r>
            <a:r>
              <a:rPr sz="2000" u="sng" spc="-30" dirty="0">
                <a:uFill>
                  <a:solidFill>
                    <a:srgbClr val="000000"/>
                  </a:solidFill>
                </a:uFill>
                <a:latin typeface="Century Gothic"/>
                <a:cs typeface="Century Gothic"/>
              </a:rPr>
              <a:t> </a:t>
            </a:r>
            <a:r>
              <a:rPr sz="2000" u="sng" dirty="0">
                <a:uFill>
                  <a:solidFill>
                    <a:srgbClr val="000000"/>
                  </a:solidFill>
                </a:uFill>
                <a:latin typeface="Century Gothic"/>
                <a:cs typeface="Century Gothic"/>
              </a:rPr>
              <a:t>à</a:t>
            </a:r>
            <a:r>
              <a:rPr sz="2000" u="sng" spc="-40" dirty="0">
                <a:uFill>
                  <a:solidFill>
                    <a:srgbClr val="000000"/>
                  </a:solidFill>
                </a:uFill>
                <a:latin typeface="Century Gothic"/>
                <a:cs typeface="Century Gothic"/>
              </a:rPr>
              <a:t> </a:t>
            </a:r>
            <a:r>
              <a:rPr sz="2000" u="sng" dirty="0">
                <a:uFill>
                  <a:solidFill>
                    <a:srgbClr val="000000"/>
                  </a:solidFill>
                </a:uFill>
                <a:latin typeface="Century Gothic"/>
                <a:cs typeface="Century Gothic"/>
              </a:rPr>
              <a:t>2020,</a:t>
            </a:r>
            <a:r>
              <a:rPr sz="2000" u="sng" spc="-45" dirty="0">
                <a:uFill>
                  <a:solidFill>
                    <a:srgbClr val="000000"/>
                  </a:solidFill>
                </a:uFill>
                <a:latin typeface="Century Gothic"/>
                <a:cs typeface="Century Gothic"/>
              </a:rPr>
              <a:t> </a:t>
            </a:r>
            <a:r>
              <a:rPr sz="2000" u="sng" dirty="0">
                <a:uFill>
                  <a:solidFill>
                    <a:srgbClr val="000000"/>
                  </a:solidFill>
                </a:uFill>
                <a:latin typeface="Century Gothic"/>
                <a:cs typeface="Century Gothic"/>
              </a:rPr>
              <a:t>témoignage</a:t>
            </a:r>
            <a:r>
              <a:rPr sz="2000" u="sng" spc="-35" dirty="0">
                <a:uFill>
                  <a:solidFill>
                    <a:srgbClr val="000000"/>
                  </a:solidFill>
                </a:uFill>
                <a:latin typeface="Century Gothic"/>
                <a:cs typeface="Century Gothic"/>
              </a:rPr>
              <a:t> </a:t>
            </a:r>
            <a:r>
              <a:rPr sz="2000" u="sng" dirty="0">
                <a:uFill>
                  <a:solidFill>
                    <a:srgbClr val="000000"/>
                  </a:solidFill>
                </a:uFill>
                <a:latin typeface="Century Gothic"/>
                <a:cs typeface="Century Gothic"/>
              </a:rPr>
              <a:t>d’un</a:t>
            </a:r>
            <a:r>
              <a:rPr sz="2000" u="sng" spc="-30" dirty="0">
                <a:uFill>
                  <a:solidFill>
                    <a:srgbClr val="000000"/>
                  </a:solidFill>
                </a:uFill>
                <a:latin typeface="Century Gothic"/>
                <a:cs typeface="Century Gothic"/>
              </a:rPr>
              <a:t> </a:t>
            </a:r>
            <a:r>
              <a:rPr sz="2000" u="sng" dirty="0">
                <a:uFill>
                  <a:solidFill>
                    <a:srgbClr val="000000"/>
                  </a:solidFill>
                </a:uFill>
                <a:latin typeface="Century Gothic"/>
                <a:cs typeface="Century Gothic"/>
              </a:rPr>
              <a:t>acteur</a:t>
            </a:r>
            <a:r>
              <a:rPr sz="2000" u="sng" spc="-40" dirty="0">
                <a:uFill>
                  <a:solidFill>
                    <a:srgbClr val="000000"/>
                  </a:solidFill>
                </a:uFill>
                <a:latin typeface="Century Gothic"/>
                <a:cs typeface="Century Gothic"/>
              </a:rPr>
              <a:t> </a:t>
            </a:r>
            <a:r>
              <a:rPr sz="2000" u="sng" dirty="0">
                <a:uFill>
                  <a:solidFill>
                    <a:srgbClr val="000000"/>
                  </a:solidFill>
                </a:uFill>
                <a:latin typeface="Century Gothic"/>
                <a:cs typeface="Century Gothic"/>
              </a:rPr>
              <a:t>»,</a:t>
            </a:r>
            <a:r>
              <a:rPr sz="2000" u="sng" spc="-65" dirty="0">
                <a:uFill>
                  <a:solidFill>
                    <a:srgbClr val="000000"/>
                  </a:solidFill>
                </a:uFill>
                <a:latin typeface="Century Gothic"/>
                <a:cs typeface="Century Gothic"/>
              </a:rPr>
              <a:t> </a:t>
            </a:r>
            <a:r>
              <a:rPr sz="2000" u="none" spc="-10" dirty="0">
                <a:latin typeface="Century Gothic"/>
                <a:cs typeface="Century Gothic"/>
              </a:rPr>
              <a:t>cahier </a:t>
            </a:r>
            <a:r>
              <a:rPr sz="2000" u="none" dirty="0">
                <a:latin typeface="Century Gothic"/>
                <a:cs typeface="Century Gothic"/>
              </a:rPr>
              <a:t>du</a:t>
            </a:r>
            <a:r>
              <a:rPr sz="2000" u="none" spc="-60" dirty="0">
                <a:latin typeface="Century Gothic"/>
                <a:cs typeface="Century Gothic"/>
              </a:rPr>
              <a:t> </a:t>
            </a:r>
            <a:r>
              <a:rPr sz="2000" u="none" dirty="0">
                <a:latin typeface="Century Gothic"/>
                <a:cs typeface="Century Gothic"/>
              </a:rPr>
              <a:t>CEDREPS</a:t>
            </a:r>
            <a:r>
              <a:rPr sz="2000" u="none" spc="-55" dirty="0">
                <a:latin typeface="Century Gothic"/>
                <a:cs typeface="Century Gothic"/>
              </a:rPr>
              <a:t> </a:t>
            </a:r>
            <a:r>
              <a:rPr sz="2000" u="none" dirty="0">
                <a:latin typeface="Century Gothic"/>
                <a:cs typeface="Century Gothic"/>
              </a:rPr>
              <a:t>n°17,</a:t>
            </a:r>
            <a:r>
              <a:rPr sz="2000" u="none" spc="-60" dirty="0">
                <a:latin typeface="Century Gothic"/>
                <a:cs typeface="Century Gothic"/>
              </a:rPr>
              <a:t> </a:t>
            </a:r>
            <a:r>
              <a:rPr sz="2000" u="none" dirty="0">
                <a:latin typeface="Century Gothic"/>
                <a:cs typeface="Century Gothic"/>
              </a:rPr>
              <a:t>ed.AEEPS,</a:t>
            </a:r>
            <a:r>
              <a:rPr sz="2000" u="none" spc="-55" dirty="0">
                <a:latin typeface="Century Gothic"/>
                <a:cs typeface="Century Gothic"/>
              </a:rPr>
              <a:t> </a:t>
            </a:r>
            <a:r>
              <a:rPr sz="2000" u="none" dirty="0">
                <a:latin typeface="Century Gothic"/>
                <a:cs typeface="Century Gothic"/>
              </a:rPr>
              <a:t>2020</a:t>
            </a:r>
            <a:r>
              <a:rPr sz="2000" u="none" spc="-50" dirty="0">
                <a:latin typeface="Century Gothic"/>
                <a:cs typeface="Century Gothic"/>
              </a:rPr>
              <a:t> </a:t>
            </a:r>
            <a:r>
              <a:rPr sz="2000" u="none" dirty="0">
                <a:latin typeface="Century Gothic"/>
                <a:cs typeface="Century Gothic"/>
              </a:rPr>
              <a:t>+</a:t>
            </a:r>
            <a:r>
              <a:rPr sz="2000" u="none" spc="-55" dirty="0">
                <a:latin typeface="Century Gothic"/>
                <a:cs typeface="Century Gothic"/>
              </a:rPr>
              <a:t> </a:t>
            </a:r>
            <a:r>
              <a:rPr sz="2000" u="none" dirty="0">
                <a:latin typeface="Century Gothic"/>
                <a:cs typeface="Century Gothic"/>
              </a:rPr>
              <a:t>Conférence</a:t>
            </a:r>
            <a:r>
              <a:rPr sz="2000" u="none" spc="-55" dirty="0">
                <a:latin typeface="Century Gothic"/>
                <a:cs typeface="Century Gothic"/>
              </a:rPr>
              <a:t> </a:t>
            </a:r>
            <a:r>
              <a:rPr sz="2000" u="none" spc="-20" dirty="0">
                <a:latin typeface="Century Gothic"/>
                <a:cs typeface="Century Gothic"/>
              </a:rPr>
              <a:t>Lyon</a:t>
            </a:r>
            <a:endParaRPr sz="2000" dirty="0">
              <a:latin typeface="Century Gothic"/>
              <a:cs typeface="Century Gothic"/>
            </a:endParaRPr>
          </a:p>
          <a:p>
            <a:pPr marL="297815" indent="-285115">
              <a:lnSpc>
                <a:spcPct val="100000"/>
              </a:lnSpc>
              <a:spcBef>
                <a:spcPts val="2400"/>
              </a:spcBef>
              <a:buChar char="-"/>
              <a:tabLst>
                <a:tab pos="297815" algn="l"/>
              </a:tabLst>
            </a:pPr>
            <a:r>
              <a:rPr sz="2000" dirty="0">
                <a:latin typeface="Century Gothic"/>
                <a:cs typeface="Century Gothic"/>
              </a:rPr>
              <a:t>CM</a:t>
            </a:r>
            <a:r>
              <a:rPr sz="2000" spc="-30" dirty="0">
                <a:latin typeface="Century Gothic"/>
                <a:cs typeface="Century Gothic"/>
              </a:rPr>
              <a:t> </a:t>
            </a:r>
            <a:r>
              <a:rPr sz="2000" dirty="0">
                <a:latin typeface="Century Gothic"/>
                <a:cs typeface="Century Gothic"/>
              </a:rPr>
              <a:t>2000</a:t>
            </a:r>
            <a:r>
              <a:rPr sz="2000" spc="-20" dirty="0">
                <a:latin typeface="Century Gothic"/>
                <a:cs typeface="Century Gothic"/>
              </a:rPr>
              <a:t> </a:t>
            </a:r>
            <a:r>
              <a:rPr sz="2000" dirty="0">
                <a:latin typeface="Century Gothic"/>
                <a:cs typeface="Century Gothic"/>
              </a:rPr>
              <a:t>à</a:t>
            </a:r>
            <a:r>
              <a:rPr sz="2000" spc="-30" dirty="0">
                <a:latin typeface="Century Gothic"/>
                <a:cs typeface="Century Gothic"/>
              </a:rPr>
              <a:t> </a:t>
            </a:r>
            <a:r>
              <a:rPr sz="2000" dirty="0">
                <a:latin typeface="Century Gothic"/>
                <a:cs typeface="Century Gothic"/>
              </a:rPr>
              <a:t>nos</a:t>
            </a:r>
            <a:r>
              <a:rPr sz="2000" spc="-35" dirty="0">
                <a:latin typeface="Century Gothic"/>
                <a:cs typeface="Century Gothic"/>
              </a:rPr>
              <a:t> </a:t>
            </a:r>
            <a:r>
              <a:rPr sz="2000" dirty="0">
                <a:latin typeface="Century Gothic"/>
                <a:cs typeface="Century Gothic"/>
              </a:rPr>
              <a:t>jours</a:t>
            </a:r>
            <a:r>
              <a:rPr sz="2000" spc="-30" dirty="0">
                <a:latin typeface="Century Gothic"/>
                <a:cs typeface="Century Gothic"/>
              </a:rPr>
              <a:t> </a:t>
            </a:r>
            <a:r>
              <a:rPr sz="2000" dirty="0">
                <a:latin typeface="Century Gothic"/>
                <a:cs typeface="Century Gothic"/>
              </a:rPr>
              <a:t>de</a:t>
            </a:r>
            <a:r>
              <a:rPr sz="2000" spc="-25" dirty="0">
                <a:latin typeface="Century Gothic"/>
                <a:cs typeface="Century Gothic"/>
              </a:rPr>
              <a:t> </a:t>
            </a:r>
            <a:r>
              <a:rPr sz="2000" dirty="0" err="1">
                <a:latin typeface="Century Gothic"/>
                <a:cs typeface="Century Gothic"/>
              </a:rPr>
              <a:t>l’an</a:t>
            </a:r>
            <a:r>
              <a:rPr sz="2000" spc="-25" dirty="0">
                <a:latin typeface="Century Gothic"/>
                <a:cs typeface="Century Gothic"/>
              </a:rPr>
              <a:t> </a:t>
            </a:r>
            <a:r>
              <a:rPr sz="2000" dirty="0">
                <a:latin typeface="Century Gothic"/>
                <a:cs typeface="Century Gothic"/>
              </a:rPr>
              <a:t>dernier</a:t>
            </a:r>
          </a:p>
        </p:txBody>
      </p:sp>
      <p:grpSp>
        <p:nvGrpSpPr>
          <p:cNvPr id="5" name="object 5"/>
          <p:cNvGrpSpPr/>
          <p:nvPr/>
        </p:nvGrpSpPr>
        <p:grpSpPr>
          <a:xfrm>
            <a:off x="8789283" y="429723"/>
            <a:ext cx="3291204" cy="1150620"/>
            <a:chOff x="8789283" y="429723"/>
            <a:chExt cx="3291204" cy="1150620"/>
          </a:xfrm>
        </p:grpSpPr>
        <p:sp>
          <p:nvSpPr>
            <p:cNvPr id="6" name="object 6"/>
            <p:cNvSpPr/>
            <p:nvPr/>
          </p:nvSpPr>
          <p:spPr>
            <a:xfrm>
              <a:off x="8808333" y="448773"/>
              <a:ext cx="3253104" cy="1112520"/>
            </a:xfrm>
            <a:custGeom>
              <a:avLst/>
              <a:gdLst/>
              <a:ahLst/>
              <a:cxnLst/>
              <a:rect l="l" t="t" r="r" b="b"/>
              <a:pathLst>
                <a:path w="3253104" h="1112520">
                  <a:moveTo>
                    <a:pt x="3067154" y="0"/>
                  </a:moveTo>
                  <a:lnTo>
                    <a:pt x="185331" y="0"/>
                  </a:lnTo>
                  <a:lnTo>
                    <a:pt x="136062" y="6620"/>
                  </a:lnTo>
                  <a:lnTo>
                    <a:pt x="91790" y="25303"/>
                  </a:lnTo>
                  <a:lnTo>
                    <a:pt x="54282" y="54282"/>
                  </a:lnTo>
                  <a:lnTo>
                    <a:pt x="25303" y="91791"/>
                  </a:lnTo>
                  <a:lnTo>
                    <a:pt x="6620" y="136063"/>
                  </a:lnTo>
                  <a:lnTo>
                    <a:pt x="0" y="185332"/>
                  </a:lnTo>
                  <a:lnTo>
                    <a:pt x="0" y="926628"/>
                  </a:lnTo>
                  <a:lnTo>
                    <a:pt x="6620" y="975897"/>
                  </a:lnTo>
                  <a:lnTo>
                    <a:pt x="25303" y="1020169"/>
                  </a:lnTo>
                  <a:lnTo>
                    <a:pt x="54282" y="1057677"/>
                  </a:lnTo>
                  <a:lnTo>
                    <a:pt x="91790" y="1086656"/>
                  </a:lnTo>
                  <a:lnTo>
                    <a:pt x="136062" y="1105339"/>
                  </a:lnTo>
                  <a:lnTo>
                    <a:pt x="185331" y="1111959"/>
                  </a:lnTo>
                  <a:lnTo>
                    <a:pt x="3067154" y="1111959"/>
                  </a:lnTo>
                  <a:lnTo>
                    <a:pt x="3116422" y="1105339"/>
                  </a:lnTo>
                  <a:lnTo>
                    <a:pt x="3160694" y="1086656"/>
                  </a:lnTo>
                  <a:lnTo>
                    <a:pt x="3198203" y="1057677"/>
                  </a:lnTo>
                  <a:lnTo>
                    <a:pt x="3227182" y="1020169"/>
                  </a:lnTo>
                  <a:lnTo>
                    <a:pt x="3245865" y="975897"/>
                  </a:lnTo>
                  <a:lnTo>
                    <a:pt x="3252485" y="926628"/>
                  </a:lnTo>
                  <a:lnTo>
                    <a:pt x="3252485" y="185332"/>
                  </a:lnTo>
                  <a:lnTo>
                    <a:pt x="3245865" y="136063"/>
                  </a:lnTo>
                  <a:lnTo>
                    <a:pt x="3227182" y="91791"/>
                  </a:lnTo>
                  <a:lnTo>
                    <a:pt x="3198203" y="54282"/>
                  </a:lnTo>
                  <a:lnTo>
                    <a:pt x="3160694" y="25303"/>
                  </a:lnTo>
                  <a:lnTo>
                    <a:pt x="3116422" y="6620"/>
                  </a:lnTo>
                  <a:lnTo>
                    <a:pt x="3067154" y="0"/>
                  </a:lnTo>
                  <a:close/>
                </a:path>
              </a:pathLst>
            </a:custGeom>
            <a:solidFill>
              <a:srgbClr val="F2F2F2"/>
            </a:solidFill>
          </p:spPr>
          <p:txBody>
            <a:bodyPr wrap="square" lIns="0" tIns="0" rIns="0" bIns="0" rtlCol="0"/>
            <a:lstStyle/>
            <a:p>
              <a:endParaRPr/>
            </a:p>
          </p:txBody>
        </p:sp>
        <p:sp>
          <p:nvSpPr>
            <p:cNvPr id="7" name="object 7"/>
            <p:cNvSpPr/>
            <p:nvPr/>
          </p:nvSpPr>
          <p:spPr>
            <a:xfrm>
              <a:off x="8808333" y="448773"/>
              <a:ext cx="3253104" cy="1112520"/>
            </a:xfrm>
            <a:custGeom>
              <a:avLst/>
              <a:gdLst/>
              <a:ahLst/>
              <a:cxnLst/>
              <a:rect l="l" t="t" r="r" b="b"/>
              <a:pathLst>
                <a:path w="3253104" h="1112520">
                  <a:moveTo>
                    <a:pt x="0" y="185332"/>
                  </a:moveTo>
                  <a:lnTo>
                    <a:pt x="6620" y="136063"/>
                  </a:lnTo>
                  <a:lnTo>
                    <a:pt x="25303" y="91791"/>
                  </a:lnTo>
                  <a:lnTo>
                    <a:pt x="54282" y="54282"/>
                  </a:lnTo>
                  <a:lnTo>
                    <a:pt x="91791" y="25303"/>
                  </a:lnTo>
                  <a:lnTo>
                    <a:pt x="136063" y="6620"/>
                  </a:lnTo>
                  <a:lnTo>
                    <a:pt x="185331" y="0"/>
                  </a:lnTo>
                  <a:lnTo>
                    <a:pt x="3067154" y="0"/>
                  </a:lnTo>
                  <a:lnTo>
                    <a:pt x="3116422" y="6620"/>
                  </a:lnTo>
                  <a:lnTo>
                    <a:pt x="3160694" y="25303"/>
                  </a:lnTo>
                  <a:lnTo>
                    <a:pt x="3198203" y="54282"/>
                  </a:lnTo>
                  <a:lnTo>
                    <a:pt x="3227182" y="91791"/>
                  </a:lnTo>
                  <a:lnTo>
                    <a:pt x="3245865" y="136063"/>
                  </a:lnTo>
                  <a:lnTo>
                    <a:pt x="3252486" y="185332"/>
                  </a:lnTo>
                  <a:lnTo>
                    <a:pt x="3252486" y="926628"/>
                  </a:lnTo>
                  <a:lnTo>
                    <a:pt x="3245865" y="975896"/>
                  </a:lnTo>
                  <a:lnTo>
                    <a:pt x="3227182" y="1020168"/>
                  </a:lnTo>
                  <a:lnTo>
                    <a:pt x="3198203" y="1057677"/>
                  </a:lnTo>
                  <a:lnTo>
                    <a:pt x="3160694" y="1086656"/>
                  </a:lnTo>
                  <a:lnTo>
                    <a:pt x="3116422" y="1105339"/>
                  </a:lnTo>
                  <a:lnTo>
                    <a:pt x="3067154" y="1111960"/>
                  </a:lnTo>
                  <a:lnTo>
                    <a:pt x="185331" y="1111960"/>
                  </a:lnTo>
                  <a:lnTo>
                    <a:pt x="136063" y="1105339"/>
                  </a:lnTo>
                  <a:lnTo>
                    <a:pt x="91791" y="1086656"/>
                  </a:lnTo>
                  <a:lnTo>
                    <a:pt x="54282" y="1057677"/>
                  </a:lnTo>
                  <a:lnTo>
                    <a:pt x="25303" y="1020168"/>
                  </a:lnTo>
                  <a:lnTo>
                    <a:pt x="6620" y="975896"/>
                  </a:lnTo>
                  <a:lnTo>
                    <a:pt x="0" y="926628"/>
                  </a:lnTo>
                  <a:lnTo>
                    <a:pt x="0" y="185332"/>
                  </a:lnTo>
                  <a:close/>
                </a:path>
              </a:pathLst>
            </a:custGeom>
            <a:ln w="38100">
              <a:solidFill>
                <a:srgbClr val="203864"/>
              </a:solidFill>
            </a:ln>
          </p:spPr>
          <p:txBody>
            <a:bodyPr wrap="square" lIns="0" tIns="0" rIns="0" bIns="0" rtlCol="0"/>
            <a:lstStyle/>
            <a:p>
              <a:endParaRPr/>
            </a:p>
          </p:txBody>
        </p:sp>
      </p:grpSp>
      <p:sp>
        <p:nvSpPr>
          <p:cNvPr id="8" name="object 8"/>
          <p:cNvSpPr txBox="1"/>
          <p:nvPr/>
        </p:nvSpPr>
        <p:spPr>
          <a:xfrm>
            <a:off x="8998682" y="564387"/>
            <a:ext cx="2872105" cy="452120"/>
          </a:xfrm>
          <a:prstGeom prst="rect">
            <a:avLst/>
          </a:prstGeom>
        </p:spPr>
        <p:txBody>
          <a:bodyPr vert="horz" wrap="square" lIns="0" tIns="12700" rIns="0" bIns="0" rtlCol="0">
            <a:spAutoFit/>
          </a:bodyPr>
          <a:lstStyle/>
          <a:p>
            <a:pPr marL="12700">
              <a:lnSpc>
                <a:spcPct val="100000"/>
              </a:lnSpc>
              <a:spcBef>
                <a:spcPts val="100"/>
              </a:spcBef>
            </a:pPr>
            <a:r>
              <a:rPr sz="2800" b="1" i="1" dirty="0">
                <a:solidFill>
                  <a:srgbClr val="C55A11"/>
                </a:solidFill>
                <a:latin typeface="Century Gothic"/>
                <a:cs typeface="Century Gothic"/>
              </a:rPr>
              <a:t>Éviter</a:t>
            </a:r>
            <a:r>
              <a:rPr sz="2800" b="1" i="1" spc="-30" dirty="0">
                <a:solidFill>
                  <a:srgbClr val="C55A11"/>
                </a:solidFill>
                <a:latin typeface="Century Gothic"/>
                <a:cs typeface="Century Gothic"/>
              </a:rPr>
              <a:t> </a:t>
            </a:r>
            <a:r>
              <a:rPr sz="2800" b="1" i="1" dirty="0">
                <a:solidFill>
                  <a:srgbClr val="C55A11"/>
                </a:solidFill>
                <a:latin typeface="Century Gothic"/>
                <a:cs typeface="Century Gothic"/>
              </a:rPr>
              <a:t>les</a:t>
            </a:r>
            <a:r>
              <a:rPr sz="2800" b="1" i="1" spc="-25" dirty="0">
                <a:solidFill>
                  <a:srgbClr val="C55A11"/>
                </a:solidFill>
                <a:latin typeface="Century Gothic"/>
                <a:cs typeface="Century Gothic"/>
              </a:rPr>
              <a:t> </a:t>
            </a:r>
            <a:r>
              <a:rPr sz="2800" b="1" i="1" spc="-10" dirty="0">
                <a:solidFill>
                  <a:srgbClr val="C55A11"/>
                </a:solidFill>
                <a:latin typeface="Century Gothic"/>
                <a:cs typeface="Century Gothic"/>
              </a:rPr>
              <a:t>ellipses</a:t>
            </a:r>
            <a:endParaRPr sz="2800">
              <a:latin typeface="Century Gothic"/>
              <a:cs typeface="Century Gothic"/>
            </a:endParaRPr>
          </a:p>
        </p:txBody>
      </p:sp>
      <p:sp>
        <p:nvSpPr>
          <p:cNvPr id="9" name="object 9"/>
          <p:cNvSpPr txBox="1"/>
          <p:nvPr/>
        </p:nvSpPr>
        <p:spPr>
          <a:xfrm>
            <a:off x="9259032" y="985011"/>
            <a:ext cx="2351405" cy="452120"/>
          </a:xfrm>
          <a:prstGeom prst="rect">
            <a:avLst/>
          </a:prstGeom>
        </p:spPr>
        <p:txBody>
          <a:bodyPr vert="horz" wrap="square" lIns="0" tIns="12700" rIns="0" bIns="0" rtlCol="0">
            <a:spAutoFit/>
          </a:bodyPr>
          <a:lstStyle/>
          <a:p>
            <a:pPr marL="12700">
              <a:lnSpc>
                <a:spcPct val="100000"/>
              </a:lnSpc>
              <a:spcBef>
                <a:spcPts val="100"/>
              </a:spcBef>
            </a:pPr>
            <a:r>
              <a:rPr sz="2800" b="1" i="1" dirty="0">
                <a:solidFill>
                  <a:srgbClr val="C55A11"/>
                </a:solidFill>
                <a:latin typeface="Century Gothic"/>
                <a:cs typeface="Century Gothic"/>
              </a:rPr>
              <a:t>temporelles</a:t>
            </a:r>
            <a:r>
              <a:rPr sz="2800" b="1" i="1" spc="-114" dirty="0">
                <a:solidFill>
                  <a:srgbClr val="C55A11"/>
                </a:solidFill>
                <a:latin typeface="Century Gothic"/>
                <a:cs typeface="Century Gothic"/>
              </a:rPr>
              <a:t> </a:t>
            </a:r>
            <a:r>
              <a:rPr sz="2800" b="1" i="1" spc="-50" dirty="0">
                <a:solidFill>
                  <a:srgbClr val="C55A11"/>
                </a:solidFill>
                <a:latin typeface="Century Gothic"/>
                <a:cs typeface="Century Gothic"/>
              </a:rPr>
              <a:t>?</a:t>
            </a:r>
            <a:endParaRPr sz="2800">
              <a:latin typeface="Century Gothic"/>
              <a:cs typeface="Century Gothic"/>
            </a:endParaRPr>
          </a:p>
        </p:txBody>
      </p:sp>
      <p:sp>
        <p:nvSpPr>
          <p:cNvPr id="10" name="object 10"/>
          <p:cNvSpPr/>
          <p:nvPr/>
        </p:nvSpPr>
        <p:spPr>
          <a:xfrm>
            <a:off x="0" y="1560733"/>
            <a:ext cx="1713230" cy="523240"/>
          </a:xfrm>
          <a:custGeom>
            <a:avLst/>
            <a:gdLst/>
            <a:ahLst/>
            <a:cxnLst/>
            <a:rect l="l" t="t" r="r" b="b"/>
            <a:pathLst>
              <a:path w="1713230" h="523239">
                <a:moveTo>
                  <a:pt x="1451443" y="0"/>
                </a:moveTo>
                <a:lnTo>
                  <a:pt x="1451443" y="130806"/>
                </a:lnTo>
                <a:lnTo>
                  <a:pt x="0" y="130806"/>
                </a:lnTo>
                <a:lnTo>
                  <a:pt x="0" y="392416"/>
                </a:lnTo>
                <a:lnTo>
                  <a:pt x="1451443" y="392416"/>
                </a:lnTo>
                <a:lnTo>
                  <a:pt x="1451443" y="523220"/>
                </a:lnTo>
                <a:lnTo>
                  <a:pt x="1713053" y="261609"/>
                </a:lnTo>
                <a:lnTo>
                  <a:pt x="1451443" y="0"/>
                </a:lnTo>
                <a:close/>
              </a:path>
            </a:pathLst>
          </a:custGeom>
          <a:solidFill>
            <a:srgbClr val="548235"/>
          </a:solidFill>
        </p:spPr>
        <p:txBody>
          <a:bodyPr wrap="square" lIns="0" tIns="0" rIns="0" bIns="0" rtlCol="0"/>
          <a:lstStyle/>
          <a:p>
            <a:endParaRPr/>
          </a:p>
        </p:txBody>
      </p:sp>
      <p:sp>
        <p:nvSpPr>
          <p:cNvPr id="11" name="object 11"/>
          <p:cNvSpPr txBox="1"/>
          <p:nvPr/>
        </p:nvSpPr>
        <p:spPr>
          <a:xfrm>
            <a:off x="1907539" y="1537715"/>
            <a:ext cx="2719705" cy="513080"/>
          </a:xfrm>
          <a:prstGeom prst="rect">
            <a:avLst/>
          </a:prstGeom>
        </p:spPr>
        <p:txBody>
          <a:bodyPr vert="horz" wrap="square" lIns="0" tIns="12700" rIns="0" bIns="0" rtlCol="0">
            <a:spAutoFit/>
          </a:bodyPr>
          <a:lstStyle/>
          <a:p>
            <a:pPr marL="12700">
              <a:lnSpc>
                <a:spcPct val="100000"/>
              </a:lnSpc>
              <a:spcBef>
                <a:spcPts val="100"/>
              </a:spcBef>
            </a:pPr>
            <a:r>
              <a:rPr sz="3200" b="1" i="1" dirty="0">
                <a:solidFill>
                  <a:srgbClr val="548235"/>
                </a:solidFill>
                <a:latin typeface="Century Gothic"/>
                <a:cs typeface="Century Gothic"/>
              </a:rPr>
              <a:t>Des</a:t>
            </a:r>
            <a:r>
              <a:rPr sz="3200" b="1" i="1" spc="-55" dirty="0">
                <a:solidFill>
                  <a:srgbClr val="548235"/>
                </a:solidFill>
                <a:latin typeface="Century Gothic"/>
                <a:cs typeface="Century Gothic"/>
              </a:rPr>
              <a:t> </a:t>
            </a:r>
            <a:r>
              <a:rPr sz="3200" b="1" i="1" dirty="0">
                <a:solidFill>
                  <a:srgbClr val="548235"/>
                </a:solidFill>
                <a:latin typeface="Century Gothic"/>
                <a:cs typeface="Century Gothic"/>
              </a:rPr>
              <a:t>astuces</a:t>
            </a:r>
            <a:r>
              <a:rPr sz="3200" b="1" i="1" spc="-55" dirty="0">
                <a:solidFill>
                  <a:srgbClr val="548235"/>
                </a:solidFill>
                <a:latin typeface="Century Gothic"/>
                <a:cs typeface="Century Gothic"/>
              </a:rPr>
              <a:t> </a:t>
            </a:r>
            <a:r>
              <a:rPr sz="3200" b="1" i="1" spc="-50" dirty="0">
                <a:solidFill>
                  <a:srgbClr val="548235"/>
                </a:solidFill>
                <a:latin typeface="Century Gothic"/>
                <a:cs typeface="Century Gothic"/>
              </a:rPr>
              <a:t>?</a:t>
            </a:r>
            <a:endParaRPr sz="3200">
              <a:latin typeface="Century Gothic"/>
              <a:cs typeface="Century Gothic"/>
            </a:endParaRPr>
          </a:p>
        </p:txBody>
      </p:sp>
      <p:pic>
        <p:nvPicPr>
          <p:cNvPr id="12" name="object 12"/>
          <p:cNvPicPr/>
          <p:nvPr/>
        </p:nvPicPr>
        <p:blipFill>
          <a:blip r:embed="rId2" cstate="print"/>
          <a:stretch>
            <a:fillRect/>
          </a:stretch>
        </p:blipFill>
        <p:spPr>
          <a:xfrm>
            <a:off x="9256776" y="2465831"/>
            <a:ext cx="2883407" cy="333146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D3DF39AD-7603-0722-82DB-63A42D18B39F}"/>
              </a:ext>
            </a:extLst>
          </p:cNvPr>
          <p:cNvPicPr>
            <a:picLocks noChangeAspect="1"/>
          </p:cNvPicPr>
          <p:nvPr/>
        </p:nvPicPr>
        <p:blipFill rotWithShape="1">
          <a:blip r:embed="rId3"/>
          <a:srcRect/>
          <a:stretch/>
        </p:blipFill>
        <p:spPr>
          <a:xfrm>
            <a:off x="185981" y="145601"/>
            <a:ext cx="4605474" cy="6517326"/>
          </a:xfrm>
          <a:prstGeom prst="round1Rect">
            <a:avLst/>
          </a:prstGeom>
          <a:solidFill>
            <a:schemeClr val="bg1"/>
          </a:solidFill>
          <a:ln w="57150">
            <a:solidFill>
              <a:schemeClr val="tx2">
                <a:lumMod val="75000"/>
              </a:schemeClr>
            </a:solidFill>
          </a:ln>
        </p:spPr>
      </p:pic>
      <p:sp>
        <p:nvSpPr>
          <p:cNvPr id="6" name="Bulle rectangulaire à coins arrondis 5">
            <a:extLst>
              <a:ext uri="{FF2B5EF4-FFF2-40B4-BE49-F238E27FC236}">
                <a16:creationId xmlns:a16="http://schemas.microsoft.com/office/drawing/2014/main" id="{625D1F43-012A-8328-D419-5DA21DC00294}"/>
              </a:ext>
            </a:extLst>
          </p:cNvPr>
          <p:cNvSpPr/>
          <p:nvPr/>
        </p:nvSpPr>
        <p:spPr>
          <a:xfrm>
            <a:off x="5705856" y="662431"/>
            <a:ext cx="6132576" cy="6000496"/>
          </a:xfrm>
          <a:prstGeom prst="wedgeRoundRectCallout">
            <a:avLst>
              <a:gd name="adj1" fmla="val -68585"/>
              <a:gd name="adj2" fmla="val -21823"/>
              <a:gd name="adj3" fmla="val 16667"/>
            </a:avLst>
          </a:prstGeom>
          <a:solidFill>
            <a:schemeClr val="bg1"/>
          </a:solidFill>
          <a:ln>
            <a:solidFill>
              <a:schemeClr val="tx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r>
              <a:rPr lang="fr-FR" sz="4400" b="1" u="sng" dirty="0">
                <a:solidFill>
                  <a:schemeClr val="tx1"/>
                </a:solidFill>
                <a:effectLst/>
                <a:uFill>
                  <a:solidFill>
                    <a:srgbClr val="A98293"/>
                  </a:solidFill>
                </a:uFill>
                <a:latin typeface="Futura Medium" panose="020B0602020204020303" pitchFamily="34" charset="-79"/>
                <a:cs typeface="Futura Medium" panose="020B0602020204020303" pitchFamily="34" charset="-79"/>
              </a:rPr>
              <a:t>Sujet 2026</a:t>
            </a:r>
            <a:r>
              <a:rPr lang="fr-FR" sz="4400" b="1" dirty="0">
                <a:solidFill>
                  <a:schemeClr val="tx1"/>
                </a:solidFill>
                <a:effectLst/>
                <a:latin typeface="Futura Medium" panose="020B0602020204020303" pitchFamily="34" charset="-79"/>
                <a:cs typeface="Futura Medium" panose="020B0602020204020303" pitchFamily="34" charset="-79"/>
              </a:rPr>
              <a:t> </a:t>
            </a:r>
            <a:r>
              <a:rPr lang="fr-FR" sz="4400" dirty="0">
                <a:solidFill>
                  <a:schemeClr val="tx1"/>
                </a:solidFill>
                <a:effectLst/>
                <a:latin typeface="Futura Medium" panose="020B0602020204020303" pitchFamily="34" charset="-79"/>
                <a:cs typeface="Futura Medium" panose="020B0602020204020303" pitchFamily="34" charset="-79"/>
              </a:rPr>
              <a:t>: Depuis la fin du XIXe siècle, la performance a-t-elle été, en EPS, davantage un moyen qu’une finalité? </a:t>
            </a:r>
            <a:endParaRPr lang="fr-FR" sz="4600" dirty="0">
              <a:solidFill>
                <a:schemeClr val="tx1"/>
              </a:solidFill>
              <a:latin typeface="Futura Medium" panose="020B0602020204020303" pitchFamily="34" charset="-79"/>
              <a:cs typeface="Futura Medium" panose="020B0602020204020303" pitchFamily="34" charset="-79"/>
            </a:endParaRPr>
          </a:p>
        </p:txBody>
      </p:sp>
      <p:pic>
        <p:nvPicPr>
          <p:cNvPr id="1026" name="Picture 2" descr="Loupe - Icônes ui gratuites">
            <a:extLst>
              <a:ext uri="{FF2B5EF4-FFF2-40B4-BE49-F238E27FC236}">
                <a16:creationId xmlns:a16="http://schemas.microsoft.com/office/drawing/2014/main" id="{8FE53C66-ECDE-3EF5-0D54-0D331D8DFF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2869184" y="3228847"/>
            <a:ext cx="3543808" cy="3543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942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le rectangulaire à coins arrondis 1">
            <a:extLst>
              <a:ext uri="{FF2B5EF4-FFF2-40B4-BE49-F238E27FC236}">
                <a16:creationId xmlns:a16="http://schemas.microsoft.com/office/drawing/2014/main" id="{87D388F7-A857-E98F-F949-5439D1B19B08}"/>
              </a:ext>
            </a:extLst>
          </p:cNvPr>
          <p:cNvSpPr/>
          <p:nvPr/>
        </p:nvSpPr>
        <p:spPr>
          <a:xfrm>
            <a:off x="1121664" y="186943"/>
            <a:ext cx="10850880" cy="1263905"/>
          </a:xfrm>
          <a:prstGeom prst="wedgeRoundRectCallout">
            <a:avLst>
              <a:gd name="adj1" fmla="val -59596"/>
              <a:gd name="adj2" fmla="val -56550"/>
              <a:gd name="adj3" fmla="val 16667"/>
            </a:avLst>
          </a:prstGeom>
          <a:solidFill>
            <a:schemeClr val="bg1"/>
          </a:solidFill>
          <a:ln>
            <a:solidFill>
              <a:schemeClr val="tx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r>
              <a:rPr lang="fr-FR" sz="2800" b="1" u="sng" dirty="0">
                <a:solidFill>
                  <a:schemeClr val="tx1"/>
                </a:solidFill>
                <a:effectLst/>
                <a:uFill>
                  <a:solidFill>
                    <a:srgbClr val="A98293"/>
                  </a:solidFill>
                </a:uFill>
                <a:latin typeface="Futura Medium" panose="020B0602020204020303" pitchFamily="34" charset="-79"/>
                <a:cs typeface="Futura Medium" panose="020B0602020204020303" pitchFamily="34" charset="-79"/>
              </a:rPr>
              <a:t>Sujet 2026</a:t>
            </a:r>
            <a:r>
              <a:rPr lang="fr-FR" sz="2800" b="1" dirty="0">
                <a:solidFill>
                  <a:schemeClr val="tx1"/>
                </a:solidFill>
                <a:effectLst/>
                <a:latin typeface="Futura Medium" panose="020B0602020204020303" pitchFamily="34" charset="-79"/>
                <a:cs typeface="Futura Medium" panose="020B0602020204020303" pitchFamily="34" charset="-79"/>
              </a:rPr>
              <a:t> </a:t>
            </a:r>
            <a:r>
              <a:rPr lang="fr-FR" sz="2800" dirty="0">
                <a:solidFill>
                  <a:schemeClr val="tx1"/>
                </a:solidFill>
                <a:effectLst/>
                <a:latin typeface="Futura Medium" panose="020B0602020204020303" pitchFamily="34" charset="-79"/>
                <a:cs typeface="Futura Medium" panose="020B0602020204020303" pitchFamily="34" charset="-79"/>
              </a:rPr>
              <a:t>:Depuis la fin du XIXe siècle, </a:t>
            </a:r>
            <a:r>
              <a:rPr lang="fr-FR" sz="2800" dirty="0">
                <a:solidFill>
                  <a:schemeClr val="accent2"/>
                </a:solidFill>
                <a:effectLst/>
                <a:latin typeface="Futura Medium" panose="020B0602020204020303" pitchFamily="34" charset="-79"/>
                <a:cs typeface="Futura Medium" panose="020B0602020204020303" pitchFamily="34" charset="-79"/>
              </a:rPr>
              <a:t>la performance </a:t>
            </a:r>
            <a:r>
              <a:rPr lang="fr-FR" sz="2800" dirty="0">
                <a:solidFill>
                  <a:srgbClr val="FF0000"/>
                </a:solidFill>
                <a:effectLst/>
                <a:latin typeface="Futura Medium" panose="020B0602020204020303" pitchFamily="34" charset="-79"/>
                <a:cs typeface="Futura Medium" panose="020B0602020204020303" pitchFamily="34" charset="-79"/>
              </a:rPr>
              <a:t>a-t-elle</a:t>
            </a:r>
            <a:r>
              <a:rPr lang="fr-FR" sz="2800" dirty="0">
                <a:solidFill>
                  <a:schemeClr val="tx1"/>
                </a:solidFill>
                <a:effectLst/>
                <a:latin typeface="Futura Medium" panose="020B0602020204020303" pitchFamily="34" charset="-79"/>
                <a:cs typeface="Futura Medium" panose="020B0602020204020303" pitchFamily="34" charset="-79"/>
              </a:rPr>
              <a:t> été, en EPS, </a:t>
            </a:r>
            <a:r>
              <a:rPr lang="fr-FR" sz="2800" dirty="0">
                <a:solidFill>
                  <a:schemeClr val="accent6"/>
                </a:solidFill>
                <a:effectLst/>
                <a:latin typeface="Futura Medium" panose="020B0602020204020303" pitchFamily="34" charset="-79"/>
                <a:cs typeface="Futura Medium" panose="020B0602020204020303" pitchFamily="34" charset="-79"/>
              </a:rPr>
              <a:t>davantage</a:t>
            </a:r>
            <a:r>
              <a:rPr lang="fr-FR" sz="2800" dirty="0">
                <a:solidFill>
                  <a:schemeClr val="tx1"/>
                </a:solidFill>
                <a:effectLst/>
                <a:latin typeface="Futura Medium" panose="020B0602020204020303" pitchFamily="34" charset="-79"/>
                <a:cs typeface="Futura Medium" panose="020B0602020204020303" pitchFamily="34" charset="-79"/>
              </a:rPr>
              <a:t> un </a:t>
            </a:r>
            <a:r>
              <a:rPr lang="fr-FR" sz="2800" dirty="0">
                <a:solidFill>
                  <a:schemeClr val="accent1"/>
                </a:solidFill>
                <a:effectLst/>
                <a:latin typeface="Futura Medium" panose="020B0602020204020303" pitchFamily="34" charset="-79"/>
                <a:cs typeface="Futura Medium" panose="020B0602020204020303" pitchFamily="34" charset="-79"/>
              </a:rPr>
              <a:t>moyen qu’une finalité</a:t>
            </a:r>
            <a:r>
              <a:rPr lang="fr-FR" sz="2800" dirty="0">
                <a:solidFill>
                  <a:schemeClr val="tx1"/>
                </a:solidFill>
                <a:effectLst/>
                <a:latin typeface="Futura Medium" panose="020B0602020204020303" pitchFamily="34" charset="-79"/>
                <a:cs typeface="Futura Medium" panose="020B0602020204020303" pitchFamily="34" charset="-79"/>
              </a:rPr>
              <a:t>? </a:t>
            </a:r>
            <a:endParaRPr lang="fr-FR" sz="3200" dirty="0">
              <a:solidFill>
                <a:schemeClr val="tx1"/>
              </a:solidFill>
              <a:latin typeface="Futura Medium" panose="020B0602020204020303" pitchFamily="34" charset="-79"/>
              <a:cs typeface="Futura Medium" panose="020B0602020204020303" pitchFamily="34" charset="-79"/>
            </a:endParaRPr>
          </a:p>
        </p:txBody>
      </p:sp>
      <p:sp>
        <p:nvSpPr>
          <p:cNvPr id="3" name="Rectangle : coins arrondis 2">
            <a:extLst>
              <a:ext uri="{FF2B5EF4-FFF2-40B4-BE49-F238E27FC236}">
                <a16:creationId xmlns:a16="http://schemas.microsoft.com/office/drawing/2014/main" id="{3E43F7FC-1D96-6EB0-8515-28578CDEA358}"/>
              </a:ext>
            </a:extLst>
          </p:cNvPr>
          <p:cNvSpPr/>
          <p:nvPr/>
        </p:nvSpPr>
        <p:spPr>
          <a:xfrm>
            <a:off x="474201" y="1726727"/>
            <a:ext cx="3090671" cy="1116000"/>
          </a:xfrm>
          <a:prstGeom prst="roundRect">
            <a:avLst/>
          </a:prstGeom>
          <a:ln w="19050">
            <a:solidFill>
              <a:schemeClr val="accent2">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12000"/>
              </a:lnSpc>
            </a:pPr>
            <a:r>
              <a:rPr lang="fr-FR" sz="2800" dirty="0">
                <a:latin typeface="Futura Medium" panose="020B0602020204020303" pitchFamily="34" charset="-79"/>
                <a:cs typeface="Futura Medium" panose="020B0602020204020303" pitchFamily="34" charset="-79"/>
              </a:rPr>
              <a:t>La performance</a:t>
            </a:r>
          </a:p>
        </p:txBody>
      </p:sp>
      <p:sp>
        <p:nvSpPr>
          <p:cNvPr id="4" name="Rectangle : coins arrondis 3">
            <a:extLst>
              <a:ext uri="{FF2B5EF4-FFF2-40B4-BE49-F238E27FC236}">
                <a16:creationId xmlns:a16="http://schemas.microsoft.com/office/drawing/2014/main" id="{89EA8407-61E3-1538-CB84-5C4691CF30D7}"/>
              </a:ext>
            </a:extLst>
          </p:cNvPr>
          <p:cNvSpPr/>
          <p:nvPr/>
        </p:nvSpPr>
        <p:spPr>
          <a:xfrm>
            <a:off x="4550664" y="1726726"/>
            <a:ext cx="3090671" cy="1116000"/>
          </a:xfrm>
          <a:prstGeom prst="roundRect">
            <a:avLst/>
          </a:prstGeom>
          <a:ln w="19050">
            <a:solidFill>
              <a:srgbClr val="A91E4F"/>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12000"/>
              </a:lnSpc>
            </a:pPr>
            <a:r>
              <a:rPr lang="fr-FR" sz="2800" dirty="0">
                <a:latin typeface="Futura Medium" panose="020B0602020204020303" pitchFamily="34" charset="-79"/>
                <a:cs typeface="Futura Medium" panose="020B0602020204020303" pitchFamily="34" charset="-79"/>
              </a:rPr>
              <a:t>a-t-elle été</a:t>
            </a:r>
          </a:p>
        </p:txBody>
      </p:sp>
      <p:sp>
        <p:nvSpPr>
          <p:cNvPr id="5" name="Rectangle : coins arrondis 4">
            <a:extLst>
              <a:ext uri="{FF2B5EF4-FFF2-40B4-BE49-F238E27FC236}">
                <a16:creationId xmlns:a16="http://schemas.microsoft.com/office/drawing/2014/main" id="{02B7D1F2-BF4D-F8A5-565B-C1FE05F31641}"/>
              </a:ext>
            </a:extLst>
          </p:cNvPr>
          <p:cNvSpPr/>
          <p:nvPr/>
        </p:nvSpPr>
        <p:spPr>
          <a:xfrm>
            <a:off x="8010660" y="1653615"/>
            <a:ext cx="3961884" cy="1080000"/>
          </a:xfrm>
          <a:prstGeom prst="roundRect">
            <a:avLst/>
          </a:prstGeom>
          <a:ln w="19050">
            <a:solidFill>
              <a:schemeClr val="accent5">
                <a:lumMod val="50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12000"/>
              </a:lnSpc>
            </a:pPr>
            <a:r>
              <a:rPr lang="fr-FR" sz="2800" dirty="0">
                <a:solidFill>
                  <a:schemeClr val="accent6"/>
                </a:solidFill>
                <a:latin typeface="Futura Medium" panose="020B0602020204020303" pitchFamily="34" charset="-79"/>
                <a:cs typeface="Futura Medium" panose="020B0602020204020303" pitchFamily="34" charset="-79"/>
              </a:rPr>
              <a:t>davantage</a:t>
            </a:r>
            <a:r>
              <a:rPr lang="fr-FR" sz="2800" dirty="0">
                <a:latin typeface="Futura Medium" panose="020B0602020204020303" pitchFamily="34" charset="-79"/>
                <a:cs typeface="Futura Medium" panose="020B0602020204020303" pitchFamily="34" charset="-79"/>
              </a:rPr>
              <a:t> moyen qu’une finalité?</a:t>
            </a:r>
          </a:p>
        </p:txBody>
      </p:sp>
      <p:sp>
        <p:nvSpPr>
          <p:cNvPr id="6" name="Bulle rectangulaire à coins arrondis 5">
            <a:extLst>
              <a:ext uri="{FF2B5EF4-FFF2-40B4-BE49-F238E27FC236}">
                <a16:creationId xmlns:a16="http://schemas.microsoft.com/office/drawing/2014/main" id="{1BCBB777-DFEA-A713-5F3C-5E2C174BC970}"/>
              </a:ext>
            </a:extLst>
          </p:cNvPr>
          <p:cNvSpPr/>
          <p:nvPr/>
        </p:nvSpPr>
        <p:spPr>
          <a:xfrm>
            <a:off x="105863" y="3118606"/>
            <a:ext cx="3899466" cy="3610604"/>
          </a:xfrm>
          <a:prstGeom prst="wedgeRoundRectCallout">
            <a:avLst>
              <a:gd name="adj1" fmla="val -23333"/>
              <a:gd name="adj2" fmla="val -61682"/>
              <a:gd name="adj3" fmla="val 16667"/>
            </a:avLst>
          </a:prstGeom>
          <a:solidFill>
            <a:schemeClr val="bg1"/>
          </a:solidFill>
          <a:ln>
            <a:solidFill>
              <a:srgbClr val="ED7D3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177750">
              <a:lnSpc>
                <a:spcPct val="110000"/>
              </a:lnSpc>
              <a:spcAft>
                <a:spcPts val="400"/>
              </a:spcAft>
              <a:buFontTx/>
              <a:buChar char="-"/>
            </a:pPr>
            <a:r>
              <a:rPr lang="fr-FR" sz="1600" dirty="0">
                <a:solidFill>
                  <a:schemeClr val="tx1"/>
                </a:solidFill>
                <a:latin typeface="Futura Condensed Medium" panose="020B0602020204020303" pitchFamily="34" charset="-79"/>
                <a:cs typeface="Futura Condensed Medium" panose="020B0602020204020303" pitchFamily="34" charset="-79"/>
              </a:rPr>
              <a:t>Différentes formes de perf (physique, sportive, artistique, athlétique) </a:t>
            </a:r>
          </a:p>
          <a:p>
            <a:pPr marL="285750" indent="-177750">
              <a:lnSpc>
                <a:spcPct val="110000"/>
              </a:lnSpc>
              <a:spcAft>
                <a:spcPts val="400"/>
              </a:spcAft>
              <a:buFontTx/>
              <a:buChar char="-"/>
            </a:pPr>
            <a:r>
              <a:rPr lang="fr-FR" sz="1600" dirty="0">
                <a:solidFill>
                  <a:schemeClr val="tx1"/>
                </a:solidFill>
                <a:latin typeface="Futura Condensed Medium" panose="020B0602020204020303" pitchFamily="34" charset="-79"/>
                <a:cs typeface="Futura Condensed Medium" panose="020B0602020204020303" pitchFamily="34" charset="-79"/>
                <a:sym typeface="Wingdings" pitchFamily="2" charset="2"/>
              </a:rPr>
              <a:t>« </a:t>
            </a:r>
            <a:r>
              <a:rPr lang="fr-FR" sz="1600" dirty="0">
                <a:solidFill>
                  <a:srgbClr val="ED7D31"/>
                </a:solidFill>
                <a:latin typeface="Futura Condensed Medium" panose="020B0602020204020303" pitchFamily="34" charset="-79"/>
                <a:cs typeface="Futura Condensed Medium" panose="020B0602020204020303" pitchFamily="34" charset="-79"/>
                <a:sym typeface="Wingdings" pitchFamily="2" charset="2"/>
              </a:rPr>
              <a:t>Quoi</a:t>
            </a:r>
            <a:r>
              <a:rPr lang="fr-FR" sz="1600" dirty="0">
                <a:solidFill>
                  <a:schemeClr val="tx1"/>
                </a:solidFill>
                <a:latin typeface="Futura Condensed Medium" panose="020B0602020204020303" pitchFamily="34" charset="-79"/>
                <a:cs typeface="Futura Condensed Medium" panose="020B0602020204020303" pitchFamily="34" charset="-79"/>
                <a:sym typeface="Wingdings" pitchFamily="2" charset="2"/>
              </a:rPr>
              <a:t> » : dépassement vs bien être  (=&gt; contenus, supports, évaluations…)</a:t>
            </a:r>
          </a:p>
          <a:p>
            <a:pPr marL="285750" indent="-177750">
              <a:lnSpc>
                <a:spcPct val="110000"/>
              </a:lnSpc>
              <a:spcAft>
                <a:spcPts val="400"/>
              </a:spcAft>
              <a:buFontTx/>
              <a:buChar char="-"/>
            </a:pPr>
            <a:r>
              <a:rPr lang="fr-FR" sz="1600" dirty="0">
                <a:solidFill>
                  <a:schemeClr val="tx1"/>
                </a:solidFill>
                <a:latin typeface="Futura Condensed Medium" panose="020B0602020204020303" pitchFamily="34" charset="-79"/>
                <a:cs typeface="Futura Condensed Medium" panose="020B0602020204020303" pitchFamily="34" charset="-79"/>
                <a:sym typeface="Wingdings" pitchFamily="2" charset="2"/>
              </a:rPr>
              <a:t>« </a:t>
            </a:r>
            <a:r>
              <a:rPr lang="fr-FR" sz="1600" dirty="0">
                <a:solidFill>
                  <a:srgbClr val="ED7D31"/>
                </a:solidFill>
                <a:latin typeface="Futura Condensed Medium" panose="020B0602020204020303" pitchFamily="34" charset="-79"/>
                <a:cs typeface="Futura Condensed Medium" panose="020B0602020204020303" pitchFamily="34" charset="-79"/>
                <a:sym typeface="Wingdings" pitchFamily="2" charset="2"/>
              </a:rPr>
              <a:t>Comment</a:t>
            </a:r>
            <a:r>
              <a:rPr lang="fr-FR" sz="1600" dirty="0">
                <a:solidFill>
                  <a:schemeClr val="tx1"/>
                </a:solidFill>
                <a:latin typeface="Futura Condensed Medium" panose="020B0602020204020303" pitchFamily="34" charset="-79"/>
                <a:cs typeface="Futura Condensed Medium" panose="020B0602020204020303" pitchFamily="34" charset="-79"/>
                <a:sym typeface="Wingdings" pitchFamily="2" charset="2"/>
              </a:rPr>
              <a:t> » : </a:t>
            </a:r>
            <a:r>
              <a:rPr lang="fr-FR" sz="1600" b="1" u="sng" dirty="0">
                <a:solidFill>
                  <a:schemeClr val="tx1"/>
                </a:solidFill>
                <a:latin typeface="Futura Condensed Medium" panose="020B0602020204020303" pitchFamily="34" charset="-79"/>
                <a:cs typeface="Futura Condensed Medium" panose="020B0602020204020303" pitchFamily="34" charset="-79"/>
                <a:sym typeface="Wingdings" pitchFamily="2" charset="2"/>
              </a:rPr>
              <a:t>contexte social </a:t>
            </a:r>
            <a:r>
              <a:rPr lang="fr-FR" sz="1600" dirty="0">
                <a:solidFill>
                  <a:schemeClr val="tx1"/>
                </a:solidFill>
                <a:latin typeface="Futura Condensed Medium" panose="020B0602020204020303" pitchFamily="34" charset="-79"/>
                <a:cs typeface="Futura Condensed Medium" panose="020B0602020204020303" pitchFamily="34" charset="-79"/>
                <a:sym typeface="Wingdings" pitchFamily="2" charset="2"/>
              </a:rPr>
              <a:t>autour (progrès…)</a:t>
            </a:r>
          </a:p>
          <a:p>
            <a:pPr marL="285750" indent="-177750">
              <a:lnSpc>
                <a:spcPct val="110000"/>
              </a:lnSpc>
              <a:spcAft>
                <a:spcPts val="400"/>
              </a:spcAft>
              <a:buFontTx/>
              <a:buChar char="-"/>
            </a:pPr>
            <a:r>
              <a:rPr lang="fr-FR" sz="1600" dirty="0">
                <a:solidFill>
                  <a:schemeClr val="tx1"/>
                </a:solidFill>
                <a:latin typeface="Futura Condensed Medium" panose="020B0602020204020303" pitchFamily="34" charset="-79"/>
                <a:cs typeface="Futura Condensed Medium" panose="020B0602020204020303" pitchFamily="34" charset="-79"/>
                <a:sym typeface="Wingdings" pitchFamily="2" charset="2"/>
              </a:rPr>
              <a:t>« </a:t>
            </a:r>
            <a:r>
              <a:rPr lang="fr-FR" sz="1600" dirty="0">
                <a:solidFill>
                  <a:srgbClr val="ED7D31"/>
                </a:solidFill>
                <a:latin typeface="Futura Condensed Medium" panose="020B0602020204020303" pitchFamily="34" charset="-79"/>
                <a:cs typeface="Futura Condensed Medium" panose="020B0602020204020303" pitchFamily="34" charset="-79"/>
                <a:sym typeface="Wingdings" pitchFamily="2" charset="2"/>
              </a:rPr>
              <a:t>Qui</a:t>
            </a:r>
            <a:r>
              <a:rPr lang="fr-FR" sz="1600" dirty="0">
                <a:solidFill>
                  <a:schemeClr val="tx1"/>
                </a:solidFill>
                <a:latin typeface="Futura Condensed Medium" panose="020B0602020204020303" pitchFamily="34" charset="-79"/>
                <a:cs typeface="Futura Condensed Medium" panose="020B0602020204020303" pitchFamily="34" charset="-79"/>
                <a:sym typeface="Wingdings" pitchFamily="2" charset="2"/>
              </a:rPr>
              <a:t> » : élèveS, enseignants, médias, opposants</a:t>
            </a:r>
          </a:p>
          <a:p>
            <a:pPr marL="285750" indent="-177750">
              <a:lnSpc>
                <a:spcPct val="110000"/>
              </a:lnSpc>
              <a:spcAft>
                <a:spcPts val="400"/>
              </a:spcAft>
              <a:buFontTx/>
              <a:buChar char="-"/>
            </a:pPr>
            <a:r>
              <a:rPr lang="fr-FR" sz="1600" dirty="0">
                <a:solidFill>
                  <a:schemeClr val="tx1"/>
                </a:solidFill>
                <a:latin typeface="Futura Condensed Medium" panose="020B0602020204020303" pitchFamily="34" charset="-79"/>
                <a:cs typeface="Futura Condensed Medium" panose="020B0602020204020303" pitchFamily="34" charset="-79"/>
                <a:sym typeface="Wingdings" pitchFamily="2" charset="2"/>
              </a:rPr>
              <a:t>« </a:t>
            </a:r>
            <a:r>
              <a:rPr lang="fr-FR" sz="1600" dirty="0">
                <a:solidFill>
                  <a:srgbClr val="ED7D31"/>
                </a:solidFill>
                <a:latin typeface="Futura Condensed Medium" panose="020B0602020204020303" pitchFamily="34" charset="-79"/>
                <a:cs typeface="Futura Condensed Medium" panose="020B0602020204020303" pitchFamily="34" charset="-79"/>
                <a:sym typeface="Wingdings" pitchFamily="2" charset="2"/>
              </a:rPr>
              <a:t>Où</a:t>
            </a:r>
            <a:r>
              <a:rPr lang="fr-FR" sz="1600" dirty="0">
                <a:solidFill>
                  <a:schemeClr val="tx1"/>
                </a:solidFill>
                <a:latin typeface="Futura Condensed Medium" panose="020B0602020204020303" pitchFamily="34" charset="-79"/>
                <a:cs typeface="Futura Condensed Medium" panose="020B0602020204020303" pitchFamily="34" charset="-79"/>
                <a:sym typeface="Wingdings" pitchFamily="2" charset="2"/>
              </a:rPr>
              <a:t> » : EPS/AS/SSS/EPPCS…</a:t>
            </a:r>
            <a:endParaRPr lang="fr-FR" sz="1600" dirty="0">
              <a:solidFill>
                <a:schemeClr val="tx1"/>
              </a:solidFill>
              <a:latin typeface="Futura Condensed Medium" panose="020B0602020204020303" pitchFamily="34" charset="-79"/>
              <a:cs typeface="Futura Condensed Medium" panose="020B0602020204020303" pitchFamily="34" charset="-79"/>
            </a:endParaRPr>
          </a:p>
        </p:txBody>
      </p:sp>
      <p:sp>
        <p:nvSpPr>
          <p:cNvPr id="7" name="Bulle rectangulaire à coins arrondis 6">
            <a:extLst>
              <a:ext uri="{FF2B5EF4-FFF2-40B4-BE49-F238E27FC236}">
                <a16:creationId xmlns:a16="http://schemas.microsoft.com/office/drawing/2014/main" id="{CA9F1A8E-FE9D-17E0-00BC-B2A3DE1790A3}"/>
              </a:ext>
            </a:extLst>
          </p:cNvPr>
          <p:cNvSpPr/>
          <p:nvPr/>
        </p:nvSpPr>
        <p:spPr>
          <a:xfrm>
            <a:off x="4154681" y="3013657"/>
            <a:ext cx="3706626" cy="3300210"/>
          </a:xfrm>
          <a:prstGeom prst="wedgeRoundRectCallout">
            <a:avLst>
              <a:gd name="adj1" fmla="val -23333"/>
              <a:gd name="adj2" fmla="val -61682"/>
              <a:gd name="adj3" fmla="val 16667"/>
            </a:avLst>
          </a:prstGeom>
          <a:solidFill>
            <a:schemeClr val="bg1"/>
          </a:solidFill>
          <a:ln>
            <a:solidFill>
              <a:srgbClr val="A91E4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177750">
              <a:lnSpc>
                <a:spcPct val="110000"/>
              </a:lnSpc>
              <a:spcAft>
                <a:spcPts val="400"/>
              </a:spcAft>
              <a:buFontTx/>
              <a:buChar char="-"/>
            </a:pPr>
            <a:r>
              <a:rPr lang="fr-FR" sz="1600" dirty="0">
                <a:solidFill>
                  <a:schemeClr val="tx1"/>
                </a:solidFill>
                <a:latin typeface="Futura Condensed Medium" panose="020B0602020204020303" pitchFamily="34" charset="-79"/>
                <a:cs typeface="Futura Condensed Medium" panose="020B0602020204020303" pitchFamily="34" charset="-79"/>
              </a:rPr>
              <a:t>Questionne l’</a:t>
            </a:r>
            <a:r>
              <a:rPr lang="fr-FR" sz="1600" dirty="0" err="1">
                <a:solidFill>
                  <a:schemeClr val="tx1"/>
                </a:solidFill>
                <a:latin typeface="Futura Condensed Medium" panose="020B0602020204020303" pitchFamily="34" charset="-79"/>
                <a:cs typeface="Futura Condensed Medium" panose="020B0602020204020303" pitchFamily="34" charset="-79"/>
              </a:rPr>
              <a:t>existance</a:t>
            </a:r>
            <a:r>
              <a:rPr lang="fr-FR" sz="1600" dirty="0">
                <a:solidFill>
                  <a:schemeClr val="tx1"/>
                </a:solidFill>
                <a:latin typeface="Futura Condensed Medium" panose="020B0602020204020303" pitchFamily="34" charset="-79"/>
                <a:cs typeface="Futura Condensed Medium" panose="020B0602020204020303" pitchFamily="34" charset="-79"/>
              </a:rPr>
              <a:t> de la relation (« </a:t>
            </a:r>
            <a:r>
              <a:rPr lang="fr-FR" sz="1600" dirty="0">
                <a:solidFill>
                  <a:srgbClr val="A91E4F"/>
                </a:solidFill>
                <a:latin typeface="Futura Condensed Medium" panose="020B0602020204020303" pitchFamily="34" charset="-79"/>
                <a:cs typeface="Futura Condensed Medium" panose="020B0602020204020303" pitchFamily="34" charset="-79"/>
              </a:rPr>
              <a:t>être</a:t>
            </a:r>
            <a:r>
              <a:rPr lang="fr-FR" sz="1600" dirty="0">
                <a:solidFill>
                  <a:schemeClr val="tx1"/>
                </a:solidFill>
                <a:latin typeface="Futura Condensed Medium" panose="020B0602020204020303" pitchFamily="34" charset="-79"/>
                <a:cs typeface="Futura Condensed Medium" panose="020B0602020204020303" pitchFamily="34" charset="-79"/>
              </a:rPr>
              <a:t> ») entre les 2 notions du sujet</a:t>
            </a:r>
          </a:p>
          <a:p>
            <a:pPr marL="285750" indent="-177750">
              <a:lnSpc>
                <a:spcPct val="110000"/>
              </a:lnSpc>
              <a:spcAft>
                <a:spcPts val="400"/>
              </a:spcAft>
              <a:buFontTx/>
              <a:buChar char="-"/>
            </a:pPr>
            <a:r>
              <a:rPr lang="fr-FR" sz="1600" dirty="0">
                <a:solidFill>
                  <a:schemeClr val="tx1"/>
                </a:solidFill>
                <a:latin typeface="Futura Condensed Medium" panose="020B0602020204020303" pitchFamily="34" charset="-79"/>
                <a:cs typeface="Futura Condensed Medium" panose="020B0602020204020303" pitchFamily="34" charset="-79"/>
              </a:rPr>
              <a:t>Nécessaire de se positionner pour apporter une </a:t>
            </a:r>
            <a:r>
              <a:rPr lang="fr-FR" sz="1600" b="1" dirty="0">
                <a:solidFill>
                  <a:schemeClr val="tx1"/>
                </a:solidFill>
                <a:latin typeface="Futura Condensed Medium" panose="020B0602020204020303" pitchFamily="34" charset="-79"/>
                <a:cs typeface="Futura Condensed Medium" panose="020B0602020204020303" pitchFamily="34" charset="-79"/>
              </a:rPr>
              <a:t>réponse claire </a:t>
            </a:r>
            <a:r>
              <a:rPr lang="fr-FR" sz="1600" dirty="0">
                <a:solidFill>
                  <a:schemeClr val="tx1"/>
                </a:solidFill>
                <a:latin typeface="Futura Condensed Medium" panose="020B0602020204020303" pitchFamily="34" charset="-79"/>
                <a:cs typeface="Futura Condensed Medium" panose="020B0602020204020303" pitchFamily="34" charset="-79"/>
              </a:rPr>
              <a:t>(</a:t>
            </a:r>
            <a:r>
              <a:rPr lang="fr-FR" sz="1600" i="1" dirty="0">
                <a:solidFill>
                  <a:srgbClr val="A91E4F"/>
                </a:solidFill>
                <a:latin typeface="Futura Condensed Medium" panose="020B0602020204020303" pitchFamily="34" charset="-79"/>
                <a:cs typeface="Futura Condensed Medium" panose="020B0602020204020303" pitchFamily="34" charset="-79"/>
              </a:rPr>
              <a:t>oui/non…</a:t>
            </a:r>
            <a:r>
              <a:rPr lang="fr-FR" sz="1600" dirty="0">
                <a:solidFill>
                  <a:schemeClr val="tx1"/>
                </a:solidFill>
                <a:latin typeface="Futura Condensed Medium" panose="020B0602020204020303" pitchFamily="34" charset="-79"/>
                <a:cs typeface="Futura Condensed Medium" panose="020B0602020204020303" pitchFamily="34" charset="-79"/>
              </a:rPr>
              <a:t>), </a:t>
            </a:r>
            <a:r>
              <a:rPr lang="fr-FR" sz="1600" b="1" dirty="0">
                <a:solidFill>
                  <a:schemeClr val="tx1"/>
                </a:solidFill>
                <a:latin typeface="Futura Condensed Medium" panose="020B0602020204020303" pitchFamily="34" charset="-79"/>
                <a:cs typeface="Futura Condensed Medium" panose="020B0602020204020303" pitchFamily="34" charset="-79"/>
              </a:rPr>
              <a:t>nuancée</a:t>
            </a:r>
            <a:r>
              <a:rPr lang="fr-FR" sz="1600" dirty="0">
                <a:solidFill>
                  <a:schemeClr val="tx1"/>
                </a:solidFill>
                <a:latin typeface="Futura Condensed Medium" panose="020B0602020204020303" pitchFamily="34" charset="-79"/>
                <a:cs typeface="Futura Condensed Medium" panose="020B0602020204020303" pitchFamily="34" charset="-79"/>
              </a:rPr>
              <a:t> (</a:t>
            </a:r>
            <a:r>
              <a:rPr lang="fr-FR" sz="1600" i="1" dirty="0">
                <a:solidFill>
                  <a:srgbClr val="A91E4F"/>
                </a:solidFill>
                <a:latin typeface="Futura Condensed Medium" panose="020B0602020204020303" pitchFamily="34" charset="-79"/>
                <a:cs typeface="Futura Condensed Medium" panose="020B0602020204020303" pitchFamily="34" charset="-79"/>
              </a:rPr>
              <a:t>… mais !...</a:t>
            </a:r>
            <a:r>
              <a:rPr lang="fr-FR" sz="1600" dirty="0">
                <a:solidFill>
                  <a:schemeClr val="tx1"/>
                </a:solidFill>
                <a:latin typeface="Futura Condensed Medium" panose="020B0602020204020303" pitchFamily="34" charset="-79"/>
                <a:cs typeface="Futura Condensed Medium" panose="020B0602020204020303" pitchFamily="34" charset="-79"/>
              </a:rPr>
              <a:t>) et </a:t>
            </a:r>
            <a:r>
              <a:rPr lang="fr-FR" sz="1600" b="1" dirty="0">
                <a:solidFill>
                  <a:schemeClr val="tx1"/>
                </a:solidFill>
                <a:latin typeface="Futura Condensed Medium" panose="020B0602020204020303" pitchFamily="34" charset="-79"/>
                <a:cs typeface="Futura Condensed Medium" panose="020B0602020204020303" pitchFamily="34" charset="-79"/>
              </a:rPr>
              <a:t>justifiée</a:t>
            </a:r>
            <a:r>
              <a:rPr lang="fr-FR" sz="1600" dirty="0">
                <a:solidFill>
                  <a:schemeClr val="tx1"/>
                </a:solidFill>
                <a:latin typeface="Futura Condensed Medium" panose="020B0602020204020303" pitchFamily="34" charset="-79"/>
                <a:cs typeface="Futura Condensed Medium" panose="020B0602020204020303" pitchFamily="34" charset="-79"/>
              </a:rPr>
              <a:t> (</a:t>
            </a:r>
            <a:r>
              <a:rPr lang="fr-FR" sz="1600" i="1" dirty="0">
                <a:solidFill>
                  <a:srgbClr val="A91E4F"/>
                </a:solidFill>
                <a:latin typeface="Futura Condensed Medium" panose="020B0602020204020303" pitchFamily="34" charset="-79"/>
                <a:cs typeface="Futura Condensed Medium" panose="020B0602020204020303" pitchFamily="34" charset="-79"/>
              </a:rPr>
              <a:t>… parce que…</a:t>
            </a:r>
            <a:r>
              <a:rPr lang="fr-FR" sz="1600" dirty="0">
                <a:solidFill>
                  <a:schemeClr val="tx1"/>
                </a:solidFill>
                <a:latin typeface="Futura Condensed Medium" panose="020B0602020204020303" pitchFamily="34" charset="-79"/>
                <a:cs typeface="Futura Condensed Medium" panose="020B0602020204020303" pitchFamily="34" charset="-79"/>
              </a:rPr>
              <a:t>)</a:t>
            </a:r>
          </a:p>
          <a:p>
            <a:pPr marL="285750" indent="-177750">
              <a:lnSpc>
                <a:spcPct val="110000"/>
              </a:lnSpc>
              <a:spcAft>
                <a:spcPts val="400"/>
              </a:spcAft>
              <a:buFontTx/>
              <a:buChar char="-"/>
            </a:pPr>
            <a:r>
              <a:rPr lang="fr-FR" sz="1600" dirty="0">
                <a:solidFill>
                  <a:schemeClr val="tx1"/>
                </a:solidFill>
                <a:latin typeface="Futura Condensed Medium" panose="020B0602020204020303" pitchFamily="34" charset="-79"/>
                <a:cs typeface="Futura Condensed Medium" panose="020B0602020204020303" pitchFamily="34" charset="-79"/>
              </a:rPr>
              <a:t>Répondre au « </a:t>
            </a:r>
            <a:r>
              <a:rPr lang="fr-FR" sz="1600" dirty="0">
                <a:solidFill>
                  <a:srgbClr val="A91E4F"/>
                </a:solidFill>
                <a:latin typeface="Futura Condensed Medium" panose="020B0602020204020303" pitchFamily="34" charset="-79"/>
                <a:cs typeface="Futura Condensed Medium" panose="020B0602020204020303" pitchFamily="34" charset="-79"/>
              </a:rPr>
              <a:t>pourquoi</a:t>
            </a:r>
            <a:r>
              <a:rPr lang="fr-FR" sz="1600" dirty="0">
                <a:solidFill>
                  <a:schemeClr val="tx1"/>
                </a:solidFill>
                <a:latin typeface="Futura Condensed Medium" panose="020B0602020204020303" pitchFamily="34" charset="-79"/>
                <a:cs typeface="Futura Condensed Medium" panose="020B0602020204020303" pitchFamily="34" charset="-79"/>
              </a:rPr>
              <a:t> » de ce positionnement</a:t>
            </a:r>
          </a:p>
        </p:txBody>
      </p:sp>
      <p:sp>
        <p:nvSpPr>
          <p:cNvPr id="8" name="Bulle rectangulaire à coins arrondis 7">
            <a:extLst>
              <a:ext uri="{FF2B5EF4-FFF2-40B4-BE49-F238E27FC236}">
                <a16:creationId xmlns:a16="http://schemas.microsoft.com/office/drawing/2014/main" id="{B7BC61C1-2D2E-51D6-524D-017CEFFC02B2}"/>
              </a:ext>
            </a:extLst>
          </p:cNvPr>
          <p:cNvSpPr/>
          <p:nvPr/>
        </p:nvSpPr>
        <p:spPr>
          <a:xfrm>
            <a:off x="8010659" y="2614411"/>
            <a:ext cx="4075478" cy="4114799"/>
          </a:xfrm>
          <a:prstGeom prst="wedgeRoundRectCallout">
            <a:avLst>
              <a:gd name="adj1" fmla="val -20589"/>
              <a:gd name="adj2" fmla="val -45999"/>
              <a:gd name="adj3" fmla="val 16667"/>
            </a:avLst>
          </a:prstGeom>
          <a:solidFill>
            <a:schemeClr val="bg1"/>
          </a:solidFill>
          <a:ln>
            <a:solidFill>
              <a:schemeClr val="accent5">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8000">
              <a:lnSpc>
                <a:spcPct val="110000"/>
              </a:lnSpc>
              <a:spcAft>
                <a:spcPts val="400"/>
              </a:spcAft>
            </a:pPr>
            <a:r>
              <a:rPr lang="fr-FR" sz="1600" dirty="0">
                <a:solidFill>
                  <a:schemeClr val="tx1"/>
                </a:solidFill>
                <a:latin typeface="Futura Condensed Medium" panose="020B0602020204020303" pitchFamily="34" charset="-79"/>
                <a:cs typeface="Futura Condensed Medium" panose="020B0602020204020303" pitchFamily="34" charset="-79"/>
              </a:rPr>
              <a:t>Le sujet propose une </a:t>
            </a:r>
            <a:r>
              <a:rPr lang="fr-FR" sz="1600" dirty="0">
                <a:solidFill>
                  <a:schemeClr val="accent1"/>
                </a:solidFill>
                <a:latin typeface="Futura Condensed Medium" panose="020B0602020204020303" pitchFamily="34" charset="-79"/>
                <a:cs typeface="Futura Condensed Medium" panose="020B0602020204020303" pitchFamily="34" charset="-79"/>
              </a:rPr>
              <a:t>hypothèse </a:t>
            </a:r>
            <a:r>
              <a:rPr lang="fr-FR" sz="1600" dirty="0">
                <a:solidFill>
                  <a:schemeClr val="tx1"/>
                </a:solidFill>
                <a:latin typeface="Futura Condensed Medium" panose="020B0602020204020303" pitchFamily="34" charset="-79"/>
                <a:cs typeface="Futura Condensed Medium" panose="020B0602020204020303" pitchFamily="34" charset="-79"/>
              </a:rPr>
              <a:t>que les candidats doivent confirmer, infirmer, discuter, démontrer:</a:t>
            </a:r>
          </a:p>
          <a:p>
            <a:pPr marL="457200" indent="-349200">
              <a:lnSpc>
                <a:spcPct val="110000"/>
              </a:lnSpc>
              <a:spcAft>
                <a:spcPts val="400"/>
              </a:spcAft>
              <a:buAutoNum type="arabicParenR"/>
            </a:pPr>
            <a:r>
              <a:rPr lang="fr-FR" sz="1600" dirty="0">
                <a:solidFill>
                  <a:schemeClr val="accent5">
                    <a:lumMod val="50000"/>
                  </a:schemeClr>
                </a:solidFill>
                <a:latin typeface="Futura Condensed Medium" panose="020B0602020204020303" pitchFamily="34" charset="-79"/>
                <a:cs typeface="Futura Condensed Medium" panose="020B0602020204020303" pitchFamily="34" charset="-79"/>
              </a:rPr>
              <a:t>Positionnement </a:t>
            </a:r>
            <a:r>
              <a:rPr lang="fr-FR" sz="1600" dirty="0">
                <a:solidFill>
                  <a:schemeClr val="tx1"/>
                </a:solidFill>
                <a:latin typeface="Futura Condensed Medium" panose="020B0602020204020303" pitchFamily="34" charset="-79"/>
                <a:cs typeface="Futura Condensed Medium" panose="020B0602020204020303" pitchFamily="34" charset="-79"/>
              </a:rPr>
              <a:t>moyens / finalités à discuter: </a:t>
            </a:r>
            <a:r>
              <a:rPr lang="fr-FR" sz="1600" dirty="0">
                <a:solidFill>
                  <a:schemeClr val="accent1"/>
                </a:solidFill>
                <a:latin typeface="Futura Condensed Medium" panose="020B0602020204020303" pitchFamily="34" charset="-79"/>
                <a:cs typeface="Futura Condensed Medium" panose="020B0602020204020303" pitchFamily="34" charset="-79"/>
              </a:rPr>
              <a:t>intrication/distorsion</a:t>
            </a:r>
            <a:r>
              <a:rPr lang="fr-FR" sz="1600" dirty="0">
                <a:solidFill>
                  <a:schemeClr val="tx1"/>
                </a:solidFill>
                <a:latin typeface="Futura Condensed Medium" panose="020B0602020204020303" pitchFamily="34" charset="-79"/>
                <a:cs typeface="Futura Condensed Medium" panose="020B0602020204020303" pitchFamily="34" charset="-79"/>
              </a:rPr>
              <a:t>. Eviter une lecture dichotomique</a:t>
            </a:r>
          </a:p>
          <a:p>
            <a:pPr marL="457200" indent="-349200">
              <a:lnSpc>
                <a:spcPct val="110000"/>
              </a:lnSpc>
              <a:spcAft>
                <a:spcPts val="400"/>
              </a:spcAft>
              <a:buAutoNum type="arabicParenR"/>
            </a:pPr>
            <a:r>
              <a:rPr lang="fr-FR" sz="1600" dirty="0">
                <a:solidFill>
                  <a:schemeClr val="accent5">
                    <a:lumMod val="50000"/>
                  </a:schemeClr>
                </a:solidFill>
                <a:latin typeface="Futura Condensed Medium" panose="020B0602020204020303" pitchFamily="34" charset="-79"/>
                <a:cs typeface="Futura Condensed Medium" panose="020B0602020204020303" pitchFamily="34" charset="-79"/>
              </a:rPr>
              <a:t>Indicateurs: </a:t>
            </a:r>
            <a:r>
              <a:rPr lang="fr-FR" sz="1600" dirty="0">
                <a:solidFill>
                  <a:schemeClr val="tx1"/>
                </a:solidFill>
                <a:latin typeface="Futura Condensed Medium" panose="020B0602020204020303" pitchFamily="34" charset="-79"/>
                <a:cs typeface="Futura Condensed Medium" panose="020B0602020204020303" pitchFamily="34" charset="-79"/>
              </a:rPr>
              <a:t>IO; pratiques; programmations; évaluations etc…</a:t>
            </a:r>
          </a:p>
          <a:p>
            <a:pPr marL="457200" indent="-349200">
              <a:lnSpc>
                <a:spcPct val="110000"/>
              </a:lnSpc>
              <a:spcAft>
                <a:spcPts val="400"/>
              </a:spcAft>
              <a:buAutoNum type="arabicParenR"/>
            </a:pPr>
            <a:r>
              <a:rPr lang="fr-FR" sz="1600" dirty="0">
                <a:solidFill>
                  <a:schemeClr val="accent1"/>
                </a:solidFill>
                <a:latin typeface="Futura Condensed Medium" panose="020B0602020204020303" pitchFamily="34" charset="-79"/>
                <a:cs typeface="Futura Condensed Medium" panose="020B0602020204020303" pitchFamily="34" charset="-79"/>
              </a:rPr>
              <a:t>Débats conceptions et lieux différents</a:t>
            </a:r>
            <a:r>
              <a:rPr lang="fr-FR" sz="1600" i="1" dirty="0">
                <a:solidFill>
                  <a:schemeClr val="tx1"/>
                </a:solidFill>
                <a:latin typeface="Futura Condensed Medium" panose="020B0602020204020303" pitchFamily="34" charset="-79"/>
                <a:cs typeface="Futura Condensed Medium" panose="020B0602020204020303" pitchFamily="34" charset="-79"/>
              </a:rPr>
              <a:t>:</a:t>
            </a:r>
          </a:p>
          <a:p>
            <a:pPr marL="457200" indent="-349200">
              <a:lnSpc>
                <a:spcPct val="110000"/>
              </a:lnSpc>
              <a:spcAft>
                <a:spcPts val="400"/>
              </a:spcAft>
              <a:buAutoNum type="arabicParenR"/>
            </a:pPr>
            <a:r>
              <a:rPr lang="fr-FR" sz="1600" i="1" dirty="0">
                <a:solidFill>
                  <a:schemeClr val="tx1"/>
                </a:solidFill>
                <a:latin typeface="Futura Condensed Medium" panose="020B0602020204020303" pitchFamily="34" charset="-79"/>
                <a:cs typeface="Futura Condensed Medium" panose="020B0602020204020303" pitchFamily="34" charset="-79"/>
              </a:rPr>
              <a:t>Moyens d’appréciations: épreuves, tests, VARF…</a:t>
            </a:r>
          </a:p>
        </p:txBody>
      </p:sp>
    </p:spTree>
    <p:extLst>
      <p:ext uri="{BB962C8B-B14F-4D97-AF65-F5344CB8AC3E}">
        <p14:creationId xmlns:p14="http://schemas.microsoft.com/office/powerpoint/2010/main" val="1547514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èche vers la droite 5">
            <a:extLst>
              <a:ext uri="{FF2B5EF4-FFF2-40B4-BE49-F238E27FC236}">
                <a16:creationId xmlns:a16="http://schemas.microsoft.com/office/drawing/2014/main" id="{91FD60AE-429C-A3A0-69F2-CE13BFB89D73}"/>
              </a:ext>
            </a:extLst>
          </p:cNvPr>
          <p:cNvSpPr/>
          <p:nvPr/>
        </p:nvSpPr>
        <p:spPr>
          <a:xfrm>
            <a:off x="0" y="1841758"/>
            <a:ext cx="4906851" cy="886448"/>
          </a:xfrm>
          <a:prstGeom prst="rightArrow">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ZoneTexte 6">
            <a:extLst>
              <a:ext uri="{FF2B5EF4-FFF2-40B4-BE49-F238E27FC236}">
                <a16:creationId xmlns:a16="http://schemas.microsoft.com/office/drawing/2014/main" id="{B298331A-2BC1-32F7-0E3F-969650CD265A}"/>
              </a:ext>
            </a:extLst>
          </p:cNvPr>
          <p:cNvSpPr txBox="1"/>
          <p:nvPr/>
        </p:nvSpPr>
        <p:spPr>
          <a:xfrm>
            <a:off x="4893972" y="2068678"/>
            <a:ext cx="7539243" cy="477054"/>
          </a:xfrm>
          <a:prstGeom prst="rect">
            <a:avLst/>
          </a:prstGeom>
          <a:noFill/>
        </p:spPr>
        <p:txBody>
          <a:bodyPr wrap="none" rtlCol="0">
            <a:spAutoFit/>
          </a:bodyPr>
          <a:lstStyle/>
          <a:p>
            <a:r>
              <a:rPr lang="fr-FR" sz="2500" b="1" i="1" dirty="0">
                <a:solidFill>
                  <a:srgbClr val="44546A"/>
                </a:solidFill>
                <a:latin typeface="FUTURA CONDENSED EXTRABOLD" panose="020B0602020204020303" pitchFamily="34" charset="-79"/>
                <a:cs typeface="FUTURA CONDENSED EXTRABOLD" panose="020B0602020204020303" pitchFamily="34" charset="-79"/>
              </a:rPr>
              <a:t>Attentes 2026 pour répondre au sujet CAPEPS ?</a:t>
            </a:r>
          </a:p>
        </p:txBody>
      </p:sp>
      <p:sp>
        <p:nvSpPr>
          <p:cNvPr id="8" name="Bulle rectangulaire à coins arrondis 7">
            <a:extLst>
              <a:ext uri="{FF2B5EF4-FFF2-40B4-BE49-F238E27FC236}">
                <a16:creationId xmlns:a16="http://schemas.microsoft.com/office/drawing/2014/main" id="{DC6F3179-3187-A9F2-6D8E-3052BCE831AA}"/>
              </a:ext>
            </a:extLst>
          </p:cNvPr>
          <p:cNvSpPr/>
          <p:nvPr/>
        </p:nvSpPr>
        <p:spPr>
          <a:xfrm>
            <a:off x="4906851" y="2728206"/>
            <a:ext cx="2640169" cy="481851"/>
          </a:xfrm>
          <a:prstGeom prst="wedgeRoundRectCallout">
            <a:avLst>
              <a:gd name="adj1" fmla="val 59167"/>
              <a:gd name="adj2" fmla="val -84504"/>
              <a:gd name="adj3" fmla="val 16667"/>
            </a:avLst>
          </a:prstGeom>
          <a:solidFill>
            <a:schemeClr val="tx2">
              <a:lumMod val="20000"/>
              <a:lumOff val="80000"/>
            </a:schemeClr>
          </a:solidFill>
          <a:ln>
            <a:solidFill>
              <a:srgbClr val="44546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dirty="0">
                <a:solidFill>
                  <a:srgbClr val="44546A"/>
                </a:solidFill>
                <a:latin typeface="Futura Medium" panose="020B0602020204020303" pitchFamily="34" charset="-79"/>
                <a:cs typeface="Futura Medium" panose="020B0602020204020303" pitchFamily="34" charset="-79"/>
              </a:rPr>
              <a:t>Sur le </a:t>
            </a:r>
            <a:r>
              <a:rPr lang="fr-FR" sz="2200" b="1" dirty="0">
                <a:solidFill>
                  <a:srgbClr val="44546A"/>
                </a:solidFill>
                <a:latin typeface="FUTURA MEDIUM" panose="020B0602020204020303" pitchFamily="34" charset="-79"/>
                <a:cs typeface="FUTURA MEDIUM" panose="020B0602020204020303" pitchFamily="34" charset="-79"/>
              </a:rPr>
              <a:t>fond</a:t>
            </a:r>
            <a:r>
              <a:rPr lang="fr-FR" sz="2200" dirty="0">
                <a:solidFill>
                  <a:srgbClr val="44546A"/>
                </a:solidFill>
                <a:latin typeface="Futura Medium" panose="020B0602020204020303" pitchFamily="34" charset="-79"/>
                <a:cs typeface="Futura Medium" panose="020B0602020204020303" pitchFamily="34" charset="-79"/>
              </a:rPr>
              <a:t> ?</a:t>
            </a:r>
          </a:p>
        </p:txBody>
      </p:sp>
      <p:sp>
        <p:nvSpPr>
          <p:cNvPr id="9" name="Bulle rectangulaire à coins arrondis 8">
            <a:extLst>
              <a:ext uri="{FF2B5EF4-FFF2-40B4-BE49-F238E27FC236}">
                <a16:creationId xmlns:a16="http://schemas.microsoft.com/office/drawing/2014/main" id="{E36CB681-BD5F-7E48-0554-BBD8C19880F3}"/>
              </a:ext>
            </a:extLst>
          </p:cNvPr>
          <p:cNvSpPr/>
          <p:nvPr/>
        </p:nvSpPr>
        <p:spPr>
          <a:xfrm flipH="1">
            <a:off x="8060028" y="2728205"/>
            <a:ext cx="2640169" cy="481851"/>
          </a:xfrm>
          <a:prstGeom prst="wedgeRoundRectCallout">
            <a:avLst>
              <a:gd name="adj1" fmla="val 59167"/>
              <a:gd name="adj2" fmla="val -84504"/>
              <a:gd name="adj3" fmla="val 16667"/>
            </a:avLst>
          </a:prstGeom>
          <a:solidFill>
            <a:schemeClr val="tx2">
              <a:lumMod val="20000"/>
              <a:lumOff val="80000"/>
            </a:schemeClr>
          </a:solidFill>
          <a:ln>
            <a:solidFill>
              <a:srgbClr val="44546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dirty="0">
                <a:solidFill>
                  <a:srgbClr val="44546A"/>
                </a:solidFill>
                <a:latin typeface="Futura Medium" panose="020B0602020204020303" pitchFamily="34" charset="-79"/>
                <a:cs typeface="Futura Medium" panose="020B0602020204020303" pitchFamily="34" charset="-79"/>
              </a:rPr>
              <a:t>Sur la </a:t>
            </a:r>
            <a:r>
              <a:rPr lang="fr-FR" sz="2200" b="1" dirty="0">
                <a:solidFill>
                  <a:srgbClr val="44546A"/>
                </a:solidFill>
                <a:latin typeface="Futura Medium" panose="020B0602020204020303" pitchFamily="34" charset="-79"/>
                <a:cs typeface="Futura Medium" panose="020B0602020204020303" pitchFamily="34" charset="-79"/>
              </a:rPr>
              <a:t>forme</a:t>
            </a:r>
            <a:r>
              <a:rPr lang="fr-FR" sz="2200" dirty="0">
                <a:solidFill>
                  <a:srgbClr val="44546A"/>
                </a:solidFill>
                <a:latin typeface="Futura Medium" panose="020B0602020204020303" pitchFamily="34" charset="-79"/>
                <a:cs typeface="Futura Medium" panose="020B0602020204020303" pitchFamily="34" charset="-79"/>
              </a:rPr>
              <a:t> ?</a:t>
            </a:r>
          </a:p>
        </p:txBody>
      </p:sp>
      <p:pic>
        <p:nvPicPr>
          <p:cNvPr id="3" name="Image 2">
            <a:extLst>
              <a:ext uri="{FF2B5EF4-FFF2-40B4-BE49-F238E27FC236}">
                <a16:creationId xmlns:a16="http://schemas.microsoft.com/office/drawing/2014/main" id="{29EAB8E9-D307-67AE-6843-4120D3C6C200}"/>
              </a:ext>
            </a:extLst>
          </p:cNvPr>
          <p:cNvPicPr>
            <a:picLocks noChangeAspect="1"/>
          </p:cNvPicPr>
          <p:nvPr/>
        </p:nvPicPr>
        <p:blipFill>
          <a:blip r:embed="rId2"/>
          <a:stretch>
            <a:fillRect/>
          </a:stretch>
        </p:blipFill>
        <p:spPr>
          <a:xfrm>
            <a:off x="234748" y="1730257"/>
            <a:ext cx="3412531" cy="4829161"/>
          </a:xfrm>
          <a:prstGeom prst="snipRoundRect">
            <a:avLst/>
          </a:prstGeom>
          <a:solidFill>
            <a:schemeClr val="bg1"/>
          </a:solidFill>
          <a:ln w="38100">
            <a:solidFill>
              <a:schemeClr val="accent1">
                <a:lumMod val="50000"/>
              </a:schemeClr>
            </a:solidFill>
          </a:ln>
        </p:spPr>
      </p:pic>
      <p:pic>
        <p:nvPicPr>
          <p:cNvPr id="4" name="Picture 2" descr="Loupe - Icônes ui gratuites">
            <a:extLst>
              <a:ext uri="{FF2B5EF4-FFF2-40B4-BE49-F238E27FC236}">
                <a16:creationId xmlns:a16="http://schemas.microsoft.com/office/drawing/2014/main" id="{4E5197C8-550F-8B20-9E3B-87A67764F3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361553" y="3838536"/>
            <a:ext cx="2720882" cy="272088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04BFE2EF-1D69-F625-E8BC-0119E02F5831}"/>
              </a:ext>
            </a:extLst>
          </p:cNvPr>
          <p:cNvSpPr txBox="1"/>
          <p:nvPr/>
        </p:nvSpPr>
        <p:spPr>
          <a:xfrm>
            <a:off x="4893972" y="3429000"/>
            <a:ext cx="6752823" cy="2822247"/>
          </a:xfrm>
          <a:prstGeom prst="rect">
            <a:avLst/>
          </a:prstGeom>
          <a:noFill/>
        </p:spPr>
        <p:txBody>
          <a:bodyPr wrap="square" rtlCol="0">
            <a:spAutoFit/>
          </a:bodyPr>
          <a:lstStyle/>
          <a:p>
            <a:pPr algn="ctr">
              <a:lnSpc>
                <a:spcPct val="112000"/>
              </a:lnSpc>
            </a:pPr>
            <a:r>
              <a:rPr lang="fr-FR" sz="2000" dirty="0">
                <a:latin typeface="Futura Condensed Medium" panose="020B0602020204020303" pitchFamily="34" charset="-79"/>
                <a:cs typeface="Futura Condensed Medium" panose="020B0602020204020303" pitchFamily="34" charset="-79"/>
              </a:rPr>
              <a:t>« commande </a:t>
            </a:r>
            <a:r>
              <a:rPr lang="fr-FR" sz="2000" dirty="0">
                <a:solidFill>
                  <a:srgbClr val="A91E4F"/>
                </a:solidFill>
                <a:latin typeface="Futura Condensed Medium" panose="020B0602020204020303" pitchFamily="34" charset="-79"/>
                <a:cs typeface="Futura Condensed Medium" panose="020B0602020204020303" pitchFamily="34" charset="-79"/>
              </a:rPr>
              <a:t>explicite</a:t>
            </a:r>
            <a:r>
              <a:rPr lang="fr-FR" sz="2000" dirty="0">
                <a:latin typeface="Futura Condensed Medium" panose="020B0602020204020303" pitchFamily="34" charset="-79"/>
                <a:cs typeface="Futura Condensed Medium" panose="020B0602020204020303" pitchFamily="34" charset="-79"/>
              </a:rPr>
              <a:t> » ; « </a:t>
            </a:r>
            <a:r>
              <a:rPr lang="fr-FR" sz="2000" dirty="0">
                <a:solidFill>
                  <a:srgbClr val="A91E4F"/>
                </a:solidFill>
                <a:effectLst/>
                <a:latin typeface="Futura Condensed Medium" panose="020B0602020204020303" pitchFamily="34" charset="-79"/>
                <a:cs typeface="Futura Condensed Medium" panose="020B0602020204020303" pitchFamily="34" charset="-79"/>
              </a:rPr>
              <a:t>mettre en relation </a:t>
            </a:r>
            <a:r>
              <a:rPr lang="fr-FR" sz="2000" dirty="0">
                <a:effectLst/>
                <a:latin typeface="Futura Condensed Medium" panose="020B0602020204020303" pitchFamily="34" charset="-79"/>
                <a:cs typeface="Futura Condensed Medium" panose="020B0602020204020303" pitchFamily="34" charset="-79"/>
              </a:rPr>
              <a:t>des éléments exogènes et endogènes à la discipline EPS, en lien avec le programme du concours » ; « le sujet laissait toute latitude aux candidats pour </a:t>
            </a:r>
            <a:r>
              <a:rPr lang="fr-FR" sz="2000" dirty="0">
                <a:solidFill>
                  <a:srgbClr val="A91E4F"/>
                </a:solidFill>
                <a:effectLst/>
                <a:latin typeface="Futura Condensed Medium" panose="020B0602020204020303" pitchFamily="34" charset="-79"/>
                <a:cs typeface="Futura Condensed Medium" panose="020B0602020204020303" pitchFamily="34" charset="-79"/>
              </a:rPr>
              <a:t>orienter leurs réflexions</a:t>
            </a:r>
            <a:r>
              <a:rPr lang="fr-FR" sz="2000" dirty="0">
                <a:effectLst/>
                <a:latin typeface="Futura Condensed Medium" panose="020B0602020204020303" pitchFamily="34" charset="-79"/>
                <a:cs typeface="Futura Condensed Medium" panose="020B0602020204020303" pitchFamily="34" charset="-79"/>
              </a:rPr>
              <a:t>, les invitant à </a:t>
            </a:r>
            <a:r>
              <a:rPr lang="fr-FR" sz="2000" dirty="0">
                <a:solidFill>
                  <a:srgbClr val="A91E4F"/>
                </a:solidFill>
                <a:effectLst/>
                <a:latin typeface="Futura Condensed Medium" panose="020B0602020204020303" pitchFamily="34" charset="-79"/>
                <a:cs typeface="Futura Condensed Medium" panose="020B0602020204020303" pitchFamily="34" charset="-79"/>
              </a:rPr>
              <a:t>personnaliser</a:t>
            </a:r>
            <a:r>
              <a:rPr lang="fr-FR" sz="2000" dirty="0">
                <a:effectLst/>
                <a:latin typeface="Futura Condensed Medium" panose="020B0602020204020303" pitchFamily="34" charset="-79"/>
                <a:cs typeface="Futura Condensed Medium" panose="020B0602020204020303" pitchFamily="34" charset="-79"/>
              </a:rPr>
              <a:t> leurs problématiques et leurs </a:t>
            </a:r>
            <a:r>
              <a:rPr lang="fr-FR" sz="2000" dirty="0">
                <a:solidFill>
                  <a:srgbClr val="A91E4F"/>
                </a:solidFill>
                <a:effectLst/>
                <a:latin typeface="Futura Condensed Medium" panose="020B0602020204020303" pitchFamily="34" charset="-79"/>
                <a:cs typeface="Futura Condensed Medium" panose="020B0602020204020303" pitchFamily="34" charset="-79"/>
              </a:rPr>
              <a:t>choix</a:t>
            </a:r>
            <a:r>
              <a:rPr lang="fr-FR" sz="2000" dirty="0">
                <a:effectLst/>
                <a:latin typeface="Futura Condensed Medium" panose="020B0602020204020303" pitchFamily="34" charset="-79"/>
                <a:cs typeface="Futura Condensed Medium" panose="020B0602020204020303" pitchFamily="34" charset="-79"/>
              </a:rPr>
              <a:t> argumentaires » ; « il était attendu des candidats qu’aucun </a:t>
            </a:r>
            <a:r>
              <a:rPr lang="fr-FR" sz="2000" dirty="0">
                <a:solidFill>
                  <a:srgbClr val="A91E4F"/>
                </a:solidFill>
                <a:effectLst/>
                <a:latin typeface="Futura Condensed Medium" panose="020B0602020204020303" pitchFamily="34" charset="-79"/>
                <a:cs typeface="Futura Condensed Medium" panose="020B0602020204020303" pitchFamily="34" charset="-79"/>
              </a:rPr>
              <a:t>« moment » de l’histoire de l’EPS </a:t>
            </a:r>
            <a:r>
              <a:rPr lang="fr-FR" sz="2000" dirty="0">
                <a:effectLst/>
                <a:latin typeface="Futura Condensed Medium" panose="020B0602020204020303" pitchFamily="34" charset="-79"/>
                <a:cs typeface="Futura Condensed Medium" panose="020B0602020204020303" pitchFamily="34" charset="-79"/>
              </a:rPr>
              <a:t>ne soit laissé de côté (…) ce qui devait conduire à faire des choix »</a:t>
            </a:r>
            <a:endParaRPr lang="fr-FR" sz="2000" dirty="0">
              <a:latin typeface="Futura Condensed Medium" panose="020B0602020204020303" pitchFamily="34" charset="-79"/>
              <a:cs typeface="Futura Condensed Medium" panose="020B0602020204020303" pitchFamily="34" charset="-79"/>
            </a:endParaRPr>
          </a:p>
        </p:txBody>
      </p:sp>
      <p:sp>
        <p:nvSpPr>
          <p:cNvPr id="10" name="Bulle rectangulaire à coins arrondis 1">
            <a:extLst>
              <a:ext uri="{FF2B5EF4-FFF2-40B4-BE49-F238E27FC236}">
                <a16:creationId xmlns:a16="http://schemas.microsoft.com/office/drawing/2014/main" id="{14A30A52-E134-2F17-D95F-C8D5BDC11E27}"/>
              </a:ext>
            </a:extLst>
          </p:cNvPr>
          <p:cNvSpPr/>
          <p:nvPr/>
        </p:nvSpPr>
        <p:spPr>
          <a:xfrm>
            <a:off x="1121664" y="186943"/>
            <a:ext cx="10850880" cy="1263905"/>
          </a:xfrm>
          <a:prstGeom prst="wedgeRoundRectCallout">
            <a:avLst>
              <a:gd name="adj1" fmla="val -59596"/>
              <a:gd name="adj2" fmla="val -56550"/>
              <a:gd name="adj3" fmla="val 16667"/>
            </a:avLst>
          </a:prstGeom>
          <a:solidFill>
            <a:schemeClr val="bg1"/>
          </a:solidFill>
          <a:ln>
            <a:solidFill>
              <a:schemeClr val="tx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r>
              <a:rPr lang="fr-FR" sz="2800" b="1" u="sng" dirty="0">
                <a:solidFill>
                  <a:schemeClr val="tx1"/>
                </a:solidFill>
                <a:effectLst/>
                <a:uFill>
                  <a:solidFill>
                    <a:srgbClr val="A98293"/>
                  </a:solidFill>
                </a:uFill>
                <a:latin typeface="Futura Medium" panose="020B0602020204020303" pitchFamily="34" charset="-79"/>
                <a:cs typeface="Futura Medium" panose="020B0602020204020303" pitchFamily="34" charset="-79"/>
              </a:rPr>
              <a:t>Sujet 2026</a:t>
            </a:r>
            <a:r>
              <a:rPr lang="fr-FR" sz="2800" b="1" dirty="0">
                <a:solidFill>
                  <a:schemeClr val="tx1"/>
                </a:solidFill>
                <a:effectLst/>
                <a:latin typeface="Futura Medium" panose="020B0602020204020303" pitchFamily="34" charset="-79"/>
                <a:cs typeface="Futura Medium" panose="020B0602020204020303" pitchFamily="34" charset="-79"/>
              </a:rPr>
              <a:t> </a:t>
            </a:r>
            <a:r>
              <a:rPr lang="fr-FR" sz="2800" dirty="0">
                <a:solidFill>
                  <a:schemeClr val="tx1"/>
                </a:solidFill>
                <a:effectLst/>
                <a:latin typeface="Futura Medium" panose="020B0602020204020303" pitchFamily="34" charset="-79"/>
                <a:cs typeface="Futura Medium" panose="020B0602020204020303" pitchFamily="34" charset="-79"/>
              </a:rPr>
              <a:t>:Depuis la fin du XIXe siècle, </a:t>
            </a:r>
            <a:r>
              <a:rPr lang="fr-FR" sz="2800" dirty="0">
                <a:solidFill>
                  <a:schemeClr val="accent2"/>
                </a:solidFill>
                <a:effectLst/>
                <a:latin typeface="Futura Medium" panose="020B0602020204020303" pitchFamily="34" charset="-79"/>
                <a:cs typeface="Futura Medium" panose="020B0602020204020303" pitchFamily="34" charset="-79"/>
              </a:rPr>
              <a:t>la performance </a:t>
            </a:r>
            <a:r>
              <a:rPr lang="fr-FR" sz="2800" dirty="0">
                <a:solidFill>
                  <a:schemeClr val="tx1"/>
                </a:solidFill>
                <a:effectLst/>
                <a:latin typeface="Futura Medium" panose="020B0602020204020303" pitchFamily="34" charset="-79"/>
                <a:cs typeface="Futura Medium" panose="020B0602020204020303" pitchFamily="34" charset="-79"/>
              </a:rPr>
              <a:t>a-t-elle été, en EPS, davantage un moyen qu’une finalité? </a:t>
            </a:r>
            <a:endParaRPr lang="fr-FR" sz="3200" dirty="0">
              <a:solidFill>
                <a:schemeClr val="tx1"/>
              </a:solidFill>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3889060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26DF1-A34F-89EE-A308-739ED1826607}"/>
            </a:ext>
          </a:extLst>
        </p:cNvPr>
        <p:cNvGrpSpPr/>
        <p:nvPr/>
      </p:nvGrpSpPr>
      <p:grpSpPr>
        <a:xfrm>
          <a:off x="0" y="0"/>
          <a:ext cx="0" cy="0"/>
          <a:chOff x="0" y="0"/>
          <a:chExt cx="0" cy="0"/>
        </a:xfrm>
      </p:grpSpPr>
      <p:sp>
        <p:nvSpPr>
          <p:cNvPr id="6" name="Flèche vers la droite 5">
            <a:extLst>
              <a:ext uri="{FF2B5EF4-FFF2-40B4-BE49-F238E27FC236}">
                <a16:creationId xmlns:a16="http://schemas.microsoft.com/office/drawing/2014/main" id="{8F85685C-CFC0-AD3D-892E-2E0A67928E5D}"/>
              </a:ext>
            </a:extLst>
          </p:cNvPr>
          <p:cNvSpPr/>
          <p:nvPr/>
        </p:nvSpPr>
        <p:spPr>
          <a:xfrm>
            <a:off x="0" y="1841758"/>
            <a:ext cx="4906851" cy="886448"/>
          </a:xfrm>
          <a:prstGeom prst="rightArrow">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ZoneTexte 6">
            <a:extLst>
              <a:ext uri="{FF2B5EF4-FFF2-40B4-BE49-F238E27FC236}">
                <a16:creationId xmlns:a16="http://schemas.microsoft.com/office/drawing/2014/main" id="{64DC4C19-3BD9-AB79-7A46-581C1261F959}"/>
              </a:ext>
            </a:extLst>
          </p:cNvPr>
          <p:cNvSpPr txBox="1"/>
          <p:nvPr/>
        </p:nvSpPr>
        <p:spPr>
          <a:xfrm>
            <a:off x="4893972" y="2068678"/>
            <a:ext cx="4940776" cy="477054"/>
          </a:xfrm>
          <a:prstGeom prst="rect">
            <a:avLst/>
          </a:prstGeom>
          <a:noFill/>
        </p:spPr>
        <p:txBody>
          <a:bodyPr wrap="none" rtlCol="0">
            <a:spAutoFit/>
          </a:bodyPr>
          <a:lstStyle/>
          <a:p>
            <a:r>
              <a:rPr lang="fr-FR" sz="2500" b="1" i="1" dirty="0">
                <a:solidFill>
                  <a:srgbClr val="44546A"/>
                </a:solidFill>
                <a:latin typeface="FUTURA CONDENSED EXTRABOLD" panose="020B0602020204020303" pitchFamily="34" charset="-79"/>
                <a:cs typeface="FUTURA CONDENSED EXTRABOLD" panose="020B0602020204020303" pitchFamily="34" charset="-79"/>
              </a:rPr>
              <a:t>Des connaissances à mobiliser</a:t>
            </a:r>
          </a:p>
        </p:txBody>
      </p:sp>
      <p:sp>
        <p:nvSpPr>
          <p:cNvPr id="11" name="ZoneTexte 10">
            <a:extLst>
              <a:ext uri="{FF2B5EF4-FFF2-40B4-BE49-F238E27FC236}">
                <a16:creationId xmlns:a16="http://schemas.microsoft.com/office/drawing/2014/main" id="{DD12B20C-BCC5-0860-2E53-EA5121C37C5C}"/>
              </a:ext>
            </a:extLst>
          </p:cNvPr>
          <p:cNvSpPr txBox="1"/>
          <p:nvPr/>
        </p:nvSpPr>
        <p:spPr>
          <a:xfrm>
            <a:off x="4893972" y="3429000"/>
            <a:ext cx="6752823" cy="409279"/>
          </a:xfrm>
          <a:prstGeom prst="rect">
            <a:avLst/>
          </a:prstGeom>
          <a:noFill/>
        </p:spPr>
        <p:txBody>
          <a:bodyPr wrap="square" rtlCol="0">
            <a:spAutoFit/>
          </a:bodyPr>
          <a:lstStyle/>
          <a:p>
            <a:pPr algn="ctr">
              <a:lnSpc>
                <a:spcPct val="112000"/>
              </a:lnSpc>
            </a:pPr>
            <a:r>
              <a:rPr lang="fr-FR" sz="2000" dirty="0">
                <a:latin typeface="Futura Condensed Medium" panose="020B0602020204020303" pitchFamily="34" charset="-79"/>
                <a:cs typeface="Futura Condensed Medium" panose="020B0602020204020303" pitchFamily="34" charset="-79"/>
              </a:rPr>
              <a:t>Extraits CM de 2000 à nos jours</a:t>
            </a:r>
          </a:p>
        </p:txBody>
      </p:sp>
      <p:sp>
        <p:nvSpPr>
          <p:cNvPr id="10" name="Bulle rectangulaire à coins arrondis 1">
            <a:extLst>
              <a:ext uri="{FF2B5EF4-FFF2-40B4-BE49-F238E27FC236}">
                <a16:creationId xmlns:a16="http://schemas.microsoft.com/office/drawing/2014/main" id="{1DDDFCC9-F286-67FF-B3EC-5A32FCDB2426}"/>
              </a:ext>
            </a:extLst>
          </p:cNvPr>
          <p:cNvSpPr/>
          <p:nvPr/>
        </p:nvSpPr>
        <p:spPr>
          <a:xfrm>
            <a:off x="1121664" y="186943"/>
            <a:ext cx="10850880" cy="1263905"/>
          </a:xfrm>
          <a:prstGeom prst="wedgeRoundRectCallout">
            <a:avLst>
              <a:gd name="adj1" fmla="val -59596"/>
              <a:gd name="adj2" fmla="val -56550"/>
              <a:gd name="adj3" fmla="val 16667"/>
            </a:avLst>
          </a:prstGeom>
          <a:solidFill>
            <a:schemeClr val="bg1"/>
          </a:solidFill>
          <a:ln>
            <a:solidFill>
              <a:schemeClr val="tx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r>
              <a:rPr lang="fr-FR" sz="2800" b="1" u="sng" dirty="0">
                <a:solidFill>
                  <a:schemeClr val="tx1"/>
                </a:solidFill>
                <a:effectLst/>
                <a:uFill>
                  <a:solidFill>
                    <a:srgbClr val="A98293"/>
                  </a:solidFill>
                </a:uFill>
                <a:latin typeface="Futura Medium" panose="020B0602020204020303" pitchFamily="34" charset="-79"/>
                <a:cs typeface="Futura Medium" panose="020B0602020204020303" pitchFamily="34" charset="-79"/>
              </a:rPr>
              <a:t>Sujet 2026</a:t>
            </a:r>
            <a:r>
              <a:rPr lang="fr-FR" sz="2800" b="1" dirty="0">
                <a:solidFill>
                  <a:schemeClr val="tx1"/>
                </a:solidFill>
                <a:effectLst/>
                <a:latin typeface="Futura Medium" panose="020B0602020204020303" pitchFamily="34" charset="-79"/>
                <a:cs typeface="Futura Medium" panose="020B0602020204020303" pitchFamily="34" charset="-79"/>
              </a:rPr>
              <a:t> </a:t>
            </a:r>
            <a:r>
              <a:rPr lang="fr-FR" sz="2800" dirty="0">
                <a:solidFill>
                  <a:schemeClr val="tx1"/>
                </a:solidFill>
                <a:effectLst/>
                <a:latin typeface="Futura Medium" panose="020B0602020204020303" pitchFamily="34" charset="-79"/>
                <a:cs typeface="Futura Medium" panose="020B0602020204020303" pitchFamily="34" charset="-79"/>
              </a:rPr>
              <a:t>:Depuis la fin du XIXe siècle, </a:t>
            </a:r>
            <a:r>
              <a:rPr lang="fr-FR" sz="2800" dirty="0">
                <a:solidFill>
                  <a:schemeClr val="accent2"/>
                </a:solidFill>
                <a:effectLst/>
                <a:latin typeface="Futura Medium" panose="020B0602020204020303" pitchFamily="34" charset="-79"/>
                <a:cs typeface="Futura Medium" panose="020B0602020204020303" pitchFamily="34" charset="-79"/>
              </a:rPr>
              <a:t>la performance </a:t>
            </a:r>
            <a:r>
              <a:rPr lang="fr-FR" sz="2800" dirty="0">
                <a:solidFill>
                  <a:schemeClr val="tx1"/>
                </a:solidFill>
                <a:effectLst/>
                <a:latin typeface="Futura Medium" panose="020B0602020204020303" pitchFamily="34" charset="-79"/>
                <a:cs typeface="Futura Medium" panose="020B0602020204020303" pitchFamily="34" charset="-79"/>
              </a:rPr>
              <a:t>a-t-elle été, en EPS, davantage un moyen qu’une finalité? </a:t>
            </a:r>
            <a:endParaRPr lang="fr-FR" sz="3200" dirty="0">
              <a:solidFill>
                <a:schemeClr val="tx1"/>
              </a:solidFill>
              <a:latin typeface="Futura Medium" panose="020B0602020204020303" pitchFamily="34" charset="-79"/>
              <a:cs typeface="Futura Medium" panose="020B0602020204020303" pitchFamily="34" charset="-79"/>
            </a:endParaRPr>
          </a:p>
        </p:txBody>
      </p:sp>
      <p:pic>
        <p:nvPicPr>
          <p:cNvPr id="5" name="Picture 2" descr="Évaluation - Icônes fichiers et dossiers gratuites">
            <a:extLst>
              <a:ext uri="{FF2B5EF4-FFF2-40B4-BE49-F238E27FC236}">
                <a16:creationId xmlns:a16="http://schemas.microsoft.com/office/drawing/2014/main" id="{E626F8F1-7597-243E-1CE1-EB1D29D01C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376187">
            <a:off x="764369" y="2821951"/>
            <a:ext cx="2978870" cy="2978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029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069F21A-77D5-1944-A973-5F006EB5A1D8}"/>
              </a:ext>
            </a:extLst>
          </p:cNvPr>
          <p:cNvSpPr txBox="1"/>
          <p:nvPr/>
        </p:nvSpPr>
        <p:spPr>
          <a:xfrm>
            <a:off x="110747" y="49451"/>
            <a:ext cx="11970505" cy="369332"/>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pPr algn="ctr"/>
            <a:r>
              <a:rPr lang="fr-FR" dirty="0"/>
              <a:t>Concepteurs et évaluation</a:t>
            </a:r>
          </a:p>
        </p:txBody>
      </p:sp>
      <p:sp>
        <p:nvSpPr>
          <p:cNvPr id="4" name="ZoneTexte 3">
            <a:extLst>
              <a:ext uri="{FF2B5EF4-FFF2-40B4-BE49-F238E27FC236}">
                <a16:creationId xmlns:a16="http://schemas.microsoft.com/office/drawing/2014/main" id="{2FBD293A-FBE5-7AC6-E77F-61802C2A6B91}"/>
              </a:ext>
            </a:extLst>
          </p:cNvPr>
          <p:cNvSpPr txBox="1"/>
          <p:nvPr/>
        </p:nvSpPr>
        <p:spPr>
          <a:xfrm>
            <a:off x="110747" y="485927"/>
            <a:ext cx="4183347" cy="36933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fr-FR" dirty="0">
                <a:solidFill>
                  <a:schemeClr val="bg1"/>
                </a:solidFill>
              </a:rPr>
              <a:t>Performance</a:t>
            </a:r>
          </a:p>
        </p:txBody>
      </p:sp>
      <p:sp>
        <p:nvSpPr>
          <p:cNvPr id="12" name="ZoneTexte 11">
            <a:extLst>
              <a:ext uri="{FF2B5EF4-FFF2-40B4-BE49-F238E27FC236}">
                <a16:creationId xmlns:a16="http://schemas.microsoft.com/office/drawing/2014/main" id="{7CA6E9A4-425F-8D56-572E-9BFD91AE585E}"/>
              </a:ext>
            </a:extLst>
          </p:cNvPr>
          <p:cNvSpPr txBox="1"/>
          <p:nvPr/>
        </p:nvSpPr>
        <p:spPr>
          <a:xfrm>
            <a:off x="7897908" y="507500"/>
            <a:ext cx="4183347"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fr-FR" dirty="0">
                <a:solidFill>
                  <a:schemeClr val="accent1"/>
                </a:solidFill>
              </a:rPr>
              <a:t>Performance autoréférencée</a:t>
            </a:r>
          </a:p>
        </p:txBody>
      </p:sp>
      <p:pic>
        <p:nvPicPr>
          <p:cNvPr id="5" name="Image 4">
            <a:extLst>
              <a:ext uri="{FF2B5EF4-FFF2-40B4-BE49-F238E27FC236}">
                <a16:creationId xmlns:a16="http://schemas.microsoft.com/office/drawing/2014/main" id="{6283FE3F-616D-417B-110A-8908EA4B2FC2}"/>
              </a:ext>
            </a:extLst>
          </p:cNvPr>
          <p:cNvPicPr>
            <a:picLocks noChangeAspect="1"/>
          </p:cNvPicPr>
          <p:nvPr/>
        </p:nvPicPr>
        <p:blipFill>
          <a:blip r:embed="rId2"/>
          <a:stretch>
            <a:fillRect/>
          </a:stretch>
        </p:blipFill>
        <p:spPr>
          <a:xfrm>
            <a:off x="110747" y="974850"/>
            <a:ext cx="7125317" cy="5883150"/>
          </a:xfrm>
          <a:prstGeom prst="rect">
            <a:avLst/>
          </a:prstGeom>
        </p:spPr>
      </p:pic>
      <p:sp>
        <p:nvSpPr>
          <p:cNvPr id="7" name="ZoneTexte 6">
            <a:extLst>
              <a:ext uri="{FF2B5EF4-FFF2-40B4-BE49-F238E27FC236}">
                <a16:creationId xmlns:a16="http://schemas.microsoft.com/office/drawing/2014/main" id="{BB983422-E2CB-3B5C-C438-4567D14A0A4F}"/>
              </a:ext>
            </a:extLst>
          </p:cNvPr>
          <p:cNvSpPr txBox="1"/>
          <p:nvPr/>
        </p:nvSpPr>
        <p:spPr>
          <a:xfrm>
            <a:off x="7467600" y="1183357"/>
            <a:ext cx="4034118" cy="1754326"/>
          </a:xfrm>
          <a:prstGeom prst="rect">
            <a:avLst/>
          </a:prstGeom>
          <a:noFill/>
        </p:spPr>
        <p:txBody>
          <a:bodyPr wrap="square">
            <a:spAutoFit/>
          </a:bodyPr>
          <a:lstStyle/>
          <a:p>
            <a:r>
              <a:rPr lang="fr-FR" dirty="0">
                <a:hlinkClick r:id="rId3"/>
              </a:rPr>
              <a:t>https://pedagogie.snepfsu.fr/2023/10/12/performance-en-eps/?fbclid=IwAR06Q1khv0GAOq3vvuOnHPqhcYdcLlJ3gu2yajH9UG0l4RZJOKiH9Fq4wNk</a:t>
            </a:r>
            <a:endParaRPr lang="fr-FR" dirty="0"/>
          </a:p>
          <a:p>
            <a:endParaRPr lang="fr-FR" dirty="0"/>
          </a:p>
        </p:txBody>
      </p:sp>
      <p:sp>
        <p:nvSpPr>
          <p:cNvPr id="8" name="ZoneTexte 7">
            <a:extLst>
              <a:ext uri="{FF2B5EF4-FFF2-40B4-BE49-F238E27FC236}">
                <a16:creationId xmlns:a16="http://schemas.microsoft.com/office/drawing/2014/main" id="{3C5D9A3F-81C1-CF2C-8E3D-4B47DD9A6A51}"/>
              </a:ext>
            </a:extLst>
          </p:cNvPr>
          <p:cNvSpPr txBox="1"/>
          <p:nvPr/>
        </p:nvSpPr>
        <p:spPr>
          <a:xfrm>
            <a:off x="7467600" y="3039262"/>
            <a:ext cx="4034118" cy="923330"/>
          </a:xfrm>
          <a:prstGeom prst="rect">
            <a:avLst/>
          </a:prstGeom>
          <a:noFill/>
        </p:spPr>
        <p:txBody>
          <a:bodyPr wrap="square">
            <a:spAutoFit/>
          </a:bodyPr>
          <a:lstStyle/>
          <a:p>
            <a:r>
              <a:rPr lang="fr-FR" dirty="0" err="1">
                <a:solidFill>
                  <a:schemeClr val="accent2"/>
                </a:solidFill>
              </a:rPr>
              <a:t>Andjelko</a:t>
            </a:r>
            <a:r>
              <a:rPr lang="fr-FR" dirty="0">
                <a:solidFill>
                  <a:schemeClr val="accent2"/>
                </a:solidFill>
              </a:rPr>
              <a:t> </a:t>
            </a:r>
            <a:r>
              <a:rPr lang="fr-FR" dirty="0" err="1">
                <a:solidFill>
                  <a:schemeClr val="accent2"/>
                </a:solidFill>
              </a:rPr>
              <a:t>Svrdlin</a:t>
            </a:r>
            <a:r>
              <a:rPr lang="fr-FR" dirty="0">
                <a:solidFill>
                  <a:schemeClr val="accent2"/>
                </a:solidFill>
              </a:rPr>
              <a:t> – 12/12/2023 – </a:t>
            </a:r>
            <a:r>
              <a:rPr lang="fr-FR" dirty="0" err="1">
                <a:solidFill>
                  <a:schemeClr val="accent2"/>
                </a:solidFill>
              </a:rPr>
              <a:t>Perfomance</a:t>
            </a:r>
            <a:r>
              <a:rPr lang="fr-FR" dirty="0">
                <a:solidFill>
                  <a:schemeClr val="accent2"/>
                </a:solidFill>
              </a:rPr>
              <a:t> en EPS – snepfsu.fr « les programmes alternatifs »</a:t>
            </a:r>
          </a:p>
        </p:txBody>
      </p:sp>
      <p:sp>
        <p:nvSpPr>
          <p:cNvPr id="9" name="Rectangle : coins arrondis 8">
            <a:extLst>
              <a:ext uri="{FF2B5EF4-FFF2-40B4-BE49-F238E27FC236}">
                <a16:creationId xmlns:a16="http://schemas.microsoft.com/office/drawing/2014/main" id="{CC67E7A3-D2EF-DA41-C1C3-1EEE85A0892E}"/>
              </a:ext>
            </a:extLst>
          </p:cNvPr>
          <p:cNvSpPr/>
          <p:nvPr/>
        </p:nvSpPr>
        <p:spPr>
          <a:xfrm>
            <a:off x="110747" y="4195483"/>
            <a:ext cx="3403419" cy="1837764"/>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Rectangle : coins arrondis 9">
            <a:extLst>
              <a:ext uri="{FF2B5EF4-FFF2-40B4-BE49-F238E27FC236}">
                <a16:creationId xmlns:a16="http://schemas.microsoft.com/office/drawing/2014/main" id="{0DE5D458-5211-66BD-A478-D658C53E2C37}"/>
              </a:ext>
            </a:extLst>
          </p:cNvPr>
          <p:cNvSpPr/>
          <p:nvPr/>
        </p:nvSpPr>
        <p:spPr>
          <a:xfrm>
            <a:off x="3673405" y="2779059"/>
            <a:ext cx="3403419" cy="1837764"/>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3" name="Image 12">
            <a:extLst>
              <a:ext uri="{FF2B5EF4-FFF2-40B4-BE49-F238E27FC236}">
                <a16:creationId xmlns:a16="http://schemas.microsoft.com/office/drawing/2014/main" id="{EC847354-3152-6B24-8564-C223912F6F1E}"/>
              </a:ext>
            </a:extLst>
          </p:cNvPr>
          <p:cNvPicPr>
            <a:picLocks noChangeAspect="1"/>
          </p:cNvPicPr>
          <p:nvPr/>
        </p:nvPicPr>
        <p:blipFill>
          <a:blip r:embed="rId4"/>
          <a:stretch>
            <a:fillRect/>
          </a:stretch>
        </p:blipFill>
        <p:spPr>
          <a:xfrm>
            <a:off x="7467600" y="4616823"/>
            <a:ext cx="4351054" cy="1858559"/>
          </a:xfrm>
          <a:prstGeom prst="rect">
            <a:avLst/>
          </a:prstGeom>
        </p:spPr>
      </p:pic>
      <p:sp>
        <p:nvSpPr>
          <p:cNvPr id="14" name="Éclair 13">
            <a:extLst>
              <a:ext uri="{FF2B5EF4-FFF2-40B4-BE49-F238E27FC236}">
                <a16:creationId xmlns:a16="http://schemas.microsoft.com/office/drawing/2014/main" id="{9220B9D8-B087-1F10-FCF6-9E05C0B238AC}"/>
              </a:ext>
            </a:extLst>
          </p:cNvPr>
          <p:cNvSpPr/>
          <p:nvPr/>
        </p:nvSpPr>
        <p:spPr>
          <a:xfrm>
            <a:off x="5846836" y="501969"/>
            <a:ext cx="498326" cy="380729"/>
          </a:xfrm>
          <a:prstGeom prst="lightningBolt">
            <a:avLst/>
          </a:prstGeom>
          <a:solidFill>
            <a:schemeClr val="accent4"/>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235104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069F21A-77D5-1944-A973-5F006EB5A1D8}"/>
              </a:ext>
            </a:extLst>
          </p:cNvPr>
          <p:cNvSpPr txBox="1"/>
          <p:nvPr/>
        </p:nvSpPr>
        <p:spPr>
          <a:xfrm>
            <a:off x="110747" y="49451"/>
            <a:ext cx="11970505" cy="369332"/>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pPr algn="ctr"/>
            <a:r>
              <a:rPr lang="fr-FR" dirty="0"/>
              <a:t>Concepteurs et évaluation</a:t>
            </a:r>
          </a:p>
        </p:txBody>
      </p:sp>
      <p:sp>
        <p:nvSpPr>
          <p:cNvPr id="4" name="ZoneTexte 3">
            <a:extLst>
              <a:ext uri="{FF2B5EF4-FFF2-40B4-BE49-F238E27FC236}">
                <a16:creationId xmlns:a16="http://schemas.microsoft.com/office/drawing/2014/main" id="{2FBD293A-FBE5-7AC6-E77F-61802C2A6B91}"/>
              </a:ext>
            </a:extLst>
          </p:cNvPr>
          <p:cNvSpPr txBox="1"/>
          <p:nvPr/>
        </p:nvSpPr>
        <p:spPr>
          <a:xfrm>
            <a:off x="110747" y="485927"/>
            <a:ext cx="4183347"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fr-FR" dirty="0">
                <a:solidFill>
                  <a:schemeClr val="accent1"/>
                </a:solidFill>
              </a:rPr>
              <a:t>Performance</a:t>
            </a:r>
          </a:p>
        </p:txBody>
      </p:sp>
      <p:sp>
        <p:nvSpPr>
          <p:cNvPr id="12" name="ZoneTexte 11">
            <a:extLst>
              <a:ext uri="{FF2B5EF4-FFF2-40B4-BE49-F238E27FC236}">
                <a16:creationId xmlns:a16="http://schemas.microsoft.com/office/drawing/2014/main" id="{7CA6E9A4-425F-8D56-572E-9BFD91AE585E}"/>
              </a:ext>
            </a:extLst>
          </p:cNvPr>
          <p:cNvSpPr txBox="1"/>
          <p:nvPr/>
        </p:nvSpPr>
        <p:spPr>
          <a:xfrm>
            <a:off x="7897908" y="485927"/>
            <a:ext cx="4183347" cy="36933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fr-FR" dirty="0"/>
              <a:t>Performance autoréférencée</a:t>
            </a:r>
          </a:p>
        </p:txBody>
      </p:sp>
      <p:sp>
        <p:nvSpPr>
          <p:cNvPr id="3" name="Rectangle 2">
            <a:extLst>
              <a:ext uri="{FF2B5EF4-FFF2-40B4-BE49-F238E27FC236}">
                <a16:creationId xmlns:a16="http://schemas.microsoft.com/office/drawing/2014/main" id="{750CDB1D-8AEE-ADA4-B7DB-EB506603F6F4}"/>
              </a:ext>
            </a:extLst>
          </p:cNvPr>
          <p:cNvSpPr/>
          <p:nvPr/>
        </p:nvSpPr>
        <p:spPr>
          <a:xfrm>
            <a:off x="7445621" y="1006728"/>
            <a:ext cx="4635631" cy="3599140"/>
          </a:xfrm>
          <a:prstGeom prst="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FR" sz="1600" dirty="0">
                <a:solidFill>
                  <a:schemeClr val="tx1"/>
                </a:solidFill>
                <a:sym typeface="Wingdings" panose="05000000000000000000" pitchFamily="2" charset="2"/>
              </a:rPr>
              <a:t>Evaluation</a:t>
            </a:r>
            <a:r>
              <a:rPr lang="fr-FR" sz="1600" b="1" dirty="0">
                <a:solidFill>
                  <a:schemeClr val="tx1"/>
                </a:solidFill>
                <a:sym typeface="Wingdings" panose="05000000000000000000" pitchFamily="2" charset="2"/>
              </a:rPr>
              <a:t> Autoréférencée </a:t>
            </a:r>
          </a:p>
          <a:p>
            <a:pPr algn="ctr"/>
            <a:endParaRPr lang="fr-FR" sz="1600" b="1" dirty="0">
              <a:solidFill>
                <a:schemeClr val="tx1"/>
              </a:solidFill>
              <a:sym typeface="Wingdings" panose="05000000000000000000" pitchFamily="2" charset="2"/>
            </a:endParaRPr>
          </a:p>
          <a:p>
            <a:pPr marL="285750" indent="-285750">
              <a:buFont typeface="Wingdings" panose="05000000000000000000" pitchFamily="2" charset="2"/>
              <a:buChar char="à"/>
            </a:pPr>
            <a:r>
              <a:rPr lang="fr-FR" sz="1400" dirty="0">
                <a:solidFill>
                  <a:schemeClr val="accent2"/>
                </a:solidFill>
              </a:rPr>
              <a:t>(</a:t>
            </a:r>
            <a:r>
              <a:rPr lang="fr-FR" sz="1400" dirty="0" err="1">
                <a:solidFill>
                  <a:schemeClr val="accent2"/>
                </a:solidFill>
              </a:rPr>
              <a:t>G.Hanula</a:t>
            </a:r>
            <a:r>
              <a:rPr lang="fr-FR" sz="1400" dirty="0">
                <a:solidFill>
                  <a:schemeClr val="accent2"/>
                </a:solidFill>
              </a:rPr>
              <a:t>, « Devenir champion de soi même en course de</a:t>
            </a:r>
            <a:r>
              <a:rPr lang="fr-FR" sz="1400" b="1" dirty="0">
                <a:solidFill>
                  <a:schemeClr val="accent2"/>
                </a:solidFill>
              </a:rPr>
              <a:t> haies </a:t>
            </a:r>
            <a:r>
              <a:rPr lang="fr-FR" sz="1400" dirty="0">
                <a:solidFill>
                  <a:schemeClr val="accent2"/>
                </a:solidFill>
              </a:rPr>
              <a:t>N1 », Les dossiers "Enseigner l'EPS" , 2016, vol. 2 )</a:t>
            </a:r>
          </a:p>
          <a:p>
            <a:pPr marL="285750" indent="-285750">
              <a:buFont typeface="Wingdings" panose="05000000000000000000" pitchFamily="2" charset="2"/>
              <a:buChar char="à"/>
            </a:pPr>
            <a:r>
              <a:rPr lang="fr-FR" sz="1400" kern="0" dirty="0">
                <a:solidFill>
                  <a:schemeClr val="accent2"/>
                </a:solidFill>
                <a:sym typeface="Wingdings" panose="05000000000000000000" pitchFamily="2" charset="2"/>
              </a:rPr>
              <a:t>( </a:t>
            </a:r>
            <a:r>
              <a:rPr lang="fr-FR" sz="1400" kern="0" dirty="0" err="1">
                <a:solidFill>
                  <a:schemeClr val="accent2"/>
                </a:solidFill>
                <a:sym typeface="Wingdings" panose="05000000000000000000" pitchFamily="2" charset="2"/>
              </a:rPr>
              <a:t>Hanula</a:t>
            </a:r>
            <a:r>
              <a:rPr lang="fr-FR" sz="1400" kern="0" dirty="0">
                <a:solidFill>
                  <a:schemeClr val="accent2"/>
                </a:solidFill>
                <a:sym typeface="Wingdings" panose="05000000000000000000" pitchFamily="2" charset="2"/>
              </a:rPr>
              <a:t> et </a:t>
            </a:r>
            <a:r>
              <a:rPr lang="fr-FR" sz="1400" kern="0" dirty="0" err="1">
                <a:solidFill>
                  <a:schemeClr val="accent2"/>
                </a:solidFill>
                <a:sym typeface="Wingdings" panose="05000000000000000000" pitchFamily="2" charset="2"/>
              </a:rPr>
              <a:t>Llobet</a:t>
            </a:r>
            <a:r>
              <a:rPr lang="fr-FR" sz="1400" kern="0" dirty="0">
                <a:solidFill>
                  <a:schemeClr val="accent2"/>
                </a:solidFill>
                <a:sym typeface="Wingdings" panose="05000000000000000000" pitchFamily="2" charset="2"/>
              </a:rPr>
              <a:t> « faire jouer  au </a:t>
            </a:r>
            <a:r>
              <a:rPr lang="fr-FR" sz="1400" b="1" kern="0" dirty="0">
                <a:solidFill>
                  <a:schemeClr val="accent2"/>
                </a:solidFill>
                <a:sym typeface="Wingdings" panose="05000000000000000000" pitchFamily="2" charset="2"/>
              </a:rPr>
              <a:t>relais vitesse </a:t>
            </a:r>
            <a:r>
              <a:rPr lang="fr-FR" sz="1400" kern="0" dirty="0">
                <a:solidFill>
                  <a:schemeClr val="accent2"/>
                </a:solidFill>
                <a:sym typeface="Wingdings" panose="05000000000000000000" pitchFamily="2" charset="2"/>
              </a:rPr>
              <a:t>pour permettre d’apprendre: le 12 secondes », les cahiers du CEDREPS N°11, 2011) </a:t>
            </a:r>
          </a:p>
          <a:p>
            <a:pPr marL="285750" indent="-285750">
              <a:buFont typeface="Wingdings" panose="05000000000000000000" pitchFamily="2" charset="2"/>
              <a:buChar char="à"/>
            </a:pPr>
            <a:r>
              <a:rPr lang="fr-FR" sz="1400" kern="0" dirty="0">
                <a:solidFill>
                  <a:schemeClr val="accent2"/>
                </a:solidFill>
                <a:sym typeface="Wingdings" panose="05000000000000000000" pitchFamily="2" charset="2"/>
              </a:rPr>
              <a:t>(</a:t>
            </a:r>
            <a:r>
              <a:rPr lang="fr-FR" sz="1400" kern="0" dirty="0" err="1">
                <a:solidFill>
                  <a:schemeClr val="accent2"/>
                </a:solidFill>
                <a:sym typeface="Wingdings" panose="05000000000000000000" pitchFamily="2" charset="2"/>
              </a:rPr>
              <a:t>Hanula</a:t>
            </a:r>
            <a:r>
              <a:rPr lang="fr-FR" sz="1400" kern="0" dirty="0">
                <a:solidFill>
                  <a:schemeClr val="accent2"/>
                </a:solidFill>
                <a:sym typeface="Wingdings" panose="05000000000000000000" pitchFamily="2" charset="2"/>
              </a:rPr>
              <a:t>, </a:t>
            </a:r>
            <a:r>
              <a:rPr lang="fr-FR" sz="1400" kern="0" dirty="0" err="1">
                <a:solidFill>
                  <a:schemeClr val="accent2"/>
                </a:solidFill>
                <a:sym typeface="Wingdings" panose="05000000000000000000" pitchFamily="2" charset="2"/>
              </a:rPr>
              <a:t>Llobet</a:t>
            </a:r>
            <a:r>
              <a:rPr lang="fr-FR" sz="1400" kern="0" dirty="0">
                <a:solidFill>
                  <a:schemeClr val="accent2"/>
                </a:solidFill>
                <a:sym typeface="Wingdings" panose="05000000000000000000" pitchFamily="2" charset="2"/>
              </a:rPr>
              <a:t>, Saulnier « devenir champion de soi-même ». Plaidoyer pour une démarche équitable et égalitaire, Revue « Enseigner l’EPS » N° 267, 2015)</a:t>
            </a:r>
          </a:p>
          <a:p>
            <a:pPr marL="285750" indent="-285750">
              <a:buFont typeface="Wingdings" panose="05000000000000000000" pitchFamily="2" charset="2"/>
              <a:buChar char="à"/>
            </a:pPr>
            <a:r>
              <a:rPr lang="fr-FR" sz="1400" b="1" dirty="0">
                <a:solidFill>
                  <a:schemeClr val="accent2"/>
                </a:solidFill>
              </a:rPr>
              <a:t>(G. </a:t>
            </a:r>
            <a:r>
              <a:rPr lang="fr-FR" sz="1400" b="1" dirty="0" err="1">
                <a:solidFill>
                  <a:schemeClr val="accent2"/>
                </a:solidFill>
              </a:rPr>
              <a:t>Hanula</a:t>
            </a:r>
            <a:r>
              <a:rPr lang="fr-FR" sz="1400" b="1" dirty="0">
                <a:solidFill>
                  <a:schemeClr val="accent2"/>
                </a:solidFill>
              </a:rPr>
              <a:t>, JY. Saulnier, C. Aulas, « le combiné athlétique scolaire », Revue « Enseigner l’EPS » , 2017, vol. 273</a:t>
            </a:r>
            <a:r>
              <a:rPr lang="fr-FR" sz="1200" b="1" dirty="0">
                <a:solidFill>
                  <a:schemeClr val="accent2"/>
                </a:solidFill>
              </a:rPr>
              <a:t>)</a:t>
            </a:r>
          </a:p>
          <a:p>
            <a:pPr marL="285750" indent="-285750">
              <a:buFont typeface="Wingdings" panose="05000000000000000000" pitchFamily="2" charset="2"/>
              <a:buChar char="à"/>
            </a:pPr>
            <a:r>
              <a:rPr lang="fr-FR" sz="1400" dirty="0">
                <a:solidFill>
                  <a:schemeClr val="accent2"/>
                </a:solidFill>
              </a:rPr>
              <a:t>(E. </a:t>
            </a:r>
            <a:r>
              <a:rPr lang="fr-FR" sz="1400" dirty="0" err="1">
                <a:solidFill>
                  <a:schemeClr val="accent2"/>
                </a:solidFill>
              </a:rPr>
              <a:t>Llobet</a:t>
            </a:r>
            <a:r>
              <a:rPr lang="fr-FR" sz="1400" dirty="0">
                <a:solidFill>
                  <a:schemeClr val="accent2"/>
                </a:solidFill>
              </a:rPr>
              <a:t>, Devenir champion de soi même… en natation vitesse, 2016, Les cahiers du CEDRE/CEDREPS N°15)</a:t>
            </a:r>
          </a:p>
          <a:p>
            <a:pPr marL="285750" indent="-285750">
              <a:buFont typeface="Wingdings" panose="05000000000000000000" pitchFamily="2" charset="2"/>
              <a:buChar char="à"/>
            </a:pPr>
            <a:endParaRPr lang="fr-FR" sz="1200" kern="0" dirty="0">
              <a:solidFill>
                <a:prstClr val="black"/>
              </a:solidFill>
              <a:sym typeface="Wingdings" panose="05000000000000000000" pitchFamily="2" charset="2"/>
            </a:endParaRPr>
          </a:p>
        </p:txBody>
      </p:sp>
      <p:pic>
        <p:nvPicPr>
          <p:cNvPr id="6" name="Image 5">
            <a:extLst>
              <a:ext uri="{FF2B5EF4-FFF2-40B4-BE49-F238E27FC236}">
                <a16:creationId xmlns:a16="http://schemas.microsoft.com/office/drawing/2014/main" id="{63CF6AA4-A2ED-C3BD-A84F-AE9A303E1A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747" y="940782"/>
            <a:ext cx="6579366" cy="4653194"/>
          </a:xfrm>
          <a:prstGeom prst="rect">
            <a:avLst/>
          </a:prstGeom>
        </p:spPr>
        <p:style>
          <a:lnRef idx="2">
            <a:schemeClr val="accent1"/>
          </a:lnRef>
          <a:fillRef idx="1">
            <a:schemeClr val="lt1"/>
          </a:fillRef>
          <a:effectRef idx="0">
            <a:schemeClr val="accent1"/>
          </a:effectRef>
          <a:fontRef idx="minor">
            <a:schemeClr val="dk1"/>
          </a:fontRef>
        </p:style>
      </p:pic>
      <p:sp>
        <p:nvSpPr>
          <p:cNvPr id="8" name="ZoneTexte 7">
            <a:extLst>
              <a:ext uri="{FF2B5EF4-FFF2-40B4-BE49-F238E27FC236}">
                <a16:creationId xmlns:a16="http://schemas.microsoft.com/office/drawing/2014/main" id="{EE56D919-F579-4AD6-ECE5-682AFB64E96A}"/>
              </a:ext>
            </a:extLst>
          </p:cNvPr>
          <p:cNvSpPr txBox="1"/>
          <p:nvPr/>
        </p:nvSpPr>
        <p:spPr>
          <a:xfrm>
            <a:off x="7500994" y="4671814"/>
            <a:ext cx="4635632" cy="646331"/>
          </a:xfrm>
          <a:prstGeom prst="rect">
            <a:avLst/>
          </a:prstGeom>
          <a:noFill/>
        </p:spPr>
        <p:txBody>
          <a:bodyPr wrap="square">
            <a:spAutoFit/>
          </a:bodyPr>
          <a:lstStyle/>
          <a:p>
            <a:r>
              <a:rPr lang="fr-FR" sz="1800" kern="1200" dirty="0">
                <a:solidFill>
                  <a:prstClr val="black"/>
                </a:solidFill>
              </a:rPr>
              <a:t>« </a:t>
            </a:r>
            <a:r>
              <a:rPr lang="fr-FR" sz="1800" i="1" kern="1200" dirty="0">
                <a:solidFill>
                  <a:prstClr val="black"/>
                </a:solidFill>
              </a:rPr>
              <a:t>Sommes-nous si prompts à montrer l’arrière de la vitrine ? « </a:t>
            </a:r>
            <a:endParaRPr lang="fr-FR" dirty="0"/>
          </a:p>
        </p:txBody>
      </p:sp>
      <p:sp>
        <p:nvSpPr>
          <p:cNvPr id="9" name="Éclair 8">
            <a:extLst>
              <a:ext uri="{FF2B5EF4-FFF2-40B4-BE49-F238E27FC236}">
                <a16:creationId xmlns:a16="http://schemas.microsoft.com/office/drawing/2014/main" id="{5BA6A887-B420-F315-C140-9941BC0A32DF}"/>
              </a:ext>
            </a:extLst>
          </p:cNvPr>
          <p:cNvSpPr/>
          <p:nvPr/>
        </p:nvSpPr>
        <p:spPr>
          <a:xfrm>
            <a:off x="5731127" y="504306"/>
            <a:ext cx="498326" cy="380729"/>
          </a:xfrm>
          <a:prstGeom prst="lightningBolt">
            <a:avLst/>
          </a:prstGeom>
          <a:solidFill>
            <a:schemeClr val="accent4"/>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DF38D924-FA68-342F-608E-7C873BAB5BF7}"/>
              </a:ext>
            </a:extLst>
          </p:cNvPr>
          <p:cNvSpPr txBox="1"/>
          <p:nvPr/>
        </p:nvSpPr>
        <p:spPr>
          <a:xfrm>
            <a:off x="7445620" y="5358440"/>
            <a:ext cx="4746380" cy="1466940"/>
          </a:xfrm>
          <a:prstGeom prst="rect">
            <a:avLst/>
          </a:prstGeom>
          <a:noFill/>
        </p:spPr>
        <p:txBody>
          <a:bodyPr wrap="square">
            <a:spAutoFit/>
          </a:bodyPr>
          <a:lstStyle/>
          <a:p>
            <a:pPr>
              <a:lnSpc>
                <a:spcPct val="107000"/>
              </a:lnSpc>
              <a:spcAft>
                <a:spcPts val="800"/>
              </a:spcAft>
            </a:pPr>
            <a:r>
              <a:rPr lang="fr-FR" sz="1200" dirty="0">
                <a:solidFill>
                  <a:srgbClr val="ED7D31"/>
                </a:solidFill>
                <a:effectLst/>
                <a:latin typeface="Calibri" panose="020F0502020204030204" pitchFamily="34" charset="0"/>
                <a:ea typeface="Calibri" panose="020F0502020204030204" pitchFamily="34" charset="0"/>
                <a:cs typeface="Times New Roman" panose="02020603050405020304" pitchFamily="18" charset="0"/>
              </a:rPr>
              <a:t>(</a:t>
            </a:r>
            <a:r>
              <a:rPr lang="fr-FR" sz="1200" dirty="0" err="1">
                <a:solidFill>
                  <a:srgbClr val="ED7D31"/>
                </a:solidFill>
                <a:effectLst/>
                <a:latin typeface="Calibri" panose="020F0502020204030204" pitchFamily="34" charset="0"/>
                <a:ea typeface="Calibri" panose="020F0502020204030204" pitchFamily="34" charset="0"/>
                <a:cs typeface="Times New Roman" panose="02020603050405020304" pitchFamily="18" charset="0"/>
              </a:rPr>
              <a:t>G.Hanula</a:t>
            </a:r>
            <a:r>
              <a:rPr lang="fr-FR" sz="1200" dirty="0">
                <a:solidFill>
                  <a:srgbClr val="ED7D31"/>
                </a:solidFill>
                <a:effectLst/>
                <a:latin typeface="Calibri" panose="020F0502020204030204" pitchFamily="34" charset="0"/>
                <a:ea typeface="Calibri" panose="020F0502020204030204" pitchFamily="34" charset="0"/>
                <a:cs typeface="Times New Roman" panose="02020603050405020304" pitchFamily="18" charset="0"/>
              </a:rPr>
              <a:t>, 10/09/19, café péda : une EPS où chaque élève peut gagner) </a:t>
            </a:r>
            <a:r>
              <a:rPr lang="fr-FR" sz="1200" i="1" dirty="0">
                <a:effectLst/>
                <a:latin typeface="Calibri" panose="020F0502020204030204" pitchFamily="34" charset="0"/>
                <a:ea typeface="Calibri" panose="020F0502020204030204" pitchFamily="34" charset="0"/>
                <a:cs typeface="Times New Roman" panose="02020603050405020304" pitchFamily="18" charset="0"/>
              </a:rPr>
              <a:t>« L’EPS à pour référence la culture sportive ( et artistique et physique). Pourtant la </a:t>
            </a:r>
            <a:r>
              <a:rPr lang="fr-FR" sz="1200" i="1" dirty="0" err="1">
                <a:effectLst/>
                <a:latin typeface="Calibri" panose="020F0502020204030204" pitchFamily="34" charset="0"/>
                <a:ea typeface="Calibri" panose="020F0502020204030204" pitchFamily="34" charset="0"/>
                <a:cs typeface="Times New Roman" panose="02020603050405020304" pitchFamily="18" charset="0"/>
              </a:rPr>
              <a:t>rèf</a:t>
            </a:r>
            <a:r>
              <a:rPr lang="fr-FR" sz="1200" i="1" dirty="0">
                <a:effectLst/>
                <a:latin typeface="Calibri" panose="020F0502020204030204" pitchFamily="34" charset="0"/>
                <a:ea typeface="Calibri" panose="020F0502020204030204" pitchFamily="34" charset="0"/>
                <a:cs typeface="Times New Roman" panose="02020603050405020304" pitchFamily="18" charset="0"/>
              </a:rPr>
              <a:t> aux autres ou à un barème, notamment en athlé, place déjà certains élèves en situation de réussite, soit inversement, en situation d’échec, ayant ou non un vécu dans l’activité. </a:t>
            </a:r>
            <a:r>
              <a:rPr lang="fr-FR" sz="1200" b="1" i="1" dirty="0">
                <a:effectLst/>
                <a:latin typeface="Calibri" panose="020F0502020204030204" pitchFamily="34" charset="0"/>
                <a:ea typeface="Calibri" panose="020F0502020204030204" pitchFamily="34" charset="0"/>
                <a:cs typeface="Times New Roman" panose="02020603050405020304" pitchFamily="18" charset="0"/>
              </a:rPr>
              <a:t>Il existe alors une contradiction entre culture compétitive et les objectifs de réussite de tous</a:t>
            </a:r>
            <a:r>
              <a:rPr lang="fr-FR" sz="1200" i="1" dirty="0">
                <a:effectLst/>
                <a:latin typeface="Calibri" panose="020F0502020204030204" pitchFamily="34" charset="0"/>
                <a:ea typeface="Calibri" panose="020F0502020204030204" pitchFamily="34" charset="0"/>
                <a:cs typeface="Times New Roman" panose="02020603050405020304" pitchFamily="18" charset="0"/>
              </a:rPr>
              <a:t>.</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Image 9">
            <a:extLst>
              <a:ext uri="{FF2B5EF4-FFF2-40B4-BE49-F238E27FC236}">
                <a16:creationId xmlns:a16="http://schemas.microsoft.com/office/drawing/2014/main" id="{1F58D5C4-152D-D694-728B-B7502790BB01}"/>
              </a:ext>
            </a:extLst>
          </p:cNvPr>
          <p:cNvPicPr>
            <a:picLocks noChangeAspect="1"/>
          </p:cNvPicPr>
          <p:nvPr/>
        </p:nvPicPr>
        <p:blipFill>
          <a:blip r:embed="rId3"/>
          <a:stretch>
            <a:fillRect/>
          </a:stretch>
        </p:blipFill>
        <p:spPr>
          <a:xfrm>
            <a:off x="473309" y="6276894"/>
            <a:ext cx="5992061" cy="581106"/>
          </a:xfrm>
          <a:prstGeom prst="rect">
            <a:avLst/>
          </a:prstGeom>
        </p:spPr>
      </p:pic>
      <p:pic>
        <p:nvPicPr>
          <p:cNvPr id="13" name="Image 12">
            <a:extLst>
              <a:ext uri="{FF2B5EF4-FFF2-40B4-BE49-F238E27FC236}">
                <a16:creationId xmlns:a16="http://schemas.microsoft.com/office/drawing/2014/main" id="{ADC34225-5080-B7D1-41D0-EABF39DB4CCC}"/>
              </a:ext>
            </a:extLst>
          </p:cNvPr>
          <p:cNvPicPr>
            <a:picLocks noChangeAspect="1"/>
          </p:cNvPicPr>
          <p:nvPr/>
        </p:nvPicPr>
        <p:blipFill>
          <a:blip r:embed="rId4"/>
          <a:stretch>
            <a:fillRect/>
          </a:stretch>
        </p:blipFill>
        <p:spPr>
          <a:xfrm>
            <a:off x="110747" y="5639874"/>
            <a:ext cx="4746381" cy="667921"/>
          </a:xfrm>
          <a:prstGeom prst="rect">
            <a:avLst/>
          </a:prstGeom>
        </p:spPr>
      </p:pic>
    </p:spTree>
    <p:extLst>
      <p:ext uri="{BB962C8B-B14F-4D97-AF65-F5344CB8AC3E}">
        <p14:creationId xmlns:p14="http://schemas.microsoft.com/office/powerpoint/2010/main" val="308315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295C14EE-C3D4-B022-CAB6-57CE7C8031EB}"/>
              </a:ext>
            </a:extLst>
          </p:cNvPr>
          <p:cNvSpPr>
            <a:spLocks noGrp="1"/>
          </p:cNvSpPr>
          <p:nvPr>
            <p:ph type="subTitle"/>
          </p:nvPr>
        </p:nvSpPr>
        <p:spPr>
          <a:xfrm>
            <a:off x="217025" y="1124460"/>
            <a:ext cx="11757950" cy="4144224"/>
          </a:xfrm>
        </p:spPr>
        <p:txBody>
          <a:bodyPr/>
          <a:lstStyle/>
          <a:p>
            <a:pPr marL="342900" indent="-34290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sym typeface="Wingdings" pitchFamily="2" charset="2"/>
              </a:rPr>
              <a:t>Padlet conférences pour les écrits : </a:t>
            </a:r>
            <a:r>
              <a:rPr lang="fr-FR" sz="2000" dirty="0">
                <a:latin typeface="Futura Medium" panose="020B0602020204020303" pitchFamily="34" charset="-79"/>
                <a:cs typeface="Futura Medium" panose="020B0602020204020303" pitchFamily="34" charset="-79"/>
                <a:sym typeface="Wingdings" panose="05000000000000000000" pitchFamily="2" charset="2"/>
                <a:hlinkClick r:id="rId3"/>
              </a:rPr>
              <a:t>https://padlet.com/benjaminstephan7/concours-thbr133s4gc27rph</a:t>
            </a:r>
            <a:endParaRPr lang="fr-FR" sz="2000" dirty="0">
              <a:latin typeface="Futura Medium" panose="020B0602020204020303" pitchFamily="34" charset="-79"/>
              <a:cs typeface="Futura Medium" panose="020B0602020204020303" pitchFamily="34" charset="-79"/>
              <a:sym typeface="Wingdings" panose="05000000000000000000" pitchFamily="2" charset="2"/>
            </a:endParaRPr>
          </a:p>
          <a:p>
            <a:pPr marL="342900" indent="-34290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sym typeface="Wingdings" panose="05000000000000000000" pitchFamily="2" charset="2"/>
              </a:rPr>
              <a:t>Padlet ressources par CA: </a:t>
            </a:r>
            <a:r>
              <a:rPr lang="fr-FR" sz="2000" dirty="0">
                <a:latin typeface="Futura Medium" panose="020B0602020204020303" pitchFamily="34" charset="-79"/>
                <a:cs typeface="Futura Medium" panose="020B0602020204020303" pitchFamily="34" charset="-79"/>
                <a:sym typeface="Wingdings" panose="05000000000000000000" pitchFamily="2" charset="2"/>
                <a:hlinkClick r:id="rId4"/>
              </a:rPr>
              <a:t>https://padlet.com/benjaminstephan7/ressources-eps-par-ca-eqtugj49xt91q9x5</a:t>
            </a:r>
            <a:endParaRPr lang="fr-FR" sz="2000" dirty="0">
              <a:latin typeface="Futura Medium" panose="020B0602020204020303" pitchFamily="34" charset="-79"/>
              <a:cs typeface="Futura Medium" panose="020B0602020204020303" pitchFamily="34" charset="-79"/>
              <a:sym typeface="Wingdings" panose="05000000000000000000" pitchFamily="2" charset="2"/>
            </a:endParaRPr>
          </a:p>
          <a:p>
            <a:pPr marL="342900" indent="-34290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sym typeface="Wingdings" panose="05000000000000000000" pitchFamily="2" charset="2"/>
              </a:rPr>
              <a:t>Padlet conférences AEEPS: </a:t>
            </a:r>
            <a:r>
              <a:rPr lang="fr-FR" sz="2000" dirty="0">
                <a:latin typeface="Futura Medium" panose="020B0602020204020303" pitchFamily="34" charset="-79"/>
                <a:cs typeface="Futura Medium" panose="020B0602020204020303" pitchFamily="34" charset="-79"/>
                <a:sym typeface="Wingdings" panose="05000000000000000000" pitchFamily="2" charset="2"/>
                <a:hlinkClick r:id="rId5"/>
              </a:rPr>
              <a:t>https://padlet.com/benjaminstephan7/ressources-aeeps-conf-rences-communications-et-productions-7rwbleeqquyjr4q8</a:t>
            </a:r>
            <a:endParaRPr lang="fr-FR" sz="2000" dirty="0">
              <a:latin typeface="Futura Medium" panose="020B0602020204020303" pitchFamily="34" charset="-79"/>
              <a:cs typeface="Futura Medium" panose="020B0602020204020303" pitchFamily="34" charset="-79"/>
              <a:sym typeface="Wingdings" panose="05000000000000000000" pitchFamily="2" charset="2"/>
            </a:endParaRPr>
          </a:p>
          <a:p>
            <a:pPr marL="342900" indent="-34290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sym typeface="Wingdings" panose="05000000000000000000" pitchFamily="2" charset="2"/>
              </a:rPr>
              <a:t>Drive commun: </a:t>
            </a:r>
            <a:r>
              <a:rPr lang="fr-FR" sz="2000" dirty="0">
                <a:latin typeface="Futura Medium" panose="020B0602020204020303" pitchFamily="34" charset="-79"/>
                <a:cs typeface="Futura Medium" panose="020B0602020204020303" pitchFamily="34" charset="-79"/>
                <a:sym typeface="Wingdings" panose="05000000000000000000" pitchFamily="2" charset="2"/>
                <a:hlinkClick r:id="rId6"/>
              </a:rPr>
              <a:t>https://drive.google.com/drive/folders/1rUUZLGmcyTY8qhhE54xC68YS9hg9f2ZG?usp=sharing</a:t>
            </a:r>
            <a:endParaRPr lang="fr-FR" sz="2000" dirty="0">
              <a:latin typeface="Futura Medium" panose="020B0602020204020303" pitchFamily="34" charset="-79"/>
              <a:cs typeface="Futura Medium" panose="020B0602020204020303" pitchFamily="34" charset="-79"/>
              <a:sym typeface="Wingdings" panose="05000000000000000000" pitchFamily="2" charset="2"/>
            </a:endParaRPr>
          </a:p>
          <a:p>
            <a:pPr marL="342900" indent="-34290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sym typeface="Wingdings" panose="05000000000000000000" pitchFamily="2" charset="2"/>
              </a:rPr>
              <a:t>Drive articles/revues/dossiers EPS: </a:t>
            </a:r>
            <a:r>
              <a:rPr lang="fr-FR" sz="2000" dirty="0">
                <a:latin typeface="Futura Medium" panose="020B0602020204020303" pitchFamily="34" charset="-79"/>
                <a:cs typeface="Futura Medium" panose="020B0602020204020303" pitchFamily="34" charset="-79"/>
                <a:sym typeface="Wingdings" panose="05000000000000000000" pitchFamily="2" charset="2"/>
                <a:hlinkClick r:id="rId7"/>
              </a:rPr>
              <a:t>https://drive.google.com/drive/folders/1hBPjvDqgyV1b--n7mbLfNzO7d4S9bIN7?usp=sharing</a:t>
            </a:r>
            <a:endParaRPr lang="fr-FR" sz="2000" dirty="0">
              <a:latin typeface="Futura Medium" panose="020B0602020204020303" pitchFamily="34" charset="-79"/>
              <a:cs typeface="Futura Medium" panose="020B0602020204020303" pitchFamily="34" charset="-79"/>
              <a:sym typeface="Wingdings" panose="05000000000000000000" pitchFamily="2" charset="2"/>
            </a:endParaRPr>
          </a:p>
        </p:txBody>
      </p:sp>
      <p:sp>
        <p:nvSpPr>
          <p:cNvPr id="7" name="Flèche vers la droite 6">
            <a:extLst>
              <a:ext uri="{FF2B5EF4-FFF2-40B4-BE49-F238E27FC236}">
                <a16:creationId xmlns:a16="http://schemas.microsoft.com/office/drawing/2014/main" id="{7B8429FE-07FD-5C5E-BB9D-98E4D06933AC}"/>
              </a:ext>
            </a:extLst>
          </p:cNvPr>
          <p:cNvSpPr/>
          <p:nvPr/>
        </p:nvSpPr>
        <p:spPr>
          <a:xfrm>
            <a:off x="1" y="5544274"/>
            <a:ext cx="1609344" cy="881012"/>
          </a:xfrm>
          <a:prstGeom prst="rightArrow">
            <a:avLst/>
          </a:prstGeom>
          <a:solidFill>
            <a:srgbClr val="A91E4F"/>
          </a:solidFill>
          <a:ln>
            <a:solidFill>
              <a:srgbClr val="A91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09B91AEC-E88B-C57C-6811-9E4905589286}"/>
              </a:ext>
            </a:extLst>
          </p:cNvPr>
          <p:cNvSpPr txBox="1"/>
          <p:nvPr/>
        </p:nvSpPr>
        <p:spPr>
          <a:xfrm>
            <a:off x="1738594" y="5569281"/>
            <a:ext cx="7326773" cy="830997"/>
          </a:xfrm>
          <a:prstGeom prst="rect">
            <a:avLst/>
          </a:prstGeom>
          <a:noFill/>
          <a:ln w="12700">
            <a:noFill/>
            <a:prstDash val="sysDot"/>
          </a:ln>
        </p:spPr>
        <p:txBody>
          <a:bodyPr wrap="square" rtlCol="0">
            <a:spAutoFit/>
          </a:bodyPr>
          <a:lstStyle/>
          <a:p>
            <a:r>
              <a:rPr lang="fr-FR" sz="2400" b="1" i="1" dirty="0">
                <a:latin typeface="FUTURA MEDIUM" panose="020B0602020204020303" pitchFamily="34" charset="-79"/>
                <a:cs typeface="FUTURA MEDIUM" panose="020B0602020204020303" pitchFamily="34" charset="-79"/>
              </a:rPr>
              <a:t>Des ressources, à regarder, sélectionner et enrichir de votre côté</a:t>
            </a:r>
          </a:p>
        </p:txBody>
      </p:sp>
      <p:sp>
        <p:nvSpPr>
          <p:cNvPr id="2" name="Rectangle 1">
            <a:extLst>
              <a:ext uri="{FF2B5EF4-FFF2-40B4-BE49-F238E27FC236}">
                <a16:creationId xmlns:a16="http://schemas.microsoft.com/office/drawing/2014/main" id="{A1D27F6F-D2C4-B1D2-249D-D61523EEA737}"/>
              </a:ext>
            </a:extLst>
          </p:cNvPr>
          <p:cNvSpPr/>
          <p:nvPr/>
        </p:nvSpPr>
        <p:spPr>
          <a:xfrm>
            <a:off x="-200628" y="212794"/>
            <a:ext cx="12593255" cy="661082"/>
          </a:xfrm>
          <a:prstGeom prst="rect">
            <a:avLst/>
          </a:prstGeom>
          <a:solidFill>
            <a:srgbClr val="A91E4F">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strike="noStrike" cap="small" spc="-1" dirty="0">
                <a:solidFill>
                  <a:schemeClr val="tx1"/>
                </a:solidFill>
                <a:latin typeface="Futura Condensed ExtraBold" panose="020B0602020204020303" pitchFamily="34" charset="-79"/>
                <a:cs typeface="Futura Condensed ExtraBold" panose="020B0602020204020303" pitchFamily="34" charset="-79"/>
              </a:rPr>
              <a:t>Annexes – Des ressources</a:t>
            </a:r>
            <a:endParaRPr lang="fr-FR" sz="4400" b="1" cap="small" dirty="0">
              <a:solidFill>
                <a:schemeClr val="tx1"/>
              </a:solidFill>
              <a:latin typeface="Futura Condensed ExtraBold" panose="020B0602020204020303" pitchFamily="34" charset="-79"/>
              <a:cs typeface="Futura Condensed ExtraBold" panose="020B0602020204020303" pitchFamily="34" charset="-79"/>
            </a:endParaRPr>
          </a:p>
        </p:txBody>
      </p:sp>
      <p:pic>
        <p:nvPicPr>
          <p:cNvPr id="5122" name="Picture 2" descr="Logo connaissance — Site des ressources d'ACCES pour enseigner les Sciences  de la Vie et de la Terre">
            <a:extLst>
              <a:ext uri="{FF2B5EF4-FFF2-40B4-BE49-F238E27FC236}">
                <a16:creationId xmlns:a16="http://schemas.microsoft.com/office/drawing/2014/main" id="{185FF4B5-E767-584D-39F3-63CD65BB6702}"/>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761728" y="5090218"/>
            <a:ext cx="1562802" cy="1554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3637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AF9CC-AF9F-962D-0FF3-604899FB17AF}"/>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F678A32E-11EF-B495-ADE8-3644694F7D36}"/>
              </a:ext>
            </a:extLst>
          </p:cNvPr>
          <p:cNvSpPr txBox="1"/>
          <p:nvPr/>
        </p:nvSpPr>
        <p:spPr>
          <a:xfrm>
            <a:off x="110747" y="49451"/>
            <a:ext cx="11970505" cy="369332"/>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pPr algn="ctr"/>
            <a:r>
              <a:rPr lang="fr-FR" dirty="0"/>
              <a:t>Concepteurs et évaluation</a:t>
            </a:r>
          </a:p>
        </p:txBody>
      </p:sp>
      <p:sp>
        <p:nvSpPr>
          <p:cNvPr id="4" name="ZoneTexte 3">
            <a:extLst>
              <a:ext uri="{FF2B5EF4-FFF2-40B4-BE49-F238E27FC236}">
                <a16:creationId xmlns:a16="http://schemas.microsoft.com/office/drawing/2014/main" id="{23EBD81D-195F-D841-7FF2-E286145F5040}"/>
              </a:ext>
            </a:extLst>
          </p:cNvPr>
          <p:cNvSpPr txBox="1"/>
          <p:nvPr/>
        </p:nvSpPr>
        <p:spPr>
          <a:xfrm>
            <a:off x="110747" y="485927"/>
            <a:ext cx="4183347"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fr-FR" dirty="0">
                <a:solidFill>
                  <a:schemeClr val="accent1"/>
                </a:solidFill>
              </a:rPr>
              <a:t>Les filles</a:t>
            </a:r>
          </a:p>
        </p:txBody>
      </p:sp>
      <p:sp>
        <p:nvSpPr>
          <p:cNvPr id="12" name="ZoneTexte 11">
            <a:extLst>
              <a:ext uri="{FF2B5EF4-FFF2-40B4-BE49-F238E27FC236}">
                <a16:creationId xmlns:a16="http://schemas.microsoft.com/office/drawing/2014/main" id="{B8CA5606-954C-AEC7-03FF-4F0B8C020CB6}"/>
              </a:ext>
            </a:extLst>
          </p:cNvPr>
          <p:cNvSpPr txBox="1"/>
          <p:nvPr/>
        </p:nvSpPr>
        <p:spPr>
          <a:xfrm>
            <a:off x="7897908" y="485927"/>
            <a:ext cx="4183347" cy="36933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fr-FR" dirty="0"/>
              <a:t>Les garçons </a:t>
            </a:r>
          </a:p>
        </p:txBody>
      </p:sp>
      <p:sp>
        <p:nvSpPr>
          <p:cNvPr id="9" name="Éclair 8">
            <a:extLst>
              <a:ext uri="{FF2B5EF4-FFF2-40B4-BE49-F238E27FC236}">
                <a16:creationId xmlns:a16="http://schemas.microsoft.com/office/drawing/2014/main" id="{69DC4100-3665-8D65-29B9-ED76B50D92DD}"/>
              </a:ext>
            </a:extLst>
          </p:cNvPr>
          <p:cNvSpPr/>
          <p:nvPr/>
        </p:nvSpPr>
        <p:spPr>
          <a:xfrm>
            <a:off x="5731127" y="504306"/>
            <a:ext cx="498326" cy="380729"/>
          </a:xfrm>
          <a:prstGeom prst="lightningBolt">
            <a:avLst/>
          </a:prstGeom>
          <a:solidFill>
            <a:schemeClr val="accent4"/>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045ECF40-D0C0-9177-2820-6B84B71AE4B1}"/>
              </a:ext>
            </a:extLst>
          </p:cNvPr>
          <p:cNvPicPr>
            <a:picLocks noChangeAspect="1"/>
          </p:cNvPicPr>
          <p:nvPr/>
        </p:nvPicPr>
        <p:blipFill>
          <a:blip r:embed="rId2"/>
          <a:stretch>
            <a:fillRect/>
          </a:stretch>
        </p:blipFill>
        <p:spPr>
          <a:xfrm>
            <a:off x="2985652" y="970558"/>
            <a:ext cx="6220693" cy="905001"/>
          </a:xfrm>
          <a:prstGeom prst="rect">
            <a:avLst/>
          </a:prstGeom>
        </p:spPr>
      </p:pic>
      <p:pic>
        <p:nvPicPr>
          <p:cNvPr id="15" name="Image 14">
            <a:extLst>
              <a:ext uri="{FF2B5EF4-FFF2-40B4-BE49-F238E27FC236}">
                <a16:creationId xmlns:a16="http://schemas.microsoft.com/office/drawing/2014/main" id="{B825EB8B-7AA8-D4D2-EB3C-201B394DBCA1}"/>
              </a:ext>
            </a:extLst>
          </p:cNvPr>
          <p:cNvPicPr>
            <a:picLocks noChangeAspect="1"/>
          </p:cNvPicPr>
          <p:nvPr/>
        </p:nvPicPr>
        <p:blipFill>
          <a:blip r:embed="rId3"/>
          <a:stretch>
            <a:fillRect/>
          </a:stretch>
        </p:blipFill>
        <p:spPr>
          <a:xfrm>
            <a:off x="110747" y="1875559"/>
            <a:ext cx="7973538" cy="790685"/>
          </a:xfrm>
          <a:prstGeom prst="rect">
            <a:avLst/>
          </a:prstGeom>
        </p:spPr>
      </p:pic>
      <p:pic>
        <p:nvPicPr>
          <p:cNvPr id="17" name="Image 16">
            <a:extLst>
              <a:ext uri="{FF2B5EF4-FFF2-40B4-BE49-F238E27FC236}">
                <a16:creationId xmlns:a16="http://schemas.microsoft.com/office/drawing/2014/main" id="{E6318855-3149-74C6-91B9-80D9414EF100}"/>
              </a:ext>
            </a:extLst>
          </p:cNvPr>
          <p:cNvPicPr>
            <a:picLocks noChangeAspect="1"/>
          </p:cNvPicPr>
          <p:nvPr/>
        </p:nvPicPr>
        <p:blipFill>
          <a:blip r:embed="rId4"/>
          <a:stretch>
            <a:fillRect/>
          </a:stretch>
        </p:blipFill>
        <p:spPr>
          <a:xfrm>
            <a:off x="220300" y="3094324"/>
            <a:ext cx="3877216" cy="2353003"/>
          </a:xfrm>
          <a:prstGeom prst="rect">
            <a:avLst/>
          </a:prstGeom>
        </p:spPr>
      </p:pic>
      <p:pic>
        <p:nvPicPr>
          <p:cNvPr id="19" name="Image 18">
            <a:extLst>
              <a:ext uri="{FF2B5EF4-FFF2-40B4-BE49-F238E27FC236}">
                <a16:creationId xmlns:a16="http://schemas.microsoft.com/office/drawing/2014/main" id="{68627F2C-BCED-B9D5-9375-7F21EF3C3BF9}"/>
              </a:ext>
            </a:extLst>
          </p:cNvPr>
          <p:cNvPicPr>
            <a:picLocks noChangeAspect="1"/>
          </p:cNvPicPr>
          <p:nvPr/>
        </p:nvPicPr>
        <p:blipFill>
          <a:blip r:embed="rId5"/>
          <a:srcRect t="40827"/>
          <a:stretch>
            <a:fillRect/>
          </a:stretch>
        </p:blipFill>
        <p:spPr>
          <a:xfrm>
            <a:off x="220300" y="5447327"/>
            <a:ext cx="2093311" cy="1241912"/>
          </a:xfrm>
          <a:prstGeom prst="rect">
            <a:avLst/>
          </a:prstGeom>
        </p:spPr>
      </p:pic>
      <p:pic>
        <p:nvPicPr>
          <p:cNvPr id="21" name="Image 20">
            <a:extLst>
              <a:ext uri="{FF2B5EF4-FFF2-40B4-BE49-F238E27FC236}">
                <a16:creationId xmlns:a16="http://schemas.microsoft.com/office/drawing/2014/main" id="{78C3580A-97F1-0223-42AB-217D06F91BD2}"/>
              </a:ext>
            </a:extLst>
          </p:cNvPr>
          <p:cNvPicPr>
            <a:picLocks noChangeAspect="1"/>
          </p:cNvPicPr>
          <p:nvPr/>
        </p:nvPicPr>
        <p:blipFill>
          <a:blip r:embed="rId6"/>
          <a:stretch>
            <a:fillRect/>
          </a:stretch>
        </p:blipFill>
        <p:spPr>
          <a:xfrm>
            <a:off x="4846006" y="2780560"/>
            <a:ext cx="7125694" cy="2448267"/>
          </a:xfrm>
          <a:prstGeom prst="rect">
            <a:avLst/>
          </a:prstGeom>
        </p:spPr>
      </p:pic>
      <p:pic>
        <p:nvPicPr>
          <p:cNvPr id="23" name="Image 22">
            <a:extLst>
              <a:ext uri="{FF2B5EF4-FFF2-40B4-BE49-F238E27FC236}">
                <a16:creationId xmlns:a16="http://schemas.microsoft.com/office/drawing/2014/main" id="{D4A37219-9D8A-8B96-7468-44F3804B58FF}"/>
              </a:ext>
            </a:extLst>
          </p:cNvPr>
          <p:cNvPicPr>
            <a:picLocks noChangeAspect="1"/>
          </p:cNvPicPr>
          <p:nvPr/>
        </p:nvPicPr>
        <p:blipFill>
          <a:blip r:embed="rId7"/>
          <a:stretch>
            <a:fillRect/>
          </a:stretch>
        </p:blipFill>
        <p:spPr>
          <a:xfrm>
            <a:off x="3968297" y="5507974"/>
            <a:ext cx="7859222" cy="1181265"/>
          </a:xfrm>
          <a:prstGeom prst="rect">
            <a:avLst/>
          </a:prstGeom>
        </p:spPr>
      </p:pic>
    </p:spTree>
    <p:extLst>
      <p:ext uri="{BB962C8B-B14F-4D97-AF65-F5344CB8AC3E}">
        <p14:creationId xmlns:p14="http://schemas.microsoft.com/office/powerpoint/2010/main" val="4044295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6C177D8-C836-222A-EA60-8EA23C059024}"/>
              </a:ext>
            </a:extLst>
          </p:cNvPr>
          <p:cNvSpPr txBox="1"/>
          <p:nvPr/>
        </p:nvSpPr>
        <p:spPr>
          <a:xfrm>
            <a:off x="281073" y="507114"/>
            <a:ext cx="4183347" cy="369332"/>
          </a:xfrm>
          <a:prstGeom prst="rect">
            <a:avLst/>
          </a:prstGeom>
          <a:ln>
            <a:solidFill>
              <a:schemeClr val="accent1"/>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fr-FR" dirty="0">
                <a:solidFill>
                  <a:schemeClr val="accent1"/>
                </a:solidFill>
              </a:rPr>
              <a:t>Education prioritaire</a:t>
            </a:r>
          </a:p>
        </p:txBody>
      </p:sp>
      <p:sp>
        <p:nvSpPr>
          <p:cNvPr id="7" name="ZoneTexte 6">
            <a:extLst>
              <a:ext uri="{FF2B5EF4-FFF2-40B4-BE49-F238E27FC236}">
                <a16:creationId xmlns:a16="http://schemas.microsoft.com/office/drawing/2014/main" id="{B84E5D3A-3297-2DA1-58D0-78894025083D}"/>
              </a:ext>
            </a:extLst>
          </p:cNvPr>
          <p:cNvSpPr txBox="1"/>
          <p:nvPr/>
        </p:nvSpPr>
        <p:spPr>
          <a:xfrm>
            <a:off x="7727575" y="507114"/>
            <a:ext cx="4183347" cy="369332"/>
          </a:xfrm>
          <a:prstGeom prst="rect">
            <a:avLst/>
          </a:prstGeom>
          <a:solidFill>
            <a:schemeClr val="accent1"/>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fr-FR" dirty="0">
                <a:solidFill>
                  <a:schemeClr val="bg1"/>
                </a:solidFill>
              </a:rPr>
              <a:t>Milieu ordinaire</a:t>
            </a:r>
          </a:p>
        </p:txBody>
      </p:sp>
      <p:sp>
        <p:nvSpPr>
          <p:cNvPr id="5" name="ZoneTexte 4">
            <a:extLst>
              <a:ext uri="{FF2B5EF4-FFF2-40B4-BE49-F238E27FC236}">
                <a16:creationId xmlns:a16="http://schemas.microsoft.com/office/drawing/2014/main" id="{9D96923B-2A35-C7C5-C517-FAF63BB2F67F}"/>
              </a:ext>
            </a:extLst>
          </p:cNvPr>
          <p:cNvSpPr txBox="1"/>
          <p:nvPr/>
        </p:nvSpPr>
        <p:spPr>
          <a:xfrm>
            <a:off x="110747" y="49451"/>
            <a:ext cx="11970505" cy="3693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pPr algn="ctr"/>
            <a:r>
              <a:rPr lang="fr-FR" dirty="0"/>
              <a:t>Les pratiques enseignantes &amp; les publics scolaires</a:t>
            </a:r>
          </a:p>
        </p:txBody>
      </p:sp>
      <p:sp>
        <p:nvSpPr>
          <p:cNvPr id="10" name="ZoneTexte 9">
            <a:extLst>
              <a:ext uri="{FF2B5EF4-FFF2-40B4-BE49-F238E27FC236}">
                <a16:creationId xmlns:a16="http://schemas.microsoft.com/office/drawing/2014/main" id="{E68B53D0-BC92-16AA-CACB-D473944E783F}"/>
              </a:ext>
            </a:extLst>
          </p:cNvPr>
          <p:cNvSpPr txBox="1"/>
          <p:nvPr/>
        </p:nvSpPr>
        <p:spPr>
          <a:xfrm>
            <a:off x="6454590" y="1040009"/>
            <a:ext cx="5626662" cy="147732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85750" indent="-285750">
              <a:buFont typeface="Wingdings" panose="05000000000000000000" pitchFamily="2" charset="2"/>
              <a:buChar char="à"/>
            </a:pPr>
            <a:r>
              <a:rPr lang="fr-FR" kern="0" dirty="0">
                <a:solidFill>
                  <a:schemeClr val="accent2"/>
                </a:solidFill>
              </a:rPr>
              <a:t>(</a:t>
            </a:r>
            <a:r>
              <a:rPr lang="fr-FR" kern="0" dirty="0" err="1">
                <a:solidFill>
                  <a:schemeClr val="accent2"/>
                </a:solidFill>
              </a:rPr>
              <a:t>Marie-Paulle</a:t>
            </a:r>
            <a:r>
              <a:rPr lang="fr-FR" kern="0" dirty="0">
                <a:solidFill>
                  <a:schemeClr val="accent2"/>
                </a:solidFill>
              </a:rPr>
              <a:t> </a:t>
            </a:r>
            <a:r>
              <a:rPr lang="fr-FR" kern="0" dirty="0" err="1">
                <a:solidFill>
                  <a:schemeClr val="accent2"/>
                </a:solidFill>
              </a:rPr>
              <a:t>Poggi</a:t>
            </a:r>
            <a:r>
              <a:rPr lang="fr-FR" kern="0" dirty="0">
                <a:solidFill>
                  <a:schemeClr val="accent2"/>
                </a:solidFill>
              </a:rPr>
              <a:t>, 2002 – L’illusion d’une éducation corporelle commune en EPS) </a:t>
            </a:r>
            <a:r>
              <a:rPr lang="fr-FR" kern="0" dirty="0">
                <a:solidFill>
                  <a:prstClr val="black"/>
                </a:solidFill>
              </a:rPr>
              <a:t>Etablissements favorisés ont tendance à offrir une </a:t>
            </a:r>
            <a:r>
              <a:rPr lang="fr-FR" b="1" kern="0" dirty="0">
                <a:solidFill>
                  <a:prstClr val="black"/>
                </a:solidFill>
              </a:rPr>
              <a:t>offre d’APSA large</a:t>
            </a:r>
            <a:r>
              <a:rPr lang="fr-FR" kern="0" dirty="0">
                <a:solidFill>
                  <a:prstClr val="black"/>
                </a:solidFill>
              </a:rPr>
              <a:t>, alors qu’ il existe une offre d’APSA restreinte autour d’une culture sportive en éducation prioritaire.</a:t>
            </a:r>
          </a:p>
        </p:txBody>
      </p:sp>
      <p:pic>
        <p:nvPicPr>
          <p:cNvPr id="14" name="Image 13">
            <a:extLst>
              <a:ext uri="{FF2B5EF4-FFF2-40B4-BE49-F238E27FC236}">
                <a16:creationId xmlns:a16="http://schemas.microsoft.com/office/drawing/2014/main" id="{76BEE088-A927-F2F4-4804-03B63C2CF86F}"/>
              </a:ext>
            </a:extLst>
          </p:cNvPr>
          <p:cNvPicPr>
            <a:picLocks noChangeAspect="1"/>
          </p:cNvPicPr>
          <p:nvPr/>
        </p:nvPicPr>
        <p:blipFill>
          <a:blip r:embed="rId2"/>
          <a:stretch>
            <a:fillRect/>
          </a:stretch>
        </p:blipFill>
        <p:spPr>
          <a:xfrm>
            <a:off x="3085992" y="2674400"/>
            <a:ext cx="6032072" cy="3319236"/>
          </a:xfrm>
          <a:prstGeom prst="rect">
            <a:avLst/>
          </a:prstGeom>
        </p:spPr>
      </p:pic>
      <p:pic>
        <p:nvPicPr>
          <p:cNvPr id="16" name="Image 15">
            <a:extLst>
              <a:ext uri="{FF2B5EF4-FFF2-40B4-BE49-F238E27FC236}">
                <a16:creationId xmlns:a16="http://schemas.microsoft.com/office/drawing/2014/main" id="{BB3FBED2-0B9F-5CE8-7404-1F38174DCDEB}"/>
              </a:ext>
            </a:extLst>
          </p:cNvPr>
          <p:cNvPicPr>
            <a:picLocks noChangeAspect="1"/>
          </p:cNvPicPr>
          <p:nvPr/>
        </p:nvPicPr>
        <p:blipFill>
          <a:blip r:embed="rId3"/>
          <a:stretch>
            <a:fillRect/>
          </a:stretch>
        </p:blipFill>
        <p:spPr>
          <a:xfrm>
            <a:off x="3085992" y="5817990"/>
            <a:ext cx="5990598" cy="973995"/>
          </a:xfrm>
          <a:prstGeom prst="rect">
            <a:avLst/>
          </a:prstGeom>
        </p:spPr>
      </p:pic>
      <p:sp>
        <p:nvSpPr>
          <p:cNvPr id="17" name="Éclair 16">
            <a:extLst>
              <a:ext uri="{FF2B5EF4-FFF2-40B4-BE49-F238E27FC236}">
                <a16:creationId xmlns:a16="http://schemas.microsoft.com/office/drawing/2014/main" id="{383548C9-FD7F-9DBF-23A3-946970F87526}"/>
              </a:ext>
            </a:extLst>
          </p:cNvPr>
          <p:cNvSpPr/>
          <p:nvPr/>
        </p:nvSpPr>
        <p:spPr>
          <a:xfrm>
            <a:off x="5846835" y="495717"/>
            <a:ext cx="498326" cy="380729"/>
          </a:xfrm>
          <a:prstGeom prst="lightningBolt">
            <a:avLst/>
          </a:prstGeom>
          <a:solidFill>
            <a:schemeClr val="accent4"/>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BCC36C6C-9AEA-803E-F22E-AB6019F88A84}"/>
              </a:ext>
            </a:extLst>
          </p:cNvPr>
          <p:cNvSpPr txBox="1"/>
          <p:nvPr/>
        </p:nvSpPr>
        <p:spPr>
          <a:xfrm>
            <a:off x="105402" y="1040009"/>
            <a:ext cx="5737412" cy="147732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85750" indent="-285750">
              <a:buFont typeface="Wingdings" panose="05000000000000000000" pitchFamily="2" charset="2"/>
              <a:buChar char="à"/>
            </a:pPr>
            <a:r>
              <a:rPr lang="fr-FR" sz="1800" dirty="0">
                <a:solidFill>
                  <a:schemeClr val="tx1"/>
                </a:solidFill>
                <a:latin typeface="Calibri "/>
                <a:sym typeface="Wingdings" panose="05000000000000000000" pitchFamily="2" charset="2"/>
              </a:rPr>
              <a:t>Déviances toutes les 10s en EPS dans certaines classes d’EP vs 2mn dans d’autres classes </a:t>
            </a:r>
            <a:r>
              <a:rPr lang="fr-FR" sz="1800" dirty="0">
                <a:solidFill>
                  <a:schemeClr val="accent2"/>
                </a:solidFill>
                <a:latin typeface="Calibri "/>
                <a:sym typeface="Wingdings" panose="05000000000000000000" pitchFamily="2" charset="2"/>
              </a:rPr>
              <a:t>(</a:t>
            </a:r>
            <a:r>
              <a:rPr lang="fr-FR" sz="1800" dirty="0" err="1">
                <a:solidFill>
                  <a:schemeClr val="accent2"/>
                </a:solidFill>
                <a:latin typeface="Calibri "/>
                <a:sym typeface="Wingdings" panose="05000000000000000000" pitchFamily="2" charset="2"/>
              </a:rPr>
              <a:t>Vors</a:t>
            </a:r>
            <a:r>
              <a:rPr lang="fr-FR" sz="1800" dirty="0">
                <a:solidFill>
                  <a:schemeClr val="accent2"/>
                </a:solidFill>
                <a:latin typeface="Calibri "/>
                <a:sym typeface="Wingdings" panose="05000000000000000000" pitchFamily="2" charset="2"/>
              </a:rPr>
              <a:t> &amp; Girard « l’engagement de l’élève en EPS: l’élève dit « difficile », in </a:t>
            </a:r>
            <a:r>
              <a:rPr lang="fr-FR" sz="1800" i="1" dirty="0" err="1">
                <a:solidFill>
                  <a:schemeClr val="accent2"/>
                </a:solidFill>
                <a:latin typeface="Calibri "/>
                <a:sym typeface="Wingdings" panose="05000000000000000000" pitchFamily="2" charset="2"/>
              </a:rPr>
              <a:t>Travert</a:t>
            </a:r>
            <a:r>
              <a:rPr lang="fr-FR" sz="1800" dirty="0">
                <a:solidFill>
                  <a:schemeClr val="accent2"/>
                </a:solidFill>
                <a:latin typeface="Calibri "/>
                <a:sym typeface="Wingdings" panose="05000000000000000000" pitchFamily="2" charset="2"/>
              </a:rPr>
              <a:t>, Rey « l’engagement de l’élève en EPS », DEPS n°85, 2018)</a:t>
            </a:r>
            <a:endParaRPr kumimoji="0" lang="fr-FR" sz="1800" b="0" i="0" u="none" strike="noStrike" kern="0" cap="none" spc="0" normalizeH="0" baseline="0" noProof="0" dirty="0">
              <a:ln>
                <a:noFill/>
              </a:ln>
              <a:solidFill>
                <a:schemeClr val="accent2"/>
              </a:solidFill>
              <a:effectLst/>
              <a:uLnTx/>
              <a:uFillTx/>
              <a:latin typeface="Calibri "/>
              <a:sym typeface="Wingdings" panose="05000000000000000000" pitchFamily="2" charset="2"/>
            </a:endParaRPr>
          </a:p>
        </p:txBody>
      </p:sp>
      <p:sp>
        <p:nvSpPr>
          <p:cNvPr id="20" name="ZoneTexte 19">
            <a:extLst>
              <a:ext uri="{FF2B5EF4-FFF2-40B4-BE49-F238E27FC236}">
                <a16:creationId xmlns:a16="http://schemas.microsoft.com/office/drawing/2014/main" id="{A2DAA82E-2547-5AD6-6DF4-858F499F1981}"/>
              </a:ext>
            </a:extLst>
          </p:cNvPr>
          <p:cNvSpPr txBox="1"/>
          <p:nvPr/>
        </p:nvSpPr>
        <p:spPr>
          <a:xfrm>
            <a:off x="9076590" y="2680900"/>
            <a:ext cx="3004662" cy="156966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kumimoji="0" lang="fr-FR" sz="1600" b="0" i="0" u="none" strike="noStrike" kern="0" cap="none" spc="0" normalizeH="0" baseline="0" noProof="0" dirty="0">
                <a:ln>
                  <a:noFill/>
                </a:ln>
                <a:solidFill>
                  <a:schemeClr val="tx1"/>
                </a:solidFill>
                <a:effectLst/>
                <a:uLnTx/>
                <a:uFillTx/>
                <a:latin typeface="Calibri "/>
                <a:sym typeface="Wingdings" panose="05000000000000000000" pitchFamily="2" charset="2"/>
              </a:rPr>
              <a:t>Items Agrégation interne:</a:t>
            </a:r>
          </a:p>
          <a:p>
            <a:endParaRPr kumimoji="0" lang="fr-FR" sz="1600" b="0" i="0" u="none" strike="noStrike" kern="0" cap="none" spc="0" normalizeH="0" baseline="0" noProof="0" dirty="0">
              <a:ln>
                <a:noFill/>
              </a:ln>
              <a:solidFill>
                <a:schemeClr val="tx1"/>
              </a:solidFill>
              <a:effectLst/>
              <a:uLnTx/>
              <a:uFillTx/>
              <a:latin typeface="Calibri "/>
              <a:sym typeface="Wingdings" panose="05000000000000000000" pitchFamily="2" charset="2"/>
            </a:endParaRPr>
          </a:p>
          <a:p>
            <a:r>
              <a:rPr lang="fr-FR" sz="1600" kern="0" dirty="0">
                <a:solidFill>
                  <a:schemeClr val="tx1"/>
                </a:solidFill>
                <a:latin typeface="Calibri "/>
                <a:sym typeface="Wingdings" panose="05000000000000000000" pitchFamily="2" charset="2"/>
              </a:rPr>
              <a:t>- 2017: </a:t>
            </a:r>
          </a:p>
          <a:p>
            <a:r>
              <a:rPr lang="fr-FR" sz="1600" kern="0" dirty="0">
                <a:solidFill>
                  <a:schemeClr val="tx1"/>
                </a:solidFill>
                <a:latin typeface="Calibri "/>
                <a:sym typeface="Wingdings" panose="05000000000000000000" pitchFamily="2" charset="2"/>
              </a:rPr>
              <a:t>Enseigner et apprendre en </a:t>
            </a:r>
            <a:r>
              <a:rPr lang="fr-FR" sz="1600" b="1" kern="0" dirty="0">
                <a:solidFill>
                  <a:schemeClr val="tx1"/>
                </a:solidFill>
                <a:latin typeface="Calibri "/>
                <a:sym typeface="Wingdings" panose="05000000000000000000" pitchFamily="2" charset="2"/>
              </a:rPr>
              <a:t>milieu difficile</a:t>
            </a:r>
            <a:r>
              <a:rPr lang="fr-FR" sz="1600" kern="0" dirty="0">
                <a:solidFill>
                  <a:schemeClr val="tx1"/>
                </a:solidFill>
                <a:latin typeface="Calibri "/>
                <a:sym typeface="Wingdings" panose="05000000000000000000" pitchFamily="2" charset="2"/>
              </a:rPr>
              <a:t> et en milieu scolaire ordinaire</a:t>
            </a:r>
            <a:endParaRPr kumimoji="0" lang="fr-FR" sz="1600" b="0" i="0" u="none" strike="noStrike" kern="0" cap="none" spc="0" normalizeH="0" baseline="0" noProof="0" dirty="0">
              <a:ln>
                <a:noFill/>
              </a:ln>
              <a:solidFill>
                <a:schemeClr val="tx1"/>
              </a:solidFill>
              <a:effectLst/>
              <a:uLnTx/>
              <a:uFillTx/>
              <a:latin typeface="Calibri "/>
              <a:sym typeface="Wingdings" panose="05000000000000000000" pitchFamily="2" charset="2"/>
            </a:endParaRPr>
          </a:p>
        </p:txBody>
      </p:sp>
      <p:pic>
        <p:nvPicPr>
          <p:cNvPr id="19458" name="Picture 2" descr="EPS : Les contextes difficiles">
            <a:extLst>
              <a:ext uri="{FF2B5EF4-FFF2-40B4-BE49-F238E27FC236}">
                <a16:creationId xmlns:a16="http://schemas.microsoft.com/office/drawing/2014/main" id="{0051D6FD-73E1-FA87-3B65-CCFC09B125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402" y="2680899"/>
            <a:ext cx="2377822" cy="3496041"/>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797D1B4C-C519-6545-6598-BB61C6C04AFC}"/>
              </a:ext>
            </a:extLst>
          </p:cNvPr>
          <p:cNvSpPr txBox="1"/>
          <p:nvPr/>
        </p:nvSpPr>
        <p:spPr>
          <a:xfrm>
            <a:off x="105402" y="6304988"/>
            <a:ext cx="2377822" cy="33855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kumimoji="0" lang="fr-FR" sz="1600" b="0" i="0" u="none" strike="noStrike" kern="0" cap="none" spc="0" normalizeH="0" baseline="0" noProof="0" dirty="0">
                <a:ln>
                  <a:noFill/>
                </a:ln>
                <a:solidFill>
                  <a:schemeClr val="tx1"/>
                </a:solidFill>
                <a:effectLst/>
                <a:uLnTx/>
                <a:uFillTx/>
                <a:latin typeface="Calibri "/>
                <a:sym typeface="Wingdings" panose="05000000000000000000" pitchFamily="2" charset="2"/>
              </a:rPr>
              <a:t>2018</a:t>
            </a:r>
          </a:p>
        </p:txBody>
      </p:sp>
    </p:spTree>
    <p:extLst>
      <p:ext uri="{BB962C8B-B14F-4D97-AF65-F5344CB8AC3E}">
        <p14:creationId xmlns:p14="http://schemas.microsoft.com/office/powerpoint/2010/main" val="2259652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9" grpId="0" animBg="1"/>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6C177D8-C836-222A-EA60-8EA23C059024}"/>
              </a:ext>
            </a:extLst>
          </p:cNvPr>
          <p:cNvSpPr txBox="1"/>
          <p:nvPr/>
        </p:nvSpPr>
        <p:spPr>
          <a:xfrm>
            <a:off x="281076" y="485927"/>
            <a:ext cx="4183347"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fr-FR" dirty="0">
                <a:solidFill>
                  <a:schemeClr val="accent1"/>
                </a:solidFill>
              </a:rPr>
              <a:t>Performance </a:t>
            </a:r>
          </a:p>
        </p:txBody>
      </p:sp>
      <p:sp>
        <p:nvSpPr>
          <p:cNvPr id="7" name="ZoneTexte 6">
            <a:extLst>
              <a:ext uri="{FF2B5EF4-FFF2-40B4-BE49-F238E27FC236}">
                <a16:creationId xmlns:a16="http://schemas.microsoft.com/office/drawing/2014/main" id="{B84E5D3A-3297-2DA1-58D0-78894025083D}"/>
              </a:ext>
            </a:extLst>
          </p:cNvPr>
          <p:cNvSpPr txBox="1"/>
          <p:nvPr/>
        </p:nvSpPr>
        <p:spPr>
          <a:xfrm>
            <a:off x="7727576" y="485927"/>
            <a:ext cx="4183347" cy="369332"/>
          </a:xfrm>
          <a:prstGeom prst="rect">
            <a:avLst/>
          </a:prstGeom>
          <a:solidFill>
            <a:schemeClr val="accent1"/>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fr-FR" dirty="0">
                <a:solidFill>
                  <a:schemeClr val="bg1"/>
                </a:solidFill>
              </a:rPr>
              <a:t>Motifs d’agir</a:t>
            </a:r>
          </a:p>
        </p:txBody>
      </p:sp>
      <p:sp>
        <p:nvSpPr>
          <p:cNvPr id="10" name="ZoneTexte 9">
            <a:extLst>
              <a:ext uri="{FF2B5EF4-FFF2-40B4-BE49-F238E27FC236}">
                <a16:creationId xmlns:a16="http://schemas.microsoft.com/office/drawing/2014/main" id="{0F4CF08D-7AF2-28BD-949F-A5312496DF48}"/>
              </a:ext>
            </a:extLst>
          </p:cNvPr>
          <p:cNvSpPr txBox="1"/>
          <p:nvPr/>
        </p:nvSpPr>
        <p:spPr>
          <a:xfrm>
            <a:off x="110747" y="80685"/>
            <a:ext cx="11970505" cy="3693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pPr algn="ctr"/>
            <a:r>
              <a:rPr lang="fr-FR" dirty="0"/>
              <a:t>Le « savoir s’entrainer » - Un débat enflammé : CC5/CP5/CA5</a:t>
            </a:r>
          </a:p>
        </p:txBody>
      </p:sp>
      <p:sp>
        <p:nvSpPr>
          <p:cNvPr id="8" name="Éclair 7">
            <a:extLst>
              <a:ext uri="{FF2B5EF4-FFF2-40B4-BE49-F238E27FC236}">
                <a16:creationId xmlns:a16="http://schemas.microsoft.com/office/drawing/2014/main" id="{21EFD2EF-BE31-E352-1D58-2C252B3075A0}"/>
              </a:ext>
            </a:extLst>
          </p:cNvPr>
          <p:cNvSpPr/>
          <p:nvPr/>
        </p:nvSpPr>
        <p:spPr>
          <a:xfrm>
            <a:off x="5846836" y="510236"/>
            <a:ext cx="498326" cy="380729"/>
          </a:xfrm>
          <a:prstGeom prst="lightningBolt">
            <a:avLst/>
          </a:prstGeom>
          <a:solidFill>
            <a:schemeClr val="accent4"/>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Éclair 2">
            <a:extLst>
              <a:ext uri="{FF2B5EF4-FFF2-40B4-BE49-F238E27FC236}">
                <a16:creationId xmlns:a16="http://schemas.microsoft.com/office/drawing/2014/main" id="{357143E0-1992-E746-AE8F-9244FA587886}"/>
              </a:ext>
            </a:extLst>
          </p:cNvPr>
          <p:cNvSpPr/>
          <p:nvPr/>
        </p:nvSpPr>
        <p:spPr>
          <a:xfrm>
            <a:off x="5846836" y="501969"/>
            <a:ext cx="498326" cy="380729"/>
          </a:xfrm>
          <a:prstGeom prst="lightningBolt">
            <a:avLst/>
          </a:prstGeom>
          <a:solidFill>
            <a:schemeClr val="accent4"/>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DC34D3CB-7C31-DD13-2E35-850455AE4F29}"/>
              </a:ext>
            </a:extLst>
          </p:cNvPr>
          <p:cNvPicPr>
            <a:picLocks noChangeAspect="1"/>
          </p:cNvPicPr>
          <p:nvPr/>
        </p:nvPicPr>
        <p:blipFill>
          <a:blip r:embed="rId2"/>
          <a:stretch>
            <a:fillRect/>
          </a:stretch>
        </p:blipFill>
        <p:spPr>
          <a:xfrm>
            <a:off x="3207694" y="899232"/>
            <a:ext cx="5928874" cy="2507197"/>
          </a:xfrm>
          <a:prstGeom prst="rect">
            <a:avLst/>
          </a:prstGeom>
        </p:spPr>
      </p:pic>
      <p:sp>
        <p:nvSpPr>
          <p:cNvPr id="15" name="ZoneTexte 14">
            <a:extLst>
              <a:ext uri="{FF2B5EF4-FFF2-40B4-BE49-F238E27FC236}">
                <a16:creationId xmlns:a16="http://schemas.microsoft.com/office/drawing/2014/main" id="{4B9D3C40-681D-1A6F-1F50-B4488A77E29B}"/>
              </a:ext>
            </a:extLst>
          </p:cNvPr>
          <p:cNvSpPr txBox="1"/>
          <p:nvPr/>
        </p:nvSpPr>
        <p:spPr>
          <a:xfrm>
            <a:off x="110747" y="1290917"/>
            <a:ext cx="3071724" cy="923330"/>
          </a:xfrm>
          <a:prstGeom prst="rect">
            <a:avLst/>
          </a:prstGeom>
          <a:noFill/>
        </p:spPr>
        <p:txBody>
          <a:bodyPr wrap="square" rtlCol="0">
            <a:spAutoFit/>
          </a:bodyPr>
          <a:lstStyle/>
          <a:p>
            <a:r>
              <a:rPr lang="fr-FR" dirty="0">
                <a:solidFill>
                  <a:schemeClr val="accent2"/>
                </a:solidFill>
              </a:rPr>
              <a:t>Cahier de CEDRE/CEDREPS n°12 – 2012 – Entre programmes et innovations</a:t>
            </a:r>
          </a:p>
        </p:txBody>
      </p:sp>
      <p:pic>
        <p:nvPicPr>
          <p:cNvPr id="19" name="Image 18">
            <a:extLst>
              <a:ext uri="{FF2B5EF4-FFF2-40B4-BE49-F238E27FC236}">
                <a16:creationId xmlns:a16="http://schemas.microsoft.com/office/drawing/2014/main" id="{AA278682-F235-997A-C8D5-EDDAA3E5BCDD}"/>
              </a:ext>
            </a:extLst>
          </p:cNvPr>
          <p:cNvPicPr>
            <a:picLocks noChangeAspect="1"/>
          </p:cNvPicPr>
          <p:nvPr/>
        </p:nvPicPr>
        <p:blipFill>
          <a:blip r:embed="rId3"/>
          <a:stretch>
            <a:fillRect/>
          </a:stretch>
        </p:blipFill>
        <p:spPr>
          <a:xfrm>
            <a:off x="110748" y="2559413"/>
            <a:ext cx="3860618" cy="1238701"/>
          </a:xfrm>
          <a:prstGeom prst="rect">
            <a:avLst/>
          </a:prstGeom>
        </p:spPr>
      </p:pic>
      <p:pic>
        <p:nvPicPr>
          <p:cNvPr id="21" name="Image 20">
            <a:extLst>
              <a:ext uri="{FF2B5EF4-FFF2-40B4-BE49-F238E27FC236}">
                <a16:creationId xmlns:a16="http://schemas.microsoft.com/office/drawing/2014/main" id="{5B8BED4F-0BB3-84A0-286F-3C124D783F83}"/>
              </a:ext>
            </a:extLst>
          </p:cNvPr>
          <p:cNvPicPr>
            <a:picLocks noChangeAspect="1"/>
          </p:cNvPicPr>
          <p:nvPr/>
        </p:nvPicPr>
        <p:blipFill>
          <a:blip r:embed="rId4"/>
          <a:stretch>
            <a:fillRect/>
          </a:stretch>
        </p:blipFill>
        <p:spPr>
          <a:xfrm>
            <a:off x="110748" y="3763783"/>
            <a:ext cx="3860618" cy="1402014"/>
          </a:xfrm>
          <a:prstGeom prst="rect">
            <a:avLst/>
          </a:prstGeom>
        </p:spPr>
      </p:pic>
      <p:pic>
        <p:nvPicPr>
          <p:cNvPr id="25" name="Image 24">
            <a:extLst>
              <a:ext uri="{FF2B5EF4-FFF2-40B4-BE49-F238E27FC236}">
                <a16:creationId xmlns:a16="http://schemas.microsoft.com/office/drawing/2014/main" id="{9006B758-E32E-1475-BCFB-CF96DE408DC4}"/>
              </a:ext>
            </a:extLst>
          </p:cNvPr>
          <p:cNvPicPr>
            <a:picLocks noChangeAspect="1"/>
          </p:cNvPicPr>
          <p:nvPr/>
        </p:nvPicPr>
        <p:blipFill>
          <a:blip r:embed="rId5"/>
          <a:stretch>
            <a:fillRect/>
          </a:stretch>
        </p:blipFill>
        <p:spPr>
          <a:xfrm>
            <a:off x="110747" y="5327161"/>
            <a:ext cx="4028290" cy="792971"/>
          </a:xfrm>
          <a:prstGeom prst="rect">
            <a:avLst/>
          </a:prstGeom>
        </p:spPr>
      </p:pic>
      <p:pic>
        <p:nvPicPr>
          <p:cNvPr id="27" name="Image 26">
            <a:extLst>
              <a:ext uri="{FF2B5EF4-FFF2-40B4-BE49-F238E27FC236}">
                <a16:creationId xmlns:a16="http://schemas.microsoft.com/office/drawing/2014/main" id="{9D6B96EC-A333-240C-219A-5638CBF03DD6}"/>
              </a:ext>
            </a:extLst>
          </p:cNvPr>
          <p:cNvPicPr>
            <a:picLocks noChangeAspect="1"/>
          </p:cNvPicPr>
          <p:nvPr/>
        </p:nvPicPr>
        <p:blipFill>
          <a:blip r:embed="rId6"/>
          <a:stretch>
            <a:fillRect/>
          </a:stretch>
        </p:blipFill>
        <p:spPr>
          <a:xfrm>
            <a:off x="8518361" y="1844915"/>
            <a:ext cx="3562891" cy="2409370"/>
          </a:xfrm>
          <a:prstGeom prst="rect">
            <a:avLst/>
          </a:prstGeom>
        </p:spPr>
      </p:pic>
      <p:pic>
        <p:nvPicPr>
          <p:cNvPr id="29" name="Image 28">
            <a:extLst>
              <a:ext uri="{FF2B5EF4-FFF2-40B4-BE49-F238E27FC236}">
                <a16:creationId xmlns:a16="http://schemas.microsoft.com/office/drawing/2014/main" id="{F4076C5E-BDDA-4064-6136-FA1BCC5F249A}"/>
              </a:ext>
            </a:extLst>
          </p:cNvPr>
          <p:cNvPicPr>
            <a:picLocks noChangeAspect="1"/>
          </p:cNvPicPr>
          <p:nvPr/>
        </p:nvPicPr>
        <p:blipFill>
          <a:blip r:embed="rId7"/>
          <a:stretch>
            <a:fillRect/>
          </a:stretch>
        </p:blipFill>
        <p:spPr>
          <a:xfrm>
            <a:off x="7277068" y="4699298"/>
            <a:ext cx="4840042" cy="2048695"/>
          </a:xfrm>
          <a:prstGeom prst="rect">
            <a:avLst/>
          </a:prstGeom>
        </p:spPr>
      </p:pic>
      <p:sp>
        <p:nvSpPr>
          <p:cNvPr id="30" name="Rectangle : coins arrondis 29">
            <a:extLst>
              <a:ext uri="{FF2B5EF4-FFF2-40B4-BE49-F238E27FC236}">
                <a16:creationId xmlns:a16="http://schemas.microsoft.com/office/drawing/2014/main" id="{6CD02535-2EDE-7366-14C8-C8BC71C691FA}"/>
              </a:ext>
            </a:extLst>
          </p:cNvPr>
          <p:cNvSpPr/>
          <p:nvPr/>
        </p:nvSpPr>
        <p:spPr>
          <a:xfrm>
            <a:off x="105889" y="3323844"/>
            <a:ext cx="3860617" cy="635634"/>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1" name="Rectangle : coins arrondis 30">
            <a:extLst>
              <a:ext uri="{FF2B5EF4-FFF2-40B4-BE49-F238E27FC236}">
                <a16:creationId xmlns:a16="http://schemas.microsoft.com/office/drawing/2014/main" id="{D0A24787-370C-B14F-E998-E2136C414150}"/>
              </a:ext>
            </a:extLst>
          </p:cNvPr>
          <p:cNvSpPr/>
          <p:nvPr/>
        </p:nvSpPr>
        <p:spPr>
          <a:xfrm>
            <a:off x="105889" y="4414077"/>
            <a:ext cx="3870336" cy="69650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4" name="Connecteur droit 33">
            <a:extLst>
              <a:ext uri="{FF2B5EF4-FFF2-40B4-BE49-F238E27FC236}">
                <a16:creationId xmlns:a16="http://schemas.microsoft.com/office/drawing/2014/main" id="{39C98638-34A8-25B7-810B-8EFAA58D6F6B}"/>
              </a:ext>
            </a:extLst>
          </p:cNvPr>
          <p:cNvCxnSpPr/>
          <p:nvPr/>
        </p:nvCxnSpPr>
        <p:spPr>
          <a:xfrm>
            <a:off x="9697089" y="2286000"/>
            <a:ext cx="221383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8792093B-E72E-3863-57FE-96757D943343}"/>
              </a:ext>
            </a:extLst>
          </p:cNvPr>
          <p:cNvCxnSpPr>
            <a:cxnSpLocks/>
          </p:cNvCxnSpPr>
          <p:nvPr/>
        </p:nvCxnSpPr>
        <p:spPr>
          <a:xfrm>
            <a:off x="9819249" y="2474258"/>
            <a:ext cx="226200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FEEB14E6-A857-5611-1173-0E11C1170C2E}"/>
              </a:ext>
            </a:extLst>
          </p:cNvPr>
          <p:cNvCxnSpPr>
            <a:cxnSpLocks/>
          </p:cNvCxnSpPr>
          <p:nvPr/>
        </p:nvCxnSpPr>
        <p:spPr>
          <a:xfrm>
            <a:off x="10712824" y="3632696"/>
            <a:ext cx="140428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Connecteur droit 38">
            <a:extLst>
              <a:ext uri="{FF2B5EF4-FFF2-40B4-BE49-F238E27FC236}">
                <a16:creationId xmlns:a16="http://schemas.microsoft.com/office/drawing/2014/main" id="{5EB2427C-30D7-C87C-9616-751026069287}"/>
              </a:ext>
            </a:extLst>
          </p:cNvPr>
          <p:cNvCxnSpPr>
            <a:cxnSpLocks/>
          </p:cNvCxnSpPr>
          <p:nvPr/>
        </p:nvCxnSpPr>
        <p:spPr>
          <a:xfrm>
            <a:off x="8695765" y="3807079"/>
            <a:ext cx="66338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Connecteur droit 40">
            <a:extLst>
              <a:ext uri="{FF2B5EF4-FFF2-40B4-BE49-F238E27FC236}">
                <a16:creationId xmlns:a16="http://schemas.microsoft.com/office/drawing/2014/main" id="{A55FED36-39C6-45CE-5B59-9B53B7F8982F}"/>
              </a:ext>
            </a:extLst>
          </p:cNvPr>
          <p:cNvCxnSpPr>
            <a:cxnSpLocks/>
          </p:cNvCxnSpPr>
          <p:nvPr/>
        </p:nvCxnSpPr>
        <p:spPr>
          <a:xfrm>
            <a:off x="10425953" y="4034118"/>
            <a:ext cx="98901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6" name="Rectangle : coins arrondis 45">
            <a:extLst>
              <a:ext uri="{FF2B5EF4-FFF2-40B4-BE49-F238E27FC236}">
                <a16:creationId xmlns:a16="http://schemas.microsoft.com/office/drawing/2014/main" id="{95C123BA-D131-1999-D8B8-1032E658A743}"/>
              </a:ext>
            </a:extLst>
          </p:cNvPr>
          <p:cNvSpPr/>
          <p:nvPr/>
        </p:nvSpPr>
        <p:spPr>
          <a:xfrm>
            <a:off x="7109397" y="4670433"/>
            <a:ext cx="4932043" cy="207756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45473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F0C96-FF02-EADA-E215-1FF3996769C8}"/>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24A92FF5-2906-E93B-96F1-4F82DEE558A1}"/>
              </a:ext>
            </a:extLst>
          </p:cNvPr>
          <p:cNvSpPr txBox="1"/>
          <p:nvPr/>
        </p:nvSpPr>
        <p:spPr>
          <a:xfrm>
            <a:off x="281076" y="485927"/>
            <a:ext cx="5286006"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fr-FR" dirty="0">
                <a:solidFill>
                  <a:schemeClr val="accent1"/>
                </a:solidFill>
              </a:rPr>
              <a:t> Développer les qualités physiques à travers des tests standardisés pour répondre à une demande institutionnelle (rétrograde?)</a:t>
            </a:r>
          </a:p>
        </p:txBody>
      </p:sp>
      <p:sp>
        <p:nvSpPr>
          <p:cNvPr id="7" name="ZoneTexte 6">
            <a:extLst>
              <a:ext uri="{FF2B5EF4-FFF2-40B4-BE49-F238E27FC236}">
                <a16:creationId xmlns:a16="http://schemas.microsoft.com/office/drawing/2014/main" id="{DF89BBDF-BF9B-B6F5-1040-6CEDAE83F7D0}"/>
              </a:ext>
            </a:extLst>
          </p:cNvPr>
          <p:cNvSpPr txBox="1"/>
          <p:nvPr/>
        </p:nvSpPr>
        <p:spPr>
          <a:xfrm>
            <a:off x="6804212" y="485927"/>
            <a:ext cx="5106711" cy="369332"/>
          </a:xfrm>
          <a:prstGeom prst="rect">
            <a:avLst/>
          </a:prstGeom>
          <a:solidFill>
            <a:schemeClr val="accent1"/>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fr-FR" dirty="0">
                <a:solidFill>
                  <a:schemeClr val="bg1"/>
                </a:solidFill>
              </a:rPr>
              <a:t>Développer la motricité et d’autres objectifs</a:t>
            </a:r>
          </a:p>
        </p:txBody>
      </p:sp>
      <p:sp>
        <p:nvSpPr>
          <p:cNvPr id="10" name="ZoneTexte 9">
            <a:extLst>
              <a:ext uri="{FF2B5EF4-FFF2-40B4-BE49-F238E27FC236}">
                <a16:creationId xmlns:a16="http://schemas.microsoft.com/office/drawing/2014/main" id="{19679606-F612-05B6-FEE4-C4781D92380B}"/>
              </a:ext>
            </a:extLst>
          </p:cNvPr>
          <p:cNvSpPr txBox="1"/>
          <p:nvPr/>
        </p:nvSpPr>
        <p:spPr>
          <a:xfrm>
            <a:off x="110747" y="80685"/>
            <a:ext cx="11970505" cy="3693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pPr algn="ctr"/>
            <a:r>
              <a:rPr lang="fr-FR" dirty="0"/>
              <a:t>Les aptitudes des élèves</a:t>
            </a:r>
          </a:p>
        </p:txBody>
      </p:sp>
      <p:sp>
        <p:nvSpPr>
          <p:cNvPr id="8" name="Éclair 7">
            <a:extLst>
              <a:ext uri="{FF2B5EF4-FFF2-40B4-BE49-F238E27FC236}">
                <a16:creationId xmlns:a16="http://schemas.microsoft.com/office/drawing/2014/main" id="{8D2508DA-FD28-71F3-926D-B2E742E180C9}"/>
              </a:ext>
            </a:extLst>
          </p:cNvPr>
          <p:cNvSpPr/>
          <p:nvPr/>
        </p:nvSpPr>
        <p:spPr>
          <a:xfrm>
            <a:off x="5846836" y="510236"/>
            <a:ext cx="498326" cy="380729"/>
          </a:xfrm>
          <a:prstGeom prst="lightningBolt">
            <a:avLst/>
          </a:prstGeom>
          <a:solidFill>
            <a:schemeClr val="accent4"/>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Éclair 2">
            <a:extLst>
              <a:ext uri="{FF2B5EF4-FFF2-40B4-BE49-F238E27FC236}">
                <a16:creationId xmlns:a16="http://schemas.microsoft.com/office/drawing/2014/main" id="{3019EBCB-B5CC-A031-6B67-79E451C226A9}"/>
              </a:ext>
            </a:extLst>
          </p:cNvPr>
          <p:cNvSpPr/>
          <p:nvPr/>
        </p:nvSpPr>
        <p:spPr>
          <a:xfrm>
            <a:off x="5846836" y="501969"/>
            <a:ext cx="498326" cy="380729"/>
          </a:xfrm>
          <a:prstGeom prst="lightningBolt">
            <a:avLst/>
          </a:prstGeom>
          <a:solidFill>
            <a:schemeClr val="accent4"/>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04325D03-C40B-447B-93DF-F3A4DCF6D733}"/>
              </a:ext>
            </a:extLst>
          </p:cNvPr>
          <p:cNvPicPr>
            <a:picLocks noChangeAspect="1"/>
          </p:cNvPicPr>
          <p:nvPr/>
        </p:nvPicPr>
        <p:blipFill>
          <a:blip r:embed="rId2"/>
          <a:stretch>
            <a:fillRect/>
          </a:stretch>
        </p:blipFill>
        <p:spPr>
          <a:xfrm>
            <a:off x="0" y="3190634"/>
            <a:ext cx="7354326" cy="1028844"/>
          </a:xfrm>
          <a:prstGeom prst="rect">
            <a:avLst/>
          </a:prstGeom>
        </p:spPr>
      </p:pic>
      <p:pic>
        <p:nvPicPr>
          <p:cNvPr id="9" name="Image 8">
            <a:extLst>
              <a:ext uri="{FF2B5EF4-FFF2-40B4-BE49-F238E27FC236}">
                <a16:creationId xmlns:a16="http://schemas.microsoft.com/office/drawing/2014/main" id="{F96D7F52-52CF-3C2A-AE06-BB08AE86D6EC}"/>
              </a:ext>
            </a:extLst>
          </p:cNvPr>
          <p:cNvPicPr>
            <a:picLocks noChangeAspect="1"/>
          </p:cNvPicPr>
          <p:nvPr/>
        </p:nvPicPr>
        <p:blipFill>
          <a:blip r:embed="rId3"/>
          <a:stretch>
            <a:fillRect/>
          </a:stretch>
        </p:blipFill>
        <p:spPr>
          <a:xfrm>
            <a:off x="6095999" y="3722009"/>
            <a:ext cx="5877745" cy="2753109"/>
          </a:xfrm>
          <a:prstGeom prst="rect">
            <a:avLst/>
          </a:prstGeom>
        </p:spPr>
      </p:pic>
      <p:pic>
        <p:nvPicPr>
          <p:cNvPr id="12" name="Image 11">
            <a:extLst>
              <a:ext uri="{FF2B5EF4-FFF2-40B4-BE49-F238E27FC236}">
                <a16:creationId xmlns:a16="http://schemas.microsoft.com/office/drawing/2014/main" id="{EC717B78-3C20-1B5A-6960-5FD5DFB34E53}"/>
              </a:ext>
            </a:extLst>
          </p:cNvPr>
          <p:cNvPicPr>
            <a:picLocks noChangeAspect="1"/>
          </p:cNvPicPr>
          <p:nvPr/>
        </p:nvPicPr>
        <p:blipFill>
          <a:blip r:embed="rId4"/>
          <a:stretch>
            <a:fillRect/>
          </a:stretch>
        </p:blipFill>
        <p:spPr>
          <a:xfrm>
            <a:off x="203064" y="4188799"/>
            <a:ext cx="5830114" cy="2286319"/>
          </a:xfrm>
          <a:prstGeom prst="rect">
            <a:avLst/>
          </a:prstGeom>
        </p:spPr>
      </p:pic>
      <p:pic>
        <p:nvPicPr>
          <p:cNvPr id="18" name="Image 17">
            <a:extLst>
              <a:ext uri="{FF2B5EF4-FFF2-40B4-BE49-F238E27FC236}">
                <a16:creationId xmlns:a16="http://schemas.microsoft.com/office/drawing/2014/main" id="{E07C88F6-EC57-7E25-DB43-862194D15902}"/>
              </a:ext>
            </a:extLst>
          </p:cNvPr>
          <p:cNvPicPr>
            <a:picLocks noChangeAspect="1"/>
          </p:cNvPicPr>
          <p:nvPr/>
        </p:nvPicPr>
        <p:blipFill>
          <a:blip r:embed="rId5"/>
          <a:stretch>
            <a:fillRect/>
          </a:stretch>
        </p:blipFill>
        <p:spPr>
          <a:xfrm>
            <a:off x="203064" y="1551695"/>
            <a:ext cx="4027347" cy="1518855"/>
          </a:xfrm>
          <a:prstGeom prst="rect">
            <a:avLst/>
          </a:prstGeom>
        </p:spPr>
      </p:pic>
      <p:pic>
        <p:nvPicPr>
          <p:cNvPr id="22" name="Image 21">
            <a:extLst>
              <a:ext uri="{FF2B5EF4-FFF2-40B4-BE49-F238E27FC236}">
                <a16:creationId xmlns:a16="http://schemas.microsoft.com/office/drawing/2014/main" id="{353B215F-6459-12CF-A081-CDAFF2916695}"/>
              </a:ext>
            </a:extLst>
          </p:cNvPr>
          <p:cNvPicPr>
            <a:picLocks noChangeAspect="1"/>
          </p:cNvPicPr>
          <p:nvPr/>
        </p:nvPicPr>
        <p:blipFill>
          <a:blip r:embed="rId6"/>
          <a:stretch>
            <a:fillRect/>
          </a:stretch>
        </p:blipFill>
        <p:spPr>
          <a:xfrm>
            <a:off x="5887688" y="995421"/>
            <a:ext cx="6023235" cy="2342369"/>
          </a:xfrm>
          <a:prstGeom prst="rect">
            <a:avLst/>
          </a:prstGeom>
        </p:spPr>
      </p:pic>
    </p:spTree>
    <p:extLst>
      <p:ext uri="{BB962C8B-B14F-4D97-AF65-F5344CB8AC3E}">
        <p14:creationId xmlns:p14="http://schemas.microsoft.com/office/powerpoint/2010/main" val="35677306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5E6139-75CD-E285-F1F4-F666E0BC2C6E}"/>
              </a:ext>
            </a:extLst>
          </p:cNvPr>
          <p:cNvSpPr/>
          <p:nvPr/>
        </p:nvSpPr>
        <p:spPr>
          <a:xfrm>
            <a:off x="-200628" y="212794"/>
            <a:ext cx="12593255" cy="82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i="1" strike="noStrike" spc="-1" dirty="0">
                <a:solidFill>
                  <a:schemeClr val="accent1">
                    <a:lumMod val="50000"/>
                  </a:schemeClr>
                </a:solidFill>
                <a:latin typeface="FUTURA MEDIUM" panose="020B0602020204020303" pitchFamily="34" charset="-79"/>
                <a:cs typeface="FUTURA MEDIUM" panose="020B0602020204020303" pitchFamily="34" charset="-79"/>
              </a:rPr>
              <a:t>Analyse des attentes du bandeau de correction</a:t>
            </a:r>
            <a:endParaRPr lang="fr-FR" sz="3800" b="1" i="1" dirty="0">
              <a:solidFill>
                <a:schemeClr val="accent1">
                  <a:lumMod val="50000"/>
                </a:schemeClr>
              </a:solidFill>
              <a:latin typeface="FUTURA MEDIUM" panose="020B0602020204020303" pitchFamily="34" charset="-79"/>
              <a:cs typeface="FUTURA MEDIUM" panose="020B0602020204020303" pitchFamily="34" charset="-79"/>
            </a:endParaRPr>
          </a:p>
        </p:txBody>
      </p:sp>
      <p:sp>
        <p:nvSpPr>
          <p:cNvPr id="3" name="ZoneTexte 2">
            <a:extLst>
              <a:ext uri="{FF2B5EF4-FFF2-40B4-BE49-F238E27FC236}">
                <a16:creationId xmlns:a16="http://schemas.microsoft.com/office/drawing/2014/main" id="{8255E5D0-6F9D-C1A0-723D-71761355364D}"/>
              </a:ext>
            </a:extLst>
          </p:cNvPr>
          <p:cNvSpPr txBox="1"/>
          <p:nvPr/>
        </p:nvSpPr>
        <p:spPr>
          <a:xfrm>
            <a:off x="1706450" y="2435074"/>
            <a:ext cx="8815589" cy="2132828"/>
          </a:xfrm>
          <a:prstGeom prst="rect">
            <a:avLst/>
          </a:prstGeom>
          <a:noFill/>
        </p:spPr>
        <p:txBody>
          <a:bodyPr wrap="square" rtlCol="0">
            <a:spAutoFit/>
          </a:bodyPr>
          <a:lstStyle/>
          <a:p>
            <a:pPr>
              <a:lnSpc>
                <a:spcPct val="112000"/>
              </a:lnSpc>
            </a:pPr>
            <a:r>
              <a:rPr lang="fr-FR" sz="2000" u="none" strike="noStrike" baseline="0" dirty="0">
                <a:solidFill>
                  <a:srgbClr val="000000"/>
                </a:solidFill>
                <a:latin typeface="Futura Condensed Medium" panose="020B0602020204020303" pitchFamily="34" charset="-79"/>
                <a:cs typeface="Futura Condensed Medium" panose="020B0602020204020303" pitchFamily="34" charset="-79"/>
              </a:rPr>
              <a:t>« </a:t>
            </a:r>
            <a:r>
              <a:rPr lang="fr-FR" sz="2000" i="1" dirty="0">
                <a:effectLst/>
                <a:latin typeface="FUTURA CONDENSED MEDIUM" panose="020B0602020204020303" pitchFamily="34" charset="-79"/>
                <a:ea typeface="Arial" panose="020B0604020202020204" pitchFamily="34" charset="0"/>
                <a:cs typeface="FUTURA CONDENSED MEDIUM" panose="020B0602020204020303" pitchFamily="34" charset="-79"/>
              </a:rPr>
              <a:t>Il était attendu que les candidats considèrent le sujet de manière </a:t>
            </a:r>
            <a:r>
              <a:rPr lang="fr-FR" sz="2000" i="1" dirty="0">
                <a:solidFill>
                  <a:srgbClr val="A91E4F"/>
                </a:solidFill>
                <a:effectLst/>
                <a:latin typeface="FUTURA CONDENSED MEDIUM" panose="020B0602020204020303" pitchFamily="34" charset="-79"/>
                <a:ea typeface="Arial" panose="020B0604020202020204" pitchFamily="34" charset="0"/>
                <a:cs typeface="FUTURA CONDENSED MEDIUM" panose="020B0602020204020303" pitchFamily="34" charset="-79"/>
              </a:rPr>
              <a:t>nuancée</a:t>
            </a:r>
            <a:r>
              <a:rPr lang="fr-FR" sz="2000" i="1" dirty="0">
                <a:effectLst/>
                <a:latin typeface="FUTURA CONDENSED MEDIUM" panose="020B0602020204020303" pitchFamily="34" charset="-79"/>
                <a:ea typeface="Arial" panose="020B0604020202020204" pitchFamily="34" charset="0"/>
                <a:cs typeface="FUTURA CONDENSED MEDIUM" panose="020B0602020204020303" pitchFamily="34" charset="-79"/>
              </a:rPr>
              <a:t>, construisent leur argumentation en effectuant des </a:t>
            </a:r>
            <a:r>
              <a:rPr lang="fr-FR" sz="2000" i="1" dirty="0">
                <a:solidFill>
                  <a:srgbClr val="A91E4F"/>
                </a:solidFill>
                <a:effectLst/>
                <a:latin typeface="FUTURA CONDENSED MEDIUM" panose="020B0602020204020303" pitchFamily="34" charset="-79"/>
                <a:ea typeface="Arial" panose="020B0604020202020204" pitchFamily="34" charset="0"/>
                <a:cs typeface="FUTURA CONDENSED MEDIUM" panose="020B0602020204020303" pitchFamily="34" charset="-79"/>
              </a:rPr>
              <a:t>choix pertinents et justifiés</a:t>
            </a:r>
            <a:r>
              <a:rPr lang="fr-FR" sz="2000" i="1" dirty="0">
                <a:effectLst/>
                <a:latin typeface="FUTURA CONDENSED MEDIUM" panose="020B0602020204020303" pitchFamily="34" charset="-79"/>
                <a:ea typeface="Arial" panose="020B0604020202020204" pitchFamily="34" charset="0"/>
                <a:cs typeface="FUTURA CONDENSED MEDIUM" panose="020B0602020204020303" pitchFamily="34" charset="-79"/>
              </a:rPr>
              <a:t>. C’est à cette condition que le </a:t>
            </a:r>
            <a:r>
              <a:rPr lang="fr-FR" sz="2000" i="1" dirty="0">
                <a:solidFill>
                  <a:srgbClr val="A91E4F"/>
                </a:solidFill>
                <a:effectLst/>
                <a:latin typeface="FUTURA CONDENSED MEDIUM" panose="020B0602020204020303" pitchFamily="34" charset="-79"/>
                <a:ea typeface="Arial" panose="020B0604020202020204" pitchFamily="34" charset="0"/>
                <a:cs typeface="FUTURA CONDENSED MEDIUM" panose="020B0602020204020303" pitchFamily="34" charset="-79"/>
              </a:rPr>
              <a:t>principe</a:t>
            </a:r>
            <a:r>
              <a:rPr lang="fr-FR" sz="2000" i="1" spc="-65" dirty="0">
                <a:solidFill>
                  <a:srgbClr val="A91E4F"/>
                </a:solidFill>
                <a:effectLst/>
                <a:latin typeface="FUTURA CONDENSED MEDIUM" panose="020B0602020204020303" pitchFamily="34" charset="-79"/>
                <a:ea typeface="Arial" panose="020B0604020202020204" pitchFamily="34" charset="0"/>
                <a:cs typeface="FUTURA CONDENSED MEDIUM" panose="020B0602020204020303" pitchFamily="34" charset="-79"/>
              </a:rPr>
              <a:t> </a:t>
            </a:r>
            <a:r>
              <a:rPr lang="fr-FR" sz="2000" i="1" dirty="0">
                <a:solidFill>
                  <a:srgbClr val="A91E4F"/>
                </a:solidFill>
                <a:effectLst/>
                <a:latin typeface="FUTURA CONDENSED MEDIUM" panose="020B0602020204020303" pitchFamily="34" charset="-79"/>
                <a:ea typeface="Arial" panose="020B0604020202020204" pitchFamily="34" charset="0"/>
                <a:cs typeface="FUTURA CONDENSED MEDIUM" panose="020B0602020204020303" pitchFamily="34" charset="-79"/>
              </a:rPr>
              <a:t>d’administration</a:t>
            </a:r>
            <a:r>
              <a:rPr lang="fr-FR" sz="2000" i="1" spc="-65" dirty="0">
                <a:solidFill>
                  <a:srgbClr val="A91E4F"/>
                </a:solidFill>
                <a:effectLst/>
                <a:latin typeface="FUTURA CONDENSED MEDIUM" panose="020B0602020204020303" pitchFamily="34" charset="-79"/>
                <a:ea typeface="Arial" panose="020B0604020202020204" pitchFamily="34" charset="0"/>
                <a:cs typeface="FUTURA CONDENSED MEDIUM" panose="020B0602020204020303" pitchFamily="34" charset="-79"/>
              </a:rPr>
              <a:t> </a:t>
            </a:r>
            <a:r>
              <a:rPr lang="fr-FR" sz="2000" i="1" dirty="0">
                <a:solidFill>
                  <a:srgbClr val="A91E4F"/>
                </a:solidFill>
                <a:effectLst/>
                <a:latin typeface="FUTURA CONDENSED MEDIUM" panose="020B0602020204020303" pitchFamily="34" charset="-79"/>
                <a:ea typeface="Arial" panose="020B0604020202020204" pitchFamily="34" charset="0"/>
                <a:cs typeface="FUTURA CONDENSED MEDIUM" panose="020B0602020204020303" pitchFamily="34" charset="-79"/>
              </a:rPr>
              <a:t>de</a:t>
            </a:r>
            <a:r>
              <a:rPr lang="fr-FR" sz="2000" i="1" spc="-65" dirty="0">
                <a:solidFill>
                  <a:srgbClr val="A91E4F"/>
                </a:solidFill>
                <a:effectLst/>
                <a:latin typeface="FUTURA CONDENSED MEDIUM" panose="020B0602020204020303" pitchFamily="34" charset="-79"/>
                <a:ea typeface="Arial" panose="020B0604020202020204" pitchFamily="34" charset="0"/>
                <a:cs typeface="FUTURA CONDENSED MEDIUM" panose="020B0602020204020303" pitchFamily="34" charset="-79"/>
              </a:rPr>
              <a:t> </a:t>
            </a:r>
            <a:r>
              <a:rPr lang="fr-FR" sz="2000" i="1" dirty="0">
                <a:solidFill>
                  <a:srgbClr val="A91E4F"/>
                </a:solidFill>
                <a:effectLst/>
                <a:latin typeface="FUTURA CONDENSED MEDIUM" panose="020B0602020204020303" pitchFamily="34" charset="-79"/>
                <a:ea typeface="Arial" panose="020B0604020202020204" pitchFamily="34" charset="0"/>
                <a:cs typeface="FUTURA CONDENSED MEDIUM" panose="020B0602020204020303" pitchFamily="34" charset="-79"/>
              </a:rPr>
              <a:t>la</a:t>
            </a:r>
            <a:r>
              <a:rPr lang="fr-FR" sz="2000" i="1" spc="-65" dirty="0">
                <a:solidFill>
                  <a:srgbClr val="A91E4F"/>
                </a:solidFill>
                <a:effectLst/>
                <a:latin typeface="FUTURA CONDENSED MEDIUM" panose="020B0602020204020303" pitchFamily="34" charset="-79"/>
                <a:ea typeface="Arial" panose="020B0604020202020204" pitchFamily="34" charset="0"/>
                <a:cs typeface="FUTURA CONDENSED MEDIUM" panose="020B0602020204020303" pitchFamily="34" charset="-79"/>
              </a:rPr>
              <a:t> </a:t>
            </a:r>
            <a:r>
              <a:rPr lang="fr-FR" sz="2000" i="1" dirty="0">
                <a:solidFill>
                  <a:srgbClr val="A91E4F"/>
                </a:solidFill>
                <a:effectLst/>
                <a:latin typeface="FUTURA CONDENSED MEDIUM" panose="020B0602020204020303" pitchFamily="34" charset="-79"/>
                <a:ea typeface="Arial" panose="020B0604020202020204" pitchFamily="34" charset="0"/>
                <a:cs typeface="FUTURA CONDENSED MEDIUM" panose="020B0602020204020303" pitchFamily="34" charset="-79"/>
              </a:rPr>
              <a:t>preuve</a:t>
            </a:r>
            <a:r>
              <a:rPr lang="fr-FR" sz="2000" i="1" dirty="0">
                <a:effectLst/>
                <a:latin typeface="FUTURA CONDENSED MEDIUM" panose="020B0602020204020303" pitchFamily="34" charset="-79"/>
                <a:ea typeface="Arial" panose="020B0604020202020204" pitchFamily="34" charset="0"/>
                <a:cs typeface="FUTURA CONDENSED MEDIUM" panose="020B0602020204020303" pitchFamily="34" charset="-79"/>
              </a:rPr>
              <a:t>,</a:t>
            </a:r>
            <a:r>
              <a:rPr lang="fr-FR" sz="2000" i="1" spc="-65" dirty="0">
                <a:effectLst/>
                <a:latin typeface="FUTURA CONDENSED MEDIUM" panose="020B0602020204020303" pitchFamily="34" charset="-79"/>
                <a:ea typeface="Arial" panose="020B0604020202020204" pitchFamily="34" charset="0"/>
                <a:cs typeface="FUTURA CONDENSED MEDIUM" panose="020B0602020204020303" pitchFamily="34" charset="-79"/>
              </a:rPr>
              <a:t> </a:t>
            </a:r>
            <a:r>
              <a:rPr lang="fr-FR" sz="2000" i="1" dirty="0">
                <a:effectLst/>
                <a:latin typeface="FUTURA CONDENSED MEDIUM" panose="020B0602020204020303" pitchFamily="34" charset="-79"/>
                <a:ea typeface="Arial" panose="020B0604020202020204" pitchFamily="34" charset="0"/>
                <a:cs typeface="FUTURA CONDENSED MEDIUM" panose="020B0602020204020303" pitchFamily="34" charset="-79"/>
              </a:rPr>
              <a:t>inhérent</a:t>
            </a:r>
            <a:r>
              <a:rPr lang="fr-FR" sz="2000" i="1" spc="-65" dirty="0">
                <a:effectLst/>
                <a:latin typeface="FUTURA CONDENSED MEDIUM" panose="020B0602020204020303" pitchFamily="34" charset="-79"/>
                <a:ea typeface="Arial" panose="020B0604020202020204" pitchFamily="34" charset="0"/>
                <a:cs typeface="FUTURA CONDENSED MEDIUM" panose="020B0602020204020303" pitchFamily="34" charset="-79"/>
              </a:rPr>
              <a:t> </a:t>
            </a:r>
            <a:r>
              <a:rPr lang="fr-FR" sz="2000" i="1" dirty="0">
                <a:effectLst/>
                <a:latin typeface="FUTURA CONDENSED MEDIUM" panose="020B0602020204020303" pitchFamily="34" charset="-79"/>
                <a:ea typeface="Arial" panose="020B0604020202020204" pitchFamily="34" charset="0"/>
                <a:cs typeface="FUTURA CONDENSED MEDIUM" panose="020B0602020204020303" pitchFamily="34" charset="-79"/>
              </a:rPr>
              <a:t>à</a:t>
            </a:r>
            <a:r>
              <a:rPr lang="fr-FR" sz="2000" i="1" spc="-65" dirty="0">
                <a:effectLst/>
                <a:latin typeface="FUTURA CONDENSED MEDIUM" panose="020B0602020204020303" pitchFamily="34" charset="-79"/>
                <a:ea typeface="Arial" panose="020B0604020202020204" pitchFamily="34" charset="0"/>
                <a:cs typeface="FUTURA CONDENSED MEDIUM" panose="020B0602020204020303" pitchFamily="34" charset="-79"/>
              </a:rPr>
              <a:t> </a:t>
            </a:r>
            <a:r>
              <a:rPr lang="fr-FR" sz="2000" i="1" dirty="0">
                <a:effectLst/>
                <a:latin typeface="FUTURA CONDENSED MEDIUM" panose="020B0602020204020303" pitchFamily="34" charset="-79"/>
                <a:ea typeface="Arial" panose="020B0604020202020204" pitchFamily="34" charset="0"/>
                <a:cs typeface="FUTURA CONDENSED MEDIUM" panose="020B0602020204020303" pitchFamily="34" charset="-79"/>
              </a:rPr>
              <a:t>toute</a:t>
            </a:r>
            <a:r>
              <a:rPr lang="fr-FR" sz="2000" i="1" spc="-65" dirty="0">
                <a:effectLst/>
                <a:latin typeface="FUTURA CONDENSED MEDIUM" panose="020B0602020204020303" pitchFamily="34" charset="-79"/>
                <a:ea typeface="Arial" panose="020B0604020202020204" pitchFamily="34" charset="0"/>
                <a:cs typeface="FUTURA CONDENSED MEDIUM" panose="020B0602020204020303" pitchFamily="34" charset="-79"/>
              </a:rPr>
              <a:t> </a:t>
            </a:r>
            <a:r>
              <a:rPr lang="fr-FR" sz="2000" i="1" dirty="0">
                <a:effectLst/>
                <a:latin typeface="FUTURA CONDENSED MEDIUM" panose="020B0602020204020303" pitchFamily="34" charset="-79"/>
                <a:ea typeface="Arial" panose="020B0604020202020204" pitchFamily="34" charset="0"/>
                <a:cs typeface="FUTURA CONDENSED MEDIUM" panose="020B0602020204020303" pitchFamily="34" charset="-79"/>
              </a:rPr>
              <a:t>dissertation,</a:t>
            </a:r>
            <a:r>
              <a:rPr lang="fr-FR" sz="2000" i="1" spc="-65" dirty="0">
                <a:effectLst/>
                <a:latin typeface="FUTURA CONDENSED MEDIUM" panose="020B0602020204020303" pitchFamily="34" charset="-79"/>
                <a:ea typeface="Arial" panose="020B0604020202020204" pitchFamily="34" charset="0"/>
                <a:cs typeface="FUTURA CONDENSED MEDIUM" panose="020B0602020204020303" pitchFamily="34" charset="-79"/>
              </a:rPr>
              <a:t> </a:t>
            </a:r>
            <a:r>
              <a:rPr lang="fr-FR" sz="2000" i="1" dirty="0">
                <a:effectLst/>
                <a:latin typeface="FUTURA CONDENSED MEDIUM" panose="020B0602020204020303" pitchFamily="34" charset="-79"/>
                <a:ea typeface="Arial" panose="020B0604020202020204" pitchFamily="34" charset="0"/>
                <a:cs typeface="FUTURA CONDENSED MEDIUM" panose="020B0602020204020303" pitchFamily="34" charset="-79"/>
              </a:rPr>
              <a:t>pouvait</a:t>
            </a:r>
            <a:r>
              <a:rPr lang="fr-FR" sz="2000" i="1" spc="-65" dirty="0">
                <a:effectLst/>
                <a:latin typeface="FUTURA CONDENSED MEDIUM" panose="020B0602020204020303" pitchFamily="34" charset="-79"/>
                <a:ea typeface="Arial" panose="020B0604020202020204" pitchFamily="34" charset="0"/>
                <a:cs typeface="FUTURA CONDENSED MEDIUM" panose="020B0602020204020303" pitchFamily="34" charset="-79"/>
              </a:rPr>
              <a:t> </a:t>
            </a:r>
            <a:r>
              <a:rPr lang="fr-FR" sz="2000" i="1" dirty="0">
                <a:effectLst/>
                <a:latin typeface="FUTURA CONDENSED MEDIUM" panose="020B0602020204020303" pitchFamily="34" charset="-79"/>
                <a:ea typeface="Arial" panose="020B0604020202020204" pitchFamily="34" charset="0"/>
                <a:cs typeface="FUTURA CONDENSED MEDIUM" panose="020B0602020204020303" pitchFamily="34" charset="-79"/>
              </a:rPr>
              <a:t>être</a:t>
            </a:r>
            <a:r>
              <a:rPr lang="fr-FR" sz="2000" i="1" spc="-65" dirty="0">
                <a:effectLst/>
                <a:latin typeface="FUTURA CONDENSED MEDIUM" panose="020B0602020204020303" pitchFamily="34" charset="-79"/>
                <a:ea typeface="Arial" panose="020B0604020202020204" pitchFamily="34" charset="0"/>
                <a:cs typeface="FUTURA CONDENSED MEDIUM" panose="020B0602020204020303" pitchFamily="34" charset="-79"/>
              </a:rPr>
              <a:t> </a:t>
            </a:r>
            <a:r>
              <a:rPr lang="fr-FR" sz="2000" i="1" dirty="0">
                <a:effectLst/>
                <a:latin typeface="FUTURA CONDENSED MEDIUM" panose="020B0602020204020303" pitchFamily="34" charset="-79"/>
                <a:ea typeface="Arial" panose="020B0604020202020204" pitchFamily="34" charset="0"/>
                <a:cs typeface="FUTURA CONDENSED MEDIUM" panose="020B0602020204020303" pitchFamily="34" charset="-79"/>
              </a:rPr>
              <a:t>efficient</a:t>
            </a:r>
            <a:r>
              <a:rPr lang="fr-FR" sz="2000" dirty="0">
                <a:effectLst/>
                <a:latin typeface="Futura Condensed Medium" panose="020B0602020204020303" pitchFamily="34" charset="-79"/>
                <a:ea typeface="Arial" panose="020B0604020202020204" pitchFamily="34" charset="0"/>
                <a:cs typeface="Futura Condensed Medium" panose="020B0602020204020303" pitchFamily="34" charset="-79"/>
              </a:rPr>
              <a:t>. </a:t>
            </a:r>
            <a:r>
              <a:rPr lang="fr-FR" sz="2000" u="none" strike="noStrike" baseline="0" dirty="0">
                <a:solidFill>
                  <a:srgbClr val="000000"/>
                </a:solidFill>
                <a:latin typeface="Futura Condensed Medium" panose="020B0602020204020303" pitchFamily="34" charset="-79"/>
                <a:cs typeface="Futura Condensed Medium" panose="020B0602020204020303" pitchFamily="34" charset="-79"/>
              </a:rPr>
              <a:t>»</a:t>
            </a:r>
          </a:p>
          <a:p>
            <a:pPr>
              <a:lnSpc>
                <a:spcPct val="112000"/>
              </a:lnSpc>
            </a:pPr>
            <a:r>
              <a:rPr lang="fr-FR" sz="2000" b="1" dirty="0">
                <a:solidFill>
                  <a:srgbClr val="44546A"/>
                </a:solidFill>
                <a:latin typeface="Futura Condensed Medium" panose="020B0602020204020303" pitchFamily="34" charset="-79"/>
                <a:cs typeface="Futura Condensed Medium" panose="020B0602020204020303" pitchFamily="34" charset="-79"/>
              </a:rPr>
              <a:t>Indicateurs précis – articulation pluralité/permanence + discussion du « toujours »</a:t>
            </a:r>
            <a:r>
              <a:rPr lang="fr-FR" sz="2000" b="1" u="none" strike="noStrike" baseline="0" dirty="0">
                <a:solidFill>
                  <a:srgbClr val="44546A"/>
                </a:solidFill>
                <a:latin typeface="Futura Condensed Medium" panose="020B0602020204020303" pitchFamily="34" charset="-79"/>
                <a:cs typeface="Futura Condensed Medium" panose="020B0602020204020303" pitchFamily="34" charset="-79"/>
              </a:rPr>
              <a:t> </a:t>
            </a:r>
          </a:p>
        </p:txBody>
      </p:sp>
      <p:sp>
        <p:nvSpPr>
          <p:cNvPr id="6" name="ZoneTexte 5">
            <a:extLst>
              <a:ext uri="{FF2B5EF4-FFF2-40B4-BE49-F238E27FC236}">
                <a16:creationId xmlns:a16="http://schemas.microsoft.com/office/drawing/2014/main" id="{A778CCFD-4A57-6A98-38BC-D5E3F4A5BF62}"/>
              </a:ext>
            </a:extLst>
          </p:cNvPr>
          <p:cNvSpPr txBox="1"/>
          <p:nvPr/>
        </p:nvSpPr>
        <p:spPr>
          <a:xfrm>
            <a:off x="553792" y="5272571"/>
            <a:ext cx="9121295" cy="1443408"/>
          </a:xfrm>
          <a:prstGeom prst="rect">
            <a:avLst/>
          </a:prstGeom>
          <a:noFill/>
        </p:spPr>
        <p:txBody>
          <a:bodyPr wrap="square">
            <a:spAutoFit/>
          </a:bodyPr>
          <a:lstStyle/>
          <a:p>
            <a:pPr>
              <a:lnSpc>
                <a:spcPct val="112000"/>
              </a:lnSpc>
            </a:pPr>
            <a:r>
              <a:rPr lang="fr-FR" sz="2000" dirty="0">
                <a:latin typeface="Futura Condensed Medium" panose="020B0602020204020303" pitchFamily="34" charset="-79"/>
                <a:ea typeface="Arial" panose="020B0604020202020204" pitchFamily="34" charset="0"/>
                <a:cs typeface="Futura Condensed Medium" panose="020B0602020204020303" pitchFamily="34" charset="-79"/>
              </a:rPr>
              <a:t>« </a:t>
            </a:r>
            <a:r>
              <a:rPr lang="fr-FR" sz="2000" i="1" dirty="0">
                <a:effectLst/>
                <a:latin typeface="FUTURA CONDENSED MEDIUM" panose="020B0602020204020303" pitchFamily="34" charset="-79"/>
                <a:ea typeface="Arial" panose="020B0604020202020204" pitchFamily="34" charset="0"/>
                <a:cs typeface="FUTURA CONDENSED MEDIUM" panose="020B0602020204020303" pitchFamily="34" charset="-79"/>
              </a:rPr>
              <a:t>Par </a:t>
            </a:r>
            <a:r>
              <a:rPr lang="fr-FR" sz="2000" i="1" dirty="0">
                <a:effectLst/>
                <a:latin typeface="Futura Condensed Medium" panose="020B0602020204020303" pitchFamily="34" charset="-79"/>
                <a:ea typeface="Arial" panose="020B0604020202020204" pitchFamily="34" charset="0"/>
                <a:cs typeface="Futura Condensed Medium" panose="020B0602020204020303" pitchFamily="34" charset="-79"/>
              </a:rPr>
              <a:t>ailleurs, à l’intérieur de chacun des quatre niveaux, plusieurs indicateurs ont permis au jury d’affiner les notes</a:t>
            </a:r>
            <a:r>
              <a:rPr lang="fr-FR" sz="2000" i="1" spc="-10" dirty="0">
                <a:effectLst/>
                <a:latin typeface="FUTURA CONDENSED MEDIUM" panose="020B0602020204020303" pitchFamily="34" charset="-79"/>
                <a:ea typeface="Arial" panose="020B0604020202020204" pitchFamily="34" charset="0"/>
                <a:cs typeface="FUTURA CONDENSED MEDIUM" panose="020B0602020204020303" pitchFamily="34" charset="-79"/>
              </a:rPr>
              <a:t> </a:t>
            </a:r>
            <a:r>
              <a:rPr lang="fr-FR" sz="2000" i="1" dirty="0">
                <a:effectLst/>
                <a:latin typeface="FUTURA CONDENSED MEDIUM" panose="020B0602020204020303" pitchFamily="34" charset="-79"/>
                <a:ea typeface="Arial" panose="020B0604020202020204" pitchFamily="34" charset="0"/>
                <a:cs typeface="FUTURA CONDENSED MEDIUM" panose="020B0602020204020303" pitchFamily="34" charset="-79"/>
              </a:rPr>
              <a:t>: la maîtrise des </a:t>
            </a:r>
            <a:r>
              <a:rPr lang="fr-FR" sz="2000" i="1" dirty="0">
                <a:solidFill>
                  <a:srgbClr val="A91E4F"/>
                </a:solidFill>
                <a:effectLst/>
                <a:latin typeface="FUTURA CONDENSED MEDIUM" panose="020B0602020204020303" pitchFamily="34" charset="-79"/>
                <a:ea typeface="Arial" panose="020B0604020202020204" pitchFamily="34" charset="0"/>
                <a:cs typeface="FUTURA CONDENSED MEDIUM" panose="020B0602020204020303" pitchFamily="34" charset="-79"/>
              </a:rPr>
              <a:t>références</a:t>
            </a:r>
            <a:r>
              <a:rPr lang="fr-FR" sz="2000" i="1" dirty="0">
                <a:effectLst/>
                <a:latin typeface="FUTURA CONDENSED MEDIUM" panose="020B0602020204020303" pitchFamily="34" charset="-79"/>
                <a:ea typeface="Arial" panose="020B0604020202020204" pitchFamily="34" charset="0"/>
                <a:cs typeface="FUTURA CONDENSED MEDIUM" panose="020B0602020204020303" pitchFamily="34" charset="-79"/>
              </a:rPr>
              <a:t> bibliographiques, la </a:t>
            </a:r>
            <a:r>
              <a:rPr lang="fr-FR" sz="2000" i="1" dirty="0">
                <a:solidFill>
                  <a:srgbClr val="A91E4F"/>
                </a:solidFill>
                <a:effectLst/>
                <a:latin typeface="FUTURA CONDENSED MEDIUM" panose="020B0602020204020303" pitchFamily="34" charset="-79"/>
                <a:ea typeface="Arial" panose="020B0604020202020204" pitchFamily="34" charset="0"/>
                <a:cs typeface="FUTURA CONDENSED MEDIUM" panose="020B0602020204020303" pitchFamily="34" charset="-79"/>
              </a:rPr>
              <a:t>structuration</a:t>
            </a:r>
            <a:r>
              <a:rPr lang="fr-FR" sz="2000" i="1" dirty="0">
                <a:effectLst/>
                <a:latin typeface="FUTURA CONDENSED MEDIUM" panose="020B0602020204020303" pitchFamily="34" charset="-79"/>
                <a:ea typeface="Arial" panose="020B0604020202020204" pitchFamily="34" charset="0"/>
                <a:cs typeface="FUTURA CONDENSED MEDIUM" panose="020B0602020204020303" pitchFamily="34" charset="-79"/>
              </a:rPr>
              <a:t> et l’équilibre du devoir, la qualité du </a:t>
            </a:r>
            <a:r>
              <a:rPr lang="fr-FR" sz="2000" i="1" dirty="0">
                <a:solidFill>
                  <a:srgbClr val="A91E4F"/>
                </a:solidFill>
                <a:effectLst/>
                <a:latin typeface="FUTURA CONDENSED MEDIUM" panose="020B0602020204020303" pitchFamily="34" charset="-79"/>
                <a:ea typeface="Arial" panose="020B0604020202020204" pitchFamily="34" charset="0"/>
                <a:cs typeface="FUTURA CONDENSED MEDIUM" panose="020B0602020204020303" pitchFamily="34" charset="-79"/>
              </a:rPr>
              <a:t>style</a:t>
            </a:r>
            <a:r>
              <a:rPr lang="fr-FR" sz="2000" i="1" dirty="0">
                <a:effectLst/>
                <a:latin typeface="FUTURA CONDENSED MEDIUM" panose="020B0602020204020303" pitchFamily="34" charset="-79"/>
                <a:ea typeface="Arial" panose="020B0604020202020204" pitchFamily="34" charset="0"/>
                <a:cs typeface="FUTURA CONDENSED MEDIUM" panose="020B0602020204020303" pitchFamily="34" charset="-79"/>
              </a:rPr>
              <a:t> ainsi que la maîtrise de la </a:t>
            </a:r>
            <a:r>
              <a:rPr lang="fr-FR" sz="2000" i="1" dirty="0">
                <a:solidFill>
                  <a:srgbClr val="A91E4F"/>
                </a:solidFill>
                <a:effectLst/>
                <a:latin typeface="FUTURA CONDENSED MEDIUM" panose="020B0602020204020303" pitchFamily="34" charset="-79"/>
                <a:ea typeface="Arial" panose="020B0604020202020204" pitchFamily="34" charset="0"/>
                <a:cs typeface="FUTURA CONDENSED MEDIUM" panose="020B0602020204020303" pitchFamily="34" charset="-79"/>
              </a:rPr>
              <a:t>langue française</a:t>
            </a:r>
            <a:r>
              <a:rPr lang="fr-FR" sz="2000" dirty="0">
                <a:effectLst/>
                <a:latin typeface="Futura Condensed Medium" panose="020B0602020204020303" pitchFamily="34" charset="-79"/>
                <a:ea typeface="Arial" panose="020B0604020202020204" pitchFamily="34" charset="0"/>
                <a:cs typeface="Futura Condensed Medium" panose="020B0602020204020303" pitchFamily="34" charset="-79"/>
              </a:rPr>
              <a:t>. » </a:t>
            </a:r>
            <a:r>
              <a:rPr lang="fr-FR" sz="2000" dirty="0">
                <a:solidFill>
                  <a:srgbClr val="A91E4F"/>
                </a:solidFill>
                <a:latin typeface="Futura Condensed Medium" panose="020B0602020204020303" pitchFamily="34" charset="-79"/>
                <a:cs typeface="Futura Condensed Medium" panose="020B0602020204020303" pitchFamily="34" charset="-79"/>
              </a:rPr>
              <a:t>+ Gestion de la chronologie</a:t>
            </a:r>
          </a:p>
        </p:txBody>
      </p:sp>
      <p:sp>
        <p:nvSpPr>
          <p:cNvPr id="7" name="ZoneTexte 6">
            <a:extLst>
              <a:ext uri="{FF2B5EF4-FFF2-40B4-BE49-F238E27FC236}">
                <a16:creationId xmlns:a16="http://schemas.microsoft.com/office/drawing/2014/main" id="{3D056B35-1A9B-4FC3-4DE9-DF93A2FCE7E5}"/>
              </a:ext>
            </a:extLst>
          </p:cNvPr>
          <p:cNvSpPr txBox="1"/>
          <p:nvPr/>
        </p:nvSpPr>
        <p:spPr>
          <a:xfrm>
            <a:off x="553792" y="1377710"/>
            <a:ext cx="7160653" cy="440955"/>
          </a:xfrm>
          <a:prstGeom prst="rect">
            <a:avLst/>
          </a:prstGeom>
          <a:solidFill>
            <a:schemeClr val="bg1"/>
          </a:solidFill>
          <a:ln>
            <a:solidFill>
              <a:srgbClr val="44546A"/>
            </a:solidFill>
            <a:prstDash val="sysDot"/>
          </a:ln>
        </p:spPr>
        <p:txBody>
          <a:bodyPr wrap="square" rtlCol="0">
            <a:spAutoFit/>
          </a:bodyPr>
          <a:lstStyle/>
          <a:p>
            <a:pPr>
              <a:lnSpc>
                <a:spcPct val="112000"/>
              </a:lnSpc>
            </a:pPr>
            <a:r>
              <a:rPr lang="fr-FR" sz="2200" dirty="0">
                <a:latin typeface="Futura Medium" panose="020B0602020204020303" pitchFamily="34" charset="-79"/>
                <a:cs typeface="Futura Medium" panose="020B0602020204020303" pitchFamily="34" charset="-79"/>
              </a:rPr>
              <a:t>     Niveau de problématisation et de traitement</a:t>
            </a:r>
          </a:p>
        </p:txBody>
      </p:sp>
      <p:sp>
        <p:nvSpPr>
          <p:cNvPr id="5" name="Ellipse 4">
            <a:extLst>
              <a:ext uri="{FF2B5EF4-FFF2-40B4-BE49-F238E27FC236}">
                <a16:creationId xmlns:a16="http://schemas.microsoft.com/office/drawing/2014/main" id="{DE3F5F59-7259-7791-3B90-76017D5DCFE9}"/>
              </a:ext>
            </a:extLst>
          </p:cNvPr>
          <p:cNvSpPr/>
          <p:nvPr/>
        </p:nvSpPr>
        <p:spPr>
          <a:xfrm>
            <a:off x="231228" y="1429554"/>
            <a:ext cx="720000" cy="720000"/>
          </a:xfrm>
          <a:prstGeom prst="ellipse">
            <a:avLst/>
          </a:prstGeom>
          <a:solidFill>
            <a:srgbClr val="44546A"/>
          </a:solidFill>
          <a:ln>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latin typeface="Futura Condensed ExtraBold" panose="020B0602020204020303" pitchFamily="34" charset="-79"/>
                <a:cs typeface="Futura Condensed ExtraBold" panose="020B0602020204020303" pitchFamily="34" charset="-79"/>
              </a:rPr>
              <a:t>1</a:t>
            </a:r>
          </a:p>
        </p:txBody>
      </p:sp>
      <p:pic>
        <p:nvPicPr>
          <p:cNvPr id="4098" name="Picture 2" descr="Flèche dessin croquis noir' T-shirt Homme | Spreadshirt">
            <a:extLst>
              <a:ext uri="{FF2B5EF4-FFF2-40B4-BE49-F238E27FC236}">
                <a16:creationId xmlns:a16="http://schemas.microsoft.com/office/drawing/2014/main" id="{F9D5AAA1-FEF1-69B9-9200-46614D3AD2DB}"/>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716557">
            <a:off x="7972198" y="1520062"/>
            <a:ext cx="816991" cy="816991"/>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5B6E60AC-5822-F8BD-22D9-5FF4FF38F61B}"/>
              </a:ext>
            </a:extLst>
          </p:cNvPr>
          <p:cNvSpPr txBox="1"/>
          <p:nvPr/>
        </p:nvSpPr>
        <p:spPr>
          <a:xfrm>
            <a:off x="553793" y="4245787"/>
            <a:ext cx="5542208" cy="440955"/>
          </a:xfrm>
          <a:prstGeom prst="rect">
            <a:avLst/>
          </a:prstGeom>
          <a:solidFill>
            <a:schemeClr val="bg1"/>
          </a:solidFill>
          <a:ln>
            <a:solidFill>
              <a:srgbClr val="44546A"/>
            </a:solidFill>
            <a:prstDash val="sysDot"/>
          </a:ln>
        </p:spPr>
        <p:txBody>
          <a:bodyPr wrap="square" rtlCol="0">
            <a:spAutoFit/>
          </a:bodyPr>
          <a:lstStyle/>
          <a:p>
            <a:pPr>
              <a:lnSpc>
                <a:spcPct val="112000"/>
              </a:lnSpc>
            </a:pPr>
            <a:r>
              <a:rPr lang="fr-FR" sz="2200" dirty="0">
                <a:latin typeface="Futura Medium" panose="020B0602020204020303" pitchFamily="34" charset="-79"/>
                <a:cs typeface="Futura Medium" panose="020B0602020204020303" pitchFamily="34" charset="-79"/>
              </a:rPr>
              <a:t>     Niveau de production</a:t>
            </a:r>
          </a:p>
        </p:txBody>
      </p:sp>
      <p:sp>
        <p:nvSpPr>
          <p:cNvPr id="13" name="Ellipse 12">
            <a:extLst>
              <a:ext uri="{FF2B5EF4-FFF2-40B4-BE49-F238E27FC236}">
                <a16:creationId xmlns:a16="http://schemas.microsoft.com/office/drawing/2014/main" id="{FBDCF5D0-2250-4777-EB93-879A644CF7C4}"/>
              </a:ext>
            </a:extLst>
          </p:cNvPr>
          <p:cNvSpPr/>
          <p:nvPr/>
        </p:nvSpPr>
        <p:spPr>
          <a:xfrm>
            <a:off x="231228" y="4297631"/>
            <a:ext cx="720000" cy="720000"/>
          </a:xfrm>
          <a:prstGeom prst="ellipse">
            <a:avLst/>
          </a:prstGeom>
          <a:solidFill>
            <a:srgbClr val="44546A"/>
          </a:solidFill>
          <a:ln>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latin typeface="Futura Condensed ExtraBold" panose="020B0602020204020303" pitchFamily="34" charset="-79"/>
                <a:cs typeface="Futura Condensed ExtraBold" panose="020B0602020204020303" pitchFamily="34" charset="-79"/>
              </a:rPr>
              <a:t>2</a:t>
            </a:r>
          </a:p>
        </p:txBody>
      </p:sp>
      <p:pic>
        <p:nvPicPr>
          <p:cNvPr id="14" name="Picture 2" descr="Flèche dessin croquis noir' T-shirt Homme | Spreadshirt">
            <a:extLst>
              <a:ext uri="{FF2B5EF4-FFF2-40B4-BE49-F238E27FC236}">
                <a16:creationId xmlns:a16="http://schemas.microsoft.com/office/drawing/2014/main" id="{BAD7B637-2CED-DAD0-107D-2A69149B3E36}"/>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716557">
            <a:off x="6395271" y="4519168"/>
            <a:ext cx="816991" cy="81699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Évaluation - Icônes affaires et finances gratuites">
            <a:extLst>
              <a:ext uri="{FF2B5EF4-FFF2-40B4-BE49-F238E27FC236}">
                <a16:creationId xmlns:a16="http://schemas.microsoft.com/office/drawing/2014/main" id="{B7A7C70E-0F72-4357-26AF-F14B716738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59244">
            <a:off x="10114868" y="4230230"/>
            <a:ext cx="1920383" cy="1920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6536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26E332-05AD-CD40-A525-AE6DD05F4A24}"/>
              </a:ext>
            </a:extLst>
          </p:cNvPr>
          <p:cNvSpPr/>
          <p:nvPr/>
        </p:nvSpPr>
        <p:spPr>
          <a:xfrm>
            <a:off x="-200628" y="297169"/>
            <a:ext cx="12593255" cy="684000"/>
          </a:xfrm>
          <a:prstGeom prst="rect">
            <a:avLst/>
          </a:prstGeom>
          <a:solidFill>
            <a:srgbClr val="FF0000">
              <a:alpha val="6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i="1" spc="-1" dirty="0">
                <a:solidFill>
                  <a:schemeClr val="bg1"/>
                </a:solidFill>
                <a:latin typeface="Futura" panose="020B0602020204020303" pitchFamily="34" charset="-79"/>
                <a:cs typeface="Futura" panose="020B0602020204020303" pitchFamily="34" charset="-79"/>
              </a:rPr>
              <a:t>    </a:t>
            </a:r>
            <a:r>
              <a:rPr lang="fr-FR" sz="3200" b="1" i="1" strike="noStrike" spc="-1" dirty="0">
                <a:solidFill>
                  <a:schemeClr val="bg1"/>
                </a:solidFill>
                <a:latin typeface="Futura" panose="020B0602020204020303" pitchFamily="34" charset="-79"/>
                <a:cs typeface="Futura" panose="020B0602020204020303" pitchFamily="34" charset="-79"/>
              </a:rPr>
              <a:t>Niveau 1 – « Hors sujet ; Production irrecevable » </a:t>
            </a:r>
            <a:endParaRPr lang="fr-FR" sz="3200" b="1" i="1" dirty="0">
              <a:solidFill>
                <a:schemeClr val="bg1"/>
              </a:solidFill>
              <a:latin typeface="Futura" panose="020B0602020204020303" pitchFamily="34" charset="-79"/>
              <a:cs typeface="Futura" panose="020B0602020204020303" pitchFamily="34" charset="-79"/>
            </a:endParaRPr>
          </a:p>
        </p:txBody>
      </p:sp>
      <p:sp>
        <p:nvSpPr>
          <p:cNvPr id="5" name="ZoneTexte 4">
            <a:extLst>
              <a:ext uri="{FF2B5EF4-FFF2-40B4-BE49-F238E27FC236}">
                <a16:creationId xmlns:a16="http://schemas.microsoft.com/office/drawing/2014/main" id="{3DA38527-96FE-CADB-9FBA-20971F46B17B}"/>
              </a:ext>
            </a:extLst>
          </p:cNvPr>
          <p:cNvSpPr txBox="1"/>
          <p:nvPr/>
        </p:nvSpPr>
        <p:spPr>
          <a:xfrm>
            <a:off x="2787269" y="4718567"/>
            <a:ext cx="5039559" cy="1261884"/>
          </a:xfrm>
          <a:prstGeom prst="rect">
            <a:avLst/>
          </a:prstGeom>
          <a:noFill/>
        </p:spPr>
        <p:txBody>
          <a:bodyPr wrap="square">
            <a:spAutoFit/>
          </a:bodyPr>
          <a:lstStyle/>
          <a:p>
            <a:pPr marL="285750" indent="-285750">
              <a:spcAft>
                <a:spcPts val="600"/>
              </a:spcAft>
              <a:buFont typeface="Arial" panose="020B0604020202020204" pitchFamily="34" charset="0"/>
              <a:buChar char="•"/>
            </a:pPr>
            <a:r>
              <a:rPr lang="fr-FR" sz="2200" dirty="0">
                <a:effectLst/>
                <a:latin typeface="Futura Medium" panose="020B0602020204020303" pitchFamily="34" charset="-79"/>
                <a:cs typeface="Futura Medium" panose="020B0602020204020303" pitchFamily="34" charset="-79"/>
              </a:rPr>
              <a:t>Des connaissances incorrectes</a:t>
            </a:r>
            <a:endParaRPr lang="fr-FR" sz="2200" dirty="0">
              <a:latin typeface="Futura Medium" panose="020B0602020204020303" pitchFamily="34" charset="-79"/>
              <a:cs typeface="Futura Medium" panose="020B0602020204020303" pitchFamily="34" charset="-79"/>
            </a:endParaRPr>
          </a:p>
          <a:p>
            <a:pPr marL="285750" indent="-285750">
              <a:spcAft>
                <a:spcPts val="600"/>
              </a:spcAft>
              <a:buFont typeface="Arial" panose="020B0604020202020204" pitchFamily="34" charset="0"/>
              <a:buChar char="•"/>
            </a:pPr>
            <a:r>
              <a:rPr lang="fr-FR" sz="2200" dirty="0">
                <a:effectLst/>
                <a:latin typeface="Futura Medium" panose="020B0602020204020303" pitchFamily="34" charset="-79"/>
                <a:cs typeface="Futura Medium" panose="020B0602020204020303" pitchFamily="34" charset="-79"/>
              </a:rPr>
              <a:t>Posture éthique irrecevable</a:t>
            </a:r>
            <a:endParaRPr lang="fr-FR" sz="2200" dirty="0">
              <a:latin typeface="Futura Medium" panose="020B0602020204020303" pitchFamily="34" charset="-79"/>
              <a:cs typeface="Futura Medium" panose="020B0602020204020303" pitchFamily="34" charset="-79"/>
            </a:endParaRPr>
          </a:p>
          <a:p>
            <a:pPr marL="285750" indent="-285750">
              <a:spcAft>
                <a:spcPts val="600"/>
              </a:spcAft>
              <a:buFont typeface="Arial" panose="020B0604020202020204" pitchFamily="34" charset="0"/>
              <a:buChar char="•"/>
            </a:pPr>
            <a:r>
              <a:rPr lang="fr-FR" sz="2200" dirty="0">
                <a:effectLst/>
                <a:latin typeface="Futura Medium" panose="020B0602020204020303" pitchFamily="34" charset="-79"/>
                <a:cs typeface="Futura Medium" panose="020B0602020204020303" pitchFamily="34" charset="-79"/>
              </a:rPr>
              <a:t>Maîtrise de la langue insuffisante</a:t>
            </a:r>
            <a:endParaRPr lang="fr-FR" sz="2200" dirty="0">
              <a:latin typeface="Futura Medium" panose="020B0602020204020303" pitchFamily="34" charset="-79"/>
              <a:cs typeface="Futura Medium" panose="020B0602020204020303" pitchFamily="34" charset="-79"/>
            </a:endParaRPr>
          </a:p>
        </p:txBody>
      </p:sp>
      <p:sp>
        <p:nvSpPr>
          <p:cNvPr id="6" name="Bulle ronde 5">
            <a:extLst>
              <a:ext uri="{FF2B5EF4-FFF2-40B4-BE49-F238E27FC236}">
                <a16:creationId xmlns:a16="http://schemas.microsoft.com/office/drawing/2014/main" id="{BE0FB88A-BA33-323A-141B-554B45BA07B0}"/>
              </a:ext>
            </a:extLst>
          </p:cNvPr>
          <p:cNvSpPr/>
          <p:nvPr/>
        </p:nvSpPr>
        <p:spPr>
          <a:xfrm>
            <a:off x="111990" y="1313513"/>
            <a:ext cx="5297137" cy="2542517"/>
          </a:xfrm>
          <a:prstGeom prst="wedgeEllipseCallout">
            <a:avLst>
              <a:gd name="adj1" fmla="val 29125"/>
              <a:gd name="adj2" fmla="val -57539"/>
            </a:avLst>
          </a:prstGeom>
          <a:solidFill>
            <a:schemeClr val="bg1"/>
          </a:solidFill>
          <a:ln>
            <a:solidFill>
              <a:srgbClr val="FF0000">
                <a:alpha val="57255"/>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spcAft>
                <a:spcPts val="600"/>
              </a:spcAft>
            </a:pPr>
            <a:endParaRPr lang="fr-FR" sz="300" dirty="0">
              <a:solidFill>
                <a:schemeClr val="tx1"/>
              </a:solidFill>
              <a:latin typeface="Futura Medium" panose="020B0602020204020303" pitchFamily="34" charset="-79"/>
              <a:cs typeface="Futura Medium" panose="020B0602020204020303" pitchFamily="34" charset="-79"/>
            </a:endParaRPr>
          </a:p>
          <a:p>
            <a:pPr algn="ctr">
              <a:lnSpc>
                <a:spcPct val="112000"/>
              </a:lnSpc>
              <a:spcAft>
                <a:spcPts val="600"/>
              </a:spcAft>
            </a:pPr>
            <a:r>
              <a:rPr lang="fr-FR" sz="2400" dirty="0">
                <a:solidFill>
                  <a:schemeClr val="tx1"/>
                </a:solidFill>
                <a:latin typeface="Futura Medium" panose="020B0602020204020303" pitchFamily="34" charset="-79"/>
                <a:cs typeface="Futura Medium" panose="020B0602020204020303" pitchFamily="34" charset="-79"/>
              </a:rPr>
              <a:t>Les notions clés du sujet ne sont </a:t>
            </a:r>
            <a:r>
              <a:rPr lang="fr-FR" sz="2400" b="1" u="sng" dirty="0">
                <a:solidFill>
                  <a:schemeClr val="tx1"/>
                </a:solidFill>
                <a:uFill>
                  <a:solidFill>
                    <a:srgbClr val="FF0000"/>
                  </a:solidFill>
                </a:uFill>
                <a:latin typeface="FUTURA MEDIUM" panose="020B0602020204020303" pitchFamily="34" charset="-79"/>
                <a:cs typeface="FUTURA MEDIUM" panose="020B0602020204020303" pitchFamily="34" charset="-79"/>
              </a:rPr>
              <a:t>jamais</a:t>
            </a:r>
            <a:r>
              <a:rPr lang="fr-FR" sz="2400" dirty="0">
                <a:solidFill>
                  <a:schemeClr val="tx1"/>
                </a:solidFill>
                <a:latin typeface="Futura Medium" panose="020B0602020204020303" pitchFamily="34" charset="-79"/>
                <a:cs typeface="Futura Medium" panose="020B0602020204020303" pitchFamily="34" charset="-79"/>
              </a:rPr>
              <a:t> creusées : « </a:t>
            </a:r>
            <a:r>
              <a:rPr lang="fr-FR" sz="2400" b="1" dirty="0">
                <a:solidFill>
                  <a:schemeClr val="accent5">
                    <a:lumMod val="50000"/>
                  </a:schemeClr>
                </a:solidFill>
                <a:latin typeface="Futura Condensed ExtraBold" panose="020B0602020204020303" pitchFamily="34" charset="-79"/>
                <a:cs typeface="Futura Condensed ExtraBold" panose="020B0602020204020303" pitchFamily="34" charset="-79"/>
              </a:rPr>
              <a:t>performance</a:t>
            </a:r>
            <a:r>
              <a:rPr lang="fr-FR" sz="2400" dirty="0">
                <a:solidFill>
                  <a:schemeClr val="tx1"/>
                </a:solidFill>
                <a:latin typeface="Futura Medium" panose="020B0602020204020303" pitchFamily="34" charset="-79"/>
                <a:cs typeface="Futura Medium" panose="020B0602020204020303" pitchFamily="34" charset="-79"/>
              </a:rPr>
              <a:t> » ; « </a:t>
            </a:r>
            <a:r>
              <a:rPr lang="fr-FR" sz="2400" b="1" dirty="0">
                <a:solidFill>
                  <a:srgbClr val="A91E4F"/>
                </a:solidFill>
                <a:latin typeface="Futura Condensed ExtraBold" panose="020B0602020204020303" pitchFamily="34" charset="-79"/>
                <a:cs typeface="Futura Condensed ExtraBold" panose="020B0602020204020303" pitchFamily="34" charset="-79"/>
              </a:rPr>
              <a:t>moyens/fins</a:t>
            </a:r>
            <a:r>
              <a:rPr lang="fr-FR" sz="2400" dirty="0">
                <a:solidFill>
                  <a:schemeClr val="tx1"/>
                </a:solidFill>
                <a:latin typeface="Futura Medium" panose="020B0602020204020303" pitchFamily="34" charset="-79"/>
                <a:cs typeface="Futura Medium" panose="020B0602020204020303" pitchFamily="34" charset="-79"/>
              </a:rPr>
              <a:t> »</a:t>
            </a:r>
          </a:p>
          <a:p>
            <a:pPr algn="ctr">
              <a:lnSpc>
                <a:spcPct val="112000"/>
              </a:lnSpc>
            </a:pPr>
            <a:r>
              <a:rPr lang="fr-FR" sz="2400" dirty="0">
                <a:solidFill>
                  <a:schemeClr val="tx1"/>
                </a:solidFill>
                <a:latin typeface="Futura Medium" panose="020B0602020204020303" pitchFamily="34" charset="-79"/>
                <a:cs typeface="Futura Medium" panose="020B0602020204020303" pitchFamily="34" charset="-79"/>
              </a:rPr>
              <a:t>Le sujet n’est pas traité, </a:t>
            </a:r>
          </a:p>
          <a:p>
            <a:pPr algn="ctr">
              <a:lnSpc>
                <a:spcPct val="112000"/>
              </a:lnSpc>
              <a:spcAft>
                <a:spcPts val="600"/>
              </a:spcAft>
            </a:pPr>
            <a:r>
              <a:rPr lang="fr-FR" sz="2400" dirty="0">
                <a:solidFill>
                  <a:schemeClr val="tx1"/>
                </a:solidFill>
                <a:latin typeface="Futura Medium" panose="020B0602020204020303" pitchFamily="34" charset="-79"/>
                <a:cs typeface="Futura Medium" panose="020B0602020204020303" pitchFamily="34" charset="-79"/>
              </a:rPr>
              <a:t>ou détourné</a:t>
            </a:r>
          </a:p>
        </p:txBody>
      </p:sp>
      <p:sp>
        <p:nvSpPr>
          <p:cNvPr id="7" name="Bulle ronde 6">
            <a:extLst>
              <a:ext uri="{FF2B5EF4-FFF2-40B4-BE49-F238E27FC236}">
                <a16:creationId xmlns:a16="http://schemas.microsoft.com/office/drawing/2014/main" id="{D7CA2C8C-8737-484E-7A7E-EDFB109E3DC6}"/>
              </a:ext>
            </a:extLst>
          </p:cNvPr>
          <p:cNvSpPr/>
          <p:nvPr/>
        </p:nvSpPr>
        <p:spPr>
          <a:xfrm>
            <a:off x="5537917" y="1843706"/>
            <a:ext cx="6542094" cy="2012324"/>
          </a:xfrm>
          <a:prstGeom prst="wedgeEllipseCallout">
            <a:avLst>
              <a:gd name="adj1" fmla="val -36827"/>
              <a:gd name="adj2" fmla="val -83420"/>
            </a:avLst>
          </a:prstGeom>
          <a:solidFill>
            <a:schemeClr val="bg1"/>
          </a:solidFill>
          <a:ln>
            <a:solidFill>
              <a:srgbClr val="FF0000">
                <a:alpha val="57255"/>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pPr>
            <a:r>
              <a:rPr lang="fr-FR" sz="2400" dirty="0">
                <a:solidFill>
                  <a:schemeClr val="tx1"/>
                </a:solidFill>
                <a:latin typeface="Futura Medium" panose="020B0602020204020303" pitchFamily="34" charset="-79"/>
                <a:cs typeface="Futura Medium" panose="020B0602020204020303" pitchFamily="34" charset="-79"/>
              </a:rPr>
              <a:t>Copie qui « </a:t>
            </a:r>
            <a:r>
              <a:rPr lang="fr-FR" sz="2400" b="1" dirty="0">
                <a:solidFill>
                  <a:srgbClr val="FF0000"/>
                </a:solidFill>
                <a:latin typeface="Futura Medium" panose="020B0602020204020303" pitchFamily="34" charset="-79"/>
                <a:cs typeface="Futura Medium" panose="020B0602020204020303" pitchFamily="34" charset="-79"/>
              </a:rPr>
              <a:t>raconte</a:t>
            </a:r>
            <a:r>
              <a:rPr lang="fr-FR" sz="2400" dirty="0">
                <a:solidFill>
                  <a:schemeClr val="tx1"/>
                </a:solidFill>
                <a:latin typeface="Futura Medium" panose="020B0602020204020303" pitchFamily="34" charset="-79"/>
                <a:cs typeface="Futura Medium" panose="020B0602020204020303" pitchFamily="34" charset="-79"/>
              </a:rPr>
              <a:t> » une histoire générique de l’EPS </a:t>
            </a:r>
            <a:r>
              <a:rPr lang="fr-FR" sz="2400" b="1" dirty="0">
                <a:solidFill>
                  <a:srgbClr val="FF0000"/>
                </a:solidFill>
                <a:latin typeface="Futura Medium" panose="020B0602020204020303" pitchFamily="34" charset="-79"/>
                <a:cs typeface="Futura Medium" panose="020B0602020204020303" pitchFamily="34" charset="-79"/>
              </a:rPr>
              <a:t>sans entrer dans l’argumentation</a:t>
            </a:r>
          </a:p>
        </p:txBody>
      </p:sp>
      <p:pic>
        <p:nvPicPr>
          <p:cNvPr id="1026" name="Picture 2" descr="Red Flag Icon SVG Vector &amp; PNG Free Download | UXWing">
            <a:extLst>
              <a:ext uri="{FF2B5EF4-FFF2-40B4-BE49-F238E27FC236}">
                <a16:creationId xmlns:a16="http://schemas.microsoft.com/office/drawing/2014/main" id="{409E34E6-BD8B-1DBC-F1B0-2982A90A54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332473">
            <a:off x="758424" y="4462835"/>
            <a:ext cx="1773349" cy="17733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ree Vectors | OUT character (1)">
            <a:extLst>
              <a:ext uri="{FF2B5EF4-FFF2-40B4-BE49-F238E27FC236}">
                <a16:creationId xmlns:a16="http://schemas.microsoft.com/office/drawing/2014/main" id="{2AAE51EF-9228-CDFD-9892-3E6D85440252}"/>
              </a:ext>
            </a:extLst>
          </p:cNvPr>
          <p:cNvPicPr>
            <a:picLocks noChangeAspect="1" noChangeArrowheads="1"/>
          </p:cNvPicPr>
          <p:nvPr/>
        </p:nvPicPr>
        <p:blipFill>
          <a:blip r:embed="rId4">
            <a:clrChange>
              <a:clrFrom>
                <a:srgbClr val="FDFFFE"/>
              </a:clrFrom>
              <a:clrTo>
                <a:srgbClr val="FDFFFE">
                  <a:alpha val="0"/>
                </a:srgbClr>
              </a:clrTo>
            </a:clrChange>
            <a:alphaModFix amt="85000"/>
            <a:extLst>
              <a:ext uri="{28A0092B-C50C-407E-A947-70E740481C1C}">
                <a14:useLocalDpi xmlns:a14="http://schemas.microsoft.com/office/drawing/2010/main" val="0"/>
              </a:ext>
            </a:extLst>
          </a:blip>
          <a:srcRect/>
          <a:stretch>
            <a:fillRect/>
          </a:stretch>
        </p:blipFill>
        <p:spPr bwMode="auto">
          <a:xfrm>
            <a:off x="8930480" y="4171070"/>
            <a:ext cx="2999954" cy="224666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 coins arrondis 7">
            <a:extLst>
              <a:ext uri="{FF2B5EF4-FFF2-40B4-BE49-F238E27FC236}">
                <a16:creationId xmlns:a16="http://schemas.microsoft.com/office/drawing/2014/main" id="{62F6DB43-D5DC-1359-025F-86671F2F7842}"/>
              </a:ext>
            </a:extLst>
          </p:cNvPr>
          <p:cNvSpPr/>
          <p:nvPr/>
        </p:nvSpPr>
        <p:spPr>
          <a:xfrm>
            <a:off x="7990317" y="4499927"/>
            <a:ext cx="1111108" cy="1699164"/>
          </a:xfrm>
          <a:prstGeom prst="roundRect">
            <a:avLst/>
          </a:prstGeom>
          <a:solidFill>
            <a:schemeClr val="bg1"/>
          </a:solidFill>
          <a:ln w="57150">
            <a:solidFill>
              <a:srgbClr val="FF0000">
                <a:alpha val="5333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fr-FR" sz="2400" b="1" dirty="0">
                <a:solidFill>
                  <a:schemeClr val="tx1"/>
                </a:solidFill>
                <a:latin typeface="Futura Condensed ExtraBold" panose="020B0602020204020303" pitchFamily="34" charset="-79"/>
                <a:cs typeface="Futura Condensed ExtraBold" panose="020B0602020204020303" pitchFamily="34" charset="-79"/>
              </a:rPr>
              <a:t>Max 5/20</a:t>
            </a:r>
          </a:p>
        </p:txBody>
      </p:sp>
    </p:spTree>
    <p:extLst>
      <p:ext uri="{BB962C8B-B14F-4D97-AF65-F5344CB8AC3E}">
        <p14:creationId xmlns:p14="http://schemas.microsoft.com/office/powerpoint/2010/main" val="31461904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5234D2-DF3D-E706-4F75-63C6017A1791}"/>
              </a:ext>
            </a:extLst>
          </p:cNvPr>
          <p:cNvSpPr/>
          <p:nvPr/>
        </p:nvSpPr>
        <p:spPr>
          <a:xfrm>
            <a:off x="-200627" y="186309"/>
            <a:ext cx="12593255" cy="684000"/>
          </a:xfrm>
          <a:prstGeom prst="rect">
            <a:avLst/>
          </a:prstGeom>
          <a:solidFill>
            <a:srgbClr val="ED7D31">
              <a:alpha val="7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i="1" spc="-1" dirty="0">
                <a:solidFill>
                  <a:schemeClr val="bg1"/>
                </a:solidFill>
                <a:latin typeface="FUTURA MEDIUM" panose="020B0602020204020303" pitchFamily="34" charset="-79"/>
                <a:cs typeface="FUTURA MEDIUM" panose="020B0602020204020303" pitchFamily="34" charset="-79"/>
              </a:rPr>
              <a:t>    </a:t>
            </a:r>
            <a:r>
              <a:rPr lang="fr-FR" sz="3200" b="1" i="1" strike="noStrike" spc="-1" dirty="0">
                <a:solidFill>
                  <a:schemeClr val="bg1"/>
                </a:solidFill>
                <a:latin typeface="FUTURA MEDIUM" panose="020B0602020204020303" pitchFamily="34" charset="-79"/>
                <a:cs typeface="FUTURA MEDIUM" panose="020B0602020204020303" pitchFamily="34" charset="-79"/>
              </a:rPr>
              <a:t>Niveau 2 – «Production approximative »</a:t>
            </a:r>
            <a:endParaRPr lang="fr-FR" sz="3200" b="1" i="1" dirty="0">
              <a:solidFill>
                <a:schemeClr val="bg1"/>
              </a:solidFill>
              <a:latin typeface="FUTURA MEDIUM" panose="020B0602020204020303" pitchFamily="34" charset="-79"/>
              <a:cs typeface="FUTURA MEDIUM" panose="020B0602020204020303" pitchFamily="34" charset="-79"/>
            </a:endParaRPr>
          </a:p>
        </p:txBody>
      </p:sp>
      <p:pic>
        <p:nvPicPr>
          <p:cNvPr id="2049" name="Picture 1" descr="page1image26229760">
            <a:extLst>
              <a:ext uri="{FF2B5EF4-FFF2-40B4-BE49-F238E27FC236}">
                <a16:creationId xmlns:a16="http://schemas.microsoft.com/office/drawing/2014/main" id="{9862DA78-4F9B-D817-EBA8-505AA599BD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628" y="3155950"/>
            <a:ext cx="7505700" cy="546100"/>
          </a:xfrm>
          <a:prstGeom prst="rect">
            <a:avLst/>
          </a:prstGeom>
          <a:noFill/>
          <a:extLst>
            <a:ext uri="{909E8E84-426E-40DD-AFC4-6F175D3DCCD1}">
              <a14:hiddenFill xmlns:a14="http://schemas.microsoft.com/office/drawing/2010/main">
                <a:solidFill>
                  <a:srgbClr val="FFFFFF"/>
                </a:solidFill>
              </a14:hiddenFill>
            </a:ext>
          </a:extLst>
        </p:spPr>
      </p:pic>
      <p:sp>
        <p:nvSpPr>
          <p:cNvPr id="4" name="Bulle ronde 3">
            <a:extLst>
              <a:ext uri="{FF2B5EF4-FFF2-40B4-BE49-F238E27FC236}">
                <a16:creationId xmlns:a16="http://schemas.microsoft.com/office/drawing/2014/main" id="{5D248DBC-DB85-2877-1750-86C2713EBBE2}"/>
              </a:ext>
            </a:extLst>
          </p:cNvPr>
          <p:cNvSpPr/>
          <p:nvPr/>
        </p:nvSpPr>
        <p:spPr>
          <a:xfrm>
            <a:off x="5111399" y="1378747"/>
            <a:ext cx="6968611" cy="3225526"/>
          </a:xfrm>
          <a:prstGeom prst="wedgeEllipseCallout">
            <a:avLst>
              <a:gd name="adj1" fmla="val -30921"/>
              <a:gd name="adj2" fmla="val -62940"/>
            </a:avLst>
          </a:prstGeom>
          <a:solidFill>
            <a:schemeClr val="bg1"/>
          </a:solidFill>
          <a:ln>
            <a:solidFill>
              <a:srgbClr val="ED7D31">
                <a:alpha val="57255"/>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pPr>
            <a:r>
              <a:rPr lang="fr-FR" sz="2400" dirty="0">
                <a:solidFill>
                  <a:schemeClr val="tx1"/>
                </a:solidFill>
                <a:latin typeface="Futura Medium" panose="020B0602020204020303" pitchFamily="34" charset="-79"/>
                <a:cs typeface="Futura Medium" panose="020B0602020204020303" pitchFamily="34" charset="-79"/>
              </a:rPr>
              <a:t>Copie </a:t>
            </a:r>
            <a:r>
              <a:rPr lang="fr-FR" sz="2400" b="1" dirty="0">
                <a:solidFill>
                  <a:srgbClr val="ED7D31"/>
                </a:solidFill>
                <a:latin typeface="Futura Medium" panose="020B0602020204020303" pitchFamily="34" charset="-79"/>
                <a:cs typeface="Futura Medium" panose="020B0602020204020303" pitchFamily="34" charset="-79"/>
              </a:rPr>
              <a:t>en majorité descriptive </a:t>
            </a:r>
            <a:r>
              <a:rPr lang="fr-FR" sz="2400" dirty="0">
                <a:solidFill>
                  <a:schemeClr val="tx1"/>
                </a:solidFill>
                <a:latin typeface="Futura Medium" panose="020B0602020204020303" pitchFamily="34" charset="-79"/>
                <a:cs typeface="Futura Medium" panose="020B0602020204020303" pitchFamily="34" charset="-79"/>
              </a:rPr>
              <a:t>et </a:t>
            </a:r>
            <a:r>
              <a:rPr lang="fr-FR" sz="2400" b="1" dirty="0">
                <a:solidFill>
                  <a:srgbClr val="ED7D31"/>
                </a:solidFill>
                <a:latin typeface="Futura Medium" panose="020B0602020204020303" pitchFamily="34" charset="-79"/>
                <a:cs typeface="Futura Medium" panose="020B0602020204020303" pitchFamily="34" charset="-79"/>
              </a:rPr>
              <a:t>en partie explicative </a:t>
            </a:r>
            <a:r>
              <a:rPr lang="fr-FR" sz="2400" dirty="0">
                <a:solidFill>
                  <a:schemeClr val="tx1"/>
                </a:solidFill>
                <a:latin typeface="Futura Medium" panose="020B0602020204020303" pitchFamily="34" charset="-79"/>
                <a:cs typeface="Futura Medium" panose="020B0602020204020303" pitchFamily="34" charset="-79"/>
              </a:rPr>
              <a:t>; démonstration minimale.</a:t>
            </a:r>
          </a:p>
          <a:p>
            <a:pPr algn="ctr">
              <a:lnSpc>
                <a:spcPct val="112000"/>
              </a:lnSpc>
            </a:pPr>
            <a:r>
              <a:rPr lang="fr-FR" sz="2400" dirty="0">
                <a:solidFill>
                  <a:schemeClr val="tx1"/>
                </a:solidFill>
                <a:latin typeface="Futura Medium" panose="020B0602020204020303" pitchFamily="34" charset="-79"/>
                <a:cs typeface="Futura Medium" panose="020B0602020204020303" pitchFamily="34" charset="-79"/>
              </a:rPr>
              <a:t>Connaissances génériques et fragiles. Les contextes et nuances sont plaqués et stéréotypés</a:t>
            </a:r>
          </a:p>
        </p:txBody>
      </p:sp>
      <p:sp>
        <p:nvSpPr>
          <p:cNvPr id="5" name="Bulle ronde 4">
            <a:extLst>
              <a:ext uri="{FF2B5EF4-FFF2-40B4-BE49-F238E27FC236}">
                <a16:creationId xmlns:a16="http://schemas.microsoft.com/office/drawing/2014/main" id="{207B12DF-33D3-9675-BA04-498B9FCDE9E7}"/>
              </a:ext>
            </a:extLst>
          </p:cNvPr>
          <p:cNvSpPr/>
          <p:nvPr/>
        </p:nvSpPr>
        <p:spPr>
          <a:xfrm>
            <a:off x="111990" y="1177994"/>
            <a:ext cx="4910771" cy="3103941"/>
          </a:xfrm>
          <a:prstGeom prst="wedgeEllipseCallout">
            <a:avLst>
              <a:gd name="adj1" fmla="val 25716"/>
              <a:gd name="adj2" fmla="val -55879"/>
            </a:avLst>
          </a:prstGeom>
          <a:solidFill>
            <a:schemeClr val="bg1"/>
          </a:solidFill>
          <a:ln>
            <a:solidFill>
              <a:srgbClr val="ED7D31">
                <a:alpha val="57255"/>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spcAft>
                <a:spcPts val="600"/>
              </a:spcAft>
            </a:pPr>
            <a:endParaRPr lang="fr-FR" sz="300" dirty="0">
              <a:solidFill>
                <a:schemeClr val="tx1"/>
              </a:solidFill>
              <a:latin typeface="Futura Medium" panose="020B0602020204020303" pitchFamily="34" charset="-79"/>
              <a:cs typeface="Futura Medium" panose="020B0602020204020303" pitchFamily="34" charset="-79"/>
            </a:endParaRPr>
          </a:p>
          <a:p>
            <a:pPr algn="ctr">
              <a:lnSpc>
                <a:spcPct val="112000"/>
              </a:lnSpc>
              <a:spcAft>
                <a:spcPts val="600"/>
              </a:spcAft>
            </a:pPr>
            <a:r>
              <a:rPr lang="fr-FR" sz="2400" dirty="0">
                <a:solidFill>
                  <a:schemeClr val="tx1"/>
                </a:solidFill>
                <a:latin typeface="Futura Medium" panose="020B0602020204020303" pitchFamily="34" charset="-79"/>
                <a:cs typeface="Futura Medium" panose="020B0602020204020303" pitchFamily="34" charset="-79"/>
              </a:rPr>
              <a:t>Les registres de la notion de perf ne sont pas qualifiés en fonction des périodes. Dialectique moyen/fin peu discuté selon périodes</a:t>
            </a:r>
          </a:p>
        </p:txBody>
      </p:sp>
      <p:sp>
        <p:nvSpPr>
          <p:cNvPr id="8" name="ZoneTexte 7">
            <a:extLst>
              <a:ext uri="{FF2B5EF4-FFF2-40B4-BE49-F238E27FC236}">
                <a16:creationId xmlns:a16="http://schemas.microsoft.com/office/drawing/2014/main" id="{51AEECBB-E87A-1EE9-7108-FD14AD2C714E}"/>
              </a:ext>
            </a:extLst>
          </p:cNvPr>
          <p:cNvSpPr txBox="1"/>
          <p:nvPr/>
        </p:nvSpPr>
        <p:spPr>
          <a:xfrm>
            <a:off x="1725771" y="5002859"/>
            <a:ext cx="7899041" cy="1261884"/>
          </a:xfrm>
          <a:prstGeom prst="rect">
            <a:avLst/>
          </a:prstGeom>
          <a:noFill/>
        </p:spPr>
        <p:txBody>
          <a:bodyPr wrap="square">
            <a:spAutoFit/>
          </a:bodyPr>
          <a:lstStyle/>
          <a:p>
            <a:pPr marL="285750" indent="-285750">
              <a:spcAft>
                <a:spcPts val="600"/>
              </a:spcAft>
              <a:buFont typeface="Arial" panose="020B0604020202020204" pitchFamily="34" charset="0"/>
              <a:buChar char="•"/>
            </a:pPr>
            <a:r>
              <a:rPr lang="fr-FR" sz="2200" dirty="0">
                <a:effectLst/>
                <a:latin typeface="Futura Medium" panose="020B0602020204020303" pitchFamily="34" charset="-79"/>
                <a:cs typeface="Futura Medium" panose="020B0602020204020303" pitchFamily="34" charset="-79"/>
              </a:rPr>
              <a:t>Articulation entr</a:t>
            </a:r>
            <a:r>
              <a:rPr lang="fr-FR" sz="2200" dirty="0">
                <a:latin typeface="Futura Medium" panose="020B0602020204020303" pitchFamily="34" charset="-79"/>
                <a:cs typeface="Futura Medium" panose="020B0602020204020303" pitchFamily="34" charset="-79"/>
              </a:rPr>
              <a:t>e les termes abordée mais </a:t>
            </a:r>
            <a:r>
              <a:rPr lang="fr-FR" sz="2200" dirty="0">
                <a:effectLst/>
                <a:latin typeface="Futura Medium" panose="020B0602020204020303" pitchFamily="34" charset="-79"/>
                <a:cs typeface="Futura Medium" panose="020B0602020204020303" pitchFamily="34" charset="-79"/>
              </a:rPr>
              <a:t>caricaturale</a:t>
            </a:r>
          </a:p>
          <a:p>
            <a:pPr marL="285750" indent="-285750">
              <a:spcAft>
                <a:spcPts val="600"/>
              </a:spcAft>
              <a:buFont typeface="Arial" panose="020B0604020202020204" pitchFamily="34" charset="0"/>
              <a:buChar char="•"/>
            </a:pPr>
            <a:r>
              <a:rPr lang="fr-FR" sz="2200" dirty="0">
                <a:latin typeface="Futura Medium" panose="020B0602020204020303" pitchFamily="34" charset="-79"/>
                <a:cs typeface="Futura Medium" panose="020B0602020204020303" pitchFamily="34" charset="-79"/>
              </a:rPr>
              <a:t>Connaissances inégales </a:t>
            </a:r>
            <a:r>
              <a:rPr lang="fr-FR" sz="2200" dirty="0">
                <a:latin typeface="Futura Medium" panose="020B0602020204020303" pitchFamily="34" charset="-79"/>
                <a:cs typeface="Futura Medium" panose="020B0602020204020303" pitchFamily="34" charset="-79"/>
                <a:sym typeface="Wingdings" pitchFamily="2" charset="2"/>
              </a:rPr>
              <a:t> argumentation « flottante »</a:t>
            </a:r>
          </a:p>
          <a:p>
            <a:pPr marL="285750" indent="-285750">
              <a:spcAft>
                <a:spcPts val="600"/>
              </a:spcAft>
              <a:buFont typeface="Arial" panose="020B0604020202020204" pitchFamily="34" charset="0"/>
              <a:buChar char="•"/>
            </a:pPr>
            <a:r>
              <a:rPr lang="fr-FR" sz="2200" dirty="0">
                <a:effectLst/>
                <a:latin typeface="Futura Medium" panose="020B0602020204020303" pitchFamily="34" charset="-79"/>
                <a:cs typeface="Futura Medium" panose="020B0602020204020303" pitchFamily="34" charset="-79"/>
              </a:rPr>
              <a:t>Utilisation du contexte comme « décor » sans réel appui</a:t>
            </a:r>
            <a:endParaRPr lang="fr-FR" sz="2200" dirty="0">
              <a:latin typeface="Futura Medium" panose="020B0602020204020303" pitchFamily="34" charset="-79"/>
              <a:cs typeface="Futura Medium" panose="020B0602020204020303" pitchFamily="34" charset="-79"/>
            </a:endParaRPr>
          </a:p>
        </p:txBody>
      </p:sp>
      <p:sp>
        <p:nvSpPr>
          <p:cNvPr id="9" name="Rectangle : coins arrondis 8">
            <a:extLst>
              <a:ext uri="{FF2B5EF4-FFF2-40B4-BE49-F238E27FC236}">
                <a16:creationId xmlns:a16="http://schemas.microsoft.com/office/drawing/2014/main" id="{7C2BC34B-AC15-70D6-11E0-1F511A1F95DE}"/>
              </a:ext>
            </a:extLst>
          </p:cNvPr>
          <p:cNvSpPr/>
          <p:nvPr/>
        </p:nvSpPr>
        <p:spPr>
          <a:xfrm>
            <a:off x="353145" y="4784219"/>
            <a:ext cx="1111108" cy="1699164"/>
          </a:xfrm>
          <a:prstGeom prst="roundRect">
            <a:avLst/>
          </a:prstGeom>
          <a:solidFill>
            <a:schemeClr val="bg1"/>
          </a:solidFill>
          <a:ln w="57150">
            <a:solidFill>
              <a:srgbClr val="ED7D31">
                <a:alpha val="5333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fr-FR" sz="2400" b="1" dirty="0">
                <a:solidFill>
                  <a:schemeClr val="tx1"/>
                </a:solidFill>
                <a:latin typeface="Futura Condensed ExtraBold" panose="020B0602020204020303" pitchFamily="34" charset="-79"/>
                <a:cs typeface="Futura Condensed ExtraBold" panose="020B0602020204020303" pitchFamily="34" charset="-79"/>
              </a:rPr>
              <a:t>5,25 à 10,5</a:t>
            </a:r>
          </a:p>
        </p:txBody>
      </p:sp>
      <p:pic>
        <p:nvPicPr>
          <p:cNvPr id="2052" name="Picture 4" descr="Image vectorielle Stock High Medium Low priority square icon set. Clipart  image isolated on white background | Adobe Stock">
            <a:extLst>
              <a:ext uri="{FF2B5EF4-FFF2-40B4-BE49-F238E27FC236}">
                <a16:creationId xmlns:a16="http://schemas.microsoft.com/office/drawing/2014/main" id="{CC157B09-4ACA-F321-B358-EDF80E5BA4F9}"/>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38437" t="22586" r="39261" b="26496"/>
          <a:stretch/>
        </p:blipFill>
        <p:spPr bwMode="auto">
          <a:xfrm rot="644630">
            <a:off x="9820910" y="4487449"/>
            <a:ext cx="2008407" cy="2292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63657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B19407-A13D-4578-965F-BC9948FCCBED}"/>
              </a:ext>
            </a:extLst>
          </p:cNvPr>
          <p:cNvSpPr>
            <a:spLocks noGrp="1"/>
          </p:cNvSpPr>
          <p:nvPr/>
        </p:nvSpPr>
        <p:spPr>
          <a:xfrm>
            <a:off x="318052" y="1722797"/>
            <a:ext cx="11555896" cy="3412405"/>
          </a:xfrm>
          <a:prstGeom prst="rect">
            <a:avLst/>
          </a:prstGeom>
        </p:spPr>
        <p:txBody>
          <a:bodyPr vert="horz" lIns="91440" tIns="45720" rIns="91440" bIns="45720" rtlCol="0" anchor="b">
            <a:noAutofit/>
          </a:bodyPr>
          <a:lstStyle>
            <a:lvl1pPr algn="l" defTabSz="457200"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R="0" lvl="0" defTabSz="914400" rtl="0" eaLnBrk="1" fontAlgn="auto" latinLnBrk="0" hangingPunct="1">
              <a:lnSpc>
                <a:spcPct val="90000"/>
              </a:lnSpc>
              <a:spcBef>
                <a:spcPts val="1200"/>
              </a:spcBef>
              <a:spcAft>
                <a:spcPts val="0"/>
              </a:spcAft>
              <a:tabLst/>
              <a:defRPr/>
            </a:pPr>
            <a:endParaRPr lang="fr-FR" sz="8800" b="1" dirty="0">
              <a:solidFill>
                <a:schemeClr val="tx1">
                  <a:lumMod val="50000"/>
                </a:schemeClr>
              </a:solidFill>
              <a:latin typeface="Rockwell" panose="02060603020205020403" pitchFamily="18" charset="0"/>
            </a:endParaRPr>
          </a:p>
        </p:txBody>
      </p:sp>
      <p:sp>
        <p:nvSpPr>
          <p:cNvPr id="9" name="ZoneTexte 8">
            <a:extLst>
              <a:ext uri="{FF2B5EF4-FFF2-40B4-BE49-F238E27FC236}">
                <a16:creationId xmlns:a16="http://schemas.microsoft.com/office/drawing/2014/main" id="{F94D8565-EEA0-0F63-C05B-40439E4EB9C5}"/>
              </a:ext>
            </a:extLst>
          </p:cNvPr>
          <p:cNvSpPr txBox="1"/>
          <p:nvPr/>
        </p:nvSpPr>
        <p:spPr>
          <a:xfrm>
            <a:off x="231227" y="4867479"/>
            <a:ext cx="11729545" cy="369332"/>
          </a:xfrm>
          <a:prstGeom prst="rect">
            <a:avLst/>
          </a:prstGeom>
          <a:noFill/>
        </p:spPr>
        <p:txBody>
          <a:bodyPr wrap="square" rtlCol="0">
            <a:spAutoFit/>
          </a:bodyPr>
          <a:lstStyle/>
          <a:p>
            <a:endParaRPr lang="fr-FR" dirty="0"/>
          </a:p>
        </p:txBody>
      </p:sp>
      <p:sp>
        <p:nvSpPr>
          <p:cNvPr id="5" name="Rectangle 4">
            <a:extLst>
              <a:ext uri="{FF2B5EF4-FFF2-40B4-BE49-F238E27FC236}">
                <a16:creationId xmlns:a16="http://schemas.microsoft.com/office/drawing/2014/main" id="{36D274F6-9AD6-235E-AB42-F9468B9031D5}"/>
              </a:ext>
            </a:extLst>
          </p:cNvPr>
          <p:cNvSpPr/>
          <p:nvPr/>
        </p:nvSpPr>
        <p:spPr>
          <a:xfrm>
            <a:off x="-200627" y="186309"/>
            <a:ext cx="12593255" cy="684000"/>
          </a:xfrm>
          <a:prstGeom prst="rect">
            <a:avLst/>
          </a:prstGeom>
          <a:solidFill>
            <a:srgbClr val="ED7D31">
              <a:alpha val="7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i="1" spc="-1" dirty="0">
                <a:solidFill>
                  <a:schemeClr val="bg1"/>
                </a:solidFill>
                <a:latin typeface="FUTURA MEDIUM" panose="020B0602020204020303" pitchFamily="34" charset="-79"/>
                <a:cs typeface="FUTURA MEDIUM" panose="020B0602020204020303" pitchFamily="34" charset="-79"/>
              </a:rPr>
              <a:t>    </a:t>
            </a:r>
            <a:r>
              <a:rPr lang="fr-FR" sz="3200" b="1" i="1" strike="noStrike" spc="-1" dirty="0">
                <a:solidFill>
                  <a:schemeClr val="bg1"/>
                </a:solidFill>
                <a:latin typeface="FUTURA MEDIUM" panose="020B0602020204020303" pitchFamily="34" charset="-79"/>
                <a:cs typeface="FUTURA MEDIUM" panose="020B0602020204020303" pitchFamily="34" charset="-79"/>
              </a:rPr>
              <a:t>Niveau 2 – « Incomplet ; Production approximative »</a:t>
            </a:r>
            <a:endParaRPr lang="fr-FR" sz="3200" b="1" i="1" dirty="0">
              <a:solidFill>
                <a:schemeClr val="bg1"/>
              </a:solidFill>
              <a:latin typeface="FUTURA MEDIUM" panose="020B0602020204020303" pitchFamily="34" charset="-79"/>
              <a:cs typeface="FUTURA MEDIUM" panose="020B0602020204020303" pitchFamily="34" charset="-79"/>
            </a:endParaRPr>
          </a:p>
        </p:txBody>
      </p:sp>
      <p:pic>
        <p:nvPicPr>
          <p:cNvPr id="7" name="Image 6">
            <a:extLst>
              <a:ext uri="{FF2B5EF4-FFF2-40B4-BE49-F238E27FC236}">
                <a16:creationId xmlns:a16="http://schemas.microsoft.com/office/drawing/2014/main" id="{9A1FEF98-B2A4-077E-FBCB-5900C3EC895F}"/>
              </a:ext>
            </a:extLst>
          </p:cNvPr>
          <p:cNvPicPr>
            <a:picLocks noChangeAspect="1"/>
          </p:cNvPicPr>
          <p:nvPr/>
        </p:nvPicPr>
        <p:blipFill>
          <a:blip r:embed="rId2"/>
          <a:stretch>
            <a:fillRect/>
          </a:stretch>
        </p:blipFill>
        <p:spPr>
          <a:xfrm>
            <a:off x="1204856" y="995403"/>
            <a:ext cx="9477487" cy="5676288"/>
          </a:xfrm>
          <a:prstGeom prst="rect">
            <a:avLst/>
          </a:prstGeom>
        </p:spPr>
      </p:pic>
    </p:spTree>
    <p:extLst>
      <p:ext uri="{BB962C8B-B14F-4D97-AF65-F5344CB8AC3E}">
        <p14:creationId xmlns:p14="http://schemas.microsoft.com/office/powerpoint/2010/main" val="2843080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D5F7D-9608-1616-0A9F-36B81D977D2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32AC8CD-15FD-0FE7-9BAD-E0B5A7C39CA9}"/>
              </a:ext>
            </a:extLst>
          </p:cNvPr>
          <p:cNvSpPr/>
          <p:nvPr/>
        </p:nvSpPr>
        <p:spPr>
          <a:xfrm>
            <a:off x="-200627" y="186309"/>
            <a:ext cx="12593255" cy="684000"/>
          </a:xfrm>
          <a:prstGeom prst="rect">
            <a:avLst/>
          </a:prstGeom>
          <a:solidFill>
            <a:srgbClr val="ED7D31">
              <a:alpha val="7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i="1" spc="-1" dirty="0">
                <a:solidFill>
                  <a:schemeClr val="bg1"/>
                </a:solidFill>
                <a:latin typeface="FUTURA MEDIUM" panose="020B0602020204020303" pitchFamily="34" charset="-79"/>
                <a:cs typeface="FUTURA MEDIUM" panose="020B0602020204020303" pitchFamily="34" charset="-79"/>
              </a:rPr>
              <a:t>    </a:t>
            </a:r>
            <a:r>
              <a:rPr lang="fr-FR" sz="3200" b="1" i="1" strike="noStrike" spc="-1" dirty="0">
                <a:solidFill>
                  <a:schemeClr val="bg1"/>
                </a:solidFill>
                <a:latin typeface="FUTURA MEDIUM" panose="020B0602020204020303" pitchFamily="34" charset="-79"/>
                <a:cs typeface="FUTURA MEDIUM" panose="020B0602020204020303" pitchFamily="34" charset="-79"/>
              </a:rPr>
              <a:t>Niveau 2+ – «Production approximative »</a:t>
            </a:r>
            <a:endParaRPr lang="fr-FR" sz="3200" b="1" i="1" dirty="0">
              <a:solidFill>
                <a:schemeClr val="bg1"/>
              </a:solidFill>
              <a:latin typeface="FUTURA MEDIUM" panose="020B0602020204020303" pitchFamily="34" charset="-79"/>
              <a:cs typeface="FUTURA MEDIUM" panose="020B0602020204020303" pitchFamily="34" charset="-79"/>
            </a:endParaRPr>
          </a:p>
        </p:txBody>
      </p:sp>
      <p:pic>
        <p:nvPicPr>
          <p:cNvPr id="2049" name="Picture 1" descr="page1image26229760">
            <a:extLst>
              <a:ext uri="{FF2B5EF4-FFF2-40B4-BE49-F238E27FC236}">
                <a16:creationId xmlns:a16="http://schemas.microsoft.com/office/drawing/2014/main" id="{A4167D20-803C-5996-A307-C49C759F4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628" y="3155950"/>
            <a:ext cx="7505700" cy="546100"/>
          </a:xfrm>
          <a:prstGeom prst="rect">
            <a:avLst/>
          </a:prstGeom>
          <a:noFill/>
          <a:extLst>
            <a:ext uri="{909E8E84-426E-40DD-AFC4-6F175D3DCCD1}">
              <a14:hiddenFill xmlns:a14="http://schemas.microsoft.com/office/drawing/2010/main">
                <a:solidFill>
                  <a:srgbClr val="FFFFFF"/>
                </a:solidFill>
              </a14:hiddenFill>
            </a:ext>
          </a:extLst>
        </p:spPr>
      </p:pic>
      <p:sp>
        <p:nvSpPr>
          <p:cNvPr id="4" name="Bulle ronde 3">
            <a:extLst>
              <a:ext uri="{FF2B5EF4-FFF2-40B4-BE49-F238E27FC236}">
                <a16:creationId xmlns:a16="http://schemas.microsoft.com/office/drawing/2014/main" id="{532BC742-A847-A0B2-2B6D-A4E84626C85D}"/>
              </a:ext>
            </a:extLst>
          </p:cNvPr>
          <p:cNvSpPr/>
          <p:nvPr/>
        </p:nvSpPr>
        <p:spPr>
          <a:xfrm>
            <a:off x="5111399" y="1378747"/>
            <a:ext cx="6968611" cy="3225526"/>
          </a:xfrm>
          <a:prstGeom prst="wedgeEllipseCallout">
            <a:avLst>
              <a:gd name="adj1" fmla="val -30921"/>
              <a:gd name="adj2" fmla="val -62940"/>
            </a:avLst>
          </a:prstGeom>
          <a:solidFill>
            <a:schemeClr val="bg1"/>
          </a:solidFill>
          <a:ln>
            <a:solidFill>
              <a:srgbClr val="ED7D31">
                <a:alpha val="57255"/>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pPr>
            <a:r>
              <a:rPr lang="fr-FR" sz="2400" dirty="0">
                <a:solidFill>
                  <a:schemeClr val="tx1"/>
                </a:solidFill>
                <a:latin typeface="Futura Medium" panose="020B0602020204020303" pitchFamily="34" charset="-79"/>
                <a:cs typeface="Futura Medium" panose="020B0602020204020303" pitchFamily="34" charset="-79"/>
              </a:rPr>
              <a:t>Copie </a:t>
            </a:r>
            <a:r>
              <a:rPr lang="fr-FR" sz="2400" b="1" dirty="0">
                <a:solidFill>
                  <a:srgbClr val="ED7D31"/>
                </a:solidFill>
                <a:latin typeface="Futura Medium" panose="020B0602020204020303" pitchFamily="34" charset="-79"/>
                <a:cs typeface="Futura Medium" panose="020B0602020204020303" pitchFamily="34" charset="-79"/>
              </a:rPr>
              <a:t>en majorité descriptive </a:t>
            </a:r>
            <a:r>
              <a:rPr lang="fr-FR" sz="2400" dirty="0">
                <a:solidFill>
                  <a:schemeClr val="tx1"/>
                </a:solidFill>
                <a:latin typeface="Futura Medium" panose="020B0602020204020303" pitchFamily="34" charset="-79"/>
                <a:cs typeface="Futura Medium" panose="020B0602020204020303" pitchFamily="34" charset="-79"/>
              </a:rPr>
              <a:t>et </a:t>
            </a:r>
            <a:r>
              <a:rPr lang="fr-FR" sz="2400" b="1" dirty="0">
                <a:solidFill>
                  <a:srgbClr val="ED7D31"/>
                </a:solidFill>
                <a:latin typeface="Futura Medium" panose="020B0602020204020303" pitchFamily="34" charset="-79"/>
                <a:cs typeface="Futura Medium" panose="020B0602020204020303" pitchFamily="34" charset="-79"/>
              </a:rPr>
              <a:t>en partie explicative </a:t>
            </a:r>
            <a:r>
              <a:rPr lang="fr-FR" sz="2400" dirty="0">
                <a:solidFill>
                  <a:schemeClr val="tx1"/>
                </a:solidFill>
                <a:latin typeface="Futura Medium" panose="020B0602020204020303" pitchFamily="34" charset="-79"/>
                <a:cs typeface="Futura Medium" panose="020B0602020204020303" pitchFamily="34" charset="-79"/>
              </a:rPr>
              <a:t>; démonstration minimale.</a:t>
            </a:r>
          </a:p>
          <a:p>
            <a:pPr algn="ctr">
              <a:lnSpc>
                <a:spcPct val="112000"/>
              </a:lnSpc>
            </a:pPr>
            <a:r>
              <a:rPr lang="fr-FR" sz="2400" dirty="0">
                <a:solidFill>
                  <a:schemeClr val="tx1"/>
                </a:solidFill>
                <a:latin typeface="Futura Medium" panose="020B0602020204020303" pitchFamily="34" charset="-79"/>
                <a:cs typeface="Futura Medium" panose="020B0602020204020303" pitchFamily="34" charset="-79"/>
              </a:rPr>
              <a:t>Connaissances génériques et fragiles. Les contextes et nuances sont plaqués et stéréotypés</a:t>
            </a:r>
          </a:p>
        </p:txBody>
      </p:sp>
      <p:sp>
        <p:nvSpPr>
          <p:cNvPr id="5" name="Bulle ronde 4">
            <a:extLst>
              <a:ext uri="{FF2B5EF4-FFF2-40B4-BE49-F238E27FC236}">
                <a16:creationId xmlns:a16="http://schemas.microsoft.com/office/drawing/2014/main" id="{E0826AB8-1492-5549-9CA2-E4F616D693F6}"/>
              </a:ext>
            </a:extLst>
          </p:cNvPr>
          <p:cNvSpPr/>
          <p:nvPr/>
        </p:nvSpPr>
        <p:spPr>
          <a:xfrm>
            <a:off x="111990" y="1177994"/>
            <a:ext cx="4910771" cy="3103941"/>
          </a:xfrm>
          <a:prstGeom prst="wedgeEllipseCallout">
            <a:avLst>
              <a:gd name="adj1" fmla="val 25716"/>
              <a:gd name="adj2" fmla="val -55879"/>
            </a:avLst>
          </a:prstGeom>
          <a:solidFill>
            <a:schemeClr val="bg1"/>
          </a:solidFill>
          <a:ln>
            <a:solidFill>
              <a:srgbClr val="ED7D31">
                <a:alpha val="57255"/>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spcAft>
                <a:spcPts val="600"/>
              </a:spcAft>
            </a:pPr>
            <a:endParaRPr lang="fr-FR" sz="300" dirty="0">
              <a:solidFill>
                <a:schemeClr val="tx1"/>
              </a:solidFill>
              <a:latin typeface="Futura Medium" panose="020B0602020204020303" pitchFamily="34" charset="-79"/>
              <a:cs typeface="Futura Medium" panose="020B0602020204020303" pitchFamily="34" charset="-79"/>
            </a:endParaRPr>
          </a:p>
          <a:p>
            <a:pPr algn="ctr">
              <a:lnSpc>
                <a:spcPct val="112000"/>
              </a:lnSpc>
              <a:spcAft>
                <a:spcPts val="600"/>
              </a:spcAft>
            </a:pPr>
            <a:r>
              <a:rPr lang="fr-FR" sz="2400" dirty="0">
                <a:solidFill>
                  <a:schemeClr val="tx1"/>
                </a:solidFill>
                <a:latin typeface="Futura Medium" panose="020B0602020204020303" pitchFamily="34" charset="-79"/>
                <a:cs typeface="Futura Medium" panose="020B0602020204020303" pitchFamily="34" charset="-79"/>
              </a:rPr>
              <a:t>Perf différenciée, discussion ponctuelle de la dialectique moyen/fin</a:t>
            </a:r>
          </a:p>
        </p:txBody>
      </p:sp>
      <p:sp>
        <p:nvSpPr>
          <p:cNvPr id="8" name="ZoneTexte 7">
            <a:extLst>
              <a:ext uri="{FF2B5EF4-FFF2-40B4-BE49-F238E27FC236}">
                <a16:creationId xmlns:a16="http://schemas.microsoft.com/office/drawing/2014/main" id="{3B4029FA-8ACF-1DAA-AD4F-3C125D4CC70F}"/>
              </a:ext>
            </a:extLst>
          </p:cNvPr>
          <p:cNvSpPr txBox="1"/>
          <p:nvPr/>
        </p:nvSpPr>
        <p:spPr>
          <a:xfrm>
            <a:off x="1725771" y="5002859"/>
            <a:ext cx="7899041" cy="1261884"/>
          </a:xfrm>
          <a:prstGeom prst="rect">
            <a:avLst/>
          </a:prstGeom>
          <a:noFill/>
        </p:spPr>
        <p:txBody>
          <a:bodyPr wrap="square">
            <a:spAutoFit/>
          </a:bodyPr>
          <a:lstStyle/>
          <a:p>
            <a:pPr marL="285750" indent="-285750">
              <a:spcAft>
                <a:spcPts val="600"/>
              </a:spcAft>
              <a:buFont typeface="Arial" panose="020B0604020202020204" pitchFamily="34" charset="0"/>
              <a:buChar char="•"/>
            </a:pPr>
            <a:r>
              <a:rPr lang="fr-FR" sz="2200" dirty="0">
                <a:effectLst/>
                <a:latin typeface="Futura Medium" panose="020B0602020204020303" pitchFamily="34" charset="-79"/>
                <a:cs typeface="Futura Medium" panose="020B0602020204020303" pitchFamily="34" charset="-79"/>
              </a:rPr>
              <a:t>Articulation entr</a:t>
            </a:r>
            <a:r>
              <a:rPr lang="fr-FR" sz="2200" dirty="0">
                <a:latin typeface="Futura Medium" panose="020B0602020204020303" pitchFamily="34" charset="-79"/>
                <a:cs typeface="Futura Medium" panose="020B0602020204020303" pitchFamily="34" charset="-79"/>
              </a:rPr>
              <a:t>e les termes abordée mais </a:t>
            </a:r>
            <a:r>
              <a:rPr lang="fr-FR" sz="2200" dirty="0">
                <a:effectLst/>
                <a:latin typeface="Futura Medium" panose="020B0602020204020303" pitchFamily="34" charset="-79"/>
                <a:cs typeface="Futura Medium" panose="020B0602020204020303" pitchFamily="34" charset="-79"/>
              </a:rPr>
              <a:t>caricaturale</a:t>
            </a:r>
          </a:p>
          <a:p>
            <a:pPr marL="285750" indent="-285750">
              <a:spcAft>
                <a:spcPts val="600"/>
              </a:spcAft>
              <a:buFont typeface="Arial" panose="020B0604020202020204" pitchFamily="34" charset="0"/>
              <a:buChar char="•"/>
            </a:pPr>
            <a:r>
              <a:rPr lang="fr-FR" sz="2200" dirty="0">
                <a:latin typeface="Futura Medium" panose="020B0602020204020303" pitchFamily="34" charset="-79"/>
                <a:cs typeface="Futura Medium" panose="020B0602020204020303" pitchFamily="34" charset="-79"/>
              </a:rPr>
              <a:t>Connaissances inégales </a:t>
            </a:r>
            <a:r>
              <a:rPr lang="fr-FR" sz="2200" dirty="0">
                <a:latin typeface="Futura Medium" panose="020B0602020204020303" pitchFamily="34" charset="-79"/>
                <a:cs typeface="Futura Medium" panose="020B0602020204020303" pitchFamily="34" charset="-79"/>
                <a:sym typeface="Wingdings" pitchFamily="2" charset="2"/>
              </a:rPr>
              <a:t> argumentation « flottante »</a:t>
            </a:r>
          </a:p>
          <a:p>
            <a:pPr marL="285750" indent="-285750">
              <a:spcAft>
                <a:spcPts val="600"/>
              </a:spcAft>
              <a:buFont typeface="Arial" panose="020B0604020202020204" pitchFamily="34" charset="0"/>
              <a:buChar char="•"/>
            </a:pPr>
            <a:r>
              <a:rPr lang="fr-FR" sz="2200" dirty="0">
                <a:effectLst/>
                <a:latin typeface="Futura Medium" panose="020B0602020204020303" pitchFamily="34" charset="-79"/>
                <a:cs typeface="Futura Medium" panose="020B0602020204020303" pitchFamily="34" charset="-79"/>
              </a:rPr>
              <a:t>Utilisation du contexte comme « décor » sans réel appui</a:t>
            </a:r>
            <a:endParaRPr lang="fr-FR" sz="2200" dirty="0">
              <a:latin typeface="Futura Medium" panose="020B0602020204020303" pitchFamily="34" charset="-79"/>
              <a:cs typeface="Futura Medium" panose="020B0602020204020303" pitchFamily="34" charset="-79"/>
            </a:endParaRPr>
          </a:p>
        </p:txBody>
      </p:sp>
      <p:sp>
        <p:nvSpPr>
          <p:cNvPr id="9" name="Rectangle : coins arrondis 8">
            <a:extLst>
              <a:ext uri="{FF2B5EF4-FFF2-40B4-BE49-F238E27FC236}">
                <a16:creationId xmlns:a16="http://schemas.microsoft.com/office/drawing/2014/main" id="{C25B373E-3CD7-75CE-0696-35F57420E9A3}"/>
              </a:ext>
            </a:extLst>
          </p:cNvPr>
          <p:cNvSpPr/>
          <p:nvPr/>
        </p:nvSpPr>
        <p:spPr>
          <a:xfrm>
            <a:off x="353145" y="4784219"/>
            <a:ext cx="1111108" cy="1699164"/>
          </a:xfrm>
          <a:prstGeom prst="roundRect">
            <a:avLst/>
          </a:prstGeom>
          <a:solidFill>
            <a:schemeClr val="bg1"/>
          </a:solidFill>
          <a:ln w="57150">
            <a:solidFill>
              <a:srgbClr val="ED7D31">
                <a:alpha val="5333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fr-FR" sz="2400" b="1" dirty="0">
                <a:solidFill>
                  <a:schemeClr val="tx1"/>
                </a:solidFill>
                <a:latin typeface="Futura Condensed ExtraBold" panose="020B0602020204020303" pitchFamily="34" charset="-79"/>
                <a:cs typeface="Futura Condensed ExtraBold" panose="020B0602020204020303" pitchFamily="34" charset="-79"/>
              </a:rPr>
              <a:t>5,25 à 10,5</a:t>
            </a:r>
          </a:p>
        </p:txBody>
      </p:sp>
      <p:pic>
        <p:nvPicPr>
          <p:cNvPr id="2052" name="Picture 4" descr="Image vectorielle Stock High Medium Low priority square icon set. Clipart  image isolated on white background | Adobe Stock">
            <a:extLst>
              <a:ext uri="{FF2B5EF4-FFF2-40B4-BE49-F238E27FC236}">
                <a16:creationId xmlns:a16="http://schemas.microsoft.com/office/drawing/2014/main" id="{21F40CCF-634F-A93C-3C7E-05BEDF772489}"/>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38437" t="22586" r="39261" b="26496"/>
          <a:stretch/>
        </p:blipFill>
        <p:spPr bwMode="auto">
          <a:xfrm rot="644630">
            <a:off x="9820910" y="4487449"/>
            <a:ext cx="2008407" cy="2292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64723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262F24D-5DCC-F223-DEC1-628DD70764A7}"/>
              </a:ext>
            </a:extLst>
          </p:cNvPr>
          <p:cNvSpPr/>
          <p:nvPr/>
        </p:nvSpPr>
        <p:spPr>
          <a:xfrm>
            <a:off x="-200627" y="186309"/>
            <a:ext cx="12593255" cy="684000"/>
          </a:xfrm>
          <a:prstGeom prst="rect">
            <a:avLst/>
          </a:prstGeom>
          <a:solidFill>
            <a:schemeClr val="accent6">
              <a:lumMod val="40000"/>
              <a:lumOff val="60000"/>
              <a:alpha val="7803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000" b="1" i="1" spc="-1" dirty="0">
                <a:solidFill>
                  <a:schemeClr val="tx1"/>
                </a:solidFill>
                <a:latin typeface="FUTURA MEDIUM" panose="020B0602020204020303" pitchFamily="34" charset="-79"/>
                <a:cs typeface="FUTURA MEDIUM" panose="020B0602020204020303" pitchFamily="34" charset="-79"/>
              </a:rPr>
              <a:t>   </a:t>
            </a:r>
            <a:r>
              <a:rPr lang="fr-FR" sz="3000" b="1" i="1" strike="noStrike" spc="-1" dirty="0">
                <a:solidFill>
                  <a:schemeClr val="tx1"/>
                </a:solidFill>
                <a:latin typeface="FUTURA MEDIUM" panose="020B0602020204020303" pitchFamily="34" charset="-79"/>
                <a:cs typeface="FUTURA MEDIUM" panose="020B0602020204020303" pitchFamily="34" charset="-79"/>
              </a:rPr>
              <a:t>Niveau 3 – « Argumenté ; Production contextualisée et stabilisée »</a:t>
            </a:r>
            <a:endParaRPr lang="fr-FR" sz="3000" b="1" i="1" dirty="0">
              <a:solidFill>
                <a:schemeClr val="tx1"/>
              </a:solidFill>
              <a:latin typeface="FUTURA MEDIUM" panose="020B0602020204020303" pitchFamily="34" charset="-79"/>
              <a:cs typeface="FUTURA MEDIUM" panose="020B0602020204020303" pitchFamily="34" charset="-79"/>
            </a:endParaRPr>
          </a:p>
        </p:txBody>
      </p:sp>
      <p:sp>
        <p:nvSpPr>
          <p:cNvPr id="7" name="Rectangle : coins arrondis 6">
            <a:extLst>
              <a:ext uri="{FF2B5EF4-FFF2-40B4-BE49-F238E27FC236}">
                <a16:creationId xmlns:a16="http://schemas.microsoft.com/office/drawing/2014/main" id="{12668E3D-4129-5077-8E52-DCE7D2ECFBA8}"/>
              </a:ext>
            </a:extLst>
          </p:cNvPr>
          <p:cNvSpPr/>
          <p:nvPr/>
        </p:nvSpPr>
        <p:spPr>
          <a:xfrm>
            <a:off x="353145" y="4784219"/>
            <a:ext cx="1111108" cy="1699164"/>
          </a:xfrm>
          <a:prstGeom prst="roundRect">
            <a:avLst/>
          </a:prstGeom>
          <a:solidFill>
            <a:schemeClr val="bg1"/>
          </a:solidFill>
          <a:ln w="57150">
            <a:solidFill>
              <a:schemeClr val="accent6">
                <a:lumMod val="75000"/>
                <a:alpha val="53333"/>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fr-FR" sz="2400" b="1" dirty="0">
                <a:solidFill>
                  <a:schemeClr val="tx1"/>
                </a:solidFill>
                <a:latin typeface="Futura Condensed ExtraBold" panose="020B0602020204020303" pitchFamily="34" charset="-79"/>
                <a:cs typeface="Futura Condensed ExtraBold" panose="020B0602020204020303" pitchFamily="34" charset="-79"/>
              </a:rPr>
              <a:t>11 à 15,5</a:t>
            </a:r>
          </a:p>
        </p:txBody>
      </p:sp>
      <p:sp>
        <p:nvSpPr>
          <p:cNvPr id="8" name="Bulle ronde 7">
            <a:extLst>
              <a:ext uri="{FF2B5EF4-FFF2-40B4-BE49-F238E27FC236}">
                <a16:creationId xmlns:a16="http://schemas.microsoft.com/office/drawing/2014/main" id="{6178EE24-BD6F-0196-1339-B3827609CCE7}"/>
              </a:ext>
            </a:extLst>
          </p:cNvPr>
          <p:cNvSpPr/>
          <p:nvPr/>
        </p:nvSpPr>
        <p:spPr>
          <a:xfrm>
            <a:off x="3323101" y="4554551"/>
            <a:ext cx="5267085" cy="2158500"/>
          </a:xfrm>
          <a:prstGeom prst="wedgeEllipseCallout">
            <a:avLst>
              <a:gd name="adj1" fmla="val -30921"/>
              <a:gd name="adj2" fmla="val -62940"/>
            </a:avLst>
          </a:prstGeom>
          <a:solidFill>
            <a:schemeClr val="bg1"/>
          </a:solidFill>
          <a:ln>
            <a:solidFill>
              <a:schemeClr val="accent6">
                <a:lumMod val="75000"/>
                <a:alpha val="57255"/>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pPr>
            <a:r>
              <a:rPr lang="fr-FR" sz="2400" dirty="0">
                <a:solidFill>
                  <a:schemeClr val="tx1"/>
                </a:solidFill>
                <a:latin typeface="Futura Medium" panose="020B0602020204020303" pitchFamily="34" charset="-79"/>
                <a:cs typeface="Futura Medium" panose="020B0602020204020303" pitchFamily="34" charset="-79"/>
              </a:rPr>
              <a:t>Copie </a:t>
            </a:r>
            <a:r>
              <a:rPr lang="fr-FR" sz="2400" b="1" dirty="0">
                <a:solidFill>
                  <a:schemeClr val="accent6"/>
                </a:solidFill>
                <a:latin typeface="Futura Medium" panose="020B0602020204020303" pitchFamily="34" charset="-79"/>
                <a:cs typeface="Futura Medium" panose="020B0602020204020303" pitchFamily="34" charset="-79"/>
              </a:rPr>
              <a:t>explicative</a:t>
            </a:r>
            <a:r>
              <a:rPr lang="fr-FR" sz="2400" b="1" dirty="0">
                <a:solidFill>
                  <a:srgbClr val="ED7D31"/>
                </a:solidFill>
                <a:latin typeface="Futura Medium" panose="020B0602020204020303" pitchFamily="34" charset="-79"/>
                <a:cs typeface="Futura Medium" panose="020B0602020204020303" pitchFamily="34" charset="-79"/>
              </a:rPr>
              <a:t> </a:t>
            </a:r>
            <a:r>
              <a:rPr lang="fr-FR" sz="2400" dirty="0">
                <a:solidFill>
                  <a:schemeClr val="tx1"/>
                </a:solidFill>
                <a:latin typeface="Futura Medium" panose="020B0602020204020303" pitchFamily="34" charset="-79"/>
                <a:cs typeface="Futura Medium" panose="020B0602020204020303" pitchFamily="34" charset="-79"/>
              </a:rPr>
              <a:t>et </a:t>
            </a:r>
            <a:r>
              <a:rPr lang="fr-FR" sz="2400" b="1" dirty="0">
                <a:solidFill>
                  <a:schemeClr val="accent6"/>
                </a:solidFill>
                <a:latin typeface="Futura Medium" panose="020B0602020204020303" pitchFamily="34" charset="-79"/>
                <a:cs typeface="Futura Medium" panose="020B0602020204020303" pitchFamily="34" charset="-79"/>
              </a:rPr>
              <a:t>en partie « compréhensive » </a:t>
            </a:r>
            <a:r>
              <a:rPr lang="fr-FR" sz="2400" b="1" dirty="0">
                <a:solidFill>
                  <a:schemeClr val="tx1"/>
                </a:solidFill>
                <a:latin typeface="Futura Medium" panose="020B0602020204020303" pitchFamily="34" charset="-79"/>
                <a:cs typeface="Futura Medium" panose="020B0602020204020303" pitchFamily="34" charset="-79"/>
              </a:rPr>
              <a:t>= argumentation étayée</a:t>
            </a:r>
            <a:endParaRPr lang="fr-FR" sz="2400" b="1" dirty="0">
              <a:solidFill>
                <a:srgbClr val="FF0000"/>
              </a:solidFill>
              <a:latin typeface="Futura Medium" panose="020B0602020204020303" pitchFamily="34" charset="-79"/>
              <a:cs typeface="Futura Medium" panose="020B0602020204020303" pitchFamily="34" charset="-79"/>
            </a:endParaRPr>
          </a:p>
        </p:txBody>
      </p:sp>
      <p:sp>
        <p:nvSpPr>
          <p:cNvPr id="9" name="Bulle ronde 8">
            <a:extLst>
              <a:ext uri="{FF2B5EF4-FFF2-40B4-BE49-F238E27FC236}">
                <a16:creationId xmlns:a16="http://schemas.microsoft.com/office/drawing/2014/main" id="{4C0F0E04-7C76-75E0-FA64-392AF643406B}"/>
              </a:ext>
            </a:extLst>
          </p:cNvPr>
          <p:cNvSpPr/>
          <p:nvPr/>
        </p:nvSpPr>
        <p:spPr>
          <a:xfrm>
            <a:off x="111991" y="1327297"/>
            <a:ext cx="5773655" cy="3103941"/>
          </a:xfrm>
          <a:prstGeom prst="wedgeEllipseCallout">
            <a:avLst>
              <a:gd name="adj1" fmla="val 27501"/>
              <a:gd name="adj2" fmla="val -59198"/>
            </a:avLst>
          </a:prstGeom>
          <a:solidFill>
            <a:schemeClr val="bg1"/>
          </a:solidFill>
          <a:ln>
            <a:solidFill>
              <a:schemeClr val="accent6">
                <a:lumMod val="75000"/>
                <a:alpha val="57255"/>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spcAft>
                <a:spcPts val="600"/>
              </a:spcAft>
            </a:pPr>
            <a:r>
              <a:rPr lang="fr-FR" sz="2400" dirty="0">
                <a:solidFill>
                  <a:schemeClr val="tx1"/>
                </a:solidFill>
                <a:uFill>
                  <a:solidFill>
                    <a:schemeClr val="accent6"/>
                  </a:solidFill>
                </a:uFill>
                <a:latin typeface="Futura Medium" panose="020B0602020204020303" pitchFamily="34" charset="-79"/>
                <a:cs typeface="Futura Medium" panose="020B0602020204020303" pitchFamily="34" charset="-79"/>
              </a:rPr>
              <a:t>Différentes acceptions de la notion de performance s’inscrivant dans un </a:t>
            </a:r>
            <a:r>
              <a:rPr lang="fr-FR" sz="2400" b="1" u="sng" dirty="0">
                <a:solidFill>
                  <a:schemeClr val="tx1"/>
                </a:solidFill>
                <a:uFill>
                  <a:solidFill>
                    <a:schemeClr val="accent6"/>
                  </a:solidFill>
                </a:uFill>
                <a:latin typeface="Futura Medium" panose="020B0602020204020303" pitchFamily="34" charset="-79"/>
                <a:cs typeface="Futura Medium" panose="020B0602020204020303" pitchFamily="34" charset="-79"/>
              </a:rPr>
              <a:t>contexte</a:t>
            </a:r>
            <a:r>
              <a:rPr lang="fr-FR" sz="2400" dirty="0">
                <a:solidFill>
                  <a:schemeClr val="tx1"/>
                </a:solidFill>
                <a:uFill>
                  <a:solidFill>
                    <a:schemeClr val="accent6"/>
                  </a:solidFill>
                </a:uFill>
                <a:latin typeface="Futura Medium" panose="020B0602020204020303" pitchFamily="34" charset="-79"/>
                <a:cs typeface="Futura Medium" panose="020B0602020204020303" pitchFamily="34" charset="-79"/>
              </a:rPr>
              <a:t> plus précis où les </a:t>
            </a:r>
            <a:r>
              <a:rPr lang="fr-FR" sz="2400" u="sng" dirty="0">
                <a:solidFill>
                  <a:schemeClr val="tx1"/>
                </a:solidFill>
                <a:uFill>
                  <a:solidFill>
                    <a:schemeClr val="accent6"/>
                  </a:solidFill>
                </a:uFill>
                <a:latin typeface="Futura Medium" panose="020B0602020204020303" pitchFamily="34" charset="-79"/>
                <a:cs typeface="Futura Medium" panose="020B0602020204020303" pitchFamily="34" charset="-79"/>
              </a:rPr>
              <a:t>temporalités</a:t>
            </a:r>
            <a:r>
              <a:rPr lang="fr-FR" sz="2400" dirty="0">
                <a:solidFill>
                  <a:schemeClr val="tx1"/>
                </a:solidFill>
                <a:uFill>
                  <a:solidFill>
                    <a:schemeClr val="accent6"/>
                  </a:solidFill>
                </a:uFill>
                <a:latin typeface="Futura Medium" panose="020B0602020204020303" pitchFamily="34" charset="-79"/>
                <a:cs typeface="Futura Medium" panose="020B0602020204020303" pitchFamily="34" charset="-79"/>
              </a:rPr>
              <a:t> du sujet sont mieux repérées. </a:t>
            </a:r>
          </a:p>
        </p:txBody>
      </p:sp>
      <p:pic>
        <p:nvPicPr>
          <p:cNvPr id="4098" name="Picture 2" descr="Icône D'illustration Couleur Pour épisodique Pertinent Illustration de  Vecteur - Illustration du logotype, graphisme: 249644805">
            <a:extLst>
              <a:ext uri="{FF2B5EF4-FFF2-40B4-BE49-F238E27FC236}">
                <a16:creationId xmlns:a16="http://schemas.microsoft.com/office/drawing/2014/main" id="{7386FA2D-662C-8FFE-26F8-4410DCAC534D}"/>
              </a:ext>
            </a:extLst>
          </p:cNvPr>
          <p:cNvPicPr>
            <a:picLocks noChangeAspect="1" noChangeArrowheads="1"/>
          </p:cNvPicPr>
          <p:nvPr/>
        </p:nvPicPr>
        <p:blipFill rotWithShape="1">
          <a:blip r:embed="rId3">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l="34540" t="15962" r="11377" b="16433"/>
          <a:stretch/>
        </p:blipFill>
        <p:spPr bwMode="auto">
          <a:xfrm rot="694217">
            <a:off x="10465234" y="4590187"/>
            <a:ext cx="1514557" cy="1893196"/>
          </a:xfrm>
          <a:prstGeom prst="rect">
            <a:avLst/>
          </a:prstGeom>
          <a:noFill/>
          <a:extLst>
            <a:ext uri="{909E8E84-426E-40DD-AFC4-6F175D3DCCD1}">
              <a14:hiddenFill xmlns:a14="http://schemas.microsoft.com/office/drawing/2010/main">
                <a:solidFill>
                  <a:srgbClr val="FFFFFF"/>
                </a:solidFill>
              </a14:hiddenFill>
            </a:ext>
          </a:extLst>
        </p:spPr>
      </p:pic>
      <p:sp>
        <p:nvSpPr>
          <p:cNvPr id="3" name="Bulle ronde 8">
            <a:extLst>
              <a:ext uri="{FF2B5EF4-FFF2-40B4-BE49-F238E27FC236}">
                <a16:creationId xmlns:a16="http://schemas.microsoft.com/office/drawing/2014/main" id="{0FC9C4EC-5084-B892-E74B-F0EE8A4A9247}"/>
              </a:ext>
            </a:extLst>
          </p:cNvPr>
          <p:cNvSpPr/>
          <p:nvPr/>
        </p:nvSpPr>
        <p:spPr>
          <a:xfrm>
            <a:off x="5798372" y="1270948"/>
            <a:ext cx="6281637" cy="3186587"/>
          </a:xfrm>
          <a:prstGeom prst="wedgeEllipseCallout">
            <a:avLst>
              <a:gd name="adj1" fmla="val 27501"/>
              <a:gd name="adj2" fmla="val -59198"/>
            </a:avLst>
          </a:prstGeom>
          <a:solidFill>
            <a:schemeClr val="bg1"/>
          </a:solidFill>
          <a:ln>
            <a:solidFill>
              <a:schemeClr val="accent6">
                <a:lumMod val="75000"/>
                <a:alpha val="57255"/>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spcAft>
                <a:spcPts val="600"/>
              </a:spcAft>
            </a:pPr>
            <a:r>
              <a:rPr lang="fr-FR" sz="2400" dirty="0">
                <a:solidFill>
                  <a:schemeClr val="tx1"/>
                </a:solidFill>
                <a:uFill>
                  <a:solidFill>
                    <a:schemeClr val="accent6"/>
                  </a:solidFill>
                </a:uFill>
                <a:latin typeface="Futura Medium" panose="020B0602020204020303" pitchFamily="34" charset="-79"/>
                <a:cs typeface="Futura Medium" panose="020B0602020204020303" pitchFamily="34" charset="-79"/>
              </a:rPr>
              <a:t>L’adverbe « </a:t>
            </a:r>
            <a:r>
              <a:rPr lang="fr-FR" sz="2400" u="sng" dirty="0">
                <a:solidFill>
                  <a:schemeClr val="tx1"/>
                </a:solidFill>
                <a:uFill>
                  <a:solidFill>
                    <a:schemeClr val="accent6"/>
                  </a:solidFill>
                </a:uFill>
                <a:latin typeface="Futura Medium" panose="020B0602020204020303" pitchFamily="34" charset="-79"/>
                <a:cs typeface="Futura Medium" panose="020B0602020204020303" pitchFamily="34" charset="-79"/>
              </a:rPr>
              <a:t>davantage</a:t>
            </a:r>
            <a:r>
              <a:rPr lang="fr-FR" sz="2400" dirty="0">
                <a:solidFill>
                  <a:schemeClr val="tx1"/>
                </a:solidFill>
                <a:uFill>
                  <a:solidFill>
                    <a:schemeClr val="accent6"/>
                  </a:solidFill>
                </a:uFill>
                <a:latin typeface="Futura Medium" panose="020B0602020204020303" pitchFamily="34" charset="-79"/>
                <a:cs typeface="Futura Medium" panose="020B0602020204020303" pitchFamily="34" charset="-79"/>
              </a:rPr>
              <a:t> » est mobilisé. </a:t>
            </a:r>
          </a:p>
          <a:p>
            <a:pPr algn="ctr">
              <a:lnSpc>
                <a:spcPct val="112000"/>
              </a:lnSpc>
              <a:spcAft>
                <a:spcPts val="600"/>
              </a:spcAft>
            </a:pPr>
            <a:r>
              <a:rPr lang="fr-FR" sz="2400" u="sng" dirty="0">
                <a:solidFill>
                  <a:schemeClr val="tx1"/>
                </a:solidFill>
                <a:uFill>
                  <a:solidFill>
                    <a:schemeClr val="accent6"/>
                  </a:solidFill>
                </a:uFill>
                <a:latin typeface="Futura Medium" panose="020B0602020204020303" pitchFamily="34" charset="-79"/>
                <a:cs typeface="Futura Medium" panose="020B0602020204020303" pitchFamily="34" charset="-79"/>
              </a:rPr>
              <a:t>Connaissances</a:t>
            </a:r>
            <a:r>
              <a:rPr lang="fr-FR" sz="2400" dirty="0">
                <a:solidFill>
                  <a:schemeClr val="tx1"/>
                </a:solidFill>
                <a:uFill>
                  <a:solidFill>
                    <a:schemeClr val="accent6"/>
                  </a:solidFill>
                </a:uFill>
                <a:latin typeface="Futura Medium" panose="020B0602020204020303" pitchFamily="34" charset="-79"/>
                <a:cs typeface="Futura Medium" panose="020B0602020204020303" pitchFamily="34" charset="-79"/>
              </a:rPr>
              <a:t> appropriées mais peu référencées.</a:t>
            </a:r>
          </a:p>
          <a:p>
            <a:pPr algn="ctr">
              <a:lnSpc>
                <a:spcPct val="112000"/>
              </a:lnSpc>
              <a:spcAft>
                <a:spcPts val="600"/>
              </a:spcAft>
            </a:pPr>
            <a:r>
              <a:rPr lang="fr-FR" sz="2400" dirty="0">
                <a:solidFill>
                  <a:schemeClr val="tx1"/>
                </a:solidFill>
                <a:uFill>
                  <a:solidFill>
                    <a:schemeClr val="accent6"/>
                  </a:solidFill>
                </a:uFill>
                <a:latin typeface="Futura Medium" panose="020B0602020204020303" pitchFamily="34" charset="-79"/>
                <a:cs typeface="Futura Medium" panose="020B0602020204020303" pitchFamily="34" charset="-79"/>
              </a:rPr>
              <a:t>Les </a:t>
            </a:r>
            <a:r>
              <a:rPr lang="fr-FR" sz="2400" u="sng" dirty="0">
                <a:solidFill>
                  <a:schemeClr val="tx1"/>
                </a:solidFill>
                <a:uFill>
                  <a:solidFill>
                    <a:schemeClr val="accent6"/>
                  </a:solidFill>
                </a:uFill>
                <a:latin typeface="Futura Medium" panose="020B0602020204020303" pitchFamily="34" charset="-79"/>
                <a:cs typeface="Futura Medium" panose="020B0602020204020303" pitchFamily="34" charset="-79"/>
              </a:rPr>
              <a:t>contextes</a:t>
            </a:r>
            <a:r>
              <a:rPr lang="fr-FR" sz="2400" dirty="0">
                <a:solidFill>
                  <a:schemeClr val="tx1"/>
                </a:solidFill>
                <a:uFill>
                  <a:solidFill>
                    <a:schemeClr val="accent6"/>
                  </a:solidFill>
                </a:uFill>
                <a:latin typeface="Futura Medium" panose="020B0602020204020303" pitchFamily="34" charset="-79"/>
                <a:cs typeface="Futura Medium" panose="020B0602020204020303" pitchFamily="34" charset="-79"/>
              </a:rPr>
              <a:t> et </a:t>
            </a:r>
            <a:r>
              <a:rPr lang="fr-FR" sz="2400" u="sng" dirty="0">
                <a:solidFill>
                  <a:schemeClr val="tx1"/>
                </a:solidFill>
                <a:uFill>
                  <a:solidFill>
                    <a:schemeClr val="accent6"/>
                  </a:solidFill>
                </a:uFill>
                <a:latin typeface="Futura Medium" panose="020B0602020204020303" pitchFamily="34" charset="-79"/>
                <a:cs typeface="Futura Medium" panose="020B0602020204020303" pitchFamily="34" charset="-79"/>
              </a:rPr>
              <a:t>nuances</a:t>
            </a:r>
            <a:r>
              <a:rPr lang="fr-FR" sz="2400" dirty="0">
                <a:solidFill>
                  <a:schemeClr val="tx1"/>
                </a:solidFill>
                <a:uFill>
                  <a:solidFill>
                    <a:schemeClr val="accent6"/>
                  </a:solidFill>
                </a:uFill>
                <a:latin typeface="Futura Medium" panose="020B0602020204020303" pitchFamily="34" charset="-79"/>
                <a:cs typeface="Futura Medium" panose="020B0602020204020303" pitchFamily="34" charset="-79"/>
              </a:rPr>
              <a:t> viennent étayer l’argumentation</a:t>
            </a:r>
          </a:p>
        </p:txBody>
      </p:sp>
    </p:spTree>
    <p:extLst>
      <p:ext uri="{BB962C8B-B14F-4D97-AF65-F5344CB8AC3E}">
        <p14:creationId xmlns:p14="http://schemas.microsoft.com/office/powerpoint/2010/main" val="3847698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D57E9A42-EDDD-3ECB-5205-AAEFBE21F7D9}"/>
              </a:ext>
            </a:extLst>
          </p:cNvPr>
          <p:cNvSpPr txBox="1">
            <a:spLocks/>
          </p:cNvSpPr>
          <p:nvPr/>
        </p:nvSpPr>
        <p:spPr>
          <a:xfrm>
            <a:off x="95176" y="1383908"/>
            <a:ext cx="11351623" cy="49318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2400"/>
              </a:spcAft>
              <a:buNone/>
            </a:pPr>
            <a:r>
              <a:rPr lang="fr-FR" sz="2400" b="1" dirty="0">
                <a:latin typeface="FUTURA MEDIUM" panose="020B0602020204020303" pitchFamily="34" charset="-79"/>
                <a:cs typeface="FUTURA MEDIUM" panose="020B0602020204020303" pitchFamily="34" charset="-79"/>
                <a:sym typeface="Wingdings" pitchFamily="2" charset="2"/>
              </a:rPr>
              <a:t></a:t>
            </a:r>
            <a:r>
              <a:rPr lang="fr-FR" sz="2400" b="1" dirty="0">
                <a:solidFill>
                  <a:srgbClr val="FF0000"/>
                </a:solidFill>
                <a:latin typeface="FUTURA MEDIUM" panose="020B0602020204020303" pitchFamily="34" charset="-79"/>
                <a:cs typeface="FUTURA MEDIUM" panose="020B0602020204020303" pitchFamily="34" charset="-79"/>
                <a:sym typeface="Wingdings" panose="05000000000000000000" pitchFamily="2" charset="2"/>
              </a:rPr>
              <a:t> </a:t>
            </a:r>
            <a:r>
              <a:rPr lang="fr-FR" sz="2400" b="1" dirty="0">
                <a:latin typeface="FUTURA MEDIUM" panose="020B0602020204020303" pitchFamily="34" charset="-79"/>
                <a:cs typeface="FUTURA MEDIUM" panose="020B0602020204020303" pitchFamily="34" charset="-79"/>
                <a:sym typeface="Wingdings" panose="05000000000000000000" pitchFamily="2" charset="2"/>
              </a:rPr>
              <a:t>Sites en ligne: Pepsteam, EPS Regal, Simplissime EPS…</a:t>
            </a:r>
          </a:p>
          <a:p>
            <a:pPr lvl="1">
              <a:spcBef>
                <a:spcPts val="0"/>
              </a:spcBef>
              <a:spcAft>
                <a:spcPts val="2400"/>
              </a:spcAft>
            </a:pPr>
            <a:r>
              <a:rPr lang="fr-FR" sz="2000" dirty="0">
                <a:latin typeface="Futura Medium" panose="020B0602020204020303" pitchFamily="34" charset="-79"/>
                <a:cs typeface="Futura Medium" panose="020B0602020204020303" pitchFamily="34" charset="-79"/>
                <a:sym typeface="Wingdings" panose="05000000000000000000" pitchFamily="2" charset="2"/>
              </a:rPr>
              <a:t>EPS MANIA : </a:t>
            </a:r>
            <a:r>
              <a:rPr lang="fr-FR" sz="2000" dirty="0">
                <a:latin typeface="Futura Medium" panose="020B0602020204020303" pitchFamily="34" charset="-79"/>
                <a:cs typeface="Futura Medium" panose="020B0602020204020303" pitchFamily="34" charset="-79"/>
                <a:sym typeface="Wingdings" panose="05000000000000000000" pitchFamily="2" charset="2"/>
                <a:hlinkClick r:id="rId2"/>
              </a:rPr>
              <a:t>https://www.epsmania.com/les-autres-sites-eps.html</a:t>
            </a:r>
            <a:endParaRPr lang="fr-FR" sz="2000" dirty="0">
              <a:latin typeface="Futura Medium" panose="020B0602020204020303" pitchFamily="34" charset="-79"/>
              <a:cs typeface="Futura Medium" panose="020B0602020204020303" pitchFamily="34" charset="-79"/>
              <a:sym typeface="Wingdings" panose="05000000000000000000" pitchFamily="2" charset="2"/>
            </a:endParaRPr>
          </a:p>
          <a:p>
            <a:pPr lvl="1">
              <a:spcBef>
                <a:spcPts val="0"/>
              </a:spcBef>
              <a:spcAft>
                <a:spcPts val="2400"/>
              </a:spcAft>
            </a:pPr>
            <a:r>
              <a:rPr lang="fr-FR" sz="2000" dirty="0">
                <a:latin typeface="Futura Medium" panose="020B0602020204020303" pitchFamily="34" charset="-79"/>
                <a:cs typeface="Futura Medium" panose="020B0602020204020303" pitchFamily="34" charset="-79"/>
                <a:sym typeface="Wingdings" panose="05000000000000000000" pitchFamily="2" charset="2"/>
              </a:rPr>
              <a:t>E1 : </a:t>
            </a:r>
            <a:r>
              <a:rPr lang="fr-FR" sz="2000" dirty="0">
                <a:latin typeface="Futura Medium" panose="020B0602020204020303" pitchFamily="34" charset="-79"/>
                <a:cs typeface="Futura Medium" panose="020B0602020204020303" pitchFamily="34" charset="-79"/>
                <a:sym typeface="Wingdings" panose="05000000000000000000" pitchFamily="2" charset="2"/>
                <a:hlinkClick r:id="rId3"/>
              </a:rPr>
              <a:t>https://www.yvestravaillot.com/sujets/</a:t>
            </a:r>
            <a:endParaRPr lang="fr-FR" sz="2000" dirty="0">
              <a:latin typeface="Futura Medium" panose="020B0602020204020303" pitchFamily="34" charset="-79"/>
              <a:cs typeface="Futura Medium" panose="020B0602020204020303" pitchFamily="34" charset="-79"/>
              <a:sym typeface="Wingdings" panose="05000000000000000000" pitchFamily="2" charset="2"/>
            </a:endParaRPr>
          </a:p>
          <a:p>
            <a:pPr lvl="1">
              <a:spcBef>
                <a:spcPts val="0"/>
              </a:spcBef>
              <a:spcAft>
                <a:spcPts val="2400"/>
              </a:spcAft>
            </a:pPr>
            <a:r>
              <a:rPr lang="fr-FR" sz="2000" dirty="0">
                <a:latin typeface="Futura Medium" panose="020B0602020204020303" pitchFamily="34" charset="-79"/>
                <a:cs typeface="Futura Medium" panose="020B0602020204020303" pitchFamily="34" charset="-79"/>
                <a:sym typeface="Wingdings" panose="05000000000000000000" pitchFamily="2" charset="2"/>
              </a:rPr>
              <a:t>SNEP : </a:t>
            </a:r>
            <a:r>
              <a:rPr lang="fr-FR" sz="2000" dirty="0">
                <a:latin typeface="Futura Medium" panose="020B0602020204020303" pitchFamily="34" charset="-79"/>
                <a:cs typeface="Futura Medium" panose="020B0602020204020303" pitchFamily="34" charset="-79"/>
                <a:sym typeface="Wingdings" panose="05000000000000000000" pitchFamily="2" charset="2"/>
                <a:hlinkClick r:id="rId4"/>
              </a:rPr>
              <a:t>https://lesite.snepfsu.fr/sujets/ma-carriere/concours/</a:t>
            </a:r>
            <a:endParaRPr lang="fr-FR" sz="2000" dirty="0">
              <a:latin typeface="Futura Medium" panose="020B0602020204020303" pitchFamily="34" charset="-79"/>
              <a:cs typeface="Futura Medium" panose="020B0602020204020303" pitchFamily="34" charset="-79"/>
              <a:sym typeface="Wingdings" panose="05000000000000000000" pitchFamily="2" charset="2"/>
            </a:endParaRPr>
          </a:p>
          <a:p>
            <a:pPr lvl="1">
              <a:spcBef>
                <a:spcPts val="0"/>
              </a:spcBef>
              <a:spcAft>
                <a:spcPts val="2400"/>
              </a:spcAft>
            </a:pPr>
            <a:r>
              <a:rPr lang="fr-FR" sz="2000" dirty="0">
                <a:latin typeface="Futura Medium" panose="020B0602020204020303" pitchFamily="34" charset="-79"/>
                <a:cs typeface="Futura Medium" panose="020B0602020204020303" pitchFamily="34" charset="-79"/>
                <a:sym typeface="Wingdings" panose="05000000000000000000" pitchFamily="2" charset="2"/>
              </a:rPr>
              <a:t>A3EPS : </a:t>
            </a:r>
            <a:r>
              <a:rPr lang="fr-FR" sz="2000" dirty="0">
                <a:latin typeface="Futura Medium" panose="020B0602020204020303" pitchFamily="34" charset="-79"/>
                <a:cs typeface="Futura Medium" panose="020B0602020204020303" pitchFamily="34" charset="-79"/>
                <a:sym typeface="Wingdings" panose="05000000000000000000" pitchFamily="2" charset="2"/>
                <a:hlinkClick r:id="rId5"/>
              </a:rPr>
              <a:t>https://www.associationa3.com/ecrit-1</a:t>
            </a:r>
            <a:endParaRPr lang="fr-FR" sz="2000" dirty="0">
              <a:latin typeface="Futura Medium" panose="020B0602020204020303" pitchFamily="34" charset="-79"/>
              <a:cs typeface="Futura Medium" panose="020B0602020204020303" pitchFamily="34" charset="-79"/>
              <a:sym typeface="Wingdings" panose="05000000000000000000" pitchFamily="2" charset="2"/>
            </a:endParaRPr>
          </a:p>
          <a:p>
            <a:pPr lvl="1">
              <a:spcBef>
                <a:spcPts val="0"/>
              </a:spcBef>
              <a:spcAft>
                <a:spcPts val="2400"/>
              </a:spcAft>
            </a:pPr>
            <a:r>
              <a:rPr lang="fr-FR" sz="2000" dirty="0">
                <a:latin typeface="Futura Medium" panose="020B0602020204020303" pitchFamily="34" charset="-79"/>
                <a:cs typeface="Futura Medium" panose="020B0602020204020303" pitchFamily="34" charset="-79"/>
                <a:sym typeface="Wingdings" panose="05000000000000000000" pitchFamily="2" charset="2"/>
              </a:rPr>
              <a:t>AEEPS : </a:t>
            </a:r>
            <a:r>
              <a:rPr lang="fr-FR" sz="2000" dirty="0">
                <a:latin typeface="Futura Medium" panose="020B0602020204020303" pitchFamily="34" charset="-79"/>
                <a:cs typeface="Futura Medium" panose="020B0602020204020303" pitchFamily="34" charset="-79"/>
                <a:sym typeface="Wingdings" panose="05000000000000000000" pitchFamily="2" charset="2"/>
                <a:hlinkClick r:id="rId6"/>
              </a:rPr>
              <a:t>https</a:t>
            </a:r>
            <a:r>
              <a:rPr lang="fr-FR" sz="1600" dirty="0">
                <a:latin typeface="Futura Medium" panose="020B0602020204020303" pitchFamily="34" charset="-79"/>
                <a:cs typeface="Futura Medium" panose="020B0602020204020303" pitchFamily="34" charset="-79"/>
                <a:sym typeface="Wingdings" panose="05000000000000000000" pitchFamily="2" charset="2"/>
                <a:hlinkClick r:id="rId6"/>
              </a:rPr>
              <a:t>://www.aeeps.org/</a:t>
            </a:r>
            <a:endParaRPr lang="fr-FR" sz="1600" dirty="0">
              <a:latin typeface="Futura Medium" panose="020B0602020204020303" pitchFamily="34" charset="-79"/>
              <a:cs typeface="Futura Medium" panose="020B0602020204020303" pitchFamily="34" charset="-79"/>
              <a:sym typeface="Wingdings" panose="05000000000000000000" pitchFamily="2" charset="2"/>
            </a:endParaRPr>
          </a:p>
          <a:p>
            <a:pPr marL="0" indent="0">
              <a:spcBef>
                <a:spcPts val="0"/>
              </a:spcBef>
              <a:spcAft>
                <a:spcPts val="1200"/>
              </a:spcAft>
              <a:buNone/>
            </a:pPr>
            <a:endParaRPr lang="fr-FR" sz="2400" dirty="0">
              <a:latin typeface="Futura Medium" panose="020B0602020204020303" pitchFamily="34" charset="-79"/>
              <a:cs typeface="Futura Medium" panose="020B0602020204020303" pitchFamily="34" charset="-79"/>
              <a:sym typeface="Wingdings" panose="05000000000000000000" pitchFamily="2" charset="2"/>
            </a:endParaRPr>
          </a:p>
          <a:p>
            <a:pPr>
              <a:spcBef>
                <a:spcPts val="0"/>
              </a:spcBef>
              <a:spcAft>
                <a:spcPts val="1200"/>
              </a:spcAft>
            </a:pPr>
            <a:endParaRPr lang="fr-FR" sz="2400" dirty="0">
              <a:latin typeface="Futura Medium" panose="020B0602020204020303" pitchFamily="34" charset="-79"/>
              <a:cs typeface="Futura Medium" panose="020B0602020204020303" pitchFamily="34" charset="-79"/>
              <a:sym typeface="Wingdings" panose="05000000000000000000" pitchFamily="2" charset="2"/>
            </a:endParaRPr>
          </a:p>
        </p:txBody>
      </p:sp>
      <p:pic>
        <p:nvPicPr>
          <p:cNvPr id="6" name="Image 5">
            <a:extLst>
              <a:ext uri="{FF2B5EF4-FFF2-40B4-BE49-F238E27FC236}">
                <a16:creationId xmlns:a16="http://schemas.microsoft.com/office/drawing/2014/main" id="{7049AF32-81CB-A4B9-6C7B-F14E64F18561}"/>
              </a:ext>
            </a:extLst>
          </p:cNvPr>
          <p:cNvPicPr>
            <a:picLocks noChangeAspect="1"/>
          </p:cNvPicPr>
          <p:nvPr/>
        </p:nvPicPr>
        <p:blipFill>
          <a:blip r:embed="rId7"/>
          <a:srcRect b="75417"/>
          <a:stretch/>
        </p:blipFill>
        <p:spPr>
          <a:xfrm>
            <a:off x="121787" y="5562783"/>
            <a:ext cx="4939760" cy="1212373"/>
          </a:xfrm>
          <a:prstGeom prst="rect">
            <a:avLst/>
          </a:prstGeom>
          <a:ln w="12700">
            <a:solidFill>
              <a:schemeClr val="tx2">
                <a:lumMod val="50000"/>
              </a:schemeClr>
            </a:solidFill>
          </a:ln>
        </p:spPr>
      </p:pic>
      <p:pic>
        <p:nvPicPr>
          <p:cNvPr id="6146" name="Picture 2" descr="EPS MANIA - EPS Mania">
            <a:extLst>
              <a:ext uri="{FF2B5EF4-FFF2-40B4-BE49-F238E27FC236}">
                <a16:creationId xmlns:a16="http://schemas.microsoft.com/office/drawing/2014/main" id="{C6F41F46-2467-9C01-7153-3FE1B89638B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48235">
            <a:off x="9363919" y="1004189"/>
            <a:ext cx="2260319" cy="144041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Accueil - Le Site du SNEP-FSU">
            <a:extLst>
              <a:ext uri="{FF2B5EF4-FFF2-40B4-BE49-F238E27FC236}">
                <a16:creationId xmlns:a16="http://schemas.microsoft.com/office/drawing/2014/main" id="{773D5B22-4C3E-893C-C579-419A18FD7B7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979437" y="2791929"/>
            <a:ext cx="2801073" cy="768836"/>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Département 2SEP - A3 : Association des actuels et anciens élèves du  département 2SEP de l'ENS Rennes">
            <a:extLst>
              <a:ext uri="{FF2B5EF4-FFF2-40B4-BE49-F238E27FC236}">
                <a16:creationId xmlns:a16="http://schemas.microsoft.com/office/drawing/2014/main" id="{12FC68D4-F10C-FD54-E792-380839F7455D}"/>
              </a:ext>
            </a:extLst>
          </p:cNvPr>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7261">
            <a:off x="7415046" y="3257332"/>
            <a:ext cx="1487188" cy="1425167"/>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AEEPS | Paris">
            <a:extLst>
              <a:ext uri="{FF2B5EF4-FFF2-40B4-BE49-F238E27FC236}">
                <a16:creationId xmlns:a16="http://schemas.microsoft.com/office/drawing/2014/main" id="{01AD93E8-7061-7EA2-5FC8-1B0ED22BBDE9}"/>
              </a:ext>
            </a:extLst>
          </p:cNvPr>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19356" y="5175419"/>
            <a:ext cx="4686300" cy="17272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8F9DFF2-71F3-8187-1E35-6428E3B5B62D}"/>
              </a:ext>
            </a:extLst>
          </p:cNvPr>
          <p:cNvSpPr/>
          <p:nvPr/>
        </p:nvSpPr>
        <p:spPr>
          <a:xfrm>
            <a:off x="-200628" y="212794"/>
            <a:ext cx="12593255" cy="661082"/>
          </a:xfrm>
          <a:prstGeom prst="rect">
            <a:avLst/>
          </a:prstGeom>
          <a:solidFill>
            <a:srgbClr val="A91E4F">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strike="noStrike" cap="small" spc="-1" dirty="0">
                <a:solidFill>
                  <a:schemeClr val="tx1"/>
                </a:solidFill>
                <a:latin typeface="Futura Condensed ExtraBold" panose="020B0602020204020303" pitchFamily="34" charset="-79"/>
                <a:cs typeface="Futura Condensed ExtraBold" panose="020B0602020204020303" pitchFamily="34" charset="-79"/>
              </a:rPr>
              <a:t>Annexes – Des ressources</a:t>
            </a:r>
            <a:endParaRPr lang="fr-FR" sz="4400" b="1" cap="small" dirty="0">
              <a:solidFill>
                <a:schemeClr val="tx1"/>
              </a:solidFill>
              <a:latin typeface="Futura Condensed ExtraBold" panose="020B0602020204020303" pitchFamily="34" charset="-79"/>
              <a:cs typeface="Futura Condensed ExtraBold" panose="020B0602020204020303" pitchFamily="34" charset="-79"/>
            </a:endParaRPr>
          </a:p>
        </p:txBody>
      </p:sp>
      <p:pic>
        <p:nvPicPr>
          <p:cNvPr id="5" name="Image 4">
            <a:extLst>
              <a:ext uri="{FF2B5EF4-FFF2-40B4-BE49-F238E27FC236}">
                <a16:creationId xmlns:a16="http://schemas.microsoft.com/office/drawing/2014/main" id="{6C4DD467-A386-E81C-4160-59E2C6531F0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151901" y="4188468"/>
            <a:ext cx="2367455" cy="2367455"/>
          </a:xfrm>
          <a:prstGeom prst="rect">
            <a:avLst/>
          </a:prstGeom>
        </p:spPr>
      </p:pic>
    </p:spTree>
    <p:extLst>
      <p:ext uri="{BB962C8B-B14F-4D97-AF65-F5344CB8AC3E}">
        <p14:creationId xmlns:p14="http://schemas.microsoft.com/office/powerpoint/2010/main" val="171691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B19407-A13D-4578-965F-BC9948FCCBED}"/>
              </a:ext>
            </a:extLst>
          </p:cNvPr>
          <p:cNvSpPr>
            <a:spLocks noGrp="1"/>
          </p:cNvSpPr>
          <p:nvPr/>
        </p:nvSpPr>
        <p:spPr>
          <a:xfrm>
            <a:off x="318052" y="1722797"/>
            <a:ext cx="11555896" cy="3412405"/>
          </a:xfrm>
          <a:prstGeom prst="rect">
            <a:avLst/>
          </a:prstGeom>
        </p:spPr>
        <p:txBody>
          <a:bodyPr vert="horz" lIns="91440" tIns="45720" rIns="91440" bIns="45720" rtlCol="0" anchor="b">
            <a:noAutofit/>
          </a:bodyPr>
          <a:lstStyle>
            <a:lvl1pPr algn="l" defTabSz="457200"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R="0" lvl="0" defTabSz="914400" rtl="0" eaLnBrk="1" fontAlgn="auto" latinLnBrk="0" hangingPunct="1">
              <a:lnSpc>
                <a:spcPct val="90000"/>
              </a:lnSpc>
              <a:spcBef>
                <a:spcPts val="1200"/>
              </a:spcBef>
              <a:spcAft>
                <a:spcPts val="0"/>
              </a:spcAft>
              <a:tabLst/>
              <a:defRPr/>
            </a:pPr>
            <a:endParaRPr lang="fr-FR" sz="8800" b="1" dirty="0">
              <a:solidFill>
                <a:schemeClr val="tx1">
                  <a:lumMod val="50000"/>
                </a:schemeClr>
              </a:solidFill>
              <a:latin typeface="Rockwell" panose="02060603020205020403" pitchFamily="18" charset="0"/>
            </a:endParaRPr>
          </a:p>
        </p:txBody>
      </p:sp>
      <p:sp>
        <p:nvSpPr>
          <p:cNvPr id="9" name="ZoneTexte 8">
            <a:extLst>
              <a:ext uri="{FF2B5EF4-FFF2-40B4-BE49-F238E27FC236}">
                <a16:creationId xmlns:a16="http://schemas.microsoft.com/office/drawing/2014/main" id="{F94D8565-EEA0-0F63-C05B-40439E4EB9C5}"/>
              </a:ext>
            </a:extLst>
          </p:cNvPr>
          <p:cNvSpPr txBox="1"/>
          <p:nvPr/>
        </p:nvSpPr>
        <p:spPr>
          <a:xfrm>
            <a:off x="231227" y="4867479"/>
            <a:ext cx="11729545" cy="369332"/>
          </a:xfrm>
          <a:prstGeom prst="rect">
            <a:avLst/>
          </a:prstGeom>
          <a:noFill/>
        </p:spPr>
        <p:txBody>
          <a:bodyPr wrap="square" rtlCol="0">
            <a:spAutoFit/>
          </a:bodyPr>
          <a:lstStyle/>
          <a:p>
            <a:endParaRPr lang="fr-FR" dirty="0"/>
          </a:p>
        </p:txBody>
      </p:sp>
      <p:sp>
        <p:nvSpPr>
          <p:cNvPr id="5" name="Rectangle 4">
            <a:extLst>
              <a:ext uri="{FF2B5EF4-FFF2-40B4-BE49-F238E27FC236}">
                <a16:creationId xmlns:a16="http://schemas.microsoft.com/office/drawing/2014/main" id="{37038F5A-4A98-7107-146A-457A7D4DAC62}"/>
              </a:ext>
            </a:extLst>
          </p:cNvPr>
          <p:cNvSpPr/>
          <p:nvPr/>
        </p:nvSpPr>
        <p:spPr>
          <a:xfrm>
            <a:off x="-200627" y="186309"/>
            <a:ext cx="12593255" cy="684000"/>
          </a:xfrm>
          <a:prstGeom prst="rect">
            <a:avLst/>
          </a:prstGeom>
          <a:solidFill>
            <a:schemeClr val="accent6">
              <a:lumMod val="40000"/>
              <a:lumOff val="60000"/>
              <a:alpha val="7803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000" b="1" i="1" spc="-1" dirty="0">
                <a:solidFill>
                  <a:schemeClr val="tx1"/>
                </a:solidFill>
                <a:latin typeface="FUTURA MEDIUM" panose="020B0602020204020303" pitchFamily="34" charset="-79"/>
                <a:cs typeface="FUTURA MEDIUM" panose="020B0602020204020303" pitchFamily="34" charset="-79"/>
              </a:rPr>
              <a:t>   </a:t>
            </a:r>
            <a:r>
              <a:rPr lang="fr-FR" sz="3000" b="1" i="1" strike="noStrike" spc="-1" dirty="0">
                <a:solidFill>
                  <a:schemeClr val="tx1"/>
                </a:solidFill>
                <a:latin typeface="FUTURA MEDIUM" panose="020B0602020204020303" pitchFamily="34" charset="-79"/>
                <a:cs typeface="FUTURA MEDIUM" panose="020B0602020204020303" pitchFamily="34" charset="-79"/>
              </a:rPr>
              <a:t>Niveau 3 – « Argumenté ; Production contextualisée et stabilisée »</a:t>
            </a:r>
            <a:endParaRPr lang="fr-FR" sz="3000" b="1" i="1" dirty="0">
              <a:solidFill>
                <a:schemeClr val="tx1"/>
              </a:solidFill>
              <a:latin typeface="FUTURA MEDIUM" panose="020B0602020204020303" pitchFamily="34" charset="-79"/>
              <a:cs typeface="FUTURA MEDIUM" panose="020B0602020204020303" pitchFamily="34" charset="-79"/>
            </a:endParaRPr>
          </a:p>
        </p:txBody>
      </p:sp>
      <p:pic>
        <p:nvPicPr>
          <p:cNvPr id="7" name="Image 6">
            <a:extLst>
              <a:ext uri="{FF2B5EF4-FFF2-40B4-BE49-F238E27FC236}">
                <a16:creationId xmlns:a16="http://schemas.microsoft.com/office/drawing/2014/main" id="{FD287D0C-F059-B784-C59C-6BF17B310F7C}"/>
              </a:ext>
            </a:extLst>
          </p:cNvPr>
          <p:cNvPicPr>
            <a:picLocks noChangeAspect="1"/>
          </p:cNvPicPr>
          <p:nvPr/>
        </p:nvPicPr>
        <p:blipFill>
          <a:blip r:embed="rId2"/>
          <a:stretch>
            <a:fillRect/>
          </a:stretch>
        </p:blipFill>
        <p:spPr>
          <a:xfrm>
            <a:off x="4858" y="935699"/>
            <a:ext cx="11183095" cy="5475859"/>
          </a:xfrm>
          <a:prstGeom prst="rect">
            <a:avLst/>
          </a:prstGeom>
        </p:spPr>
      </p:pic>
    </p:spTree>
    <p:extLst>
      <p:ext uri="{BB962C8B-B14F-4D97-AF65-F5344CB8AC3E}">
        <p14:creationId xmlns:p14="http://schemas.microsoft.com/office/powerpoint/2010/main" val="34682741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6C905-7BBB-5B73-4800-2D40D1D0C6C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9BE71A1-5732-A852-5A7A-9E8E71D53F80}"/>
              </a:ext>
            </a:extLst>
          </p:cNvPr>
          <p:cNvSpPr>
            <a:spLocks noGrp="1"/>
          </p:cNvSpPr>
          <p:nvPr/>
        </p:nvSpPr>
        <p:spPr>
          <a:xfrm>
            <a:off x="318052" y="1722797"/>
            <a:ext cx="11555896" cy="3412405"/>
          </a:xfrm>
          <a:prstGeom prst="rect">
            <a:avLst/>
          </a:prstGeom>
        </p:spPr>
        <p:txBody>
          <a:bodyPr vert="horz" lIns="91440" tIns="45720" rIns="91440" bIns="45720" rtlCol="0" anchor="b">
            <a:noAutofit/>
          </a:bodyPr>
          <a:lstStyle>
            <a:lvl1pPr algn="l" defTabSz="457200"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R="0" lvl="0" defTabSz="914400" rtl="0" eaLnBrk="1" fontAlgn="auto" latinLnBrk="0" hangingPunct="1">
              <a:lnSpc>
                <a:spcPct val="90000"/>
              </a:lnSpc>
              <a:spcBef>
                <a:spcPts val="1200"/>
              </a:spcBef>
              <a:spcAft>
                <a:spcPts val="0"/>
              </a:spcAft>
              <a:tabLst/>
              <a:defRPr/>
            </a:pPr>
            <a:endParaRPr lang="fr-FR" sz="8800" b="1" dirty="0">
              <a:solidFill>
                <a:schemeClr val="tx1">
                  <a:lumMod val="50000"/>
                </a:schemeClr>
              </a:solidFill>
              <a:latin typeface="Rockwell" panose="02060603020205020403" pitchFamily="18" charset="0"/>
            </a:endParaRPr>
          </a:p>
        </p:txBody>
      </p:sp>
      <p:sp>
        <p:nvSpPr>
          <p:cNvPr id="9" name="ZoneTexte 8">
            <a:extLst>
              <a:ext uri="{FF2B5EF4-FFF2-40B4-BE49-F238E27FC236}">
                <a16:creationId xmlns:a16="http://schemas.microsoft.com/office/drawing/2014/main" id="{2E80ADC9-03F4-4363-7D5F-B850BAD08E55}"/>
              </a:ext>
            </a:extLst>
          </p:cNvPr>
          <p:cNvSpPr txBox="1"/>
          <p:nvPr/>
        </p:nvSpPr>
        <p:spPr>
          <a:xfrm>
            <a:off x="231227" y="4867479"/>
            <a:ext cx="11729545" cy="369332"/>
          </a:xfrm>
          <a:prstGeom prst="rect">
            <a:avLst/>
          </a:prstGeom>
          <a:noFill/>
        </p:spPr>
        <p:txBody>
          <a:bodyPr wrap="square" rtlCol="0">
            <a:spAutoFit/>
          </a:bodyPr>
          <a:lstStyle/>
          <a:p>
            <a:endParaRPr lang="fr-FR" dirty="0"/>
          </a:p>
        </p:txBody>
      </p:sp>
      <p:sp>
        <p:nvSpPr>
          <p:cNvPr id="5" name="Rectangle 4">
            <a:extLst>
              <a:ext uri="{FF2B5EF4-FFF2-40B4-BE49-F238E27FC236}">
                <a16:creationId xmlns:a16="http://schemas.microsoft.com/office/drawing/2014/main" id="{F79253E7-DC31-4C06-650F-4A628DC1FAA4}"/>
              </a:ext>
            </a:extLst>
          </p:cNvPr>
          <p:cNvSpPr/>
          <p:nvPr/>
        </p:nvSpPr>
        <p:spPr>
          <a:xfrm>
            <a:off x="-200627" y="186309"/>
            <a:ext cx="12593255" cy="684000"/>
          </a:xfrm>
          <a:prstGeom prst="rect">
            <a:avLst/>
          </a:prstGeom>
          <a:solidFill>
            <a:schemeClr val="accent6">
              <a:lumMod val="40000"/>
              <a:lumOff val="60000"/>
              <a:alpha val="7803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000" b="1" i="1" spc="-1" dirty="0">
                <a:solidFill>
                  <a:schemeClr val="tx1"/>
                </a:solidFill>
                <a:latin typeface="FUTURA MEDIUM" panose="020B0602020204020303" pitchFamily="34" charset="-79"/>
                <a:cs typeface="FUTURA MEDIUM" panose="020B0602020204020303" pitchFamily="34" charset="-79"/>
              </a:rPr>
              <a:t>   </a:t>
            </a:r>
            <a:r>
              <a:rPr lang="fr-FR" sz="3000" b="1" i="1" strike="noStrike" spc="-1" dirty="0">
                <a:solidFill>
                  <a:schemeClr val="tx1"/>
                </a:solidFill>
                <a:latin typeface="FUTURA MEDIUM" panose="020B0602020204020303" pitchFamily="34" charset="-79"/>
                <a:cs typeface="FUTURA MEDIUM" panose="020B0602020204020303" pitchFamily="34" charset="-79"/>
              </a:rPr>
              <a:t>Niveau 3 – « Argumenté ; Production contextualisée et stabilisée »</a:t>
            </a:r>
            <a:endParaRPr lang="fr-FR" sz="3000" b="1" i="1" dirty="0">
              <a:solidFill>
                <a:schemeClr val="tx1"/>
              </a:solidFill>
              <a:latin typeface="FUTURA MEDIUM" panose="020B0602020204020303" pitchFamily="34" charset="-79"/>
              <a:cs typeface="FUTURA MEDIUM" panose="020B0602020204020303" pitchFamily="34" charset="-79"/>
            </a:endParaRPr>
          </a:p>
        </p:txBody>
      </p:sp>
      <p:pic>
        <p:nvPicPr>
          <p:cNvPr id="4" name="Image 3">
            <a:extLst>
              <a:ext uri="{FF2B5EF4-FFF2-40B4-BE49-F238E27FC236}">
                <a16:creationId xmlns:a16="http://schemas.microsoft.com/office/drawing/2014/main" id="{303C2001-DB00-098E-5B8C-D70F757BA6B3}"/>
              </a:ext>
            </a:extLst>
          </p:cNvPr>
          <p:cNvPicPr>
            <a:picLocks noChangeAspect="1"/>
          </p:cNvPicPr>
          <p:nvPr/>
        </p:nvPicPr>
        <p:blipFill>
          <a:blip r:embed="rId2"/>
          <a:stretch>
            <a:fillRect/>
          </a:stretch>
        </p:blipFill>
        <p:spPr>
          <a:xfrm>
            <a:off x="231227" y="1722797"/>
            <a:ext cx="11893579" cy="3904737"/>
          </a:xfrm>
          <a:prstGeom prst="rect">
            <a:avLst/>
          </a:prstGeom>
        </p:spPr>
      </p:pic>
    </p:spTree>
    <p:extLst>
      <p:ext uri="{BB962C8B-B14F-4D97-AF65-F5344CB8AC3E}">
        <p14:creationId xmlns:p14="http://schemas.microsoft.com/office/powerpoint/2010/main" val="4726632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2AB0D-0BE5-1D80-EFEC-8C0B639A9D4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8E5FAD5-7EDA-BFC4-D197-C87E4616C888}"/>
              </a:ext>
            </a:extLst>
          </p:cNvPr>
          <p:cNvSpPr>
            <a:spLocks noGrp="1"/>
          </p:cNvSpPr>
          <p:nvPr/>
        </p:nvSpPr>
        <p:spPr>
          <a:xfrm>
            <a:off x="318052" y="1722797"/>
            <a:ext cx="11555896" cy="3412405"/>
          </a:xfrm>
          <a:prstGeom prst="rect">
            <a:avLst/>
          </a:prstGeom>
        </p:spPr>
        <p:txBody>
          <a:bodyPr vert="horz" lIns="91440" tIns="45720" rIns="91440" bIns="45720" rtlCol="0" anchor="b">
            <a:noAutofit/>
          </a:bodyPr>
          <a:lstStyle>
            <a:lvl1pPr algn="l" defTabSz="457200"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R="0" lvl="0" defTabSz="914400" rtl="0" eaLnBrk="1" fontAlgn="auto" latinLnBrk="0" hangingPunct="1">
              <a:lnSpc>
                <a:spcPct val="90000"/>
              </a:lnSpc>
              <a:spcBef>
                <a:spcPts val="1200"/>
              </a:spcBef>
              <a:spcAft>
                <a:spcPts val="0"/>
              </a:spcAft>
              <a:tabLst/>
              <a:defRPr/>
            </a:pPr>
            <a:endParaRPr lang="fr-FR" sz="8800" b="1" dirty="0">
              <a:solidFill>
                <a:schemeClr val="tx1">
                  <a:lumMod val="50000"/>
                </a:schemeClr>
              </a:solidFill>
              <a:latin typeface="Rockwell" panose="02060603020205020403" pitchFamily="18" charset="0"/>
            </a:endParaRPr>
          </a:p>
        </p:txBody>
      </p:sp>
      <p:sp>
        <p:nvSpPr>
          <p:cNvPr id="9" name="ZoneTexte 8">
            <a:extLst>
              <a:ext uri="{FF2B5EF4-FFF2-40B4-BE49-F238E27FC236}">
                <a16:creationId xmlns:a16="http://schemas.microsoft.com/office/drawing/2014/main" id="{EA9A621C-39B3-6FA1-F37B-B586F8FBF1AE}"/>
              </a:ext>
            </a:extLst>
          </p:cNvPr>
          <p:cNvSpPr txBox="1"/>
          <p:nvPr/>
        </p:nvSpPr>
        <p:spPr>
          <a:xfrm>
            <a:off x="231227" y="4867479"/>
            <a:ext cx="11729545" cy="369332"/>
          </a:xfrm>
          <a:prstGeom prst="rect">
            <a:avLst/>
          </a:prstGeom>
          <a:noFill/>
        </p:spPr>
        <p:txBody>
          <a:bodyPr wrap="square" rtlCol="0">
            <a:spAutoFit/>
          </a:bodyPr>
          <a:lstStyle/>
          <a:p>
            <a:endParaRPr lang="fr-FR" dirty="0"/>
          </a:p>
        </p:txBody>
      </p:sp>
      <p:sp>
        <p:nvSpPr>
          <p:cNvPr id="5" name="Rectangle 4">
            <a:extLst>
              <a:ext uri="{FF2B5EF4-FFF2-40B4-BE49-F238E27FC236}">
                <a16:creationId xmlns:a16="http://schemas.microsoft.com/office/drawing/2014/main" id="{9A99A70E-867D-A72E-FE54-AC09DAF94BBB}"/>
              </a:ext>
            </a:extLst>
          </p:cNvPr>
          <p:cNvSpPr/>
          <p:nvPr/>
        </p:nvSpPr>
        <p:spPr>
          <a:xfrm>
            <a:off x="-200627" y="186309"/>
            <a:ext cx="12593255" cy="684000"/>
          </a:xfrm>
          <a:prstGeom prst="rect">
            <a:avLst/>
          </a:prstGeom>
          <a:solidFill>
            <a:schemeClr val="accent6">
              <a:lumMod val="40000"/>
              <a:lumOff val="60000"/>
              <a:alpha val="7803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000" b="1" i="1" spc="-1" dirty="0">
                <a:solidFill>
                  <a:schemeClr val="tx1"/>
                </a:solidFill>
                <a:latin typeface="FUTURA MEDIUM" panose="020B0602020204020303" pitchFamily="34" charset="-79"/>
                <a:cs typeface="FUTURA MEDIUM" panose="020B0602020204020303" pitchFamily="34" charset="-79"/>
              </a:rPr>
              <a:t>   </a:t>
            </a:r>
            <a:r>
              <a:rPr lang="fr-FR" sz="3000" b="1" i="1" strike="noStrike" spc="-1" dirty="0">
                <a:solidFill>
                  <a:schemeClr val="tx1"/>
                </a:solidFill>
                <a:latin typeface="FUTURA MEDIUM" panose="020B0602020204020303" pitchFamily="34" charset="-79"/>
                <a:cs typeface="FUTURA MEDIUM" panose="020B0602020204020303" pitchFamily="34" charset="-79"/>
              </a:rPr>
              <a:t>Niveau 3 + – « Argumenté ; Production contextualisée et stabilisée »</a:t>
            </a:r>
            <a:endParaRPr lang="fr-FR" sz="3000" b="1" i="1" dirty="0">
              <a:solidFill>
                <a:schemeClr val="tx1"/>
              </a:solidFill>
              <a:latin typeface="FUTURA MEDIUM" panose="020B0602020204020303" pitchFamily="34" charset="-79"/>
              <a:cs typeface="FUTURA MEDIUM" panose="020B0602020204020303" pitchFamily="34" charset="-79"/>
            </a:endParaRPr>
          </a:p>
        </p:txBody>
      </p:sp>
      <p:sp>
        <p:nvSpPr>
          <p:cNvPr id="8" name="Bulle ronde 7">
            <a:extLst>
              <a:ext uri="{FF2B5EF4-FFF2-40B4-BE49-F238E27FC236}">
                <a16:creationId xmlns:a16="http://schemas.microsoft.com/office/drawing/2014/main" id="{2AAFEFF1-C9D0-ED11-C436-FA55B2536455}"/>
              </a:ext>
            </a:extLst>
          </p:cNvPr>
          <p:cNvSpPr/>
          <p:nvPr/>
        </p:nvSpPr>
        <p:spPr>
          <a:xfrm>
            <a:off x="3462456" y="2489083"/>
            <a:ext cx="5267085" cy="2158500"/>
          </a:xfrm>
          <a:prstGeom prst="wedgeEllipseCallout">
            <a:avLst>
              <a:gd name="adj1" fmla="val -30921"/>
              <a:gd name="adj2" fmla="val -62940"/>
            </a:avLst>
          </a:prstGeom>
          <a:solidFill>
            <a:schemeClr val="bg1"/>
          </a:solidFill>
          <a:ln>
            <a:solidFill>
              <a:schemeClr val="accent6">
                <a:lumMod val="75000"/>
                <a:alpha val="57255"/>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pPr>
            <a:r>
              <a:rPr lang="fr-FR" sz="2400" dirty="0">
                <a:solidFill>
                  <a:schemeClr val="tx1"/>
                </a:solidFill>
                <a:latin typeface="Futura Medium" panose="020B0602020204020303" pitchFamily="34" charset="-79"/>
                <a:cs typeface="Futura Medium" panose="020B0602020204020303" pitchFamily="34" charset="-79"/>
              </a:rPr>
              <a:t>Tout ça en mieux.</a:t>
            </a:r>
            <a:endParaRPr lang="fr-FR" sz="2400" b="1" dirty="0">
              <a:solidFill>
                <a:srgbClr val="FF0000"/>
              </a:solidFill>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19616817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EF81A0B-5875-A886-1D4C-4A56094CFF78}"/>
              </a:ext>
            </a:extLst>
          </p:cNvPr>
          <p:cNvSpPr/>
          <p:nvPr/>
        </p:nvSpPr>
        <p:spPr>
          <a:xfrm>
            <a:off x="-200627" y="186309"/>
            <a:ext cx="12593255" cy="684000"/>
          </a:xfrm>
          <a:prstGeom prst="rect">
            <a:avLst/>
          </a:prstGeom>
          <a:solidFill>
            <a:schemeClr val="accent6">
              <a:lumMod val="75000"/>
              <a:alpha val="7803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i="1" spc="-1" dirty="0">
                <a:solidFill>
                  <a:schemeClr val="bg1"/>
                </a:solidFill>
                <a:latin typeface="FUTURA MEDIUM" panose="020B0602020204020303" pitchFamily="34" charset="-79"/>
                <a:cs typeface="FUTURA MEDIUM" panose="020B0602020204020303" pitchFamily="34" charset="-79"/>
              </a:rPr>
              <a:t>    </a:t>
            </a:r>
            <a:r>
              <a:rPr lang="fr-FR" sz="3200" b="1" i="1" strike="noStrike" spc="-1" dirty="0">
                <a:solidFill>
                  <a:schemeClr val="bg1"/>
                </a:solidFill>
                <a:latin typeface="FUTURA MEDIUM" panose="020B0602020204020303" pitchFamily="34" charset="-79"/>
                <a:cs typeface="FUTURA MEDIUM" panose="020B0602020204020303" pitchFamily="34" charset="-79"/>
              </a:rPr>
              <a:t>Niveau 4 – « Production réflexive »</a:t>
            </a:r>
            <a:endParaRPr lang="fr-FR" sz="3200" b="1" i="1" dirty="0">
              <a:solidFill>
                <a:schemeClr val="bg1"/>
              </a:solidFill>
              <a:latin typeface="FUTURA MEDIUM" panose="020B0602020204020303" pitchFamily="34" charset="-79"/>
              <a:cs typeface="FUTURA MEDIUM" panose="020B0602020204020303" pitchFamily="34" charset="-79"/>
            </a:endParaRPr>
          </a:p>
        </p:txBody>
      </p:sp>
      <p:sp>
        <p:nvSpPr>
          <p:cNvPr id="2" name="Rectangle : coins arrondis 1">
            <a:extLst>
              <a:ext uri="{FF2B5EF4-FFF2-40B4-BE49-F238E27FC236}">
                <a16:creationId xmlns:a16="http://schemas.microsoft.com/office/drawing/2014/main" id="{725580A2-E020-449F-EDED-9EA915B727B7}"/>
              </a:ext>
            </a:extLst>
          </p:cNvPr>
          <p:cNvSpPr/>
          <p:nvPr/>
        </p:nvSpPr>
        <p:spPr>
          <a:xfrm>
            <a:off x="353145" y="4951646"/>
            <a:ext cx="1111108" cy="1699164"/>
          </a:xfrm>
          <a:prstGeom prst="roundRect">
            <a:avLst/>
          </a:prstGeom>
          <a:solidFill>
            <a:schemeClr val="bg1"/>
          </a:solidFill>
          <a:ln w="57150">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fr-FR" sz="2400" b="1" dirty="0">
                <a:solidFill>
                  <a:schemeClr val="tx1"/>
                </a:solidFill>
                <a:latin typeface="Futura Condensed ExtraBold" panose="020B0602020204020303" pitchFamily="34" charset="-79"/>
                <a:cs typeface="Futura Condensed ExtraBold" panose="020B0602020204020303" pitchFamily="34" charset="-79"/>
              </a:rPr>
              <a:t>15,75 à </a:t>
            </a:r>
          </a:p>
          <a:p>
            <a:pPr algn="ctr">
              <a:lnSpc>
                <a:spcPct val="120000"/>
              </a:lnSpc>
            </a:pPr>
            <a:r>
              <a:rPr lang="fr-FR" sz="2400" b="1" dirty="0">
                <a:solidFill>
                  <a:schemeClr val="tx1"/>
                </a:solidFill>
                <a:latin typeface="Futura Condensed ExtraBold" panose="020B0602020204020303" pitchFamily="34" charset="-79"/>
                <a:cs typeface="Futura Condensed ExtraBold" panose="020B0602020204020303" pitchFamily="34" charset="-79"/>
              </a:rPr>
              <a:t>20</a:t>
            </a:r>
          </a:p>
        </p:txBody>
      </p:sp>
      <p:sp>
        <p:nvSpPr>
          <p:cNvPr id="3" name="Bulle ronde 2">
            <a:extLst>
              <a:ext uri="{FF2B5EF4-FFF2-40B4-BE49-F238E27FC236}">
                <a16:creationId xmlns:a16="http://schemas.microsoft.com/office/drawing/2014/main" id="{322A2FB6-6463-8C1E-3740-619399436D13}"/>
              </a:ext>
            </a:extLst>
          </p:cNvPr>
          <p:cNvSpPr/>
          <p:nvPr/>
        </p:nvSpPr>
        <p:spPr>
          <a:xfrm>
            <a:off x="6362163" y="1314354"/>
            <a:ext cx="5524663" cy="2188698"/>
          </a:xfrm>
          <a:prstGeom prst="wedgeEllipseCallout">
            <a:avLst>
              <a:gd name="adj1" fmla="val -30921"/>
              <a:gd name="adj2" fmla="val -62940"/>
            </a:avLst>
          </a:prstGeom>
          <a:solidFill>
            <a:schemeClr val="bg1"/>
          </a:solidFill>
          <a:ln>
            <a:solidFill>
              <a:schemeClr val="accent6">
                <a:lumMod val="50000"/>
                <a:alpha val="57255"/>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pPr>
            <a:endParaRPr lang="fr-FR" sz="300" dirty="0">
              <a:solidFill>
                <a:schemeClr val="tx1"/>
              </a:solidFill>
              <a:latin typeface="Futura Medium" panose="020B0602020204020303" pitchFamily="34" charset="-79"/>
              <a:cs typeface="Futura Medium" panose="020B0602020204020303" pitchFamily="34" charset="-79"/>
            </a:endParaRPr>
          </a:p>
          <a:p>
            <a:pPr algn="ctr">
              <a:lnSpc>
                <a:spcPct val="112000"/>
              </a:lnSpc>
            </a:pPr>
            <a:r>
              <a:rPr lang="fr-FR" sz="2300" dirty="0">
                <a:solidFill>
                  <a:schemeClr val="tx1"/>
                </a:solidFill>
                <a:latin typeface="Futura Medium" panose="020B0602020204020303" pitchFamily="34" charset="-79"/>
                <a:cs typeface="Futura Medium" panose="020B0602020204020303" pitchFamily="34" charset="-79"/>
              </a:rPr>
              <a:t>Copie « </a:t>
            </a:r>
            <a:r>
              <a:rPr lang="fr-FR" sz="2300" b="1" dirty="0">
                <a:solidFill>
                  <a:schemeClr val="accent6">
                    <a:lumMod val="75000"/>
                  </a:schemeClr>
                </a:solidFill>
                <a:latin typeface="Futura Medium" panose="020B0602020204020303" pitchFamily="34" charset="-79"/>
                <a:cs typeface="Futura Medium" panose="020B0602020204020303" pitchFamily="34" charset="-79"/>
              </a:rPr>
              <a:t>compréhensive</a:t>
            </a:r>
            <a:r>
              <a:rPr lang="fr-FR" sz="2300" dirty="0">
                <a:solidFill>
                  <a:srgbClr val="548235"/>
                </a:solidFill>
                <a:latin typeface="Futura Medium" panose="020B0602020204020303" pitchFamily="34" charset="-79"/>
                <a:cs typeface="Futura Medium" panose="020B0602020204020303" pitchFamily="34" charset="-79"/>
              </a:rPr>
              <a:t> </a:t>
            </a:r>
            <a:r>
              <a:rPr lang="fr-FR" sz="2300" dirty="0">
                <a:solidFill>
                  <a:schemeClr val="tx1"/>
                </a:solidFill>
                <a:latin typeface="Futura Medium" panose="020B0602020204020303" pitchFamily="34" charset="-79"/>
                <a:cs typeface="Futura Medium" panose="020B0602020204020303" pitchFamily="34" charset="-79"/>
              </a:rPr>
              <a:t>»</a:t>
            </a:r>
            <a:r>
              <a:rPr lang="fr-FR" sz="2300" dirty="0">
                <a:solidFill>
                  <a:srgbClr val="ED7D31"/>
                </a:solidFill>
                <a:latin typeface="Futura Medium" panose="020B0602020204020303" pitchFamily="34" charset="-79"/>
                <a:cs typeface="Futura Medium" panose="020B0602020204020303" pitchFamily="34" charset="-79"/>
              </a:rPr>
              <a:t> </a:t>
            </a:r>
            <a:r>
              <a:rPr lang="fr-FR" sz="2300" dirty="0">
                <a:solidFill>
                  <a:schemeClr val="tx1"/>
                </a:solidFill>
                <a:latin typeface="Futura Medium" panose="020B0602020204020303" pitchFamily="34" charset="-79"/>
                <a:cs typeface="Futura Medium" panose="020B0602020204020303" pitchFamily="34" charset="-79"/>
              </a:rPr>
              <a:t>= production </a:t>
            </a:r>
            <a:r>
              <a:rPr lang="fr-FR" sz="2300" u="sng" dirty="0">
                <a:solidFill>
                  <a:schemeClr val="tx1"/>
                </a:solidFill>
                <a:uFill>
                  <a:solidFill>
                    <a:srgbClr val="548235"/>
                  </a:solidFill>
                </a:uFill>
                <a:latin typeface="Futura Medium" panose="020B0602020204020303" pitchFamily="34" charset="-79"/>
                <a:cs typeface="Futura Medium" panose="020B0602020204020303" pitchFamily="34" charset="-79"/>
              </a:rPr>
              <a:t>cohérente</a:t>
            </a:r>
            <a:r>
              <a:rPr lang="fr-FR" sz="2300" dirty="0">
                <a:solidFill>
                  <a:schemeClr val="tx1"/>
                </a:solidFill>
                <a:latin typeface="Futura Medium" panose="020B0602020204020303" pitchFamily="34" charset="-79"/>
                <a:cs typeface="Futura Medium" panose="020B0602020204020303" pitchFamily="34" charset="-79"/>
              </a:rPr>
              <a:t>, démonstration </a:t>
            </a:r>
            <a:r>
              <a:rPr lang="fr-FR" sz="2300" u="sng" dirty="0">
                <a:solidFill>
                  <a:schemeClr val="tx1"/>
                </a:solidFill>
                <a:uFill>
                  <a:solidFill>
                    <a:srgbClr val="548235"/>
                  </a:solidFill>
                </a:uFill>
                <a:latin typeface="Futura Medium" panose="020B0602020204020303" pitchFamily="34" charset="-79"/>
                <a:cs typeface="Futura Medium" panose="020B0602020204020303" pitchFamily="34" charset="-79"/>
              </a:rPr>
              <a:t>étayée</a:t>
            </a:r>
            <a:r>
              <a:rPr lang="fr-FR" sz="2300" dirty="0">
                <a:solidFill>
                  <a:schemeClr val="tx1"/>
                </a:solidFill>
                <a:latin typeface="Futura Medium" panose="020B0602020204020303" pitchFamily="34" charset="-79"/>
                <a:cs typeface="Futura Medium" panose="020B0602020204020303" pitchFamily="34" charset="-79"/>
              </a:rPr>
              <a:t> </a:t>
            </a:r>
          </a:p>
          <a:p>
            <a:pPr algn="ctr">
              <a:lnSpc>
                <a:spcPct val="112000"/>
              </a:lnSpc>
            </a:pPr>
            <a:r>
              <a:rPr lang="fr-FR" sz="2300" dirty="0">
                <a:solidFill>
                  <a:schemeClr val="tx1"/>
                </a:solidFill>
                <a:latin typeface="Futura Medium" panose="020B0602020204020303" pitchFamily="34" charset="-79"/>
                <a:cs typeface="Futura Medium" panose="020B0602020204020303" pitchFamily="34" charset="-79"/>
              </a:rPr>
              <a:t>et </a:t>
            </a:r>
            <a:r>
              <a:rPr lang="fr-FR" sz="2300" u="sng" dirty="0">
                <a:solidFill>
                  <a:schemeClr val="tx1"/>
                </a:solidFill>
                <a:uFill>
                  <a:solidFill>
                    <a:srgbClr val="548235"/>
                  </a:solidFill>
                </a:uFill>
                <a:latin typeface="Futura Medium" panose="020B0602020204020303" pitchFamily="34" charset="-79"/>
                <a:cs typeface="Futura Medium" panose="020B0602020204020303" pitchFamily="34" charset="-79"/>
              </a:rPr>
              <a:t>référencée</a:t>
            </a:r>
            <a:endParaRPr lang="fr-FR" sz="2300" u="sng" dirty="0">
              <a:solidFill>
                <a:srgbClr val="FF0000"/>
              </a:solidFill>
              <a:uFill>
                <a:solidFill>
                  <a:srgbClr val="548235"/>
                </a:solidFill>
              </a:uFill>
              <a:latin typeface="Futura Medium" panose="020B0602020204020303" pitchFamily="34" charset="-79"/>
              <a:cs typeface="Futura Medium" panose="020B0602020204020303" pitchFamily="34" charset="-79"/>
            </a:endParaRPr>
          </a:p>
        </p:txBody>
      </p:sp>
      <p:sp>
        <p:nvSpPr>
          <p:cNvPr id="5" name="Bulle ronde 4">
            <a:extLst>
              <a:ext uri="{FF2B5EF4-FFF2-40B4-BE49-F238E27FC236}">
                <a16:creationId xmlns:a16="http://schemas.microsoft.com/office/drawing/2014/main" id="{A515F6C0-B8AC-3ECB-E810-8A5CA1AECE9A}"/>
              </a:ext>
            </a:extLst>
          </p:cNvPr>
          <p:cNvSpPr/>
          <p:nvPr/>
        </p:nvSpPr>
        <p:spPr>
          <a:xfrm>
            <a:off x="111991" y="1211387"/>
            <a:ext cx="5984009" cy="2659057"/>
          </a:xfrm>
          <a:prstGeom prst="wedgeEllipseCallout">
            <a:avLst>
              <a:gd name="adj1" fmla="val 27501"/>
              <a:gd name="adj2" fmla="val -59198"/>
            </a:avLst>
          </a:prstGeom>
          <a:solidFill>
            <a:schemeClr val="bg1"/>
          </a:solidFill>
          <a:ln>
            <a:solidFill>
              <a:schemeClr val="accent6">
                <a:lumMod val="50000"/>
                <a:alpha val="57255"/>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spcAft>
                <a:spcPts val="600"/>
              </a:spcAft>
            </a:pPr>
            <a:r>
              <a:rPr lang="fr-FR" sz="2300" b="1" dirty="0">
                <a:solidFill>
                  <a:schemeClr val="accent6">
                    <a:lumMod val="75000"/>
                  </a:schemeClr>
                </a:solidFill>
                <a:uFill>
                  <a:solidFill>
                    <a:schemeClr val="accent6"/>
                  </a:solidFill>
                </a:uFill>
                <a:latin typeface="Futura Medium" panose="020B0602020204020303" pitchFamily="34" charset="-79"/>
                <a:cs typeface="Futura Medium" panose="020B0602020204020303" pitchFamily="34" charset="-79"/>
              </a:rPr>
              <a:t>Articulation systémique </a:t>
            </a:r>
            <a:r>
              <a:rPr lang="fr-FR" sz="2300" dirty="0">
                <a:solidFill>
                  <a:schemeClr val="tx1"/>
                </a:solidFill>
                <a:uFill>
                  <a:solidFill>
                    <a:schemeClr val="accent6"/>
                  </a:solidFill>
                </a:uFill>
                <a:latin typeface="Futura Medium" panose="020B0602020204020303" pitchFamily="34" charset="-79"/>
                <a:cs typeface="Futura Medium" panose="020B0602020204020303" pitchFamily="34" charset="-79"/>
              </a:rPr>
              <a:t>des notions du sujet permettant un </a:t>
            </a:r>
            <a:r>
              <a:rPr lang="fr-FR" sz="2300" b="1" dirty="0">
                <a:solidFill>
                  <a:schemeClr val="accent6">
                    <a:lumMod val="75000"/>
                  </a:schemeClr>
                </a:solidFill>
                <a:uFill>
                  <a:solidFill>
                    <a:schemeClr val="accent6"/>
                  </a:solidFill>
                </a:uFill>
                <a:latin typeface="Futura Medium" panose="020B0602020204020303" pitchFamily="34" charset="-79"/>
                <a:cs typeface="Futura Medium" panose="020B0602020204020303" pitchFamily="34" charset="-79"/>
              </a:rPr>
              <a:t>traitement nuancé</a:t>
            </a:r>
          </a:p>
          <a:p>
            <a:pPr algn="ctr">
              <a:lnSpc>
                <a:spcPct val="112000"/>
              </a:lnSpc>
              <a:spcAft>
                <a:spcPts val="600"/>
              </a:spcAft>
            </a:pPr>
            <a:r>
              <a:rPr lang="fr-FR" sz="2300" dirty="0">
                <a:solidFill>
                  <a:schemeClr val="tx1"/>
                </a:solidFill>
                <a:uFill>
                  <a:solidFill>
                    <a:schemeClr val="accent6"/>
                  </a:solidFill>
                </a:uFill>
                <a:latin typeface="Futura Medium" panose="020B0602020204020303" pitchFamily="34" charset="-79"/>
                <a:cs typeface="Futura Medium" panose="020B0602020204020303" pitchFamily="34" charset="-79"/>
              </a:rPr>
              <a:t>Réponse </a:t>
            </a:r>
            <a:r>
              <a:rPr lang="fr-FR" sz="2300" b="1" dirty="0">
                <a:solidFill>
                  <a:schemeClr val="accent6">
                    <a:lumMod val="75000"/>
                  </a:schemeClr>
                </a:solidFill>
                <a:uFill>
                  <a:solidFill>
                    <a:schemeClr val="accent6"/>
                  </a:solidFill>
                </a:uFill>
                <a:latin typeface="Futura Medium" panose="020B0602020204020303" pitchFamily="34" charset="-79"/>
                <a:cs typeface="Futura Medium" panose="020B0602020204020303" pitchFamily="34" charset="-79"/>
              </a:rPr>
              <a:t>engagée</a:t>
            </a:r>
            <a:r>
              <a:rPr lang="fr-FR" sz="2300" dirty="0">
                <a:solidFill>
                  <a:schemeClr val="tx1"/>
                </a:solidFill>
                <a:uFill>
                  <a:solidFill>
                    <a:schemeClr val="accent6"/>
                  </a:solidFill>
                </a:uFill>
                <a:latin typeface="Futura Medium" panose="020B0602020204020303" pitchFamily="34" charset="-79"/>
                <a:cs typeface="Futura Medium" panose="020B0602020204020303" pitchFamily="34" charset="-79"/>
              </a:rPr>
              <a:t> proposant une analyse personnelle</a:t>
            </a:r>
          </a:p>
        </p:txBody>
      </p:sp>
      <p:sp>
        <p:nvSpPr>
          <p:cNvPr id="8" name="ZoneTexte 7">
            <a:extLst>
              <a:ext uri="{FF2B5EF4-FFF2-40B4-BE49-F238E27FC236}">
                <a16:creationId xmlns:a16="http://schemas.microsoft.com/office/drawing/2014/main" id="{AD2C502E-EC52-46D2-0AE3-D4D63A37D71E}"/>
              </a:ext>
            </a:extLst>
          </p:cNvPr>
          <p:cNvSpPr txBox="1"/>
          <p:nvPr/>
        </p:nvSpPr>
        <p:spPr>
          <a:xfrm>
            <a:off x="1610932" y="4994680"/>
            <a:ext cx="9967173" cy="1677382"/>
          </a:xfrm>
          <a:prstGeom prst="rect">
            <a:avLst/>
          </a:prstGeom>
          <a:noFill/>
        </p:spPr>
        <p:txBody>
          <a:bodyPr wrap="square">
            <a:spAutoFit/>
          </a:bodyPr>
          <a:lstStyle/>
          <a:p>
            <a:pPr marL="285750" indent="-285750">
              <a:spcAft>
                <a:spcPts val="600"/>
              </a:spcAft>
              <a:buFont typeface="Arial" panose="020B0604020202020204" pitchFamily="34" charset="0"/>
              <a:buChar char="•"/>
            </a:pPr>
            <a:r>
              <a:rPr lang="fr-FR" sz="2200" dirty="0">
                <a:latin typeface="Futura Medium" panose="020B0602020204020303" pitchFamily="34" charset="-79"/>
                <a:cs typeface="Futura Medium" panose="020B0602020204020303" pitchFamily="34" charset="-79"/>
              </a:rPr>
              <a:t>Le traitement du sujet est envisagé en termes d’enjeux</a:t>
            </a:r>
          </a:p>
          <a:p>
            <a:pPr marL="285750" indent="-285750">
              <a:spcAft>
                <a:spcPts val="600"/>
              </a:spcAft>
              <a:buFont typeface="Arial" panose="020B0604020202020204" pitchFamily="34" charset="0"/>
              <a:buChar char="•"/>
            </a:pPr>
            <a:r>
              <a:rPr lang="fr-FR" sz="2200" dirty="0">
                <a:latin typeface="Futura Medium" panose="020B0602020204020303" pitchFamily="34" charset="-79"/>
                <a:cs typeface="Futura Medium" panose="020B0602020204020303" pitchFamily="34" charset="-79"/>
              </a:rPr>
              <a:t>Articulation du « temps long » et de « moments » spécifiques pour l’EPS</a:t>
            </a:r>
          </a:p>
          <a:p>
            <a:pPr marL="285750" indent="-285750">
              <a:spcAft>
                <a:spcPts val="600"/>
              </a:spcAft>
              <a:buFont typeface="Arial" panose="020B0604020202020204" pitchFamily="34" charset="0"/>
              <a:buChar char="•"/>
            </a:pPr>
            <a:r>
              <a:rPr lang="fr-FR" sz="2200" dirty="0">
                <a:latin typeface="Futura Medium" panose="020B0602020204020303" pitchFamily="34" charset="-79"/>
                <a:cs typeface="Futura Medium" panose="020B0602020204020303" pitchFamily="34" charset="-79"/>
              </a:rPr>
              <a:t>Connaissances adaptées, référencées, diversifiées dans chaque partie</a:t>
            </a:r>
          </a:p>
          <a:p>
            <a:pPr marL="285750" indent="-285750">
              <a:spcAft>
                <a:spcPts val="600"/>
              </a:spcAft>
              <a:buFont typeface="Arial" panose="020B0604020202020204" pitchFamily="34" charset="0"/>
              <a:buChar char="•"/>
            </a:pPr>
            <a:r>
              <a:rPr lang="fr-FR" sz="2200" dirty="0">
                <a:latin typeface="Futura Medium" panose="020B0602020204020303" pitchFamily="34" charset="-79"/>
                <a:cs typeface="Futura Medium" panose="020B0602020204020303" pitchFamily="34" charset="-79"/>
              </a:rPr>
              <a:t>Contexte détaillé et articulation des réalités (EP, école, société)</a:t>
            </a:r>
          </a:p>
        </p:txBody>
      </p:sp>
      <p:sp>
        <p:nvSpPr>
          <p:cNvPr id="9" name="Bulle rectangulaire à coins arrondis 8">
            <a:extLst>
              <a:ext uri="{FF2B5EF4-FFF2-40B4-BE49-F238E27FC236}">
                <a16:creationId xmlns:a16="http://schemas.microsoft.com/office/drawing/2014/main" id="{87AF1245-6FBF-9E06-C9EF-1061749A6960}"/>
              </a:ext>
            </a:extLst>
          </p:cNvPr>
          <p:cNvSpPr/>
          <p:nvPr/>
        </p:nvSpPr>
        <p:spPr>
          <a:xfrm>
            <a:off x="8847786" y="3781491"/>
            <a:ext cx="3213090" cy="959194"/>
          </a:xfrm>
          <a:prstGeom prst="wedgeRoundRectCallout">
            <a:avLst>
              <a:gd name="adj1" fmla="val -45999"/>
              <a:gd name="adj2" fmla="val 83983"/>
              <a:gd name="adj3" fmla="val 16667"/>
            </a:avLst>
          </a:prstGeom>
          <a:solidFill>
            <a:srgbClr val="548235">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a:latin typeface="Futura Condensed ExtraBold" panose="020B0602020204020303" pitchFamily="34" charset="-79"/>
                <a:cs typeface="Futura Condensed ExtraBold" panose="020B0602020204020303" pitchFamily="34" charset="-79"/>
              </a:rPr>
              <a:t>Processus scolarisation / didactisation</a:t>
            </a:r>
          </a:p>
        </p:txBody>
      </p:sp>
      <p:sp>
        <p:nvSpPr>
          <p:cNvPr id="10" name="Double flèche horizontale 9">
            <a:extLst>
              <a:ext uri="{FF2B5EF4-FFF2-40B4-BE49-F238E27FC236}">
                <a16:creationId xmlns:a16="http://schemas.microsoft.com/office/drawing/2014/main" id="{BDC6E3D1-A130-4494-6F7D-94A1A748CC69}"/>
              </a:ext>
            </a:extLst>
          </p:cNvPr>
          <p:cNvSpPr/>
          <p:nvPr/>
        </p:nvSpPr>
        <p:spPr>
          <a:xfrm>
            <a:off x="131124" y="3870444"/>
            <a:ext cx="8516854" cy="845797"/>
          </a:xfrm>
          <a:prstGeom prst="leftRightArrow">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i="1" dirty="0">
                <a:latin typeface="Futura Medium" panose="020B0602020204020303" pitchFamily="34" charset="-79"/>
                <a:cs typeface="Futura Medium" panose="020B0602020204020303" pitchFamily="34" charset="-79"/>
              </a:rPr>
              <a:t>Pluralité</a:t>
            </a:r>
            <a:r>
              <a:rPr lang="fr-FR" sz="2400" dirty="0">
                <a:latin typeface="Futura Medium" panose="020B0602020204020303" pitchFamily="34" charset="-79"/>
                <a:cs typeface="Futura Medium" panose="020B0602020204020303" pitchFamily="34" charset="-79"/>
              </a:rPr>
              <a:t>                  </a:t>
            </a:r>
            <a:r>
              <a:rPr lang="fr-FR" sz="2400" b="1" dirty="0">
                <a:latin typeface="Futura Condensed ExtraBold" panose="020B0602020204020303" pitchFamily="34" charset="-79"/>
                <a:cs typeface="Futura Condensed ExtraBold" panose="020B0602020204020303" pitchFamily="34" charset="-79"/>
              </a:rPr>
              <a:t>Dialectique</a:t>
            </a:r>
            <a:r>
              <a:rPr lang="fr-FR" sz="2400" b="1" i="1" dirty="0">
                <a:latin typeface="FUTURA MEDIUM" panose="020B0602020204020303" pitchFamily="34" charset="-79"/>
                <a:cs typeface="FUTURA MEDIUM" panose="020B0602020204020303" pitchFamily="34" charset="-79"/>
              </a:rPr>
              <a:t>                 </a:t>
            </a:r>
            <a:r>
              <a:rPr lang="fr-FR" sz="2400" dirty="0">
                <a:latin typeface="Futura Medium" panose="020B0602020204020303" pitchFamily="34" charset="-79"/>
                <a:cs typeface="Futura Medium" panose="020B0602020204020303" pitchFamily="34" charset="-79"/>
              </a:rPr>
              <a:t> </a:t>
            </a:r>
            <a:r>
              <a:rPr lang="fr-FR" sz="2400" i="1" dirty="0">
                <a:latin typeface="Futura Medium" panose="020B0602020204020303" pitchFamily="34" charset="-79"/>
                <a:cs typeface="Futura Medium" panose="020B0602020204020303" pitchFamily="34" charset="-79"/>
              </a:rPr>
              <a:t>Homogénéité</a:t>
            </a:r>
          </a:p>
        </p:txBody>
      </p:sp>
    </p:spTree>
    <p:extLst>
      <p:ext uri="{BB962C8B-B14F-4D97-AF65-F5344CB8AC3E}">
        <p14:creationId xmlns:p14="http://schemas.microsoft.com/office/powerpoint/2010/main" val="41997358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B19407-A13D-4578-965F-BC9948FCCBED}"/>
              </a:ext>
            </a:extLst>
          </p:cNvPr>
          <p:cNvSpPr>
            <a:spLocks noGrp="1"/>
          </p:cNvSpPr>
          <p:nvPr/>
        </p:nvSpPr>
        <p:spPr>
          <a:xfrm>
            <a:off x="318052" y="1722797"/>
            <a:ext cx="11555896" cy="3412405"/>
          </a:xfrm>
          <a:prstGeom prst="rect">
            <a:avLst/>
          </a:prstGeom>
        </p:spPr>
        <p:txBody>
          <a:bodyPr vert="horz" lIns="91440" tIns="45720" rIns="91440" bIns="45720" rtlCol="0" anchor="b">
            <a:noAutofit/>
          </a:bodyPr>
          <a:lstStyle>
            <a:lvl1pPr algn="l" defTabSz="457200"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R="0" lvl="0" defTabSz="914400" rtl="0" eaLnBrk="1" fontAlgn="auto" latinLnBrk="0" hangingPunct="1">
              <a:lnSpc>
                <a:spcPct val="90000"/>
              </a:lnSpc>
              <a:spcBef>
                <a:spcPts val="1200"/>
              </a:spcBef>
              <a:spcAft>
                <a:spcPts val="0"/>
              </a:spcAft>
              <a:tabLst/>
              <a:defRPr/>
            </a:pPr>
            <a:endParaRPr lang="fr-FR" sz="8800" b="1" dirty="0">
              <a:solidFill>
                <a:schemeClr val="tx1">
                  <a:lumMod val="50000"/>
                </a:schemeClr>
              </a:solidFill>
              <a:latin typeface="Rockwell" panose="02060603020205020403" pitchFamily="18" charset="0"/>
            </a:endParaRPr>
          </a:p>
        </p:txBody>
      </p:sp>
      <p:sp>
        <p:nvSpPr>
          <p:cNvPr id="4" name="Rectangle 3">
            <a:extLst>
              <a:ext uri="{FF2B5EF4-FFF2-40B4-BE49-F238E27FC236}">
                <a16:creationId xmlns:a16="http://schemas.microsoft.com/office/drawing/2014/main" id="{AA7436C3-2992-8EEC-49E7-4E0C25A55068}"/>
              </a:ext>
            </a:extLst>
          </p:cNvPr>
          <p:cNvSpPr/>
          <p:nvPr/>
        </p:nvSpPr>
        <p:spPr>
          <a:xfrm>
            <a:off x="-200627" y="186309"/>
            <a:ext cx="12593255" cy="684000"/>
          </a:xfrm>
          <a:prstGeom prst="rect">
            <a:avLst/>
          </a:prstGeom>
          <a:solidFill>
            <a:schemeClr val="accent6">
              <a:lumMod val="75000"/>
              <a:alpha val="7803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i="1" spc="-1" dirty="0">
                <a:solidFill>
                  <a:schemeClr val="bg1"/>
                </a:solidFill>
                <a:latin typeface="FUTURA MEDIUM" panose="020B0602020204020303" pitchFamily="34" charset="-79"/>
                <a:cs typeface="FUTURA MEDIUM" panose="020B0602020204020303" pitchFamily="34" charset="-79"/>
              </a:rPr>
              <a:t>    </a:t>
            </a:r>
            <a:r>
              <a:rPr lang="fr-FR" sz="3200" b="1" i="1" strike="noStrike" spc="-1" dirty="0">
                <a:solidFill>
                  <a:schemeClr val="bg1"/>
                </a:solidFill>
                <a:latin typeface="FUTURA MEDIUM" panose="020B0602020204020303" pitchFamily="34" charset="-79"/>
                <a:cs typeface="FUTURA MEDIUM" panose="020B0602020204020303" pitchFamily="34" charset="-79"/>
              </a:rPr>
              <a:t>Niveau 4 – « Production réflexive »</a:t>
            </a:r>
            <a:endParaRPr lang="fr-FR" sz="3200" b="1" i="1" dirty="0">
              <a:solidFill>
                <a:schemeClr val="bg1"/>
              </a:solidFill>
              <a:latin typeface="FUTURA MEDIUM" panose="020B0602020204020303" pitchFamily="34" charset="-79"/>
              <a:cs typeface="FUTURA MEDIUM" panose="020B0602020204020303" pitchFamily="34" charset="-79"/>
            </a:endParaRPr>
          </a:p>
        </p:txBody>
      </p:sp>
      <p:pic>
        <p:nvPicPr>
          <p:cNvPr id="10" name="Image 9">
            <a:extLst>
              <a:ext uri="{FF2B5EF4-FFF2-40B4-BE49-F238E27FC236}">
                <a16:creationId xmlns:a16="http://schemas.microsoft.com/office/drawing/2014/main" id="{315DD015-0F28-366D-DFD6-71C811E0D8F4}"/>
              </a:ext>
            </a:extLst>
          </p:cNvPr>
          <p:cNvPicPr>
            <a:picLocks noChangeAspect="1"/>
          </p:cNvPicPr>
          <p:nvPr/>
        </p:nvPicPr>
        <p:blipFill>
          <a:blip r:embed="rId2"/>
          <a:stretch>
            <a:fillRect/>
          </a:stretch>
        </p:blipFill>
        <p:spPr>
          <a:xfrm>
            <a:off x="2365718" y="1066349"/>
            <a:ext cx="7369953" cy="5717347"/>
          </a:xfrm>
          <a:prstGeom prst="rect">
            <a:avLst/>
          </a:prstGeom>
        </p:spPr>
      </p:pic>
    </p:spTree>
    <p:extLst>
      <p:ext uri="{BB962C8B-B14F-4D97-AF65-F5344CB8AC3E}">
        <p14:creationId xmlns:p14="http://schemas.microsoft.com/office/powerpoint/2010/main" val="14109213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3B386-5F75-1910-41E9-EBD357E2A40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343E88B-34D4-9C90-B615-8675C81ADCF3}"/>
              </a:ext>
            </a:extLst>
          </p:cNvPr>
          <p:cNvSpPr>
            <a:spLocks noGrp="1"/>
          </p:cNvSpPr>
          <p:nvPr/>
        </p:nvSpPr>
        <p:spPr>
          <a:xfrm>
            <a:off x="318052" y="1722797"/>
            <a:ext cx="11555896" cy="3412405"/>
          </a:xfrm>
          <a:prstGeom prst="rect">
            <a:avLst/>
          </a:prstGeom>
        </p:spPr>
        <p:txBody>
          <a:bodyPr vert="horz" lIns="91440" tIns="45720" rIns="91440" bIns="45720" rtlCol="0" anchor="b">
            <a:noAutofit/>
          </a:bodyPr>
          <a:lstStyle>
            <a:lvl1pPr algn="l" defTabSz="457200"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R="0" lvl="0" defTabSz="914400" rtl="0" eaLnBrk="1" fontAlgn="auto" latinLnBrk="0" hangingPunct="1">
              <a:lnSpc>
                <a:spcPct val="90000"/>
              </a:lnSpc>
              <a:spcBef>
                <a:spcPts val="1200"/>
              </a:spcBef>
              <a:spcAft>
                <a:spcPts val="0"/>
              </a:spcAft>
              <a:tabLst/>
              <a:defRPr/>
            </a:pPr>
            <a:endParaRPr lang="fr-FR" sz="8800" b="1" dirty="0">
              <a:solidFill>
                <a:schemeClr val="tx1">
                  <a:lumMod val="50000"/>
                </a:schemeClr>
              </a:solidFill>
              <a:latin typeface="Rockwell" panose="02060603020205020403" pitchFamily="18" charset="0"/>
            </a:endParaRPr>
          </a:p>
        </p:txBody>
      </p:sp>
      <p:sp>
        <p:nvSpPr>
          <p:cNvPr id="4" name="Rectangle 3">
            <a:extLst>
              <a:ext uri="{FF2B5EF4-FFF2-40B4-BE49-F238E27FC236}">
                <a16:creationId xmlns:a16="http://schemas.microsoft.com/office/drawing/2014/main" id="{B1247E10-3C26-8BDA-455C-D7F6564424D3}"/>
              </a:ext>
            </a:extLst>
          </p:cNvPr>
          <p:cNvSpPr/>
          <p:nvPr/>
        </p:nvSpPr>
        <p:spPr>
          <a:xfrm>
            <a:off x="-200627" y="186309"/>
            <a:ext cx="12593255" cy="684000"/>
          </a:xfrm>
          <a:prstGeom prst="rect">
            <a:avLst/>
          </a:prstGeom>
          <a:solidFill>
            <a:schemeClr val="accent6">
              <a:lumMod val="75000"/>
              <a:alpha val="7803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i="1" spc="-1" dirty="0">
                <a:solidFill>
                  <a:schemeClr val="bg1"/>
                </a:solidFill>
                <a:latin typeface="FUTURA MEDIUM" panose="020B0602020204020303" pitchFamily="34" charset="-79"/>
                <a:cs typeface="FUTURA MEDIUM" panose="020B0602020204020303" pitchFamily="34" charset="-79"/>
              </a:rPr>
              <a:t>    </a:t>
            </a:r>
            <a:r>
              <a:rPr lang="fr-FR" sz="3200" b="1" i="1" strike="noStrike" spc="-1" dirty="0">
                <a:solidFill>
                  <a:schemeClr val="bg1"/>
                </a:solidFill>
                <a:latin typeface="FUTURA MEDIUM" panose="020B0602020204020303" pitchFamily="34" charset="-79"/>
                <a:cs typeface="FUTURA MEDIUM" panose="020B0602020204020303" pitchFamily="34" charset="-79"/>
              </a:rPr>
              <a:t>Niveau 4 – « Production réflexive »</a:t>
            </a:r>
            <a:endParaRPr lang="fr-FR" sz="3200" b="1" i="1" dirty="0">
              <a:solidFill>
                <a:schemeClr val="bg1"/>
              </a:solidFill>
              <a:latin typeface="FUTURA MEDIUM" panose="020B0602020204020303" pitchFamily="34" charset="-79"/>
              <a:cs typeface="FUTURA MEDIUM" panose="020B0602020204020303" pitchFamily="34" charset="-79"/>
            </a:endParaRPr>
          </a:p>
        </p:txBody>
      </p:sp>
      <p:pic>
        <p:nvPicPr>
          <p:cNvPr id="5" name="Image 4">
            <a:extLst>
              <a:ext uri="{FF2B5EF4-FFF2-40B4-BE49-F238E27FC236}">
                <a16:creationId xmlns:a16="http://schemas.microsoft.com/office/drawing/2014/main" id="{B820EE51-7A33-1748-6A5E-BA5C09445934}"/>
              </a:ext>
            </a:extLst>
          </p:cNvPr>
          <p:cNvPicPr>
            <a:picLocks noChangeAspect="1"/>
          </p:cNvPicPr>
          <p:nvPr/>
        </p:nvPicPr>
        <p:blipFill>
          <a:blip r:embed="rId2"/>
          <a:stretch>
            <a:fillRect/>
          </a:stretch>
        </p:blipFill>
        <p:spPr>
          <a:xfrm>
            <a:off x="1123807" y="1207854"/>
            <a:ext cx="9944386" cy="4902490"/>
          </a:xfrm>
          <a:prstGeom prst="rect">
            <a:avLst/>
          </a:prstGeom>
        </p:spPr>
      </p:pic>
    </p:spTree>
    <p:extLst>
      <p:ext uri="{BB962C8B-B14F-4D97-AF65-F5344CB8AC3E}">
        <p14:creationId xmlns:p14="http://schemas.microsoft.com/office/powerpoint/2010/main" val="21514712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9239768-012D-9AE2-9695-8AA6CBAF9006}"/>
              </a:ext>
            </a:extLst>
          </p:cNvPr>
          <p:cNvSpPr/>
          <p:nvPr/>
        </p:nvSpPr>
        <p:spPr>
          <a:xfrm>
            <a:off x="289367" y="1088020"/>
            <a:ext cx="11584954" cy="3437680"/>
          </a:xfrm>
          <a:prstGeom prst="rect">
            <a:avLst/>
          </a:prstGeom>
          <a:solidFill>
            <a:schemeClr val="bg1">
              <a:lumMod val="95000"/>
            </a:schemeClr>
          </a:solidFill>
          <a:ln w="38100">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12000"/>
              </a:lnSpc>
              <a:spcBef>
                <a:spcPts val="0"/>
              </a:spcBef>
              <a:spcAft>
                <a:spcPts val="1200"/>
              </a:spcAft>
              <a:buFont typeface="Arial" panose="020B0604020202020204" pitchFamily="34" charset="0"/>
              <a:buChar char="•"/>
            </a:pPr>
            <a:r>
              <a:rPr lang="fr-FR" sz="2800" b="1" dirty="0">
                <a:solidFill>
                  <a:srgbClr val="A91E4F"/>
                </a:solidFill>
                <a:latin typeface="Futura Condensed ExtraBold" panose="020B0602020204020303" pitchFamily="34" charset="-79"/>
                <a:cs typeface="Futura Condensed ExtraBold" panose="020B0602020204020303" pitchFamily="34" charset="-79"/>
              </a:rPr>
              <a:t>Lire des extraits</a:t>
            </a:r>
            <a:r>
              <a:rPr lang="fr-FR" sz="2800" b="1" dirty="0">
                <a:solidFill>
                  <a:srgbClr val="A91E4F"/>
                </a:solidFill>
                <a:latin typeface="FUTURA MEDIUM" panose="020B0602020204020303" pitchFamily="34" charset="-79"/>
                <a:cs typeface="FUTURA MEDIUM" panose="020B0602020204020303" pitchFamily="34" charset="-79"/>
              </a:rPr>
              <a:t> </a:t>
            </a:r>
            <a:r>
              <a:rPr lang="fr-FR" sz="2800" dirty="0">
                <a:solidFill>
                  <a:schemeClr val="tx1"/>
                </a:solidFill>
                <a:latin typeface="Futura Medium" panose="020B0602020204020303" pitchFamily="34" charset="-79"/>
                <a:cs typeface="Futura Medium" panose="020B0602020204020303" pitchFamily="34" charset="-79"/>
              </a:rPr>
              <a:t>: identifier les points saillants des différentes copies, ce qui est fonctionnel / ce qui ne l’est pas</a:t>
            </a:r>
          </a:p>
          <a:p>
            <a:pPr marL="285750" indent="-285750">
              <a:lnSpc>
                <a:spcPct val="112000"/>
              </a:lnSpc>
              <a:spcBef>
                <a:spcPts val="0"/>
              </a:spcBef>
              <a:spcAft>
                <a:spcPts val="1200"/>
              </a:spcAft>
              <a:buFont typeface="Arial" panose="020B0604020202020204" pitchFamily="34" charset="0"/>
              <a:buChar char="•"/>
            </a:pPr>
            <a:r>
              <a:rPr lang="fr-FR" sz="2800" b="1" dirty="0">
                <a:solidFill>
                  <a:srgbClr val="A91E4F"/>
                </a:solidFill>
                <a:latin typeface="Futura Condensed ExtraBold" panose="020B0602020204020303" pitchFamily="34" charset="-79"/>
                <a:cs typeface="Futura Condensed ExtraBold" panose="020B0602020204020303" pitchFamily="34" charset="-79"/>
              </a:rPr>
              <a:t>Différencier</a:t>
            </a:r>
            <a:r>
              <a:rPr lang="fr-FR" sz="2800" dirty="0">
                <a:solidFill>
                  <a:schemeClr val="tx1"/>
                </a:solidFill>
                <a:latin typeface="Futura Medium" panose="020B0602020204020303" pitchFamily="34" charset="-79"/>
                <a:cs typeface="Futura Medium" panose="020B0602020204020303" pitchFamily="34" charset="-79"/>
              </a:rPr>
              <a:t> et </a:t>
            </a:r>
            <a:r>
              <a:rPr lang="fr-FR" sz="2800" b="1" dirty="0">
                <a:solidFill>
                  <a:srgbClr val="A91E4F"/>
                </a:solidFill>
                <a:latin typeface="Futura Condensed ExtraBold" panose="020B0602020204020303" pitchFamily="34" charset="-79"/>
                <a:cs typeface="Futura Condensed ExtraBold" panose="020B0602020204020303" pitchFamily="34" charset="-79"/>
              </a:rPr>
              <a:t>hiérarchiser</a:t>
            </a:r>
            <a:r>
              <a:rPr lang="fr-FR" sz="2800" dirty="0">
                <a:solidFill>
                  <a:schemeClr val="tx1"/>
                </a:solidFill>
                <a:latin typeface="Futura Medium" panose="020B0602020204020303" pitchFamily="34" charset="-79"/>
                <a:cs typeface="Futura Medium" panose="020B0602020204020303" pitchFamily="34" charset="-79"/>
              </a:rPr>
              <a:t> les niveaux de production</a:t>
            </a:r>
          </a:p>
          <a:p>
            <a:pPr marL="285750" indent="-285750">
              <a:lnSpc>
                <a:spcPct val="112000"/>
              </a:lnSpc>
              <a:spcBef>
                <a:spcPts val="0"/>
              </a:spcBef>
              <a:spcAft>
                <a:spcPts val="1200"/>
              </a:spcAft>
              <a:buFont typeface="Arial" panose="020B0604020202020204" pitchFamily="34" charset="0"/>
              <a:buChar char="•"/>
            </a:pPr>
            <a:r>
              <a:rPr lang="fr-FR" sz="2800" b="1" dirty="0">
                <a:solidFill>
                  <a:srgbClr val="A91E4F"/>
                </a:solidFill>
                <a:uFill>
                  <a:solidFill>
                    <a:srgbClr val="A91E4F"/>
                  </a:solidFill>
                </a:uFill>
                <a:latin typeface="Futura Condensed ExtraBold" panose="020B0602020204020303" pitchFamily="34" charset="-79"/>
                <a:cs typeface="Futura Condensed ExtraBold" panose="020B0602020204020303" pitchFamily="34" charset="-79"/>
              </a:rPr>
              <a:t>Comprendre</a:t>
            </a:r>
            <a:r>
              <a:rPr lang="fr-FR" sz="2800" dirty="0">
                <a:solidFill>
                  <a:schemeClr val="tx1"/>
                </a:solidFill>
                <a:latin typeface="Futura Medium" panose="020B0602020204020303" pitchFamily="34" charset="-79"/>
                <a:cs typeface="Futura Medium" panose="020B0602020204020303" pitchFamily="34" charset="-79"/>
              </a:rPr>
              <a:t> le </a:t>
            </a:r>
            <a:r>
              <a:rPr lang="fr-FR" sz="2800" b="1" dirty="0">
                <a:solidFill>
                  <a:schemeClr val="tx1"/>
                </a:solidFill>
                <a:latin typeface="FUTURA MEDIUM" panose="020B0602020204020303" pitchFamily="34" charset="-79"/>
                <a:cs typeface="FUTURA MEDIUM" panose="020B0602020204020303" pitchFamily="34" charset="-79"/>
              </a:rPr>
              <a:t>passage d’un bandeau à l’autre</a:t>
            </a:r>
            <a:r>
              <a:rPr lang="fr-FR" sz="2800" dirty="0">
                <a:solidFill>
                  <a:schemeClr val="tx1"/>
                </a:solidFill>
                <a:latin typeface="Futura Medium" panose="020B0602020204020303" pitchFamily="34" charset="-79"/>
                <a:cs typeface="Futura Medium" panose="020B0602020204020303" pitchFamily="34" charset="-79"/>
              </a:rPr>
              <a:t>, et ce qu’il faut faire pour y parvenir… </a:t>
            </a:r>
          </a:p>
        </p:txBody>
      </p:sp>
      <p:sp>
        <p:nvSpPr>
          <p:cNvPr id="6" name="Rectangle 5">
            <a:extLst>
              <a:ext uri="{FF2B5EF4-FFF2-40B4-BE49-F238E27FC236}">
                <a16:creationId xmlns:a16="http://schemas.microsoft.com/office/drawing/2014/main" id="{1589881B-537D-4174-E8C2-C3F57441748B}"/>
              </a:ext>
            </a:extLst>
          </p:cNvPr>
          <p:cNvSpPr/>
          <p:nvPr/>
        </p:nvSpPr>
        <p:spPr>
          <a:xfrm>
            <a:off x="-200628" y="73895"/>
            <a:ext cx="12593255" cy="684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i="1" strike="noStrike" spc="-1" dirty="0">
                <a:solidFill>
                  <a:schemeClr val="accent1">
                    <a:lumMod val="50000"/>
                  </a:schemeClr>
                </a:solidFill>
                <a:latin typeface="FUTURA MEDIUM" panose="020B0602020204020303" pitchFamily="34" charset="-79"/>
                <a:cs typeface="FUTURA MEDIUM" panose="020B0602020204020303" pitchFamily="34" charset="-79"/>
              </a:rPr>
              <a:t>Analyses de 5 copies « Jour J »</a:t>
            </a:r>
            <a:endParaRPr lang="fr-FR" sz="3800" b="1" i="1" dirty="0">
              <a:solidFill>
                <a:schemeClr val="accent1">
                  <a:lumMod val="50000"/>
                </a:schemeClr>
              </a:solidFill>
              <a:latin typeface="FUTURA MEDIUM" panose="020B0602020204020303" pitchFamily="34" charset="-79"/>
              <a:cs typeface="FUTURA MEDIUM" panose="020B0602020204020303" pitchFamily="34" charset="-79"/>
            </a:endParaRPr>
          </a:p>
        </p:txBody>
      </p:sp>
      <p:pic>
        <p:nvPicPr>
          <p:cNvPr id="14" name="Image 13">
            <a:extLst>
              <a:ext uri="{FF2B5EF4-FFF2-40B4-BE49-F238E27FC236}">
                <a16:creationId xmlns:a16="http://schemas.microsoft.com/office/drawing/2014/main" id="{DF9127F6-5EB0-CE66-265D-F4E86F70A0E6}"/>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713147" y="5623162"/>
            <a:ext cx="3318045" cy="1001674"/>
          </a:xfrm>
          <a:prstGeom prst="rect">
            <a:avLst/>
          </a:prstGeom>
        </p:spPr>
      </p:pic>
      <p:sp>
        <p:nvSpPr>
          <p:cNvPr id="2" name="Ellipse 1">
            <a:extLst>
              <a:ext uri="{FF2B5EF4-FFF2-40B4-BE49-F238E27FC236}">
                <a16:creationId xmlns:a16="http://schemas.microsoft.com/office/drawing/2014/main" id="{30CB4449-0AF8-569F-FE67-285B607C8BA8}"/>
              </a:ext>
            </a:extLst>
          </p:cNvPr>
          <p:cNvSpPr/>
          <p:nvPr/>
        </p:nvSpPr>
        <p:spPr>
          <a:xfrm>
            <a:off x="8178084" y="3965906"/>
            <a:ext cx="1404000" cy="140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8674" name="Picture 2" descr="style de dessin d'icône de loupe doodle dessinés à la main 4566919 Art  vectoriel chez Vecteezy">
            <a:extLst>
              <a:ext uri="{FF2B5EF4-FFF2-40B4-BE49-F238E27FC236}">
                <a16:creationId xmlns:a16="http://schemas.microsoft.com/office/drawing/2014/main" id="{26FC0531-F111-4E97-DC0F-AE92634F99D6}"/>
              </a:ext>
            </a:extLst>
          </p:cNvPr>
          <p:cNvPicPr>
            <a:picLocks noChangeAspect="1" noChangeArrowheads="1"/>
          </p:cNvPicPr>
          <p:nvPr/>
        </p:nvPicPr>
        <p:blipFill rotWithShape="1">
          <a:blip r:embed="rId4">
            <a:clrChange>
              <a:clrFrom>
                <a:srgbClr val="FEFFFF"/>
              </a:clrFrom>
              <a:clrTo>
                <a:srgbClr val="FEFFFF">
                  <a:alpha val="0"/>
                </a:srgbClr>
              </a:clrTo>
            </a:clrChange>
            <a:extLst>
              <a:ext uri="{28A0092B-C50C-407E-A947-70E740481C1C}">
                <a14:useLocalDpi xmlns:a14="http://schemas.microsoft.com/office/drawing/2010/main" val="0"/>
              </a:ext>
            </a:extLst>
          </a:blip>
          <a:srcRect l="23311" t="24469" r="22319" b="21962"/>
          <a:stretch/>
        </p:blipFill>
        <p:spPr bwMode="auto">
          <a:xfrm rot="5034075">
            <a:off x="7444918" y="3850245"/>
            <a:ext cx="2419367" cy="2383741"/>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89E98C17-A861-3C85-477F-73B6ED52BC0D}"/>
              </a:ext>
            </a:extLst>
          </p:cNvPr>
          <p:cNvSpPr txBox="1"/>
          <p:nvPr/>
        </p:nvSpPr>
        <p:spPr>
          <a:xfrm>
            <a:off x="390306" y="4780420"/>
            <a:ext cx="6950651" cy="1844416"/>
          </a:xfrm>
          <a:prstGeom prst="rect">
            <a:avLst/>
          </a:prstGeom>
          <a:noFill/>
        </p:spPr>
        <p:txBody>
          <a:bodyPr wrap="square" rtlCol="0">
            <a:spAutoFit/>
          </a:bodyPr>
          <a:lstStyle/>
          <a:p>
            <a:pPr marL="285750" indent="-285750">
              <a:lnSpc>
                <a:spcPct val="110000"/>
              </a:lnSpc>
              <a:spcAft>
                <a:spcPts val="600"/>
              </a:spcAft>
              <a:buFont typeface="Arial" panose="020B0604020202020204" pitchFamily="34" charset="0"/>
              <a:buChar char="•"/>
            </a:pPr>
            <a:r>
              <a:rPr lang="fr-FR" sz="2400" dirty="0">
                <a:latin typeface="Futura Medium" panose="020B0602020204020303" pitchFamily="34" charset="-79"/>
                <a:cs typeface="Futura Medium" panose="020B0602020204020303" pitchFamily="34" charset="-79"/>
              </a:rPr>
              <a:t>5 copies déposées sur Cursus</a:t>
            </a:r>
          </a:p>
          <a:p>
            <a:pPr marL="285750" indent="-285750">
              <a:lnSpc>
                <a:spcPct val="110000"/>
              </a:lnSpc>
              <a:spcAft>
                <a:spcPts val="600"/>
              </a:spcAft>
              <a:buFont typeface="Arial" panose="020B0604020202020204" pitchFamily="34" charset="0"/>
              <a:buChar char="•"/>
            </a:pPr>
            <a:r>
              <a:rPr lang="fr-FR" sz="2400" dirty="0">
                <a:latin typeface="Futura Medium" panose="020B0602020204020303" pitchFamily="34" charset="-79"/>
                <a:cs typeface="Futura Medium" panose="020B0602020204020303" pitchFamily="34" charset="-79"/>
              </a:rPr>
              <a:t>Notes (pour le moment) cachées</a:t>
            </a:r>
          </a:p>
          <a:p>
            <a:pPr marL="285750" indent="-285750">
              <a:lnSpc>
                <a:spcPct val="110000"/>
              </a:lnSpc>
              <a:spcAft>
                <a:spcPts val="600"/>
              </a:spcAft>
              <a:buFont typeface="Arial" panose="020B0604020202020204" pitchFamily="34" charset="0"/>
              <a:buChar char="•"/>
            </a:pPr>
            <a:r>
              <a:rPr lang="fr-FR" sz="2400" dirty="0">
                <a:latin typeface="Futura Medium" panose="020B0602020204020303" pitchFamily="34" charset="-79"/>
                <a:cs typeface="Futura Medium" panose="020B0602020204020303" pitchFamily="34" charset="-79"/>
              </a:rPr>
              <a:t>Lecture/Analyse de temps forts de la copie : </a:t>
            </a:r>
            <a:r>
              <a:rPr lang="fr-FR" sz="2400" i="1" dirty="0">
                <a:solidFill>
                  <a:srgbClr val="A91E4F"/>
                </a:solidFill>
                <a:latin typeface="Futura Medium" panose="020B0602020204020303" pitchFamily="34" charset="-79"/>
                <a:cs typeface="Futura Medium" panose="020B0602020204020303" pitchFamily="34" charset="-79"/>
              </a:rPr>
              <a:t>analyse du sujet, pbmatique, argumentation</a:t>
            </a:r>
          </a:p>
        </p:txBody>
      </p:sp>
      <p:pic>
        <p:nvPicPr>
          <p:cNvPr id="1026" name="Picture 2" descr="Liste de choses à faire - Icônes interface gratuites">
            <a:extLst>
              <a:ext uri="{FF2B5EF4-FFF2-40B4-BE49-F238E27FC236}">
                <a16:creationId xmlns:a16="http://schemas.microsoft.com/office/drawing/2014/main" id="{3E448705-A038-F229-E42E-44A7FC1A9A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9831" y="4069170"/>
            <a:ext cx="1379470" cy="1379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6394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èche vers la droite 5">
            <a:extLst>
              <a:ext uri="{FF2B5EF4-FFF2-40B4-BE49-F238E27FC236}">
                <a16:creationId xmlns:a16="http://schemas.microsoft.com/office/drawing/2014/main" id="{24A7B6FC-CB38-65E7-77A5-19A2195D7B07}"/>
              </a:ext>
            </a:extLst>
          </p:cNvPr>
          <p:cNvSpPr/>
          <p:nvPr/>
        </p:nvSpPr>
        <p:spPr>
          <a:xfrm>
            <a:off x="0" y="1545465"/>
            <a:ext cx="4739425" cy="721217"/>
          </a:xfrm>
          <a:prstGeom prst="rightArrow">
            <a:avLst/>
          </a:prstGeom>
          <a:solidFill>
            <a:srgbClr val="A91E4F"/>
          </a:solidFill>
          <a:ln>
            <a:solidFill>
              <a:srgbClr val="A91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2183076D-93EB-4E39-365C-8B4EBD938A12}"/>
              </a:ext>
            </a:extLst>
          </p:cNvPr>
          <p:cNvSpPr/>
          <p:nvPr/>
        </p:nvSpPr>
        <p:spPr>
          <a:xfrm>
            <a:off x="-200628" y="73895"/>
            <a:ext cx="12593255" cy="684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i="1" strike="noStrike" spc="-1" dirty="0">
                <a:solidFill>
                  <a:schemeClr val="accent1">
                    <a:lumMod val="50000"/>
                  </a:schemeClr>
                </a:solidFill>
                <a:latin typeface="FUTURA MEDIUM" panose="020B0602020204020303" pitchFamily="34" charset="-79"/>
                <a:cs typeface="FUTURA MEDIUM" panose="020B0602020204020303" pitchFamily="34" charset="-79"/>
              </a:rPr>
              <a:t>Analyses de 5 copies « Jour J »</a:t>
            </a:r>
            <a:endParaRPr lang="fr-FR" sz="3800" b="1" i="1" dirty="0">
              <a:solidFill>
                <a:schemeClr val="accent1">
                  <a:lumMod val="50000"/>
                </a:schemeClr>
              </a:solidFill>
              <a:latin typeface="FUTURA MEDIUM" panose="020B0602020204020303" pitchFamily="34" charset="-79"/>
              <a:cs typeface="FUTURA MEDIUM" panose="020B0602020204020303" pitchFamily="34" charset="-79"/>
            </a:endParaRPr>
          </a:p>
        </p:txBody>
      </p:sp>
      <p:sp>
        <p:nvSpPr>
          <p:cNvPr id="5" name="Bulle rectangulaire à coins arrondis 4">
            <a:extLst>
              <a:ext uri="{FF2B5EF4-FFF2-40B4-BE49-F238E27FC236}">
                <a16:creationId xmlns:a16="http://schemas.microsoft.com/office/drawing/2014/main" id="{253EDFD5-0AC0-A58C-D561-6CAF87C103B1}"/>
              </a:ext>
            </a:extLst>
          </p:cNvPr>
          <p:cNvSpPr/>
          <p:nvPr/>
        </p:nvSpPr>
        <p:spPr>
          <a:xfrm>
            <a:off x="167423" y="1081825"/>
            <a:ext cx="3554569" cy="1635617"/>
          </a:xfrm>
          <a:prstGeom prst="wedgeRoundRectCallout">
            <a:avLst>
              <a:gd name="adj1" fmla="val 70417"/>
              <a:gd name="adj2" fmla="val -60335"/>
              <a:gd name="adj3" fmla="val 16667"/>
            </a:avLst>
          </a:prstGeom>
          <a:solidFill>
            <a:schemeClr val="bg1"/>
          </a:solidFill>
          <a:ln w="19050">
            <a:solidFill>
              <a:srgbClr val="A91E4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pPr>
            <a:r>
              <a:rPr lang="fr-FR" sz="2400" b="1" dirty="0">
                <a:solidFill>
                  <a:schemeClr val="tx1"/>
                </a:solidFill>
                <a:latin typeface="Futura Medium" panose="020B0602020204020303" pitchFamily="34" charset="-79"/>
                <a:cs typeface="Futura Medium" panose="020B0602020204020303" pitchFamily="34" charset="-79"/>
              </a:rPr>
              <a:t>1</a:t>
            </a:r>
            <a:r>
              <a:rPr lang="fr-FR" sz="2400" b="1" baseline="30000" dirty="0">
                <a:solidFill>
                  <a:schemeClr val="tx1"/>
                </a:solidFill>
                <a:latin typeface="Futura Medium" panose="020B0602020204020303" pitchFamily="34" charset="-79"/>
                <a:cs typeface="Futura Medium" panose="020B0602020204020303" pitchFamily="34" charset="-79"/>
              </a:rPr>
              <a:t>er</a:t>
            </a:r>
            <a:r>
              <a:rPr lang="fr-FR" sz="2400" b="1" dirty="0">
                <a:solidFill>
                  <a:schemeClr val="tx1"/>
                </a:solidFill>
                <a:latin typeface="FUTURA MEDIUM" panose="020B0602020204020303" pitchFamily="34" charset="-79"/>
                <a:cs typeface="FUTURA MEDIUM" panose="020B0602020204020303" pitchFamily="34" charset="-79"/>
              </a:rPr>
              <a:t> temps essentiel </a:t>
            </a:r>
            <a:r>
              <a:rPr lang="fr-FR" sz="2400" dirty="0">
                <a:solidFill>
                  <a:schemeClr val="tx1"/>
                </a:solidFill>
                <a:latin typeface="Futura Medium" panose="020B0602020204020303" pitchFamily="34" charset="-79"/>
                <a:cs typeface="Futura Medium" panose="020B0602020204020303" pitchFamily="34" charset="-79"/>
              </a:rPr>
              <a:t>:</a:t>
            </a:r>
          </a:p>
          <a:p>
            <a:pPr algn="ctr">
              <a:lnSpc>
                <a:spcPct val="112000"/>
              </a:lnSpc>
            </a:pPr>
            <a:r>
              <a:rPr lang="fr-FR" sz="2400" dirty="0">
                <a:solidFill>
                  <a:schemeClr val="tx1"/>
                </a:solidFill>
                <a:latin typeface="Futura Medium" panose="020B0602020204020303" pitchFamily="34" charset="-79"/>
                <a:cs typeface="Futura Medium" panose="020B0602020204020303" pitchFamily="34" charset="-79"/>
              </a:rPr>
              <a:t>Définitions, analyse du sujet et des termes clés</a:t>
            </a:r>
          </a:p>
        </p:txBody>
      </p:sp>
      <p:sp>
        <p:nvSpPr>
          <p:cNvPr id="7" name="ZoneTexte 6">
            <a:extLst>
              <a:ext uri="{FF2B5EF4-FFF2-40B4-BE49-F238E27FC236}">
                <a16:creationId xmlns:a16="http://schemas.microsoft.com/office/drawing/2014/main" id="{80E7C7C1-8DE1-AB24-BFF8-103ECE154306}"/>
              </a:ext>
            </a:extLst>
          </p:cNvPr>
          <p:cNvSpPr txBox="1"/>
          <p:nvPr/>
        </p:nvSpPr>
        <p:spPr>
          <a:xfrm>
            <a:off x="4906848" y="1545465"/>
            <a:ext cx="7031865" cy="2455288"/>
          </a:xfrm>
          <a:prstGeom prst="rect">
            <a:avLst/>
          </a:prstGeom>
          <a:noFill/>
        </p:spPr>
        <p:txBody>
          <a:bodyPr wrap="square" rtlCol="0">
            <a:spAutoFit/>
          </a:bodyPr>
          <a:lstStyle/>
          <a:p>
            <a:pPr marL="285750" indent="-285750">
              <a:lnSpc>
                <a:spcPct val="110000"/>
              </a:lnSpc>
              <a:spcAft>
                <a:spcPts val="400"/>
              </a:spcAft>
              <a:buFont typeface="Arial" panose="020B0604020202020204" pitchFamily="34" charset="0"/>
              <a:buChar char="•"/>
            </a:pPr>
            <a:r>
              <a:rPr lang="fr-FR" sz="2200" dirty="0">
                <a:latin typeface="Futura Medium" panose="020B0602020204020303" pitchFamily="34" charset="-79"/>
                <a:cs typeface="Futura Medium" panose="020B0602020204020303" pitchFamily="34" charset="-79"/>
              </a:rPr>
              <a:t>Construction progressive de la problématique</a:t>
            </a:r>
          </a:p>
          <a:p>
            <a:pPr marL="285750" indent="-285750">
              <a:lnSpc>
                <a:spcPct val="110000"/>
              </a:lnSpc>
              <a:spcAft>
                <a:spcPts val="400"/>
              </a:spcAft>
              <a:buFont typeface="Arial" panose="020B0604020202020204" pitchFamily="34" charset="0"/>
              <a:buChar char="•"/>
            </a:pPr>
            <a:r>
              <a:rPr lang="fr-FR" sz="2200" dirty="0">
                <a:latin typeface="Futura Medium" panose="020B0602020204020303" pitchFamily="34" charset="-79"/>
                <a:cs typeface="Futura Medium" panose="020B0602020204020303" pitchFamily="34" charset="-79"/>
              </a:rPr>
              <a:t>Définir, catégoriser :</a:t>
            </a:r>
          </a:p>
          <a:p>
            <a:pPr marL="742950" lvl="1" indent="-285750">
              <a:lnSpc>
                <a:spcPct val="110000"/>
              </a:lnSpc>
              <a:spcAft>
                <a:spcPts val="400"/>
              </a:spcAft>
              <a:buFont typeface="Arial" panose="020B0604020202020204" pitchFamily="34" charset="0"/>
              <a:buChar char="•"/>
            </a:pPr>
            <a:r>
              <a:rPr lang="fr-FR" sz="2200" b="1" u="sng" cap="small" dirty="0">
                <a:solidFill>
                  <a:srgbClr val="A91E4F"/>
                </a:solidFill>
                <a:latin typeface="FUTURA MEDIUM" panose="020B0602020204020303" pitchFamily="34" charset="-79"/>
                <a:cs typeface="FUTURA MEDIUM" panose="020B0602020204020303" pitchFamily="34" charset="-79"/>
              </a:rPr>
              <a:t>pour</a:t>
            </a:r>
            <a:r>
              <a:rPr lang="fr-FR" sz="2200" dirty="0">
                <a:latin typeface="Futura Medium" panose="020B0602020204020303" pitchFamily="34" charset="-79"/>
                <a:cs typeface="Futura Medium" panose="020B0602020204020303" pitchFamily="34" charset="-79"/>
              </a:rPr>
              <a:t> articuler les notions du sujet et les indicateurs sélectionnés (et justifiés !) </a:t>
            </a:r>
          </a:p>
          <a:p>
            <a:pPr marL="742950" lvl="1" indent="-285750">
              <a:lnSpc>
                <a:spcPct val="110000"/>
              </a:lnSpc>
              <a:spcAft>
                <a:spcPts val="400"/>
              </a:spcAft>
              <a:buFont typeface="Arial" panose="020B0604020202020204" pitchFamily="34" charset="0"/>
              <a:buChar char="•"/>
            </a:pPr>
            <a:r>
              <a:rPr lang="fr-FR" sz="2200" b="1" u="sng" cap="small" dirty="0">
                <a:solidFill>
                  <a:srgbClr val="A91E4F"/>
                </a:solidFill>
                <a:latin typeface="FUTURA MEDIUM" panose="020B0602020204020303" pitchFamily="34" charset="-79"/>
                <a:cs typeface="FUTURA MEDIUM" panose="020B0602020204020303" pitchFamily="34" charset="-79"/>
              </a:rPr>
              <a:t>pour</a:t>
            </a:r>
            <a:r>
              <a:rPr lang="fr-FR" sz="2200" dirty="0">
                <a:latin typeface="Futura Medium" panose="020B0602020204020303" pitchFamily="34" charset="-79"/>
                <a:cs typeface="Futura Medium" panose="020B0602020204020303" pitchFamily="34" charset="-79"/>
              </a:rPr>
              <a:t> faire émerger un/des questionnements, mises en tension révélant la complexité du sujet</a:t>
            </a:r>
          </a:p>
        </p:txBody>
      </p:sp>
      <p:sp>
        <p:nvSpPr>
          <p:cNvPr id="9" name="Bulle ronde 8">
            <a:extLst>
              <a:ext uri="{FF2B5EF4-FFF2-40B4-BE49-F238E27FC236}">
                <a16:creationId xmlns:a16="http://schemas.microsoft.com/office/drawing/2014/main" id="{0CBBD8D2-02DD-4EE6-ADFC-A96D1905617E}"/>
              </a:ext>
            </a:extLst>
          </p:cNvPr>
          <p:cNvSpPr/>
          <p:nvPr/>
        </p:nvSpPr>
        <p:spPr>
          <a:xfrm>
            <a:off x="167423" y="2906814"/>
            <a:ext cx="1476000" cy="734096"/>
          </a:xfrm>
          <a:prstGeom prst="wedgeEllipseCallout">
            <a:avLst>
              <a:gd name="adj1" fmla="val 30648"/>
              <a:gd name="adj2" fmla="val -67325"/>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latin typeface="Futura Condensed ExtraBold" panose="020B0602020204020303" pitchFamily="34" charset="-79"/>
                <a:cs typeface="Futura Condensed ExtraBold" panose="020B0602020204020303" pitchFamily="34" charset="-79"/>
              </a:rPr>
              <a:t>Clair</a:t>
            </a:r>
          </a:p>
        </p:txBody>
      </p:sp>
      <p:sp>
        <p:nvSpPr>
          <p:cNvPr id="10" name="Bulle ronde 9">
            <a:extLst>
              <a:ext uri="{FF2B5EF4-FFF2-40B4-BE49-F238E27FC236}">
                <a16:creationId xmlns:a16="http://schemas.microsoft.com/office/drawing/2014/main" id="{BB19B8AD-83A5-8FD9-7357-A1B3CF8AC98F}"/>
              </a:ext>
            </a:extLst>
          </p:cNvPr>
          <p:cNvSpPr/>
          <p:nvPr/>
        </p:nvSpPr>
        <p:spPr>
          <a:xfrm>
            <a:off x="1996220" y="2984081"/>
            <a:ext cx="1725771" cy="734096"/>
          </a:xfrm>
          <a:prstGeom prst="wedgeEllipseCallout">
            <a:avLst>
              <a:gd name="adj1" fmla="val -31304"/>
              <a:gd name="adj2" fmla="val -72588"/>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latin typeface="Futura Condensed ExtraBold" panose="020B0602020204020303" pitchFamily="34" charset="-79"/>
                <a:cs typeface="Futura Condensed ExtraBold" panose="020B0602020204020303" pitchFamily="34" charset="-79"/>
              </a:rPr>
              <a:t>Précis</a:t>
            </a:r>
          </a:p>
        </p:txBody>
      </p:sp>
      <p:sp>
        <p:nvSpPr>
          <p:cNvPr id="11" name="Bulle ronde 10">
            <a:extLst>
              <a:ext uri="{FF2B5EF4-FFF2-40B4-BE49-F238E27FC236}">
                <a16:creationId xmlns:a16="http://schemas.microsoft.com/office/drawing/2014/main" id="{753B5F21-A297-067F-298C-53AD9EFCC2DB}"/>
              </a:ext>
            </a:extLst>
          </p:cNvPr>
          <p:cNvSpPr/>
          <p:nvPr/>
        </p:nvSpPr>
        <p:spPr>
          <a:xfrm>
            <a:off x="3732132" y="2694904"/>
            <a:ext cx="1725771" cy="734096"/>
          </a:xfrm>
          <a:prstGeom prst="wedgeEllipseCallout">
            <a:avLst>
              <a:gd name="adj1" fmla="val -44392"/>
              <a:gd name="adj2" fmla="val -56798"/>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latin typeface="Futura Condensed ExtraBold" panose="020B0602020204020303" pitchFamily="34" charset="-79"/>
                <a:cs typeface="Futura Condensed ExtraBold" panose="020B0602020204020303" pitchFamily="34" charset="-79"/>
              </a:rPr>
              <a:t>Concis</a:t>
            </a:r>
          </a:p>
        </p:txBody>
      </p:sp>
      <p:sp>
        <p:nvSpPr>
          <p:cNvPr id="2" name="ZoneTexte 1">
            <a:extLst>
              <a:ext uri="{FF2B5EF4-FFF2-40B4-BE49-F238E27FC236}">
                <a16:creationId xmlns:a16="http://schemas.microsoft.com/office/drawing/2014/main" id="{04E67532-1D10-B2F4-66CE-E12941DDA6B6}"/>
              </a:ext>
            </a:extLst>
          </p:cNvPr>
          <p:cNvSpPr txBox="1"/>
          <p:nvPr/>
        </p:nvSpPr>
        <p:spPr>
          <a:xfrm>
            <a:off x="2896573" y="5695312"/>
            <a:ext cx="7689862" cy="769441"/>
          </a:xfrm>
          <a:prstGeom prst="rect">
            <a:avLst/>
          </a:prstGeom>
          <a:noFill/>
        </p:spPr>
        <p:txBody>
          <a:bodyPr wrap="square" rtlCol="0">
            <a:spAutoFit/>
          </a:bodyPr>
          <a:lstStyle/>
          <a:p>
            <a:r>
              <a:rPr lang="fr-FR" sz="2200" b="1" u="sng" dirty="0">
                <a:effectLst/>
                <a:uFill>
                  <a:solidFill>
                    <a:srgbClr val="A91E4F"/>
                  </a:solidFill>
                </a:uFill>
                <a:latin typeface="Futura Condensed ExtraBold" panose="020B0602020204020303" pitchFamily="34" charset="-79"/>
                <a:ea typeface="Arial" panose="020B0604020202020204" pitchFamily="34" charset="0"/>
                <a:cs typeface="Futura Condensed ExtraBold" panose="020B0602020204020303" pitchFamily="34" charset="-79"/>
              </a:rPr>
              <a:t>CAPEPS 2024</a:t>
            </a:r>
            <a:r>
              <a:rPr lang="fr-FR" sz="2200" dirty="0">
                <a:effectLst/>
                <a:uFill>
                  <a:solidFill>
                    <a:srgbClr val="A91E4F"/>
                  </a:solidFill>
                </a:uFill>
                <a:latin typeface="Futura Medium" panose="020B0602020204020303" pitchFamily="34" charset="-79"/>
                <a:ea typeface="Arial" panose="020B0604020202020204" pitchFamily="34" charset="0"/>
                <a:cs typeface="Futura Medium" panose="020B0602020204020303" pitchFamily="34" charset="-79"/>
              </a:rPr>
              <a:t> </a:t>
            </a:r>
            <a:r>
              <a:rPr lang="fr-FR" sz="2200" dirty="0">
                <a:effectLst/>
                <a:latin typeface="Futura Medium" panose="020B0602020204020303" pitchFamily="34" charset="-79"/>
                <a:ea typeface="Arial" panose="020B0604020202020204" pitchFamily="34" charset="0"/>
                <a:cs typeface="Futura Medium" panose="020B0602020204020303" pitchFamily="34" charset="-79"/>
              </a:rPr>
              <a:t>: Rappel sur </a:t>
            </a:r>
            <a:r>
              <a:rPr lang="fr-FR" sz="2200" dirty="0">
                <a:latin typeface="Futura Medium" panose="020B0602020204020303" pitchFamily="34" charset="-79"/>
                <a:ea typeface="Arial" panose="020B0604020202020204" pitchFamily="34" charset="0"/>
                <a:cs typeface="Futura Medium" panose="020B0602020204020303" pitchFamily="34" charset="-79"/>
              </a:rPr>
              <a:t>l’e</a:t>
            </a:r>
            <a:r>
              <a:rPr lang="fr-FR" sz="2200" dirty="0">
                <a:latin typeface="Futura Medium" panose="020B0602020204020303" pitchFamily="34" charset="-79"/>
                <a:cs typeface="Futura Medium" panose="020B0602020204020303" pitchFamily="34" charset="-79"/>
              </a:rPr>
              <a:t>ffort de </a:t>
            </a:r>
            <a:r>
              <a:rPr lang="fr-FR" sz="2200" b="1" dirty="0">
                <a:latin typeface="Futura Medium" panose="020B0602020204020303" pitchFamily="34" charset="-79"/>
                <a:cs typeface="Futura Medium" panose="020B0602020204020303" pitchFamily="34" charset="-79"/>
              </a:rPr>
              <a:t>concision sur l’introduction</a:t>
            </a:r>
            <a:r>
              <a:rPr lang="fr-FR" sz="2200" dirty="0">
                <a:latin typeface="Futura Medium" panose="020B0602020204020303" pitchFamily="34" charset="-79"/>
                <a:cs typeface="Futura Medium" panose="020B0602020204020303" pitchFamily="34" charset="-79"/>
              </a:rPr>
              <a:t> (1/6 du volume de la copie hors conclusion)</a:t>
            </a:r>
          </a:p>
        </p:txBody>
      </p:sp>
      <p:sp>
        <p:nvSpPr>
          <p:cNvPr id="3" name="Flèche vers la droite 2">
            <a:extLst>
              <a:ext uri="{FF2B5EF4-FFF2-40B4-BE49-F238E27FC236}">
                <a16:creationId xmlns:a16="http://schemas.microsoft.com/office/drawing/2014/main" id="{81F8E841-5242-C9A3-1F94-68D99CB1A483}"/>
              </a:ext>
            </a:extLst>
          </p:cNvPr>
          <p:cNvSpPr/>
          <p:nvPr/>
        </p:nvSpPr>
        <p:spPr>
          <a:xfrm>
            <a:off x="1" y="4277742"/>
            <a:ext cx="1365160" cy="721217"/>
          </a:xfrm>
          <a:prstGeom prst="rightArrow">
            <a:avLst/>
          </a:prstGeom>
          <a:solidFill>
            <a:srgbClr val="A91E4F"/>
          </a:solidFill>
          <a:ln>
            <a:solidFill>
              <a:srgbClr val="A91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ZoneTexte 11">
            <a:extLst>
              <a:ext uri="{FF2B5EF4-FFF2-40B4-BE49-F238E27FC236}">
                <a16:creationId xmlns:a16="http://schemas.microsoft.com/office/drawing/2014/main" id="{21164F35-E89B-C356-82D8-FCFED98F60D4}"/>
              </a:ext>
            </a:extLst>
          </p:cNvPr>
          <p:cNvSpPr txBox="1"/>
          <p:nvPr/>
        </p:nvSpPr>
        <p:spPr>
          <a:xfrm>
            <a:off x="1468193" y="4345962"/>
            <a:ext cx="9429184" cy="584775"/>
          </a:xfrm>
          <a:prstGeom prst="rect">
            <a:avLst/>
          </a:prstGeom>
          <a:noFill/>
        </p:spPr>
        <p:txBody>
          <a:bodyPr wrap="none" rtlCol="0">
            <a:spAutoFit/>
          </a:bodyPr>
          <a:lstStyle/>
          <a:p>
            <a:r>
              <a:rPr lang="fr-FR" sz="3200" b="1" i="1" dirty="0">
                <a:latin typeface="FUTURA CONDENSED EXTRABOLD" panose="020B0602020204020303" pitchFamily="34" charset="-79"/>
                <a:cs typeface="FUTURA CONDENSED EXTRABOLD" panose="020B0602020204020303" pitchFamily="34" charset="-79"/>
              </a:rPr>
              <a:t>Comment construit-on une introduction en Écrit 1 ?</a:t>
            </a:r>
          </a:p>
        </p:txBody>
      </p:sp>
      <p:pic>
        <p:nvPicPr>
          <p:cNvPr id="5122" name="Picture 2" descr="315 500+ Vigilance Stock Illustrations, graphiques vectoriels libre de  droits et Clip Art - iStock | Attention, Surveillance, Sécurité">
            <a:extLst>
              <a:ext uri="{FF2B5EF4-FFF2-40B4-BE49-F238E27FC236}">
                <a16:creationId xmlns:a16="http://schemas.microsoft.com/office/drawing/2014/main" id="{6C4548AC-AD66-A361-9559-6CEB218E6D2D}"/>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85388" y="4998959"/>
            <a:ext cx="1969936" cy="1969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1906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14849D-0B49-5444-BF9D-6B883E671E0E}"/>
              </a:ext>
            </a:extLst>
          </p:cNvPr>
          <p:cNvSpPr>
            <a:spLocks noGrp="1"/>
          </p:cNvSpPr>
          <p:nvPr>
            <p:ph type="title"/>
          </p:nvPr>
        </p:nvSpPr>
        <p:spPr>
          <a:xfrm>
            <a:off x="4467312" y="866113"/>
            <a:ext cx="7249282" cy="1422399"/>
          </a:xfrm>
        </p:spPr>
        <p:txBody>
          <a:bodyPr>
            <a:normAutofit fontScale="90000"/>
          </a:bodyPr>
          <a:lstStyle/>
          <a:p>
            <a:pPr algn="ctr">
              <a:lnSpc>
                <a:spcPct val="112000"/>
              </a:lnSpc>
            </a:pPr>
            <a:r>
              <a:rPr lang="fr-FR" sz="4000" b="1" dirty="0">
                <a:latin typeface="Futura Condensed ExtraBold" panose="020B0602020204020303" pitchFamily="34" charset="-79"/>
                <a:cs typeface="Futura Condensed ExtraBold" panose="020B0602020204020303" pitchFamily="34" charset="-79"/>
              </a:rPr>
              <a:t>Analyse</a:t>
            </a:r>
            <a:br>
              <a:rPr lang="fr-FR" sz="4000" dirty="0">
                <a:latin typeface="Futura Medium" panose="020B0602020204020303" pitchFamily="34" charset="-79"/>
                <a:cs typeface="Futura Medium" panose="020B0602020204020303" pitchFamily="34" charset="-79"/>
              </a:rPr>
            </a:br>
            <a:r>
              <a:rPr lang="fr-FR" sz="3200" b="1" i="1" dirty="0">
                <a:solidFill>
                  <a:schemeClr val="accent1">
                    <a:lumMod val="50000"/>
                  </a:schemeClr>
                </a:solidFill>
                <a:latin typeface="FUTURA MEDIUM" panose="020B0602020204020303" pitchFamily="34" charset="-79"/>
                <a:cs typeface="FUTURA MEDIUM" panose="020B0602020204020303" pitchFamily="34" charset="-79"/>
              </a:rPr>
              <a:t>Définitions / Tensions / Mises en relation</a:t>
            </a:r>
            <a:endParaRPr lang="fr-FR" b="1" i="1" dirty="0">
              <a:solidFill>
                <a:schemeClr val="accent1">
                  <a:lumMod val="50000"/>
                </a:schemeClr>
              </a:solidFill>
              <a:latin typeface="FUTURA MEDIUM" panose="020B0602020204020303" pitchFamily="34" charset="-79"/>
              <a:cs typeface="FUTURA MEDIUM" panose="020B0602020204020303" pitchFamily="34" charset="-79"/>
            </a:endParaRPr>
          </a:p>
        </p:txBody>
      </p:sp>
      <p:sp>
        <p:nvSpPr>
          <p:cNvPr id="3" name="Rectangle 2">
            <a:extLst>
              <a:ext uri="{FF2B5EF4-FFF2-40B4-BE49-F238E27FC236}">
                <a16:creationId xmlns:a16="http://schemas.microsoft.com/office/drawing/2014/main" id="{5FA43321-F9BB-064D-434E-6864CC6CFEE4}"/>
              </a:ext>
            </a:extLst>
          </p:cNvPr>
          <p:cNvSpPr/>
          <p:nvPr/>
        </p:nvSpPr>
        <p:spPr>
          <a:xfrm>
            <a:off x="-200628" y="73895"/>
            <a:ext cx="12593255" cy="684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i="1" strike="noStrike" spc="-1" dirty="0">
                <a:solidFill>
                  <a:schemeClr val="accent1">
                    <a:lumMod val="50000"/>
                  </a:schemeClr>
                </a:solidFill>
                <a:latin typeface="FUTURA MEDIUM" panose="020B0602020204020303" pitchFamily="34" charset="-79"/>
                <a:cs typeface="FUTURA MEDIUM" panose="020B0602020204020303" pitchFamily="34" charset="-79"/>
              </a:rPr>
              <a:t>Analyses de 5 copies « Jour J »</a:t>
            </a:r>
            <a:endParaRPr lang="fr-FR" sz="3800" b="1" i="1" dirty="0">
              <a:solidFill>
                <a:schemeClr val="accent1">
                  <a:lumMod val="50000"/>
                </a:schemeClr>
              </a:solidFill>
              <a:latin typeface="FUTURA MEDIUM" panose="020B0602020204020303" pitchFamily="34" charset="-79"/>
              <a:cs typeface="FUTURA MEDIUM" panose="020B0602020204020303" pitchFamily="34" charset="-79"/>
            </a:endParaRPr>
          </a:p>
        </p:txBody>
      </p:sp>
      <p:graphicFrame>
        <p:nvGraphicFramePr>
          <p:cNvPr id="5" name="Tableau 4">
            <a:extLst>
              <a:ext uri="{FF2B5EF4-FFF2-40B4-BE49-F238E27FC236}">
                <a16:creationId xmlns:a16="http://schemas.microsoft.com/office/drawing/2014/main" id="{68684563-459C-EE30-FBF9-E265535F3900}"/>
              </a:ext>
            </a:extLst>
          </p:cNvPr>
          <p:cNvGraphicFramePr>
            <a:graphicFrameLocks noGrp="1"/>
          </p:cNvGraphicFramePr>
          <p:nvPr>
            <p:extLst>
              <p:ext uri="{D42A27DB-BD31-4B8C-83A1-F6EECF244321}">
                <p14:modId xmlns:p14="http://schemas.microsoft.com/office/powerpoint/2010/main" val="492671700"/>
              </p:ext>
            </p:extLst>
          </p:nvPr>
        </p:nvGraphicFramePr>
        <p:xfrm>
          <a:off x="1914298" y="2326034"/>
          <a:ext cx="10046208" cy="4346448"/>
        </p:xfrm>
        <a:graphic>
          <a:graphicData uri="http://schemas.openxmlformats.org/drawingml/2006/table">
            <a:tbl>
              <a:tblPr firstRow="1" bandRow="1">
                <a:tableStyleId>{793D81CF-94F2-401A-BA57-92F5A7B2D0C5}</a:tableStyleId>
              </a:tblPr>
              <a:tblGrid>
                <a:gridCol w="2361488">
                  <a:extLst>
                    <a:ext uri="{9D8B030D-6E8A-4147-A177-3AD203B41FA5}">
                      <a16:colId xmlns:a16="http://schemas.microsoft.com/office/drawing/2014/main" val="4062151231"/>
                    </a:ext>
                  </a:extLst>
                </a:gridCol>
                <a:gridCol w="7684720">
                  <a:extLst>
                    <a:ext uri="{9D8B030D-6E8A-4147-A177-3AD203B41FA5}">
                      <a16:colId xmlns:a16="http://schemas.microsoft.com/office/drawing/2014/main" val="2386900069"/>
                    </a:ext>
                  </a:extLst>
                </a:gridCol>
              </a:tblGrid>
              <a:tr h="0">
                <a:tc>
                  <a:txBody>
                    <a:bodyPr/>
                    <a:lstStyle/>
                    <a:p>
                      <a:pPr algn="ctr"/>
                      <a:r>
                        <a:rPr lang="fr-FR" sz="2400" b="1" i="0" dirty="0">
                          <a:latin typeface="Futura Condensed ExtraBold" panose="020B0602020204020303" pitchFamily="34" charset="-79"/>
                          <a:cs typeface="Futura Condensed ExtraBold" panose="020B0602020204020303" pitchFamily="34" charset="-79"/>
                        </a:rPr>
                        <a:t>Critères d’évaluation</a:t>
                      </a:r>
                    </a:p>
                  </a:txBody>
                  <a:tcPr anchor="ctr">
                    <a:lnR w="12700" cap="flat" cmpd="sng" algn="ctr">
                      <a:solidFill>
                        <a:schemeClr val="tx1"/>
                      </a:solidFill>
                      <a:prstDash val="solid"/>
                      <a:round/>
                      <a:headEnd type="none" w="med" len="med"/>
                      <a:tailEnd type="none" w="med" len="med"/>
                    </a:lnR>
                    <a:solidFill>
                      <a:schemeClr val="tx2">
                        <a:lumMod val="75000"/>
                      </a:schemeClr>
                    </a:solidFill>
                  </a:tcPr>
                </a:tc>
                <a:tc>
                  <a:txBody>
                    <a:bodyPr/>
                    <a:lstStyle/>
                    <a:p>
                      <a:pPr algn="ctr"/>
                      <a:r>
                        <a:rPr lang="fr-FR" sz="2400" b="1" i="0" dirty="0">
                          <a:latin typeface="Futura Condensed ExtraBold" panose="020B0602020204020303" pitchFamily="34" charset="-79"/>
                          <a:cs typeface="Futura Condensed ExtraBold" panose="020B0602020204020303" pitchFamily="34" charset="-79"/>
                        </a:rPr>
                        <a:t>Niveaux</a:t>
                      </a:r>
                    </a:p>
                  </a:txBody>
                  <a:tcPr anchor="ctr">
                    <a:lnL w="12700" cap="flat" cmpd="sng" algn="ctr">
                      <a:solidFill>
                        <a:schemeClr val="tx1"/>
                      </a:solidFill>
                      <a:prstDash val="solid"/>
                      <a:round/>
                      <a:headEnd type="none" w="med" len="med"/>
                      <a:tailEnd type="none" w="med" len="med"/>
                    </a:lnL>
                    <a:solidFill>
                      <a:schemeClr val="tx2">
                        <a:lumMod val="75000"/>
                      </a:schemeClr>
                    </a:solidFill>
                  </a:tcPr>
                </a:tc>
                <a:extLst>
                  <a:ext uri="{0D108BD9-81ED-4DB2-BD59-A6C34878D82A}">
                    <a16:rowId xmlns:a16="http://schemas.microsoft.com/office/drawing/2014/main" val="106495664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dirty="0">
                          <a:latin typeface="Futura Medium" panose="020B0602020204020303" pitchFamily="34" charset="-79"/>
                          <a:cs typeface="Futura Medium" panose="020B0602020204020303" pitchFamily="34" charset="-79"/>
                        </a:rPr>
                        <a:t>Étapes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dirty="0">
                          <a:latin typeface="Futura Medium" panose="020B0602020204020303" pitchFamily="34" charset="-79"/>
                          <a:cs typeface="Futura Medium" panose="020B0602020204020303" pitchFamily="34" charset="-79"/>
                        </a:rPr>
                        <a:t> présentes</a:t>
                      </a:r>
                    </a:p>
                  </a:txBody>
                  <a:tcPr anchor="ctr">
                    <a:lnR w="12700" cap="flat" cmpd="sng" algn="ctr">
                      <a:solidFill>
                        <a:schemeClr val="tx1"/>
                      </a:solidFill>
                      <a:prstDash val="solid"/>
                      <a:round/>
                      <a:headEnd type="none" w="med" len="med"/>
                      <a:tailEnd type="none" w="med" len="med"/>
                    </a:lnR>
                    <a:solidFill>
                      <a:schemeClr val="tx2">
                        <a:lumMod val="40000"/>
                        <a:lumOff val="60000"/>
                      </a:schemeClr>
                    </a:solidFill>
                  </a:tcPr>
                </a:tc>
                <a:tc>
                  <a:txBody>
                    <a:bodyPr/>
                    <a:lstStyle/>
                    <a:p>
                      <a:pPr algn="ctr">
                        <a:lnSpc>
                          <a:spcPct val="110000"/>
                        </a:lnSpc>
                      </a:pPr>
                      <a:r>
                        <a:rPr lang="fr-FR" b="0" dirty="0">
                          <a:latin typeface="Futura Medium" panose="020B0602020204020303" pitchFamily="34" charset="-79"/>
                          <a:cs typeface="Futura Medium" panose="020B0602020204020303" pitchFamily="34" charset="-79"/>
                        </a:rPr>
                        <a:t>N1</a:t>
                      </a:r>
                      <a:r>
                        <a:rPr lang="fr-FR" dirty="0">
                          <a:latin typeface="Futura Medium" panose="020B0602020204020303" pitchFamily="34" charset="-79"/>
                          <a:cs typeface="Futura Medium" panose="020B0602020204020303" pitchFamily="34" charset="-79"/>
                        </a:rPr>
                        <a:t> : Définition générique, pas de tensions, pas d’articulation</a:t>
                      </a:r>
                    </a:p>
                    <a:p>
                      <a:pPr algn="ctr">
                        <a:lnSpc>
                          <a:spcPct val="110000"/>
                        </a:lnSpc>
                      </a:pPr>
                      <a:r>
                        <a:rPr lang="fr-FR" dirty="0">
                          <a:latin typeface="Futura Medium" panose="020B0602020204020303" pitchFamily="34" charset="-79"/>
                          <a:cs typeface="Futura Medium" panose="020B0602020204020303" pitchFamily="34" charset="-79"/>
                        </a:rPr>
                        <a:t>N2 : Définition globale mettant en avant des indicateurs </a:t>
                      </a:r>
                    </a:p>
                    <a:p>
                      <a:pPr algn="ctr">
                        <a:lnSpc>
                          <a:spcPct val="110000"/>
                        </a:lnSpc>
                      </a:pPr>
                      <a:r>
                        <a:rPr lang="fr-FR" dirty="0">
                          <a:latin typeface="Futura Medium" panose="020B0602020204020303" pitchFamily="34" charset="-79"/>
                          <a:cs typeface="Futura Medium" panose="020B0602020204020303" pitchFamily="34" charset="-79"/>
                        </a:rPr>
                        <a:t>et articulant les notions du sujet</a:t>
                      </a:r>
                    </a:p>
                    <a:p>
                      <a:pPr algn="ctr">
                        <a:lnSpc>
                          <a:spcPct val="110000"/>
                        </a:lnSpc>
                      </a:pPr>
                      <a:r>
                        <a:rPr lang="fr-FR" dirty="0">
                          <a:latin typeface="Futura Medium" panose="020B0602020204020303" pitchFamily="34" charset="-79"/>
                          <a:cs typeface="Futura Medium" panose="020B0602020204020303" pitchFamily="34" charset="-79"/>
                        </a:rPr>
                        <a:t>N3 : Définition précisée, catégorisée proposant des indicateurs justifiés et questionnant l’articulation des notions du sujet</a:t>
                      </a:r>
                    </a:p>
                  </a:txBody>
                  <a:tcPr anchor="ctr">
                    <a:lnL w="12700" cap="flat" cmpd="sng" algn="ctr">
                      <a:solidFill>
                        <a:schemeClr val="tx1"/>
                      </a:solidFill>
                      <a:prstDash val="solid"/>
                      <a:round/>
                      <a:headEnd type="none" w="med" len="med"/>
                      <a:tailEnd type="none" w="med" len="med"/>
                    </a:lnL>
                    <a:solidFill>
                      <a:schemeClr val="tx2">
                        <a:lumMod val="40000"/>
                        <a:lumOff val="60000"/>
                      </a:schemeClr>
                    </a:solidFill>
                  </a:tcPr>
                </a:tc>
                <a:extLst>
                  <a:ext uri="{0D108BD9-81ED-4DB2-BD59-A6C34878D82A}">
                    <a16:rowId xmlns:a16="http://schemas.microsoft.com/office/drawing/2014/main" val="4469634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dirty="0">
                          <a:latin typeface="Futura Medium" panose="020B0602020204020303" pitchFamily="34" charset="-79"/>
                          <a:cs typeface="Futura Medium" panose="020B0602020204020303" pitchFamily="34" charset="-79"/>
                        </a:rPr>
                        <a:t>Pertinence par rapport au sujet</a:t>
                      </a:r>
                    </a:p>
                  </a:txBody>
                  <a:tcPr anchor="ctr">
                    <a:lnR w="12700" cap="flat" cmpd="sng" algn="ctr">
                      <a:solidFill>
                        <a:schemeClr val="tx1"/>
                      </a:solidFill>
                      <a:prstDash val="solid"/>
                      <a:round/>
                      <a:headEnd type="none" w="med" len="med"/>
                      <a:tailEnd type="none" w="med" len="med"/>
                    </a:lnR>
                  </a:tcPr>
                </a:tc>
                <a:tc>
                  <a:txBody>
                    <a:bodyPr/>
                    <a:lstStyle/>
                    <a:p>
                      <a:pPr algn="ctr">
                        <a:lnSpc>
                          <a:spcPct val="110000"/>
                        </a:lnSpc>
                      </a:pPr>
                      <a:r>
                        <a:rPr lang="fr-FR" dirty="0">
                          <a:latin typeface="Futura Medium" panose="020B0602020204020303" pitchFamily="34" charset="-79"/>
                          <a:cs typeface="Futura Medium" panose="020B0602020204020303" pitchFamily="34" charset="-79"/>
                        </a:rPr>
                        <a:t>N1: HS ou termes évacués</a:t>
                      </a:r>
                    </a:p>
                    <a:p>
                      <a:pPr algn="ctr">
                        <a:lnSpc>
                          <a:spcPct val="110000"/>
                        </a:lnSpc>
                      </a:pPr>
                      <a:r>
                        <a:rPr lang="fr-FR" dirty="0">
                          <a:latin typeface="Futura Medium" panose="020B0602020204020303" pitchFamily="34" charset="-79"/>
                          <a:cs typeface="Futura Medium" panose="020B0602020204020303" pitchFamily="34" charset="-79"/>
                        </a:rPr>
                        <a:t>N2 : Lien implicite, termes évoqués</a:t>
                      </a:r>
                    </a:p>
                    <a:p>
                      <a:pPr algn="ctr">
                        <a:lnSpc>
                          <a:spcPct val="110000"/>
                        </a:lnSpc>
                      </a:pPr>
                      <a:r>
                        <a:rPr lang="fr-FR" dirty="0">
                          <a:latin typeface="Futura Medium" panose="020B0602020204020303" pitchFamily="34" charset="-79"/>
                          <a:cs typeface="Futura Medium" panose="020B0602020204020303" pitchFamily="34" charset="-79"/>
                        </a:rPr>
                        <a:t>N3 : Lien explicite au cœur de la complexité du sujet</a:t>
                      </a: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956360522"/>
                  </a:ext>
                </a:extLst>
              </a:tr>
              <a:tr h="37084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fr-FR" sz="2000" dirty="0">
                          <a:latin typeface="Futura Medium" panose="020B0602020204020303" pitchFamily="34" charset="-79"/>
                          <a:cs typeface="Futura Medium" panose="020B0602020204020303" pitchFamily="34" charset="-79"/>
                        </a:rPr>
                        <a:t>Syntaxe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dirty="0">
                          <a:latin typeface="Futura Medium" panose="020B0602020204020303" pitchFamily="34" charset="-79"/>
                          <a:cs typeface="Futura Medium" panose="020B0602020204020303" pitchFamily="34" charset="-79"/>
                        </a:rPr>
                        <a:t>Fluidité</a:t>
                      </a:r>
                    </a:p>
                  </a:txBody>
                  <a:tcPr anchor="ctr">
                    <a:lnR w="12700" cap="flat" cmpd="sng" algn="ctr">
                      <a:solidFill>
                        <a:schemeClr val="tx1"/>
                      </a:solidFill>
                      <a:prstDash val="solid"/>
                      <a:round/>
                      <a:headEnd type="none" w="med" len="med"/>
                      <a:tailEnd type="none" w="med" len="med"/>
                    </a:lnR>
                    <a:solidFill>
                      <a:schemeClr val="tx2">
                        <a:lumMod val="20000"/>
                        <a:lumOff val="80000"/>
                      </a:schemeClr>
                    </a:solidFill>
                  </a:tcPr>
                </a:tc>
                <a:tc>
                  <a:txBody>
                    <a:bodyPr/>
                    <a:lstStyle/>
                    <a:p>
                      <a:pPr algn="ctr">
                        <a:lnSpc>
                          <a:spcPct val="110000"/>
                        </a:lnSpc>
                      </a:pPr>
                      <a:r>
                        <a:rPr lang="fr-FR" dirty="0">
                          <a:latin typeface="Futura Medium" panose="020B0602020204020303" pitchFamily="34" charset="-79"/>
                          <a:cs typeface="Futura Medium" panose="020B0602020204020303" pitchFamily="34" charset="-79"/>
                        </a:rPr>
                        <a:t>N1 : Difficulté de compréhension, relectures nécessaires</a:t>
                      </a:r>
                    </a:p>
                    <a:p>
                      <a:pPr algn="ctr">
                        <a:lnSpc>
                          <a:spcPct val="110000"/>
                        </a:lnSpc>
                      </a:pPr>
                      <a:r>
                        <a:rPr lang="fr-FR" dirty="0">
                          <a:latin typeface="Futura Medium" panose="020B0602020204020303" pitchFamily="34" charset="-79"/>
                          <a:cs typeface="Futura Medium" panose="020B0602020204020303" pitchFamily="34" charset="-79"/>
                        </a:rPr>
                        <a:t>N2 : Rédaction claire mais difficulté à articuler les notions</a:t>
                      </a:r>
                    </a:p>
                    <a:p>
                      <a:pPr algn="ctr">
                        <a:lnSpc>
                          <a:spcPct val="110000"/>
                        </a:lnSpc>
                      </a:pPr>
                      <a:r>
                        <a:rPr lang="fr-FR" dirty="0">
                          <a:latin typeface="Futura Medium" panose="020B0602020204020303" pitchFamily="34" charset="-79"/>
                          <a:cs typeface="Futura Medium" panose="020B0602020204020303" pitchFamily="34" charset="-79"/>
                        </a:rPr>
                        <a:t>N3 : Les idées sont articulées et enchaînées de façon fluide et logique</a:t>
                      </a:r>
                    </a:p>
                  </a:txBody>
                  <a:tcPr anchor="ctr">
                    <a:lnL w="12700" cap="flat" cmpd="sng" algn="ctr">
                      <a:solidFill>
                        <a:schemeClr val="tx1"/>
                      </a:solidFill>
                      <a:prstDash val="solid"/>
                      <a:round/>
                      <a:headEnd type="none" w="med" len="med"/>
                      <a:tailEnd type="none" w="med" len="med"/>
                    </a:lnL>
                    <a:solidFill>
                      <a:schemeClr val="tx2">
                        <a:lumMod val="20000"/>
                        <a:lumOff val="80000"/>
                      </a:schemeClr>
                    </a:solidFill>
                  </a:tcPr>
                </a:tc>
                <a:extLst>
                  <a:ext uri="{0D108BD9-81ED-4DB2-BD59-A6C34878D82A}">
                    <a16:rowId xmlns:a16="http://schemas.microsoft.com/office/drawing/2014/main" val="1411610457"/>
                  </a:ext>
                </a:extLst>
              </a:tr>
            </a:tbl>
          </a:graphicData>
        </a:graphic>
      </p:graphicFrame>
      <p:sp>
        <p:nvSpPr>
          <p:cNvPr id="6" name="Ellipse 5">
            <a:extLst>
              <a:ext uri="{FF2B5EF4-FFF2-40B4-BE49-F238E27FC236}">
                <a16:creationId xmlns:a16="http://schemas.microsoft.com/office/drawing/2014/main" id="{771E90CA-BF64-144F-9A96-DEB4E1A6E458}"/>
              </a:ext>
            </a:extLst>
          </p:cNvPr>
          <p:cNvSpPr/>
          <p:nvPr/>
        </p:nvSpPr>
        <p:spPr>
          <a:xfrm>
            <a:off x="663898" y="4689678"/>
            <a:ext cx="1352926" cy="853440"/>
          </a:xfrm>
          <a:prstGeom prst="ellipse">
            <a:avLst/>
          </a:prstGeom>
          <a:solidFill>
            <a:schemeClr val="accent5">
              <a:lumMod val="40000"/>
              <a:lumOff val="60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fr-FR" b="1" dirty="0">
                <a:solidFill>
                  <a:schemeClr val="tx1"/>
                </a:solidFill>
                <a:latin typeface="FUTURA MEDIUM" panose="020B0602020204020303" pitchFamily="34" charset="-79"/>
                <a:cs typeface="FUTURA MEDIUM" panose="020B0602020204020303" pitchFamily="34" charset="-79"/>
              </a:rPr>
              <a:t>Fond</a:t>
            </a:r>
            <a:endParaRPr lang="fr-FR" sz="1050" b="1" dirty="0">
              <a:solidFill>
                <a:schemeClr val="tx1"/>
              </a:solidFill>
              <a:latin typeface="FUTURA MEDIUM" panose="020B0602020204020303" pitchFamily="34" charset="-79"/>
              <a:cs typeface="FUTURA MEDIUM" panose="020B0602020204020303" pitchFamily="34" charset="-79"/>
            </a:endParaRPr>
          </a:p>
        </p:txBody>
      </p:sp>
      <p:sp>
        <p:nvSpPr>
          <p:cNvPr id="7" name="Ellipse 6">
            <a:extLst>
              <a:ext uri="{FF2B5EF4-FFF2-40B4-BE49-F238E27FC236}">
                <a16:creationId xmlns:a16="http://schemas.microsoft.com/office/drawing/2014/main" id="{06961C31-4AF5-814C-B91E-3D92C3F3D1C6}"/>
              </a:ext>
            </a:extLst>
          </p:cNvPr>
          <p:cNvSpPr/>
          <p:nvPr/>
        </p:nvSpPr>
        <p:spPr>
          <a:xfrm>
            <a:off x="663898" y="5769685"/>
            <a:ext cx="1352926" cy="853440"/>
          </a:xfrm>
          <a:prstGeom prst="ellipse">
            <a:avLst/>
          </a:prstGeom>
          <a:solidFill>
            <a:schemeClr val="accent1">
              <a:lumMod val="40000"/>
              <a:lumOff val="60000"/>
            </a:schemeClr>
          </a:solidFill>
          <a:ln>
            <a:solidFill>
              <a:schemeClr val="tx1"/>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fr-FR" b="1" dirty="0">
                <a:solidFill>
                  <a:schemeClr val="tx1"/>
                </a:solidFill>
                <a:latin typeface="FUTURA MEDIUM" panose="020B0602020204020303" pitchFamily="34" charset="-79"/>
                <a:cs typeface="FUTURA MEDIUM" panose="020B0602020204020303" pitchFamily="34" charset="-79"/>
              </a:rPr>
              <a:t>Forme</a:t>
            </a:r>
          </a:p>
        </p:txBody>
      </p:sp>
      <p:sp>
        <p:nvSpPr>
          <p:cNvPr id="8" name="Ellipse 7">
            <a:extLst>
              <a:ext uri="{FF2B5EF4-FFF2-40B4-BE49-F238E27FC236}">
                <a16:creationId xmlns:a16="http://schemas.microsoft.com/office/drawing/2014/main" id="{32253B0A-1270-8413-AC4F-C3EC63CD8F90}"/>
              </a:ext>
            </a:extLst>
          </p:cNvPr>
          <p:cNvSpPr/>
          <p:nvPr/>
        </p:nvSpPr>
        <p:spPr>
          <a:xfrm>
            <a:off x="494683" y="3556718"/>
            <a:ext cx="1691355" cy="853440"/>
          </a:xfrm>
          <a:prstGeom prst="ellipse">
            <a:avLst/>
          </a:prstGeom>
          <a:solidFill>
            <a:srgbClr val="DAE3F3"/>
          </a:solidFill>
        </p:spPr>
        <p:style>
          <a:lnRef idx="1">
            <a:schemeClr val="dk1"/>
          </a:lnRef>
          <a:fillRef idx="2">
            <a:schemeClr val="dk1"/>
          </a:fillRef>
          <a:effectRef idx="1">
            <a:schemeClr val="dk1"/>
          </a:effectRef>
          <a:fontRef idx="minor">
            <a:schemeClr val="dk1"/>
          </a:fontRef>
        </p:style>
        <p:txBody>
          <a:bodyPr rtlCol="0" anchor="ctr"/>
          <a:lstStyle/>
          <a:p>
            <a:pPr algn="ctr"/>
            <a:r>
              <a:rPr lang="fr-FR" b="1" dirty="0">
                <a:solidFill>
                  <a:schemeClr val="tx1"/>
                </a:solidFill>
                <a:latin typeface="FUTURA MEDIUM" panose="020B0602020204020303" pitchFamily="34" charset="-79"/>
                <a:cs typeface="FUTURA MEDIUM" panose="020B0602020204020303" pitchFamily="34" charset="-79"/>
              </a:rPr>
              <a:t>Méthodo</a:t>
            </a:r>
            <a:endParaRPr lang="fr-FR" sz="1700" b="1" dirty="0">
              <a:solidFill>
                <a:schemeClr val="tx1"/>
              </a:solidFill>
              <a:latin typeface="FUTURA MEDIUM" panose="020B0602020204020303" pitchFamily="34" charset="-79"/>
              <a:cs typeface="FUTURA MEDIUM" panose="020B0602020204020303" pitchFamily="34" charset="-79"/>
            </a:endParaRPr>
          </a:p>
        </p:txBody>
      </p:sp>
      <p:sp>
        <p:nvSpPr>
          <p:cNvPr id="4" name="Bulle ronde 3">
            <a:extLst>
              <a:ext uri="{FF2B5EF4-FFF2-40B4-BE49-F238E27FC236}">
                <a16:creationId xmlns:a16="http://schemas.microsoft.com/office/drawing/2014/main" id="{4A5C26B2-D8B2-F29F-7365-B67FD92DB053}"/>
              </a:ext>
            </a:extLst>
          </p:cNvPr>
          <p:cNvSpPr/>
          <p:nvPr/>
        </p:nvSpPr>
        <p:spPr>
          <a:xfrm>
            <a:off x="101915" y="584803"/>
            <a:ext cx="3298108" cy="1511674"/>
          </a:xfrm>
          <a:prstGeom prst="wedgeEllipseCallout">
            <a:avLst>
              <a:gd name="adj1" fmla="val 20189"/>
              <a:gd name="adj2" fmla="val 77104"/>
            </a:avLst>
          </a:prstGeom>
          <a:solidFill>
            <a:schemeClr val="bg1"/>
          </a:solidFill>
          <a:ln w="38100">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dirty="0">
                <a:solidFill>
                  <a:schemeClr val="tx1"/>
                </a:solidFill>
                <a:latin typeface="Futura Medium" panose="020B0602020204020303" pitchFamily="34" charset="-79"/>
                <a:cs typeface="Futura Medium" panose="020B0602020204020303" pitchFamily="34" charset="-79"/>
              </a:rPr>
              <a:t>Objectif : évaluer la phase d’analyse du sujet</a:t>
            </a:r>
          </a:p>
        </p:txBody>
      </p:sp>
    </p:spTree>
    <p:extLst>
      <p:ext uri="{BB962C8B-B14F-4D97-AF65-F5344CB8AC3E}">
        <p14:creationId xmlns:p14="http://schemas.microsoft.com/office/powerpoint/2010/main" val="19747248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èche vers la droite 5">
            <a:extLst>
              <a:ext uri="{FF2B5EF4-FFF2-40B4-BE49-F238E27FC236}">
                <a16:creationId xmlns:a16="http://schemas.microsoft.com/office/drawing/2014/main" id="{24A7B6FC-CB38-65E7-77A5-19A2195D7B07}"/>
              </a:ext>
            </a:extLst>
          </p:cNvPr>
          <p:cNvSpPr/>
          <p:nvPr/>
        </p:nvSpPr>
        <p:spPr>
          <a:xfrm>
            <a:off x="0" y="1545465"/>
            <a:ext cx="5208133" cy="721217"/>
          </a:xfrm>
          <a:prstGeom prst="rightArrow">
            <a:avLst/>
          </a:prstGeom>
          <a:solidFill>
            <a:srgbClr val="A91E4F"/>
          </a:solidFill>
          <a:ln>
            <a:solidFill>
              <a:srgbClr val="A91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2183076D-93EB-4E39-365C-8B4EBD938A12}"/>
              </a:ext>
            </a:extLst>
          </p:cNvPr>
          <p:cNvSpPr/>
          <p:nvPr/>
        </p:nvSpPr>
        <p:spPr>
          <a:xfrm>
            <a:off x="-200628" y="73895"/>
            <a:ext cx="12593255" cy="684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i="1" strike="noStrike" spc="-1" dirty="0">
                <a:solidFill>
                  <a:schemeClr val="accent1">
                    <a:lumMod val="50000"/>
                  </a:schemeClr>
                </a:solidFill>
                <a:latin typeface="FUTURA MEDIUM" panose="020B0602020204020303" pitchFamily="34" charset="-79"/>
                <a:cs typeface="FUTURA MEDIUM" panose="020B0602020204020303" pitchFamily="34" charset="-79"/>
              </a:rPr>
              <a:t>Analyses de 5 copies « Jour J »</a:t>
            </a:r>
            <a:endParaRPr lang="fr-FR" sz="3800" b="1" i="1" dirty="0">
              <a:solidFill>
                <a:schemeClr val="accent1">
                  <a:lumMod val="50000"/>
                </a:schemeClr>
              </a:solidFill>
              <a:latin typeface="FUTURA MEDIUM" panose="020B0602020204020303" pitchFamily="34" charset="-79"/>
              <a:cs typeface="FUTURA MEDIUM" panose="020B0602020204020303" pitchFamily="34" charset="-79"/>
            </a:endParaRPr>
          </a:p>
        </p:txBody>
      </p:sp>
      <p:sp>
        <p:nvSpPr>
          <p:cNvPr id="5" name="Bulle rectangulaire à coins arrondis 4">
            <a:extLst>
              <a:ext uri="{FF2B5EF4-FFF2-40B4-BE49-F238E27FC236}">
                <a16:creationId xmlns:a16="http://schemas.microsoft.com/office/drawing/2014/main" id="{253EDFD5-0AC0-A58C-D561-6CAF87C103B1}"/>
              </a:ext>
            </a:extLst>
          </p:cNvPr>
          <p:cNvSpPr/>
          <p:nvPr/>
        </p:nvSpPr>
        <p:spPr>
          <a:xfrm>
            <a:off x="167423" y="1081825"/>
            <a:ext cx="3554569" cy="1635617"/>
          </a:xfrm>
          <a:prstGeom prst="wedgeRoundRectCallout">
            <a:avLst>
              <a:gd name="adj1" fmla="val 70417"/>
              <a:gd name="adj2" fmla="val -60335"/>
              <a:gd name="adj3" fmla="val 16667"/>
            </a:avLst>
          </a:prstGeom>
          <a:solidFill>
            <a:schemeClr val="bg1"/>
          </a:solidFill>
          <a:ln w="19050">
            <a:solidFill>
              <a:srgbClr val="A91E4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pPr>
            <a:r>
              <a:rPr lang="fr-FR" sz="2400" b="1" dirty="0">
                <a:solidFill>
                  <a:schemeClr val="tx1"/>
                </a:solidFill>
                <a:latin typeface="Futura Medium" panose="020B0602020204020303" pitchFamily="34" charset="-79"/>
                <a:cs typeface="Futura Medium" panose="020B0602020204020303" pitchFamily="34" charset="-79"/>
              </a:rPr>
              <a:t>2</a:t>
            </a:r>
            <a:r>
              <a:rPr lang="fr-FR" sz="2400" b="1" baseline="30000" dirty="0">
                <a:solidFill>
                  <a:schemeClr val="tx1"/>
                </a:solidFill>
                <a:latin typeface="Futura Medium" panose="020B0602020204020303" pitchFamily="34" charset="-79"/>
                <a:cs typeface="Futura Medium" panose="020B0602020204020303" pitchFamily="34" charset="-79"/>
              </a:rPr>
              <a:t>ème</a:t>
            </a:r>
            <a:r>
              <a:rPr lang="fr-FR" sz="2400" b="1" dirty="0">
                <a:solidFill>
                  <a:schemeClr val="tx1"/>
                </a:solidFill>
                <a:latin typeface="Futura Medium" panose="020B0602020204020303" pitchFamily="34" charset="-79"/>
                <a:cs typeface="Futura Medium" panose="020B0602020204020303" pitchFamily="34" charset="-79"/>
              </a:rPr>
              <a:t> </a:t>
            </a:r>
            <a:r>
              <a:rPr lang="fr-FR" sz="2400" b="1" dirty="0">
                <a:solidFill>
                  <a:schemeClr val="tx1"/>
                </a:solidFill>
                <a:latin typeface="FUTURA MEDIUM" panose="020B0602020204020303" pitchFamily="34" charset="-79"/>
                <a:cs typeface="FUTURA MEDIUM" panose="020B0602020204020303" pitchFamily="34" charset="-79"/>
              </a:rPr>
              <a:t>temps essentiel </a:t>
            </a:r>
            <a:r>
              <a:rPr lang="fr-FR" sz="2400" dirty="0">
                <a:solidFill>
                  <a:schemeClr val="tx1"/>
                </a:solidFill>
                <a:latin typeface="Futura Medium" panose="020B0602020204020303" pitchFamily="34" charset="-79"/>
                <a:cs typeface="Futura Medium" panose="020B0602020204020303" pitchFamily="34" charset="-79"/>
              </a:rPr>
              <a:t>:</a:t>
            </a:r>
          </a:p>
          <a:p>
            <a:pPr algn="ctr">
              <a:lnSpc>
                <a:spcPct val="112000"/>
              </a:lnSpc>
            </a:pPr>
            <a:r>
              <a:rPr lang="fr-FR" sz="2400" dirty="0">
                <a:solidFill>
                  <a:schemeClr val="tx1"/>
                </a:solidFill>
                <a:latin typeface="Futura Medium" panose="020B0602020204020303" pitchFamily="34" charset="-79"/>
                <a:cs typeface="Futura Medium" panose="020B0602020204020303" pitchFamily="34" charset="-79"/>
              </a:rPr>
              <a:t>La problématique</a:t>
            </a:r>
          </a:p>
        </p:txBody>
      </p:sp>
      <p:sp>
        <p:nvSpPr>
          <p:cNvPr id="7" name="ZoneTexte 6">
            <a:extLst>
              <a:ext uri="{FF2B5EF4-FFF2-40B4-BE49-F238E27FC236}">
                <a16:creationId xmlns:a16="http://schemas.microsoft.com/office/drawing/2014/main" id="{80E7C7C1-8DE1-AB24-BFF8-103ECE154306}"/>
              </a:ext>
            </a:extLst>
          </p:cNvPr>
          <p:cNvSpPr txBox="1"/>
          <p:nvPr/>
        </p:nvSpPr>
        <p:spPr>
          <a:xfrm>
            <a:off x="5400545" y="1172572"/>
            <a:ext cx="6624032" cy="2031582"/>
          </a:xfrm>
          <a:prstGeom prst="rect">
            <a:avLst/>
          </a:prstGeom>
          <a:noFill/>
        </p:spPr>
        <p:txBody>
          <a:bodyPr wrap="square" rtlCol="0">
            <a:spAutoFit/>
          </a:bodyPr>
          <a:lstStyle/>
          <a:p>
            <a:pPr marL="285750" indent="-285750">
              <a:lnSpc>
                <a:spcPct val="110000"/>
              </a:lnSpc>
              <a:spcAft>
                <a:spcPts val="400"/>
              </a:spcAft>
              <a:buFont typeface="Arial" panose="020B0604020202020204" pitchFamily="34" charset="0"/>
              <a:buChar char="•"/>
            </a:pPr>
            <a:r>
              <a:rPr lang="fr-FR" sz="2200" dirty="0">
                <a:latin typeface="Futura Medium" panose="020B0602020204020303" pitchFamily="34" charset="-79"/>
                <a:cs typeface="Futura Medium" panose="020B0602020204020303" pitchFamily="34" charset="-79"/>
              </a:rPr>
              <a:t>Doit découler « logiquement » de l’introduction</a:t>
            </a:r>
          </a:p>
          <a:p>
            <a:pPr marL="285750" indent="-285750">
              <a:lnSpc>
                <a:spcPct val="110000"/>
              </a:lnSpc>
              <a:spcAft>
                <a:spcPts val="400"/>
              </a:spcAft>
              <a:buFont typeface="Arial" panose="020B0604020202020204" pitchFamily="34" charset="0"/>
              <a:buChar char="•"/>
            </a:pPr>
            <a:r>
              <a:rPr lang="fr-FR" sz="2200" dirty="0">
                <a:latin typeface="Futura Medium" panose="020B0602020204020303" pitchFamily="34" charset="-79"/>
                <a:cs typeface="Futura Medium" panose="020B0602020204020303" pitchFamily="34" charset="-79"/>
              </a:rPr>
              <a:t>Une </a:t>
            </a:r>
            <a:r>
              <a:rPr lang="fr-FR" sz="2200" b="1" dirty="0">
                <a:solidFill>
                  <a:srgbClr val="A91E4F"/>
                </a:solidFill>
                <a:latin typeface="Futura Condensed ExtraBold" panose="020B0602020204020303" pitchFamily="34" charset="-79"/>
                <a:cs typeface="Futura Condensed ExtraBold" panose="020B0602020204020303" pitchFamily="34" charset="-79"/>
              </a:rPr>
              <a:t>réponse personnelle </a:t>
            </a:r>
            <a:r>
              <a:rPr lang="fr-FR" sz="2200" dirty="0">
                <a:latin typeface="Futura Medium" panose="020B0602020204020303" pitchFamily="34" charset="-79"/>
                <a:cs typeface="Futura Medium" panose="020B0602020204020303" pitchFamily="34" charset="-79"/>
              </a:rPr>
              <a:t>et </a:t>
            </a:r>
            <a:r>
              <a:rPr lang="fr-FR" sz="2200" b="1" dirty="0">
                <a:solidFill>
                  <a:srgbClr val="A91E4F"/>
                </a:solidFill>
                <a:latin typeface="Futura Condensed ExtraBold" panose="020B0602020204020303" pitchFamily="34" charset="-79"/>
                <a:cs typeface="Futura Condensed ExtraBold" panose="020B0602020204020303" pitchFamily="34" charset="-79"/>
              </a:rPr>
              <a:t>engagée</a:t>
            </a:r>
            <a:r>
              <a:rPr lang="fr-FR" sz="2200" dirty="0">
                <a:latin typeface="Futura Medium" panose="020B0602020204020303" pitchFamily="34" charset="-79"/>
                <a:cs typeface="Futura Medium" panose="020B0602020204020303" pitchFamily="34" charset="-79"/>
              </a:rPr>
              <a:t> révélatrice de choix et d’une analyse </a:t>
            </a:r>
            <a:r>
              <a:rPr lang="fr-FR" sz="2200" b="1" dirty="0">
                <a:solidFill>
                  <a:srgbClr val="A91E4F"/>
                </a:solidFill>
                <a:latin typeface="Futura Condensed ExtraBold" panose="020B0602020204020303" pitchFamily="34" charset="-79"/>
                <a:cs typeface="Futura Condensed ExtraBold" panose="020B0602020204020303" pitchFamily="34" charset="-79"/>
              </a:rPr>
              <a:t>discutée</a:t>
            </a:r>
            <a:r>
              <a:rPr lang="fr-FR" sz="2200" dirty="0">
                <a:latin typeface="Futura Medium" panose="020B0602020204020303" pitchFamily="34" charset="-79"/>
                <a:cs typeface="Futura Medium" panose="020B0602020204020303" pitchFamily="34" charset="-79"/>
              </a:rPr>
              <a:t> du sujet</a:t>
            </a:r>
          </a:p>
          <a:p>
            <a:pPr marL="285750" indent="-285750">
              <a:lnSpc>
                <a:spcPct val="110000"/>
              </a:lnSpc>
              <a:spcAft>
                <a:spcPts val="400"/>
              </a:spcAft>
              <a:buFont typeface="Arial" panose="020B0604020202020204" pitchFamily="34" charset="0"/>
              <a:buChar char="•"/>
            </a:pPr>
            <a:r>
              <a:rPr lang="fr-FR" sz="2200" dirty="0">
                <a:latin typeface="Futura Medium" panose="020B0602020204020303" pitchFamily="34" charset="-79"/>
                <a:cs typeface="Futura Medium" panose="020B0602020204020303" pitchFamily="34" charset="-79"/>
              </a:rPr>
              <a:t>Réponse </a:t>
            </a:r>
            <a:r>
              <a:rPr lang="fr-FR" sz="2200" b="1" dirty="0">
                <a:solidFill>
                  <a:srgbClr val="A91E4F"/>
                </a:solidFill>
                <a:latin typeface="Futura Condensed ExtraBold" panose="020B0602020204020303" pitchFamily="34" charset="-79"/>
                <a:cs typeface="Futura Condensed ExtraBold" panose="020B0602020204020303" pitchFamily="34" charset="-79"/>
              </a:rPr>
              <a:t>systémique</a:t>
            </a:r>
            <a:r>
              <a:rPr lang="fr-FR" sz="2200" dirty="0">
                <a:latin typeface="Futura Medium" panose="020B0602020204020303" pitchFamily="34" charset="-79"/>
                <a:cs typeface="Futura Medium" panose="020B0602020204020303" pitchFamily="34" charset="-79"/>
              </a:rPr>
              <a:t> qui articule termes du sujet et indicateurs valable pour </a:t>
            </a:r>
            <a:r>
              <a:rPr lang="fr-FR" sz="2200" b="1" u="sng" dirty="0">
                <a:uFill>
                  <a:solidFill>
                    <a:srgbClr val="A91E4F"/>
                  </a:solidFill>
                </a:uFill>
                <a:latin typeface="Futura Medium" panose="020B0602020204020303" pitchFamily="34" charset="-79"/>
                <a:cs typeface="Futura Medium" panose="020B0602020204020303" pitchFamily="34" charset="-79"/>
              </a:rPr>
              <a:t>toute la période</a:t>
            </a:r>
          </a:p>
        </p:txBody>
      </p:sp>
      <p:sp>
        <p:nvSpPr>
          <p:cNvPr id="3" name="Bulle ronde 2">
            <a:extLst>
              <a:ext uri="{FF2B5EF4-FFF2-40B4-BE49-F238E27FC236}">
                <a16:creationId xmlns:a16="http://schemas.microsoft.com/office/drawing/2014/main" id="{5EC21A8D-498C-3488-E19F-5A65F7BE1A21}"/>
              </a:ext>
            </a:extLst>
          </p:cNvPr>
          <p:cNvSpPr/>
          <p:nvPr/>
        </p:nvSpPr>
        <p:spPr>
          <a:xfrm>
            <a:off x="167423" y="2906814"/>
            <a:ext cx="1476000" cy="734096"/>
          </a:xfrm>
          <a:prstGeom prst="wedgeEllipseCallout">
            <a:avLst>
              <a:gd name="adj1" fmla="val 30648"/>
              <a:gd name="adj2" fmla="val -67325"/>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latin typeface="Futura Condensed ExtraBold" panose="020B0602020204020303" pitchFamily="34" charset="-79"/>
                <a:cs typeface="Futura Condensed ExtraBold" panose="020B0602020204020303" pitchFamily="34" charset="-79"/>
              </a:rPr>
              <a:t>Clair</a:t>
            </a:r>
          </a:p>
        </p:txBody>
      </p:sp>
      <p:sp>
        <p:nvSpPr>
          <p:cNvPr id="12" name="Bulle ronde 11">
            <a:extLst>
              <a:ext uri="{FF2B5EF4-FFF2-40B4-BE49-F238E27FC236}">
                <a16:creationId xmlns:a16="http://schemas.microsoft.com/office/drawing/2014/main" id="{C4289D5F-D3BD-07A5-5D05-E2B684602A34}"/>
              </a:ext>
            </a:extLst>
          </p:cNvPr>
          <p:cNvSpPr/>
          <p:nvPr/>
        </p:nvSpPr>
        <p:spPr>
          <a:xfrm>
            <a:off x="1996220" y="2984080"/>
            <a:ext cx="1725771" cy="782331"/>
          </a:xfrm>
          <a:prstGeom prst="wedgeEllipseCallout">
            <a:avLst>
              <a:gd name="adj1" fmla="val -31304"/>
              <a:gd name="adj2" fmla="val -72588"/>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latin typeface="Futura Condensed ExtraBold" panose="020B0602020204020303" pitchFamily="34" charset="-79"/>
                <a:cs typeface="Futura Condensed ExtraBold" panose="020B0602020204020303" pitchFamily="34" charset="-79"/>
              </a:rPr>
              <a:t>Précis</a:t>
            </a:r>
          </a:p>
        </p:txBody>
      </p:sp>
      <p:sp>
        <p:nvSpPr>
          <p:cNvPr id="13" name="Bulle ronde 12">
            <a:extLst>
              <a:ext uri="{FF2B5EF4-FFF2-40B4-BE49-F238E27FC236}">
                <a16:creationId xmlns:a16="http://schemas.microsoft.com/office/drawing/2014/main" id="{A2114828-2873-6939-0FE7-EF971C8BAAE0}"/>
              </a:ext>
            </a:extLst>
          </p:cNvPr>
          <p:cNvSpPr/>
          <p:nvPr/>
        </p:nvSpPr>
        <p:spPr>
          <a:xfrm>
            <a:off x="3732133" y="2694904"/>
            <a:ext cx="1725770" cy="711570"/>
          </a:xfrm>
          <a:prstGeom prst="wedgeEllipseCallout">
            <a:avLst>
              <a:gd name="adj1" fmla="val -44392"/>
              <a:gd name="adj2" fmla="val -56798"/>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latin typeface="Futura Condensed ExtraBold" panose="020B0602020204020303" pitchFamily="34" charset="-79"/>
                <a:cs typeface="Futura Condensed ExtraBold" panose="020B0602020204020303" pitchFamily="34" charset="-79"/>
              </a:rPr>
              <a:t>Concis</a:t>
            </a:r>
          </a:p>
        </p:txBody>
      </p:sp>
      <p:sp>
        <p:nvSpPr>
          <p:cNvPr id="14" name="Flèche vers la droite 13">
            <a:extLst>
              <a:ext uri="{FF2B5EF4-FFF2-40B4-BE49-F238E27FC236}">
                <a16:creationId xmlns:a16="http://schemas.microsoft.com/office/drawing/2014/main" id="{17F342C6-E47F-DB6A-6130-51E8349A2DC8}"/>
              </a:ext>
            </a:extLst>
          </p:cNvPr>
          <p:cNvSpPr/>
          <p:nvPr/>
        </p:nvSpPr>
        <p:spPr>
          <a:xfrm>
            <a:off x="0" y="5626800"/>
            <a:ext cx="11552349" cy="721217"/>
          </a:xfrm>
          <a:prstGeom prst="rightArrow">
            <a:avLst/>
          </a:prstGeom>
          <a:solidFill>
            <a:srgbClr val="A91E4F">
              <a:alpha val="61961"/>
            </a:srgbClr>
          </a:solidFill>
          <a:ln>
            <a:solidFill>
              <a:srgbClr val="A91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Rectangle : coins arrondis 14">
            <a:extLst>
              <a:ext uri="{FF2B5EF4-FFF2-40B4-BE49-F238E27FC236}">
                <a16:creationId xmlns:a16="http://schemas.microsoft.com/office/drawing/2014/main" id="{8BBA4FFC-CF58-C51E-9AA3-F73DD717E07E}"/>
              </a:ext>
            </a:extLst>
          </p:cNvPr>
          <p:cNvSpPr/>
          <p:nvPr/>
        </p:nvSpPr>
        <p:spPr>
          <a:xfrm>
            <a:off x="399245" y="5460642"/>
            <a:ext cx="3072976" cy="1107583"/>
          </a:xfrm>
          <a:prstGeom prst="roundRect">
            <a:avLst/>
          </a:prstGeom>
          <a:solidFill>
            <a:schemeClr val="bg1"/>
          </a:solidFill>
          <a:ln>
            <a:solidFill>
              <a:srgbClr val="44546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latin typeface="Futura Medium" panose="020B0602020204020303" pitchFamily="34" charset="-79"/>
                <a:cs typeface="Futura Medium" panose="020B0602020204020303" pitchFamily="34" charset="-79"/>
              </a:rPr>
              <a:t>1) Tendance, évolution à l’échelle de la période : « Quoi »</a:t>
            </a:r>
          </a:p>
        </p:txBody>
      </p:sp>
      <p:sp>
        <p:nvSpPr>
          <p:cNvPr id="16" name="Rectangle : coins arrondis 15">
            <a:extLst>
              <a:ext uri="{FF2B5EF4-FFF2-40B4-BE49-F238E27FC236}">
                <a16:creationId xmlns:a16="http://schemas.microsoft.com/office/drawing/2014/main" id="{8EE7954F-490E-D43D-C696-5D431472210E}"/>
              </a:ext>
            </a:extLst>
          </p:cNvPr>
          <p:cNvSpPr/>
          <p:nvPr/>
        </p:nvSpPr>
        <p:spPr>
          <a:xfrm>
            <a:off x="4067581" y="5433616"/>
            <a:ext cx="2665927" cy="1107583"/>
          </a:xfrm>
          <a:prstGeom prst="roundRect">
            <a:avLst/>
          </a:prstGeom>
          <a:solidFill>
            <a:schemeClr val="bg1"/>
          </a:solidFill>
          <a:ln>
            <a:solidFill>
              <a:srgbClr val="44546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latin typeface="Futura Medium" panose="020B0602020204020303" pitchFamily="34" charset="-79"/>
                <a:cs typeface="Futura Medium" panose="020B0602020204020303" pitchFamily="34" charset="-79"/>
              </a:rPr>
              <a:t>2) Processus sous-jacent, enjeux : « Pourquoi »</a:t>
            </a:r>
          </a:p>
        </p:txBody>
      </p:sp>
      <p:sp>
        <p:nvSpPr>
          <p:cNvPr id="17" name="Rectangle : coins arrondis 16">
            <a:extLst>
              <a:ext uri="{FF2B5EF4-FFF2-40B4-BE49-F238E27FC236}">
                <a16:creationId xmlns:a16="http://schemas.microsoft.com/office/drawing/2014/main" id="{962795CF-D7BB-6715-D4E3-D84E65ACFDB4}"/>
              </a:ext>
            </a:extLst>
          </p:cNvPr>
          <p:cNvSpPr/>
          <p:nvPr/>
        </p:nvSpPr>
        <p:spPr>
          <a:xfrm>
            <a:off x="7328868" y="5424480"/>
            <a:ext cx="2665927" cy="1107583"/>
          </a:xfrm>
          <a:prstGeom prst="roundRect">
            <a:avLst/>
          </a:prstGeom>
          <a:solidFill>
            <a:schemeClr val="bg1"/>
          </a:solidFill>
          <a:ln>
            <a:solidFill>
              <a:srgbClr val="44546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latin typeface="Futura Medium" panose="020B0602020204020303" pitchFamily="34" charset="-79"/>
                <a:cs typeface="Futura Medium" panose="020B0602020204020303" pitchFamily="34" charset="-79"/>
              </a:rPr>
              <a:t>3) Nuance, limites à l’évolution proposée</a:t>
            </a:r>
          </a:p>
        </p:txBody>
      </p:sp>
      <p:sp>
        <p:nvSpPr>
          <p:cNvPr id="2" name="Flèche vers la droite 1">
            <a:extLst>
              <a:ext uri="{FF2B5EF4-FFF2-40B4-BE49-F238E27FC236}">
                <a16:creationId xmlns:a16="http://schemas.microsoft.com/office/drawing/2014/main" id="{3CA8B31E-C4FD-A14C-7857-CD3D2CFD62E1}"/>
              </a:ext>
            </a:extLst>
          </p:cNvPr>
          <p:cNvSpPr/>
          <p:nvPr/>
        </p:nvSpPr>
        <p:spPr>
          <a:xfrm>
            <a:off x="1" y="4148952"/>
            <a:ext cx="1365160" cy="721217"/>
          </a:xfrm>
          <a:prstGeom prst="rightArrow">
            <a:avLst/>
          </a:prstGeom>
          <a:solidFill>
            <a:srgbClr val="A91E4F"/>
          </a:solidFill>
          <a:ln>
            <a:solidFill>
              <a:srgbClr val="A91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ZoneTexte 8">
            <a:extLst>
              <a:ext uri="{FF2B5EF4-FFF2-40B4-BE49-F238E27FC236}">
                <a16:creationId xmlns:a16="http://schemas.microsoft.com/office/drawing/2014/main" id="{2A10C4E1-85BD-2690-2916-BBC7070EEEBF}"/>
              </a:ext>
            </a:extLst>
          </p:cNvPr>
          <p:cNvSpPr txBox="1"/>
          <p:nvPr/>
        </p:nvSpPr>
        <p:spPr>
          <a:xfrm>
            <a:off x="1468193" y="4217172"/>
            <a:ext cx="9949647" cy="584775"/>
          </a:xfrm>
          <a:prstGeom prst="rect">
            <a:avLst/>
          </a:prstGeom>
          <a:noFill/>
        </p:spPr>
        <p:txBody>
          <a:bodyPr wrap="none" rtlCol="0">
            <a:spAutoFit/>
          </a:bodyPr>
          <a:lstStyle/>
          <a:p>
            <a:r>
              <a:rPr lang="fr-FR" sz="3200" b="1" i="1" dirty="0">
                <a:latin typeface="FUTURA CONDENSED EXTRABOLD" panose="020B0602020204020303" pitchFamily="34" charset="-79"/>
                <a:cs typeface="FUTURA CONDENSED EXTRABOLD" panose="020B0602020204020303" pitchFamily="34" charset="-79"/>
              </a:rPr>
              <a:t>Comment construit-on une problématique en Écrit 1 ?</a:t>
            </a:r>
          </a:p>
        </p:txBody>
      </p:sp>
    </p:spTree>
    <p:extLst>
      <p:ext uri="{BB962C8B-B14F-4D97-AF65-F5344CB8AC3E}">
        <p14:creationId xmlns:p14="http://schemas.microsoft.com/office/powerpoint/2010/main" val="389643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34B18-FAA4-5F6F-C067-2555311D7FFD}"/>
            </a:ext>
          </a:extLst>
        </p:cNvPr>
        <p:cNvGrpSpPr/>
        <p:nvPr/>
      </p:nvGrpSpPr>
      <p:grpSpPr>
        <a:xfrm>
          <a:off x="0" y="0"/>
          <a:ext cx="0" cy="0"/>
          <a:chOff x="0" y="0"/>
          <a:chExt cx="0" cy="0"/>
        </a:xfrm>
      </p:grpSpPr>
      <p:pic>
        <p:nvPicPr>
          <p:cNvPr id="1026" name="Picture 2" descr="Loupe - Icônes ui gratuites">
            <a:extLst>
              <a:ext uri="{FF2B5EF4-FFF2-40B4-BE49-F238E27FC236}">
                <a16:creationId xmlns:a16="http://schemas.microsoft.com/office/drawing/2014/main" id="{8E81F094-A9AF-2D00-A4F7-1F80D48A15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291328" y="5213130"/>
            <a:ext cx="1591673" cy="159167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 coins arrondis 2">
            <a:extLst>
              <a:ext uri="{FF2B5EF4-FFF2-40B4-BE49-F238E27FC236}">
                <a16:creationId xmlns:a16="http://schemas.microsoft.com/office/drawing/2014/main" id="{88F55F91-299C-B8B2-4F12-F8960F6F835B}"/>
              </a:ext>
            </a:extLst>
          </p:cNvPr>
          <p:cNvSpPr/>
          <p:nvPr/>
        </p:nvSpPr>
        <p:spPr>
          <a:xfrm>
            <a:off x="5291328" y="145601"/>
            <a:ext cx="6425184" cy="182880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r>
              <a:rPr lang="fr-FR" sz="4000" b="1" dirty="0">
                <a:solidFill>
                  <a:schemeClr val="tx2">
                    <a:lumMod val="20000"/>
                    <a:lumOff val="80000"/>
                  </a:schemeClr>
                </a:solidFill>
                <a:latin typeface="Futura Condensed ExtraBold" panose="020B0602020204020303" pitchFamily="34" charset="-79"/>
                <a:cs typeface="Futura Condensed ExtraBold" panose="020B0602020204020303" pitchFamily="34" charset="-79"/>
              </a:rPr>
              <a:t>M2 MEEF – CAPEPS 2027</a:t>
            </a:r>
          </a:p>
          <a:p>
            <a:pPr algn="ctr">
              <a:spcAft>
                <a:spcPts val="600"/>
              </a:spcAft>
            </a:pPr>
            <a:r>
              <a:rPr lang="fr-FR" sz="5000" b="1" cap="small" dirty="0">
                <a:solidFill>
                  <a:schemeClr val="bg1"/>
                </a:solidFill>
                <a:latin typeface="Futura Condensed ExtraBold" panose="020B0602020204020303" pitchFamily="34" charset="-79"/>
                <a:cs typeface="Futura Condensed ExtraBold" panose="020B0602020204020303" pitchFamily="34" charset="-79"/>
              </a:rPr>
              <a:t>Écrit</a:t>
            </a:r>
            <a:r>
              <a:rPr lang="fr-FR" sz="5000" b="1" dirty="0">
                <a:solidFill>
                  <a:schemeClr val="bg1"/>
                </a:solidFill>
                <a:latin typeface="Futura Condensed ExtraBold" panose="020B0602020204020303" pitchFamily="34" charset="-79"/>
                <a:cs typeface="Futura Condensed ExtraBold" panose="020B0602020204020303" pitchFamily="34" charset="-79"/>
              </a:rPr>
              <a:t> 1</a:t>
            </a:r>
          </a:p>
        </p:txBody>
      </p:sp>
      <p:sp>
        <p:nvSpPr>
          <p:cNvPr id="4" name="ZoneTexte 3">
            <a:extLst>
              <a:ext uri="{FF2B5EF4-FFF2-40B4-BE49-F238E27FC236}">
                <a16:creationId xmlns:a16="http://schemas.microsoft.com/office/drawing/2014/main" id="{0E17AB6A-A10B-90E8-9AB6-0B91DB752B26}"/>
              </a:ext>
            </a:extLst>
          </p:cNvPr>
          <p:cNvSpPr txBox="1"/>
          <p:nvPr/>
        </p:nvSpPr>
        <p:spPr>
          <a:xfrm>
            <a:off x="8059137" y="6457890"/>
            <a:ext cx="4132863" cy="400110"/>
          </a:xfrm>
          <a:prstGeom prst="rect">
            <a:avLst/>
          </a:prstGeom>
          <a:noFill/>
        </p:spPr>
        <p:txBody>
          <a:bodyPr wrap="none" rtlCol="0">
            <a:spAutoFit/>
          </a:bodyPr>
          <a:lstStyle/>
          <a:p>
            <a:pPr marL="342900" indent="-342900" algn="r">
              <a:buSzPct val="120000"/>
              <a:buFont typeface=".Apple Color Emoji UI"/>
              <a:buChar char="📩"/>
            </a:pPr>
            <a:r>
              <a:rPr lang="fr-FR" sz="2000" i="1" dirty="0">
                <a:solidFill>
                  <a:schemeClr val="tx2">
                    <a:lumMod val="75000"/>
                  </a:schemeClr>
                </a:solidFill>
                <a:latin typeface="Futura Medium" panose="020B0602020204020303" pitchFamily="34" charset="-79"/>
                <a:cs typeface="Futura Medium" panose="020B0602020204020303" pitchFamily="34" charset="-79"/>
              </a:rPr>
              <a:t>benjaminstephan7@gmail.com</a:t>
            </a:r>
          </a:p>
        </p:txBody>
      </p:sp>
      <p:sp>
        <p:nvSpPr>
          <p:cNvPr id="5" name="ZoneTexte 4">
            <a:extLst>
              <a:ext uri="{FF2B5EF4-FFF2-40B4-BE49-F238E27FC236}">
                <a16:creationId xmlns:a16="http://schemas.microsoft.com/office/drawing/2014/main" id="{6D2B7D17-1676-0F71-5359-904D5AE0BD13}"/>
              </a:ext>
            </a:extLst>
          </p:cNvPr>
          <p:cNvSpPr txBox="1"/>
          <p:nvPr/>
        </p:nvSpPr>
        <p:spPr>
          <a:xfrm>
            <a:off x="5726069" y="2318933"/>
            <a:ext cx="6279950" cy="3140860"/>
          </a:xfrm>
          <a:prstGeom prst="rect">
            <a:avLst/>
          </a:prstGeom>
          <a:noFill/>
        </p:spPr>
        <p:txBody>
          <a:bodyPr wrap="square" rtlCol="0">
            <a:spAutoFit/>
          </a:bodyPr>
          <a:lstStyle/>
          <a:p>
            <a:pPr>
              <a:lnSpc>
                <a:spcPct val="120000"/>
              </a:lnSpc>
            </a:pPr>
            <a:r>
              <a:rPr lang="fr-FR" sz="4800" b="1" dirty="0">
                <a:solidFill>
                  <a:schemeClr val="tx2">
                    <a:lumMod val="75000"/>
                  </a:schemeClr>
                </a:solidFill>
                <a:latin typeface="Futura Condensed ExtraBold" panose="020B0602020204020303" pitchFamily="34" charset="-79"/>
                <a:cs typeface="Futura Condensed ExtraBold" panose="020B0602020204020303" pitchFamily="34" charset="-79"/>
              </a:rPr>
              <a:t>TD1</a:t>
            </a:r>
            <a:r>
              <a:rPr lang="fr-FR" sz="3600" b="1" dirty="0">
                <a:latin typeface="Futura" panose="020B0602020204020303" pitchFamily="34" charset="-79"/>
                <a:cs typeface="Futura" panose="020B0602020204020303" pitchFamily="34" charset="-79"/>
              </a:rPr>
              <a:t> : </a:t>
            </a:r>
            <a:r>
              <a:rPr lang="fr-FR" sz="4000" b="1" dirty="0">
                <a:latin typeface="Futura" panose="020B0602020204020303" pitchFamily="34" charset="-79"/>
                <a:cs typeface="Futura" panose="020B0602020204020303" pitchFamily="34" charset="-79"/>
              </a:rPr>
              <a:t>Réflexions </a:t>
            </a:r>
          </a:p>
          <a:p>
            <a:pPr>
              <a:lnSpc>
                <a:spcPct val="120000"/>
              </a:lnSpc>
            </a:pPr>
            <a:r>
              <a:rPr lang="fr-FR" sz="4000" b="1" dirty="0">
                <a:latin typeface="Futura" panose="020B0602020204020303" pitchFamily="34" charset="-79"/>
                <a:cs typeface="Futura" panose="020B0602020204020303" pitchFamily="34" charset="-79"/>
              </a:rPr>
              <a:t>sur le sujet 2026 </a:t>
            </a:r>
          </a:p>
          <a:p>
            <a:pPr>
              <a:lnSpc>
                <a:spcPct val="120000"/>
              </a:lnSpc>
            </a:pPr>
            <a:r>
              <a:rPr lang="fr-FR" sz="4000" b="1" dirty="0">
                <a:latin typeface="Futura" panose="020B0602020204020303" pitchFamily="34" charset="-79"/>
                <a:cs typeface="Futura" panose="020B0602020204020303" pitchFamily="34" charset="-79"/>
              </a:rPr>
              <a:t>et perspectives pour le CAPEPS 2027…</a:t>
            </a:r>
            <a:endParaRPr lang="fr-FR" sz="3600" b="1" dirty="0">
              <a:latin typeface="Futura" panose="020B0602020204020303" pitchFamily="34" charset="-79"/>
              <a:cs typeface="Futura" panose="020B0602020204020303" pitchFamily="34" charset="-79"/>
            </a:endParaRPr>
          </a:p>
        </p:txBody>
      </p:sp>
      <p:pic>
        <p:nvPicPr>
          <p:cNvPr id="1028" name="Picture 4" descr="Checking - Free business icons">
            <a:extLst>
              <a:ext uri="{FF2B5EF4-FFF2-40B4-BE49-F238E27FC236}">
                <a16:creationId xmlns:a16="http://schemas.microsoft.com/office/drawing/2014/main" id="{FAD87C96-F9A8-634E-95FD-99A6F6FA8D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80370">
            <a:off x="10517867" y="2265306"/>
            <a:ext cx="1414387" cy="14143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E2367EF5-4EA1-1B45-7E45-58EF7EE93CEB}"/>
              </a:ext>
            </a:extLst>
          </p:cNvPr>
          <p:cNvGraphicFramePr>
            <a:graphicFrameLocks noGrp="1"/>
          </p:cNvGraphicFramePr>
          <p:nvPr>
            <p:extLst>
              <p:ext uri="{D42A27DB-BD31-4B8C-83A1-F6EECF244321}">
                <p14:modId xmlns:p14="http://schemas.microsoft.com/office/powerpoint/2010/main" val="3412292665"/>
              </p:ext>
            </p:extLst>
          </p:nvPr>
        </p:nvGraphicFramePr>
        <p:xfrm>
          <a:off x="294559" y="373175"/>
          <a:ext cx="4675472" cy="5812462"/>
        </p:xfrm>
        <a:graphic>
          <a:graphicData uri="http://schemas.openxmlformats.org/drawingml/2006/table">
            <a:tbl>
              <a:tblPr/>
              <a:tblGrid>
                <a:gridCol w="605558">
                  <a:extLst>
                    <a:ext uri="{9D8B030D-6E8A-4147-A177-3AD203B41FA5}">
                      <a16:colId xmlns:a16="http://schemas.microsoft.com/office/drawing/2014/main" val="1067615298"/>
                    </a:ext>
                  </a:extLst>
                </a:gridCol>
                <a:gridCol w="535145">
                  <a:extLst>
                    <a:ext uri="{9D8B030D-6E8A-4147-A177-3AD203B41FA5}">
                      <a16:colId xmlns:a16="http://schemas.microsoft.com/office/drawing/2014/main" val="2987825898"/>
                    </a:ext>
                  </a:extLst>
                </a:gridCol>
                <a:gridCol w="1774426">
                  <a:extLst>
                    <a:ext uri="{9D8B030D-6E8A-4147-A177-3AD203B41FA5}">
                      <a16:colId xmlns:a16="http://schemas.microsoft.com/office/drawing/2014/main" val="1963034634"/>
                    </a:ext>
                  </a:extLst>
                </a:gridCol>
                <a:gridCol w="1760343">
                  <a:extLst>
                    <a:ext uri="{9D8B030D-6E8A-4147-A177-3AD203B41FA5}">
                      <a16:colId xmlns:a16="http://schemas.microsoft.com/office/drawing/2014/main" val="2503679599"/>
                    </a:ext>
                  </a:extLst>
                </a:gridCol>
              </a:tblGrid>
              <a:tr h="225448">
                <a:tc>
                  <a:txBody>
                    <a:bodyPr/>
                    <a:lstStyle/>
                    <a:p>
                      <a:pPr algn="l" fontAlgn="b">
                        <a:buNone/>
                      </a:pPr>
                      <a:r>
                        <a:rPr lang="fr-FR" sz="1100" b="1" i="0" u="none" strike="noStrike">
                          <a:solidFill>
                            <a:srgbClr val="FFFFFF"/>
                          </a:solidFill>
                          <a:effectLst/>
                          <a:latin typeface="Calibri" panose="020F0502020204030204" pitchFamily="34" charset="0"/>
                        </a:rPr>
                        <a:t>N° TD</a:t>
                      </a:r>
                    </a:p>
                  </a:txBody>
                  <a:tcPr marL="7554" marR="7554" marT="7554" marB="0" anchor="b">
                    <a:lnL w="6350" cap="flat" cmpd="sng" algn="ctr">
                      <a:solidFill>
                        <a:srgbClr val="8EA9DB"/>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l" fontAlgn="b">
                        <a:buNone/>
                      </a:pPr>
                      <a:r>
                        <a:rPr lang="fr-FR" sz="1100" b="1" i="0" u="none" strike="noStrike">
                          <a:solidFill>
                            <a:srgbClr val="FFFFFF"/>
                          </a:solidFill>
                          <a:effectLst/>
                          <a:latin typeface="Calibri" panose="020F0502020204030204" pitchFamily="34" charset="0"/>
                        </a:rPr>
                        <a:t>Date</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ctr" fontAlgn="b">
                        <a:buNone/>
                      </a:pPr>
                      <a:r>
                        <a:rPr lang="fr-FR" sz="1100" b="1" i="0" u="none" strike="noStrike">
                          <a:solidFill>
                            <a:srgbClr val="FFFFFF"/>
                          </a:solidFill>
                          <a:effectLst/>
                          <a:latin typeface="Calibri" panose="020F0502020204030204" pitchFamily="34" charset="0"/>
                        </a:rPr>
                        <a:t>TD</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ctr" fontAlgn="ctr">
                        <a:buNone/>
                      </a:pPr>
                      <a:r>
                        <a:rPr lang="fr-FR" sz="1100" b="1" i="0" u="none" strike="noStrike">
                          <a:solidFill>
                            <a:srgbClr val="FFFFFF"/>
                          </a:solidFill>
                          <a:effectLst/>
                          <a:latin typeface="Calibri" panose="020F0502020204030204" pitchFamily="34" charset="0"/>
                        </a:rPr>
                        <a:t>Colonne1</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09106264"/>
                  </a:ext>
                </a:extLst>
              </a:tr>
              <a:tr h="225448">
                <a:tc>
                  <a:txBody>
                    <a:bodyPr/>
                    <a:lstStyle/>
                    <a:p>
                      <a:pPr algn="r" fontAlgn="b">
                        <a:buNone/>
                      </a:pPr>
                      <a:r>
                        <a:rPr lang="fr-FR" sz="1100" b="0" i="0" u="none" strike="noStrike">
                          <a:solidFill>
                            <a:srgbClr val="000000"/>
                          </a:solidFill>
                          <a:effectLst/>
                          <a:latin typeface="Calibri" panose="020F0502020204030204" pitchFamily="34" charset="0"/>
                        </a:rPr>
                        <a:t>1</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b">
                        <a:buNone/>
                      </a:pPr>
                      <a:r>
                        <a:rPr lang="fr-FR" sz="1100" b="0" i="0" u="none" strike="noStrike">
                          <a:solidFill>
                            <a:srgbClr val="000000"/>
                          </a:solidFill>
                          <a:effectLst/>
                          <a:latin typeface="Calibri" panose="020F0502020204030204" pitchFamily="34" charset="0"/>
                        </a:rPr>
                        <a:t>10-sept</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buNone/>
                      </a:pPr>
                      <a:r>
                        <a:rPr lang="fr-FR" sz="1100" b="0" i="0" u="none" strike="noStrike">
                          <a:solidFill>
                            <a:srgbClr val="000000"/>
                          </a:solidFill>
                          <a:effectLst/>
                          <a:latin typeface="Calibri" panose="020F0502020204030204" pitchFamily="34" charset="0"/>
                        </a:rPr>
                        <a:t>Analyse copies et méthodo</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buNone/>
                      </a:pPr>
                      <a:r>
                        <a:rPr lang="fr-FR" sz="1100" b="0" i="0" u="none" strike="noStrike">
                          <a:solidFill>
                            <a:srgbClr val="000000"/>
                          </a:solidFill>
                          <a:effectLst/>
                          <a:latin typeface="Calibri" panose="020F0502020204030204" pitchFamily="34" charset="0"/>
                        </a:rPr>
                        <a:t> </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73979151"/>
                  </a:ext>
                </a:extLst>
              </a:tr>
              <a:tr h="225448">
                <a:tc>
                  <a:txBody>
                    <a:bodyPr/>
                    <a:lstStyle/>
                    <a:p>
                      <a:pPr algn="r" fontAlgn="b">
                        <a:buNone/>
                      </a:pPr>
                      <a:r>
                        <a:rPr lang="fr-FR" sz="1100" b="0" i="0" u="none" strike="noStrike">
                          <a:solidFill>
                            <a:srgbClr val="000000"/>
                          </a:solidFill>
                          <a:effectLst/>
                          <a:latin typeface="Calibri" panose="020F0502020204030204" pitchFamily="34" charset="0"/>
                        </a:rPr>
                        <a:t>2</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fr-FR" sz="1100" b="0" i="0" u="none" strike="noStrike">
                          <a:solidFill>
                            <a:srgbClr val="000000"/>
                          </a:solidFill>
                          <a:effectLst/>
                          <a:latin typeface="Calibri" panose="020F0502020204030204" pitchFamily="34" charset="0"/>
                        </a:rPr>
                        <a:t>17-sept</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fr-FR" sz="1100" b="0" i="0" u="none" strike="noStrike">
                          <a:solidFill>
                            <a:srgbClr val="000000"/>
                          </a:solidFill>
                          <a:effectLst/>
                          <a:latin typeface="Calibri" panose="020F0502020204030204" pitchFamily="34" charset="0"/>
                        </a:rPr>
                        <a:t>Sujet 1</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buNone/>
                      </a:pPr>
                      <a:r>
                        <a:rPr lang="fr-FR" sz="1100" b="0" i="0" u="none" strike="noStrike">
                          <a:solidFill>
                            <a:srgbClr val="000000"/>
                          </a:solidFill>
                          <a:effectLst/>
                          <a:latin typeface="Calibri" panose="020F0502020204030204" pitchFamily="34" charset="0"/>
                        </a:rPr>
                        <a:t> </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08220522"/>
                  </a:ext>
                </a:extLst>
              </a:tr>
              <a:tr h="225448">
                <a:tc>
                  <a:txBody>
                    <a:bodyPr/>
                    <a:lstStyle/>
                    <a:p>
                      <a:pPr algn="r" fontAlgn="b">
                        <a:buNone/>
                      </a:pPr>
                      <a:r>
                        <a:rPr lang="fr-FR" sz="1100" b="0" i="0" u="none" strike="noStrike">
                          <a:solidFill>
                            <a:srgbClr val="000000"/>
                          </a:solidFill>
                          <a:effectLst/>
                          <a:latin typeface="Calibri" panose="020F0502020204030204" pitchFamily="34" charset="0"/>
                        </a:rPr>
                        <a:t>3</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b">
                        <a:buNone/>
                      </a:pPr>
                      <a:r>
                        <a:rPr lang="fr-FR" sz="1100" b="0" i="0" u="none" strike="noStrike">
                          <a:solidFill>
                            <a:srgbClr val="000000"/>
                          </a:solidFill>
                          <a:effectLst/>
                          <a:latin typeface="Calibri" panose="020F0502020204030204" pitchFamily="34" charset="0"/>
                        </a:rPr>
                        <a:t>24-sept</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buNone/>
                      </a:pPr>
                      <a:r>
                        <a:rPr lang="fr-FR" sz="1100" b="0" i="0" u="none" strike="noStrike">
                          <a:solidFill>
                            <a:srgbClr val="000000"/>
                          </a:solidFill>
                          <a:effectLst/>
                          <a:latin typeface="Calibri" panose="020F0502020204030204" pitchFamily="34" charset="0"/>
                        </a:rPr>
                        <a:t>Sujet 1</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buNone/>
                      </a:pPr>
                      <a:r>
                        <a:rPr lang="fr-FR" sz="1100" b="0" i="0" u="none" strike="noStrike">
                          <a:solidFill>
                            <a:srgbClr val="000000"/>
                          </a:solidFill>
                          <a:effectLst/>
                          <a:latin typeface="Calibri" panose="020F0502020204030204" pitchFamily="34" charset="0"/>
                        </a:rPr>
                        <a:t> </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16938609"/>
                  </a:ext>
                </a:extLst>
              </a:tr>
              <a:tr h="225448">
                <a:tc>
                  <a:txBody>
                    <a:bodyPr/>
                    <a:lstStyle/>
                    <a:p>
                      <a:pPr algn="l" fontAlgn="b">
                        <a:buNone/>
                      </a:pPr>
                      <a:r>
                        <a:rPr lang="fr-FR" sz="1100" b="0" i="0" u="none" strike="noStrike">
                          <a:solidFill>
                            <a:srgbClr val="000000"/>
                          </a:solidFill>
                          <a:effectLst/>
                          <a:latin typeface="Calibri" panose="020F0502020204030204" pitchFamily="34" charset="0"/>
                        </a:rPr>
                        <a:t> </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fr-FR" sz="1100" b="0" i="0" u="none" strike="noStrike">
                          <a:solidFill>
                            <a:srgbClr val="000000"/>
                          </a:solidFill>
                          <a:effectLst/>
                          <a:latin typeface="Calibri" panose="020F0502020204030204" pitchFamily="34" charset="0"/>
                        </a:rPr>
                        <a:t>01-oct</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fr-FR" sz="1100" b="0" i="0" u="none" strike="sngStrike">
                          <a:solidFill>
                            <a:srgbClr val="000000"/>
                          </a:solidFill>
                          <a:effectLst/>
                          <a:latin typeface="Calibri" panose="020F0502020204030204" pitchFamily="34" charset="0"/>
                        </a:rPr>
                        <a:t>pas de TD - DS 1</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fr-FR" sz="1100" b="0" i="0" u="none" strike="noStrike">
                          <a:solidFill>
                            <a:srgbClr val="000000"/>
                          </a:solidFill>
                          <a:effectLst/>
                          <a:latin typeface="Calibri" panose="020F0502020204030204" pitchFamily="34" charset="0"/>
                        </a:rPr>
                        <a:t>DS1 E1 la veille, E2 le matin</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422557920"/>
                  </a:ext>
                </a:extLst>
              </a:tr>
              <a:tr h="225448">
                <a:tc>
                  <a:txBody>
                    <a:bodyPr/>
                    <a:lstStyle/>
                    <a:p>
                      <a:pPr algn="r" fontAlgn="b">
                        <a:buNone/>
                      </a:pPr>
                      <a:r>
                        <a:rPr lang="fr-FR" sz="1100" b="0" i="0" u="none" strike="noStrike">
                          <a:solidFill>
                            <a:srgbClr val="000000"/>
                          </a:solidFill>
                          <a:effectLst/>
                          <a:latin typeface="Calibri" panose="020F0502020204030204" pitchFamily="34" charset="0"/>
                        </a:rPr>
                        <a:t>4</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b">
                        <a:buNone/>
                      </a:pPr>
                      <a:r>
                        <a:rPr lang="fr-FR" sz="1100" b="0" i="0" u="none" strike="noStrike">
                          <a:solidFill>
                            <a:srgbClr val="000000"/>
                          </a:solidFill>
                          <a:effectLst/>
                          <a:latin typeface="Calibri" panose="020F0502020204030204" pitchFamily="34" charset="0"/>
                        </a:rPr>
                        <a:t>08-oct</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buNone/>
                      </a:pPr>
                      <a:r>
                        <a:rPr lang="fr-FR" sz="1100" b="0" i="0" u="none" strike="noStrike">
                          <a:solidFill>
                            <a:srgbClr val="000000"/>
                          </a:solidFill>
                          <a:effectLst/>
                          <a:latin typeface="Calibri" panose="020F0502020204030204" pitchFamily="34" charset="0"/>
                        </a:rPr>
                        <a:t>Sujet 2</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buNone/>
                      </a:pPr>
                      <a:r>
                        <a:rPr lang="fr-FR" sz="1100" b="0" i="0" u="none" strike="noStrike">
                          <a:solidFill>
                            <a:srgbClr val="000000"/>
                          </a:solidFill>
                          <a:effectLst/>
                          <a:latin typeface="Calibri" panose="020F0502020204030204" pitchFamily="34" charset="0"/>
                        </a:rPr>
                        <a:t> </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2943926"/>
                  </a:ext>
                </a:extLst>
              </a:tr>
              <a:tr h="225448">
                <a:tc>
                  <a:txBody>
                    <a:bodyPr/>
                    <a:lstStyle/>
                    <a:p>
                      <a:pPr algn="r" fontAlgn="b">
                        <a:buNone/>
                      </a:pPr>
                      <a:r>
                        <a:rPr lang="fr-FR" sz="1100" b="0" i="0" u="none" strike="noStrike">
                          <a:solidFill>
                            <a:srgbClr val="000000"/>
                          </a:solidFill>
                          <a:effectLst/>
                          <a:latin typeface="Calibri" panose="020F0502020204030204" pitchFamily="34" charset="0"/>
                        </a:rPr>
                        <a:t>5</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fr-FR" sz="1100" b="0" i="0" u="none" strike="noStrike">
                          <a:solidFill>
                            <a:srgbClr val="000000"/>
                          </a:solidFill>
                          <a:effectLst/>
                          <a:latin typeface="Calibri" panose="020F0502020204030204" pitchFamily="34" charset="0"/>
                        </a:rPr>
                        <a:t>15-oct</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fr-FR" sz="1100" b="0" i="0" u="none" strike="noStrike">
                          <a:solidFill>
                            <a:srgbClr val="000000"/>
                          </a:solidFill>
                          <a:effectLst/>
                          <a:latin typeface="Calibri" panose="020F0502020204030204" pitchFamily="34" charset="0"/>
                        </a:rPr>
                        <a:t>Sujet 2</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buNone/>
                      </a:pPr>
                      <a:r>
                        <a:rPr lang="fr-FR" sz="1100" b="0" i="0" u="none" strike="noStrike">
                          <a:solidFill>
                            <a:srgbClr val="000000"/>
                          </a:solidFill>
                          <a:effectLst/>
                          <a:latin typeface="Calibri" panose="020F0502020204030204" pitchFamily="34" charset="0"/>
                        </a:rPr>
                        <a:t> </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10987693"/>
                  </a:ext>
                </a:extLst>
              </a:tr>
              <a:tr h="225448">
                <a:tc>
                  <a:txBody>
                    <a:bodyPr/>
                    <a:lstStyle/>
                    <a:p>
                      <a:pPr algn="r" fontAlgn="b">
                        <a:buNone/>
                      </a:pPr>
                      <a:r>
                        <a:rPr lang="fr-FR" sz="1100" b="0" i="0" u="none" strike="noStrike">
                          <a:solidFill>
                            <a:srgbClr val="000000"/>
                          </a:solidFill>
                          <a:effectLst/>
                          <a:latin typeface="Calibri" panose="020F0502020204030204" pitchFamily="34" charset="0"/>
                        </a:rPr>
                        <a:t>6</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b">
                        <a:buNone/>
                      </a:pPr>
                      <a:r>
                        <a:rPr lang="fr-FR" sz="1100" b="0" i="0" u="none" strike="noStrike">
                          <a:solidFill>
                            <a:srgbClr val="000000"/>
                          </a:solidFill>
                          <a:effectLst/>
                          <a:latin typeface="Calibri" panose="020F0502020204030204" pitchFamily="34" charset="0"/>
                        </a:rPr>
                        <a:t>22-oct</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buNone/>
                      </a:pPr>
                      <a:r>
                        <a:rPr lang="fr-FR" sz="1100" b="0" i="0" u="none" strike="noStrike">
                          <a:solidFill>
                            <a:srgbClr val="000000"/>
                          </a:solidFill>
                          <a:effectLst/>
                          <a:latin typeface="Calibri" panose="020F0502020204030204" pitchFamily="34" charset="0"/>
                        </a:rPr>
                        <a:t>Retour DS1</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buNone/>
                      </a:pPr>
                      <a:r>
                        <a:rPr lang="fr-FR" sz="1100" b="0" i="0" u="none" strike="noStrike">
                          <a:solidFill>
                            <a:srgbClr val="000000"/>
                          </a:solidFill>
                          <a:effectLst/>
                          <a:latin typeface="Calibri" panose="020F0502020204030204" pitchFamily="34" charset="0"/>
                        </a:rPr>
                        <a:t>Déplacer au lundi 19</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CE4D6"/>
                    </a:solidFill>
                  </a:tcPr>
                </a:tc>
                <a:extLst>
                  <a:ext uri="{0D108BD9-81ED-4DB2-BD59-A6C34878D82A}">
                    <a16:rowId xmlns:a16="http://schemas.microsoft.com/office/drawing/2014/main" val="702805981"/>
                  </a:ext>
                </a:extLst>
              </a:tr>
              <a:tr h="225448">
                <a:tc>
                  <a:txBody>
                    <a:bodyPr/>
                    <a:lstStyle/>
                    <a:p>
                      <a:pPr algn="l" fontAlgn="b">
                        <a:buNone/>
                      </a:pPr>
                      <a:r>
                        <a:rPr lang="fr-FR" sz="1100" b="0" i="0" u="none" strike="noStrike">
                          <a:solidFill>
                            <a:srgbClr val="000000"/>
                          </a:solidFill>
                          <a:effectLst/>
                          <a:latin typeface="Calibri" panose="020F0502020204030204" pitchFamily="34" charset="0"/>
                        </a:rPr>
                        <a:t> </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fr-FR" sz="1100" b="0" i="0" u="none" strike="noStrike">
                          <a:solidFill>
                            <a:srgbClr val="000000"/>
                          </a:solidFill>
                          <a:effectLst/>
                          <a:latin typeface="Calibri" panose="020F0502020204030204" pitchFamily="34" charset="0"/>
                        </a:rPr>
                        <a:t>29-oct</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fr-FR" sz="1100" b="0" i="0" u="none" strike="noStrike">
                          <a:solidFill>
                            <a:srgbClr val="000000"/>
                          </a:solidFill>
                          <a:effectLst/>
                          <a:latin typeface="Calibri" panose="020F0502020204030204" pitchFamily="34" charset="0"/>
                        </a:rPr>
                        <a:t>Vacances</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l" fontAlgn="b">
                        <a:buNone/>
                      </a:pPr>
                      <a:endParaRPr lang="fr-FR" sz="1100" b="0" i="0" u="none" strike="noStrike">
                        <a:solidFill>
                          <a:srgbClr val="000000"/>
                        </a:solidFill>
                        <a:effectLst/>
                        <a:latin typeface="Calibri" panose="020F0502020204030204" pitchFamily="34" charset="0"/>
                      </a:endParaRP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4129170"/>
                  </a:ext>
                </a:extLst>
              </a:tr>
              <a:tr h="225448">
                <a:tc>
                  <a:txBody>
                    <a:bodyPr/>
                    <a:lstStyle/>
                    <a:p>
                      <a:pPr algn="l" fontAlgn="b">
                        <a:buNone/>
                      </a:pPr>
                      <a:r>
                        <a:rPr lang="fr-FR" sz="1100" b="0" i="0" u="none" strike="noStrike">
                          <a:solidFill>
                            <a:srgbClr val="000000"/>
                          </a:solidFill>
                          <a:effectLst/>
                          <a:latin typeface="Calibri" panose="020F0502020204030204" pitchFamily="34" charset="0"/>
                        </a:rPr>
                        <a:t> </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b">
                        <a:buNone/>
                      </a:pPr>
                      <a:r>
                        <a:rPr lang="fr-FR" sz="1100" b="0" i="0" u="none" strike="noStrike">
                          <a:solidFill>
                            <a:srgbClr val="000000"/>
                          </a:solidFill>
                          <a:effectLst/>
                          <a:latin typeface="Calibri" panose="020F0502020204030204" pitchFamily="34" charset="0"/>
                        </a:rPr>
                        <a:t>05-nov</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buNone/>
                      </a:pPr>
                      <a:r>
                        <a:rPr lang="fr-FR" sz="1100" b="0" i="0" u="none" strike="noStrike">
                          <a:solidFill>
                            <a:srgbClr val="000000"/>
                          </a:solidFill>
                          <a:effectLst/>
                          <a:latin typeface="Calibri" panose="020F0502020204030204" pitchFamily="34" charset="0"/>
                        </a:rPr>
                        <a:t>DS2</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fr-FR" sz="1100" b="0" i="0" u="none" strike="noStrike">
                          <a:solidFill>
                            <a:srgbClr val="000000"/>
                          </a:solidFill>
                          <a:effectLst/>
                          <a:latin typeface="Calibri" panose="020F0502020204030204" pitchFamily="34" charset="0"/>
                        </a:rPr>
                        <a:t>surveillance</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789807903"/>
                  </a:ext>
                </a:extLst>
              </a:tr>
              <a:tr h="225448">
                <a:tc>
                  <a:txBody>
                    <a:bodyPr/>
                    <a:lstStyle/>
                    <a:p>
                      <a:pPr algn="r" fontAlgn="b">
                        <a:buNone/>
                      </a:pPr>
                      <a:r>
                        <a:rPr lang="fr-FR" sz="1100" b="0" i="0" u="none" strike="noStrike">
                          <a:solidFill>
                            <a:srgbClr val="000000"/>
                          </a:solidFill>
                          <a:effectLst/>
                          <a:latin typeface="Calibri" panose="020F0502020204030204" pitchFamily="34" charset="0"/>
                        </a:rPr>
                        <a:t>7</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fr-FR" sz="1100" b="0" i="0" u="none" strike="noStrike">
                          <a:solidFill>
                            <a:srgbClr val="000000"/>
                          </a:solidFill>
                          <a:effectLst/>
                          <a:latin typeface="Calibri" panose="020F0502020204030204" pitchFamily="34" charset="0"/>
                        </a:rPr>
                        <a:t>12-nov</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fr-FR" sz="1100" b="0" i="0" u="none" strike="noStrike">
                          <a:solidFill>
                            <a:srgbClr val="000000"/>
                          </a:solidFill>
                          <a:effectLst/>
                          <a:latin typeface="Calibri" panose="020F0502020204030204" pitchFamily="34" charset="0"/>
                        </a:rPr>
                        <a:t>Sujet 3</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buNone/>
                      </a:pPr>
                      <a:r>
                        <a:rPr lang="fr-FR" sz="1100" b="0" i="0" u="none" strike="noStrike">
                          <a:solidFill>
                            <a:srgbClr val="000000"/>
                          </a:solidFill>
                          <a:effectLst/>
                          <a:latin typeface="Calibri" panose="020F0502020204030204" pitchFamily="34" charset="0"/>
                        </a:rPr>
                        <a:t>DS2 E2 matin</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33220727"/>
                  </a:ext>
                </a:extLst>
              </a:tr>
              <a:tr h="225448">
                <a:tc>
                  <a:txBody>
                    <a:bodyPr/>
                    <a:lstStyle/>
                    <a:p>
                      <a:pPr algn="r" fontAlgn="b">
                        <a:buNone/>
                      </a:pPr>
                      <a:r>
                        <a:rPr lang="fr-FR" sz="1100" b="0" i="0" u="none" strike="noStrike">
                          <a:solidFill>
                            <a:srgbClr val="000000"/>
                          </a:solidFill>
                          <a:effectLst/>
                          <a:latin typeface="Calibri" panose="020F0502020204030204" pitchFamily="34" charset="0"/>
                        </a:rPr>
                        <a:t>8</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b">
                        <a:buNone/>
                      </a:pPr>
                      <a:r>
                        <a:rPr lang="fr-FR" sz="1100" b="0" i="0" u="none" strike="noStrike">
                          <a:solidFill>
                            <a:srgbClr val="000000"/>
                          </a:solidFill>
                          <a:effectLst/>
                          <a:latin typeface="Calibri" panose="020F0502020204030204" pitchFamily="34" charset="0"/>
                        </a:rPr>
                        <a:t>19-nov</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buNone/>
                      </a:pPr>
                      <a:r>
                        <a:rPr lang="fr-FR" sz="1100" b="0" i="0" u="none" strike="noStrike">
                          <a:solidFill>
                            <a:srgbClr val="000000"/>
                          </a:solidFill>
                          <a:effectLst/>
                          <a:latin typeface="Calibri" panose="020F0502020204030204" pitchFamily="34" charset="0"/>
                        </a:rPr>
                        <a:t>Sujet 3</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buNone/>
                      </a:pPr>
                      <a:r>
                        <a:rPr lang="fr-FR" sz="1100" b="0" i="0" u="none" strike="noStrike">
                          <a:solidFill>
                            <a:srgbClr val="000000"/>
                          </a:solidFill>
                          <a:effectLst/>
                          <a:latin typeface="Calibri" panose="020F0502020204030204" pitchFamily="34" charset="0"/>
                        </a:rPr>
                        <a:t> </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09631364"/>
                  </a:ext>
                </a:extLst>
              </a:tr>
              <a:tr h="225448">
                <a:tc>
                  <a:txBody>
                    <a:bodyPr/>
                    <a:lstStyle/>
                    <a:p>
                      <a:pPr algn="r" fontAlgn="b">
                        <a:buNone/>
                      </a:pPr>
                      <a:r>
                        <a:rPr lang="fr-FR" sz="1100" b="0" i="0" u="none" strike="noStrike">
                          <a:solidFill>
                            <a:srgbClr val="000000"/>
                          </a:solidFill>
                          <a:effectLst/>
                          <a:latin typeface="Calibri" panose="020F0502020204030204" pitchFamily="34" charset="0"/>
                        </a:rPr>
                        <a:t>9</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fr-FR" sz="1100" b="0" i="0" u="none" strike="noStrike">
                          <a:solidFill>
                            <a:srgbClr val="000000"/>
                          </a:solidFill>
                          <a:effectLst/>
                          <a:latin typeface="Calibri" panose="020F0502020204030204" pitchFamily="34" charset="0"/>
                        </a:rPr>
                        <a:t>26-nov</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fr-FR" sz="1100" b="0" i="0" u="none" strike="noStrike">
                          <a:solidFill>
                            <a:srgbClr val="000000"/>
                          </a:solidFill>
                          <a:effectLst/>
                          <a:latin typeface="Calibri" panose="020F0502020204030204" pitchFamily="34" charset="0"/>
                        </a:rPr>
                        <a:t>Retour DS2</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buNone/>
                      </a:pPr>
                      <a:r>
                        <a:rPr lang="fr-FR" sz="1100" b="0" i="0" u="none" strike="noStrike">
                          <a:solidFill>
                            <a:srgbClr val="000000"/>
                          </a:solidFill>
                          <a:effectLst/>
                          <a:latin typeface="Calibri" panose="020F0502020204030204" pitchFamily="34" charset="0"/>
                        </a:rPr>
                        <a:t> </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7977900"/>
                  </a:ext>
                </a:extLst>
              </a:tr>
              <a:tr h="426303">
                <a:tc>
                  <a:txBody>
                    <a:bodyPr/>
                    <a:lstStyle/>
                    <a:p>
                      <a:pPr algn="l" fontAlgn="b">
                        <a:buNone/>
                      </a:pPr>
                      <a:r>
                        <a:rPr lang="fr-FR" sz="1100" b="0" i="0" u="none" strike="noStrike">
                          <a:solidFill>
                            <a:srgbClr val="000000"/>
                          </a:solidFill>
                          <a:effectLst/>
                          <a:latin typeface="Calibri" panose="020F0502020204030204" pitchFamily="34" charset="0"/>
                        </a:rPr>
                        <a:t> </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b">
                        <a:buNone/>
                      </a:pPr>
                      <a:r>
                        <a:rPr lang="fr-FR" sz="1100" b="0" i="0" u="none" strike="noStrike">
                          <a:solidFill>
                            <a:srgbClr val="000000"/>
                          </a:solidFill>
                          <a:effectLst/>
                          <a:latin typeface="Calibri" panose="020F0502020204030204" pitchFamily="34" charset="0"/>
                        </a:rPr>
                        <a:t>03-déc</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buNone/>
                      </a:pPr>
                      <a:r>
                        <a:rPr lang="fr-FR" sz="1100" b="0" i="0" u="none" strike="sngStrike">
                          <a:solidFill>
                            <a:srgbClr val="000000"/>
                          </a:solidFill>
                          <a:effectLst/>
                          <a:latin typeface="Calibri" panose="020F0502020204030204" pitchFamily="34" charset="0"/>
                        </a:rPr>
                        <a:t>pas de TD - DS 3</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fr-FR" sz="1100" b="0" i="0" u="none" strike="noStrike">
                          <a:solidFill>
                            <a:srgbClr val="000000"/>
                          </a:solidFill>
                          <a:effectLst/>
                          <a:latin typeface="Calibri" panose="020F0502020204030204" pitchFamily="34" charset="0"/>
                        </a:rPr>
                        <a:t>2/12 DS3 E1 et 3/12 DS3 E2</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123609053"/>
                  </a:ext>
                </a:extLst>
              </a:tr>
              <a:tr h="225448">
                <a:tc>
                  <a:txBody>
                    <a:bodyPr/>
                    <a:lstStyle/>
                    <a:p>
                      <a:pPr algn="r" fontAlgn="b">
                        <a:buNone/>
                      </a:pPr>
                      <a:r>
                        <a:rPr lang="fr-FR" sz="1100" b="0" i="0" u="none" strike="noStrike">
                          <a:solidFill>
                            <a:srgbClr val="000000"/>
                          </a:solidFill>
                          <a:effectLst/>
                          <a:latin typeface="Calibri" panose="020F0502020204030204" pitchFamily="34" charset="0"/>
                        </a:rPr>
                        <a:t>10</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fr-FR" sz="1100" b="0" i="0" u="none" strike="noStrike">
                          <a:solidFill>
                            <a:srgbClr val="000000"/>
                          </a:solidFill>
                          <a:effectLst/>
                          <a:latin typeface="Calibri" panose="020F0502020204030204" pitchFamily="34" charset="0"/>
                        </a:rPr>
                        <a:t>10-déc</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fr-FR" sz="1100" b="0" i="0" u="none" strike="noStrike">
                          <a:solidFill>
                            <a:srgbClr val="000000"/>
                          </a:solidFill>
                          <a:effectLst/>
                          <a:latin typeface="Calibri" panose="020F0502020204030204" pitchFamily="34" charset="0"/>
                        </a:rPr>
                        <a:t>Retour DS3</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buNone/>
                      </a:pPr>
                      <a:r>
                        <a:rPr lang="fr-FR" sz="1100" b="0" i="0" u="none" strike="noStrike">
                          <a:solidFill>
                            <a:srgbClr val="000000"/>
                          </a:solidFill>
                          <a:effectLst/>
                          <a:latin typeface="Calibri" panose="020F0502020204030204" pitchFamily="34" charset="0"/>
                        </a:rPr>
                        <a:t> </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3967917988"/>
                  </a:ext>
                </a:extLst>
              </a:tr>
              <a:tr h="225448">
                <a:tc>
                  <a:txBody>
                    <a:bodyPr/>
                    <a:lstStyle/>
                    <a:p>
                      <a:pPr algn="l" fontAlgn="b">
                        <a:buNone/>
                      </a:pPr>
                      <a:r>
                        <a:rPr lang="fr-FR" sz="1100" b="0" i="0" u="none" strike="noStrike">
                          <a:solidFill>
                            <a:srgbClr val="000000"/>
                          </a:solidFill>
                          <a:effectLst/>
                          <a:latin typeface="Calibri" panose="020F0502020204030204" pitchFamily="34" charset="0"/>
                        </a:rPr>
                        <a:t> </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b">
                        <a:buNone/>
                      </a:pPr>
                      <a:r>
                        <a:rPr lang="fr-FR" sz="1100" b="0" i="0" u="none" strike="noStrike">
                          <a:solidFill>
                            <a:srgbClr val="000000"/>
                          </a:solidFill>
                          <a:effectLst/>
                          <a:latin typeface="Calibri" panose="020F0502020204030204" pitchFamily="34" charset="0"/>
                        </a:rPr>
                        <a:t>17-déc</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buNone/>
                      </a:pPr>
                      <a:r>
                        <a:rPr lang="fr-FR" sz="1100" b="0" i="0" u="none" strike="noStrike">
                          <a:solidFill>
                            <a:srgbClr val="000000"/>
                          </a:solidFill>
                          <a:effectLst/>
                          <a:latin typeface="Calibri" panose="020F0502020204030204" pitchFamily="34" charset="0"/>
                        </a:rPr>
                        <a:t>pas de TD</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fr-FR" sz="1100" b="0" i="0" u="none" strike="noStrike">
                          <a:solidFill>
                            <a:srgbClr val="000000"/>
                          </a:solidFill>
                          <a:effectLst/>
                          <a:latin typeface="Calibri" panose="020F0502020204030204" pitchFamily="34" charset="0"/>
                        </a:rPr>
                        <a:t> </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3130672"/>
                  </a:ext>
                </a:extLst>
              </a:tr>
              <a:tr h="225448">
                <a:tc>
                  <a:txBody>
                    <a:bodyPr/>
                    <a:lstStyle/>
                    <a:p>
                      <a:pPr algn="r" fontAlgn="b">
                        <a:buNone/>
                      </a:pPr>
                      <a:r>
                        <a:rPr lang="fr-FR" sz="1100" b="0" i="0" u="none" strike="noStrike">
                          <a:solidFill>
                            <a:srgbClr val="000000"/>
                          </a:solidFill>
                          <a:effectLst/>
                          <a:latin typeface="Calibri" panose="020F0502020204030204" pitchFamily="34" charset="0"/>
                        </a:rPr>
                        <a:t>11</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fr-FR" sz="1100" b="0" i="0" u="none" strike="noStrike">
                          <a:solidFill>
                            <a:srgbClr val="000000"/>
                          </a:solidFill>
                          <a:effectLst/>
                          <a:latin typeface="Calibri" panose="020F0502020204030204" pitchFamily="34" charset="0"/>
                        </a:rPr>
                        <a:t>07-janv</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fr-FR" sz="1100" b="0" i="0" u="none" strike="noStrike">
                          <a:solidFill>
                            <a:srgbClr val="000000"/>
                          </a:solidFill>
                          <a:effectLst/>
                          <a:latin typeface="Calibri" panose="020F0502020204030204" pitchFamily="34" charset="0"/>
                        </a:rPr>
                        <a:t>Sujet 4</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buNone/>
                      </a:pPr>
                      <a:r>
                        <a:rPr lang="fr-FR" sz="1100" b="0" i="0" u="none" strike="noStrike">
                          <a:solidFill>
                            <a:srgbClr val="000000"/>
                          </a:solidFill>
                          <a:effectLst/>
                          <a:latin typeface="Calibri" panose="020F0502020204030204" pitchFamily="34" charset="0"/>
                        </a:rPr>
                        <a:t> </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09948414"/>
                  </a:ext>
                </a:extLst>
              </a:tr>
              <a:tr h="225448">
                <a:tc>
                  <a:txBody>
                    <a:bodyPr/>
                    <a:lstStyle/>
                    <a:p>
                      <a:pPr algn="r" fontAlgn="b">
                        <a:buNone/>
                      </a:pPr>
                      <a:r>
                        <a:rPr lang="fr-FR" sz="1100" b="0" i="0" u="none" strike="noStrike">
                          <a:solidFill>
                            <a:srgbClr val="000000"/>
                          </a:solidFill>
                          <a:effectLst/>
                          <a:latin typeface="Calibri" panose="020F0502020204030204" pitchFamily="34" charset="0"/>
                        </a:rPr>
                        <a:t>12</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b">
                        <a:buNone/>
                      </a:pPr>
                      <a:r>
                        <a:rPr lang="fr-FR" sz="1100" b="0" i="0" u="none" strike="noStrike">
                          <a:solidFill>
                            <a:srgbClr val="000000"/>
                          </a:solidFill>
                          <a:effectLst/>
                          <a:latin typeface="Calibri" panose="020F0502020204030204" pitchFamily="34" charset="0"/>
                        </a:rPr>
                        <a:t>14-janv</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buNone/>
                      </a:pPr>
                      <a:r>
                        <a:rPr lang="fr-FR" sz="1100" b="0" i="0" u="none" strike="noStrike">
                          <a:solidFill>
                            <a:srgbClr val="000000"/>
                          </a:solidFill>
                          <a:effectLst/>
                          <a:latin typeface="Calibri" panose="020F0502020204030204" pitchFamily="34" charset="0"/>
                        </a:rPr>
                        <a:t>Sujet 4</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buNone/>
                      </a:pPr>
                      <a:r>
                        <a:rPr lang="fr-FR" sz="1100" b="0" i="0" u="none" strike="noStrike">
                          <a:solidFill>
                            <a:srgbClr val="000000"/>
                          </a:solidFill>
                          <a:effectLst/>
                          <a:latin typeface="Calibri" panose="020F0502020204030204" pitchFamily="34" charset="0"/>
                        </a:rPr>
                        <a:t> </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63919551"/>
                  </a:ext>
                </a:extLst>
              </a:tr>
              <a:tr h="426303">
                <a:tc>
                  <a:txBody>
                    <a:bodyPr/>
                    <a:lstStyle/>
                    <a:p>
                      <a:pPr algn="l" fontAlgn="b">
                        <a:buNone/>
                      </a:pPr>
                      <a:r>
                        <a:rPr lang="fr-FR" sz="1100" b="0" i="0" u="none" strike="noStrike">
                          <a:solidFill>
                            <a:srgbClr val="000000"/>
                          </a:solidFill>
                          <a:effectLst/>
                          <a:latin typeface="Calibri" panose="020F0502020204030204" pitchFamily="34" charset="0"/>
                        </a:rPr>
                        <a:t> </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fr-FR" sz="1100" b="0" i="0" u="none" strike="noStrike">
                          <a:solidFill>
                            <a:srgbClr val="000000"/>
                          </a:solidFill>
                          <a:effectLst/>
                          <a:latin typeface="Calibri" panose="020F0502020204030204" pitchFamily="34" charset="0"/>
                        </a:rPr>
                        <a:t>21-janv</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fr-FR" sz="1100" b="0" i="0" u="none" strike="noStrike">
                          <a:solidFill>
                            <a:srgbClr val="000000"/>
                          </a:solidFill>
                          <a:effectLst/>
                          <a:latin typeface="Calibri" panose="020F0502020204030204" pitchFamily="34" charset="0"/>
                        </a:rPr>
                        <a:t>pas de TD- DS4</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fr-FR" sz="1100" b="0" i="0" u="none" strike="noStrike">
                          <a:solidFill>
                            <a:srgbClr val="000000"/>
                          </a:solidFill>
                          <a:effectLst/>
                          <a:latin typeface="Calibri" panose="020F0502020204030204" pitchFamily="34" charset="0"/>
                        </a:rPr>
                        <a:t>20/01 DS4 E1 21/01 DS4 E2</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970426417"/>
                  </a:ext>
                </a:extLst>
              </a:tr>
              <a:tr h="225448">
                <a:tc>
                  <a:txBody>
                    <a:bodyPr/>
                    <a:lstStyle/>
                    <a:p>
                      <a:pPr algn="r" fontAlgn="b">
                        <a:buNone/>
                      </a:pPr>
                      <a:r>
                        <a:rPr lang="fr-FR" sz="1100" b="0" i="0" u="none" strike="noStrike">
                          <a:solidFill>
                            <a:srgbClr val="000000"/>
                          </a:solidFill>
                          <a:effectLst/>
                          <a:latin typeface="Calibri" panose="020F0502020204030204" pitchFamily="34" charset="0"/>
                        </a:rPr>
                        <a:t>13</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b">
                        <a:buNone/>
                      </a:pPr>
                      <a:r>
                        <a:rPr lang="fr-FR" sz="1100" b="0" i="0" u="none" strike="noStrike">
                          <a:solidFill>
                            <a:srgbClr val="000000"/>
                          </a:solidFill>
                          <a:effectLst/>
                          <a:latin typeface="Calibri" panose="020F0502020204030204" pitchFamily="34" charset="0"/>
                        </a:rPr>
                        <a:t>28-janv</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buNone/>
                      </a:pPr>
                      <a:r>
                        <a:rPr lang="fr-FR" sz="1100" b="0" i="0" u="none" strike="noStrike">
                          <a:solidFill>
                            <a:srgbClr val="000000"/>
                          </a:solidFill>
                          <a:effectLst/>
                          <a:latin typeface="Calibri" panose="020F0502020204030204" pitchFamily="34" charset="0"/>
                        </a:rPr>
                        <a:t>Sujets à la volée</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fr-FR" sz="1100" b="0" i="0" u="none" strike="noStrike">
                          <a:solidFill>
                            <a:srgbClr val="000000"/>
                          </a:solidFill>
                          <a:effectLst/>
                          <a:latin typeface="Calibri" panose="020F0502020204030204" pitchFamily="34" charset="0"/>
                        </a:rPr>
                        <a:t> </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9335735"/>
                  </a:ext>
                </a:extLst>
              </a:tr>
              <a:tr h="225448">
                <a:tc>
                  <a:txBody>
                    <a:bodyPr/>
                    <a:lstStyle/>
                    <a:p>
                      <a:pPr algn="r" fontAlgn="b">
                        <a:buNone/>
                      </a:pPr>
                      <a:r>
                        <a:rPr lang="fr-FR" sz="1100" b="0" i="0" u="none" strike="noStrike">
                          <a:solidFill>
                            <a:srgbClr val="000000"/>
                          </a:solidFill>
                          <a:effectLst/>
                          <a:latin typeface="Calibri" panose="020F0502020204030204" pitchFamily="34" charset="0"/>
                        </a:rPr>
                        <a:t>14</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fr-FR" sz="1100" b="0" i="0" u="none" strike="noStrike">
                          <a:solidFill>
                            <a:srgbClr val="000000"/>
                          </a:solidFill>
                          <a:effectLst/>
                          <a:latin typeface="Calibri" panose="020F0502020204030204" pitchFamily="34" charset="0"/>
                        </a:rPr>
                        <a:t>04-févr</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fr-FR" sz="1100" b="0" i="0" u="none" strike="noStrike">
                          <a:solidFill>
                            <a:srgbClr val="000000"/>
                          </a:solidFill>
                          <a:effectLst/>
                          <a:latin typeface="Calibri" panose="020F0502020204030204" pitchFamily="34" charset="0"/>
                        </a:rPr>
                        <a:t>Retour DS4</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buNone/>
                      </a:pPr>
                      <a:r>
                        <a:rPr lang="fr-FR" sz="1100" b="0" i="0" u="none" strike="noStrike">
                          <a:solidFill>
                            <a:srgbClr val="000000"/>
                          </a:solidFill>
                          <a:effectLst/>
                          <a:latin typeface="Calibri" panose="020F0502020204030204" pitchFamily="34" charset="0"/>
                        </a:rPr>
                        <a:t> </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25967015"/>
                  </a:ext>
                </a:extLst>
              </a:tr>
              <a:tr h="225448">
                <a:tc>
                  <a:txBody>
                    <a:bodyPr/>
                    <a:lstStyle/>
                    <a:p>
                      <a:pPr algn="l" fontAlgn="b">
                        <a:buNone/>
                      </a:pPr>
                      <a:r>
                        <a:rPr lang="fr-FR" sz="1100" b="0" i="0" u="none" strike="noStrike">
                          <a:solidFill>
                            <a:srgbClr val="000000"/>
                          </a:solidFill>
                          <a:effectLst/>
                          <a:latin typeface="Calibri" panose="020F0502020204030204" pitchFamily="34" charset="0"/>
                        </a:rPr>
                        <a:t> </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b">
                        <a:buNone/>
                      </a:pPr>
                      <a:r>
                        <a:rPr lang="fr-FR" sz="1100" b="0" i="0" u="none" strike="noStrike">
                          <a:solidFill>
                            <a:srgbClr val="000000"/>
                          </a:solidFill>
                          <a:effectLst/>
                          <a:latin typeface="Calibri" panose="020F0502020204030204" pitchFamily="34" charset="0"/>
                        </a:rPr>
                        <a:t>11-févr</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buNone/>
                      </a:pPr>
                      <a:r>
                        <a:rPr lang="fr-FR" sz="1100" b="0" i="0" u="none" strike="noStrike">
                          <a:solidFill>
                            <a:srgbClr val="000000"/>
                          </a:solidFill>
                          <a:effectLst/>
                          <a:latin typeface="Calibri" panose="020F0502020204030204" pitchFamily="34" charset="0"/>
                        </a:rPr>
                        <a:t>pas de TD</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fr-FR" sz="1100" b="0" i="0" u="none" strike="noStrike">
                          <a:solidFill>
                            <a:srgbClr val="000000"/>
                          </a:solidFill>
                          <a:effectLst/>
                          <a:latin typeface="Calibri" panose="020F0502020204030204" pitchFamily="34" charset="0"/>
                        </a:rPr>
                        <a:t> </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9763588"/>
                  </a:ext>
                </a:extLst>
              </a:tr>
              <a:tr h="225448">
                <a:tc>
                  <a:txBody>
                    <a:bodyPr/>
                    <a:lstStyle/>
                    <a:p>
                      <a:pPr algn="r" fontAlgn="b">
                        <a:buNone/>
                      </a:pPr>
                      <a:r>
                        <a:rPr lang="fr-FR" sz="1100" b="0" i="0" u="none" strike="noStrike">
                          <a:solidFill>
                            <a:srgbClr val="000000"/>
                          </a:solidFill>
                          <a:effectLst/>
                          <a:latin typeface="Calibri" panose="020F0502020204030204" pitchFamily="34" charset="0"/>
                        </a:rPr>
                        <a:t>15</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fr-FR" sz="1100" b="0" i="0" u="none" strike="noStrike">
                          <a:solidFill>
                            <a:srgbClr val="000000"/>
                          </a:solidFill>
                          <a:effectLst/>
                          <a:latin typeface="Calibri" panose="020F0502020204030204" pitchFamily="34" charset="0"/>
                        </a:rPr>
                        <a:t>18-févr</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fr-FR" sz="1100" b="0" i="0" u="none" strike="noStrike">
                          <a:solidFill>
                            <a:srgbClr val="000000"/>
                          </a:solidFill>
                          <a:effectLst/>
                          <a:latin typeface="Calibri" panose="020F0502020204030204" pitchFamily="34" charset="0"/>
                        </a:rPr>
                        <a:t>Sujets à la volée</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fr-FR" sz="1100" b="0" i="0" u="none" strike="noStrike">
                          <a:solidFill>
                            <a:srgbClr val="000000"/>
                          </a:solidFill>
                          <a:effectLst/>
                          <a:latin typeface="Calibri" panose="020F0502020204030204" pitchFamily="34" charset="0"/>
                        </a:rPr>
                        <a:t> </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51386610"/>
                  </a:ext>
                </a:extLst>
              </a:tr>
              <a:tr h="225448">
                <a:tc>
                  <a:txBody>
                    <a:bodyPr/>
                    <a:lstStyle/>
                    <a:p>
                      <a:pPr algn="l" fontAlgn="b">
                        <a:buNone/>
                      </a:pPr>
                      <a:r>
                        <a:rPr lang="fr-FR" sz="1100" b="0" i="0" u="none" strike="noStrike">
                          <a:solidFill>
                            <a:srgbClr val="000000"/>
                          </a:solidFill>
                          <a:effectLst/>
                          <a:latin typeface="Calibri" panose="020F0502020204030204" pitchFamily="34" charset="0"/>
                        </a:rPr>
                        <a:t> </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b">
                        <a:buNone/>
                      </a:pPr>
                      <a:r>
                        <a:rPr lang="fr-FR" sz="1100" b="0" i="0" u="none" strike="noStrike">
                          <a:solidFill>
                            <a:srgbClr val="000000"/>
                          </a:solidFill>
                          <a:effectLst/>
                          <a:latin typeface="Calibri" panose="020F0502020204030204" pitchFamily="34" charset="0"/>
                        </a:rPr>
                        <a:t>25-févr</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buNone/>
                      </a:pPr>
                      <a:r>
                        <a:rPr lang="fr-FR" sz="1100" b="0" i="0" u="none" strike="noStrike">
                          <a:solidFill>
                            <a:srgbClr val="000000"/>
                          </a:solidFill>
                          <a:effectLst/>
                          <a:latin typeface="Calibri" panose="020F0502020204030204" pitchFamily="34" charset="0"/>
                        </a:rPr>
                        <a:t>Vacances</a:t>
                      </a:r>
                    </a:p>
                  </a:txBody>
                  <a:tcPr marL="7554" marR="7554" marT="75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a:txBody>
                    <a:bodyPr/>
                    <a:lstStyle/>
                    <a:p>
                      <a:pPr algn="ctr" fontAlgn="ctr">
                        <a:buNone/>
                      </a:pPr>
                      <a:r>
                        <a:rPr lang="fr-FR" sz="1100" b="0" i="0" u="none" strike="noStrike" dirty="0">
                          <a:solidFill>
                            <a:srgbClr val="000000"/>
                          </a:solidFill>
                          <a:effectLst/>
                          <a:latin typeface="Calibri" panose="020F0502020204030204" pitchFamily="34" charset="0"/>
                        </a:rPr>
                        <a:t> </a:t>
                      </a:r>
                    </a:p>
                  </a:txBody>
                  <a:tcPr marL="7554" marR="7554" marT="755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76611060"/>
                  </a:ext>
                </a:extLst>
              </a:tr>
            </a:tbl>
          </a:graphicData>
        </a:graphic>
      </p:graphicFrame>
    </p:spTree>
    <p:extLst>
      <p:ext uri="{BB962C8B-B14F-4D97-AF65-F5344CB8AC3E}">
        <p14:creationId xmlns:p14="http://schemas.microsoft.com/office/powerpoint/2010/main" val="42523794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14849D-0B49-5444-BF9D-6B883E671E0E}"/>
              </a:ext>
            </a:extLst>
          </p:cNvPr>
          <p:cNvSpPr>
            <a:spLocks noGrp="1"/>
          </p:cNvSpPr>
          <p:nvPr>
            <p:ph type="title"/>
          </p:nvPr>
        </p:nvSpPr>
        <p:spPr>
          <a:xfrm>
            <a:off x="4467312" y="866113"/>
            <a:ext cx="7249282" cy="1422399"/>
          </a:xfrm>
        </p:spPr>
        <p:txBody>
          <a:bodyPr>
            <a:normAutofit/>
          </a:bodyPr>
          <a:lstStyle/>
          <a:p>
            <a:pPr algn="ctr">
              <a:lnSpc>
                <a:spcPct val="112000"/>
              </a:lnSpc>
            </a:pPr>
            <a:r>
              <a:rPr lang="fr-FR" sz="4000" b="1" dirty="0">
                <a:latin typeface="Futura Condensed ExtraBold" panose="020B0602020204020303" pitchFamily="34" charset="-79"/>
                <a:cs typeface="Futura Condensed ExtraBold" panose="020B0602020204020303" pitchFamily="34" charset="-79"/>
              </a:rPr>
              <a:t>Analyse</a:t>
            </a:r>
            <a:br>
              <a:rPr lang="fr-FR" sz="4000" dirty="0">
                <a:latin typeface="Futura Medium" panose="020B0602020204020303" pitchFamily="34" charset="-79"/>
                <a:cs typeface="Futura Medium" panose="020B0602020204020303" pitchFamily="34" charset="-79"/>
              </a:rPr>
            </a:br>
            <a:r>
              <a:rPr lang="fr-FR" sz="3200" b="1" i="1" dirty="0">
                <a:solidFill>
                  <a:schemeClr val="accent1">
                    <a:lumMod val="50000"/>
                  </a:schemeClr>
                </a:solidFill>
                <a:latin typeface="FUTURA MEDIUM" panose="020B0602020204020303" pitchFamily="34" charset="-79"/>
                <a:cs typeface="FUTURA MEDIUM" panose="020B0602020204020303" pitchFamily="34" charset="-79"/>
              </a:rPr>
              <a:t>La problématique</a:t>
            </a:r>
            <a:endParaRPr lang="fr-FR" b="1" i="1" dirty="0">
              <a:solidFill>
                <a:schemeClr val="accent1">
                  <a:lumMod val="50000"/>
                </a:schemeClr>
              </a:solidFill>
              <a:latin typeface="FUTURA MEDIUM" panose="020B0602020204020303" pitchFamily="34" charset="-79"/>
              <a:cs typeface="FUTURA MEDIUM" panose="020B0602020204020303" pitchFamily="34" charset="-79"/>
            </a:endParaRPr>
          </a:p>
        </p:txBody>
      </p:sp>
      <p:sp>
        <p:nvSpPr>
          <p:cNvPr id="3" name="Rectangle 2">
            <a:extLst>
              <a:ext uri="{FF2B5EF4-FFF2-40B4-BE49-F238E27FC236}">
                <a16:creationId xmlns:a16="http://schemas.microsoft.com/office/drawing/2014/main" id="{5FA43321-F9BB-064D-434E-6864CC6CFEE4}"/>
              </a:ext>
            </a:extLst>
          </p:cNvPr>
          <p:cNvSpPr/>
          <p:nvPr/>
        </p:nvSpPr>
        <p:spPr>
          <a:xfrm>
            <a:off x="-200628" y="73895"/>
            <a:ext cx="12593255" cy="684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i="1" strike="noStrike" spc="-1" dirty="0">
                <a:solidFill>
                  <a:schemeClr val="accent1">
                    <a:lumMod val="50000"/>
                  </a:schemeClr>
                </a:solidFill>
                <a:latin typeface="FUTURA MEDIUM" panose="020B0602020204020303" pitchFamily="34" charset="-79"/>
                <a:cs typeface="FUTURA MEDIUM" panose="020B0602020204020303" pitchFamily="34" charset="-79"/>
              </a:rPr>
              <a:t>Analyses de 5 copies « Jour J »</a:t>
            </a:r>
            <a:endParaRPr lang="fr-FR" sz="3800" b="1" i="1" dirty="0">
              <a:solidFill>
                <a:schemeClr val="accent1">
                  <a:lumMod val="50000"/>
                </a:schemeClr>
              </a:solidFill>
              <a:latin typeface="FUTURA MEDIUM" panose="020B0602020204020303" pitchFamily="34" charset="-79"/>
              <a:cs typeface="FUTURA MEDIUM" panose="020B0602020204020303" pitchFamily="34" charset="-79"/>
            </a:endParaRPr>
          </a:p>
        </p:txBody>
      </p:sp>
      <p:graphicFrame>
        <p:nvGraphicFramePr>
          <p:cNvPr id="5" name="Tableau 4">
            <a:extLst>
              <a:ext uri="{FF2B5EF4-FFF2-40B4-BE49-F238E27FC236}">
                <a16:creationId xmlns:a16="http://schemas.microsoft.com/office/drawing/2014/main" id="{68684563-459C-EE30-FBF9-E265535F3900}"/>
              </a:ext>
            </a:extLst>
          </p:cNvPr>
          <p:cNvGraphicFramePr>
            <a:graphicFrameLocks noGrp="1"/>
          </p:cNvGraphicFramePr>
          <p:nvPr>
            <p:extLst>
              <p:ext uri="{D42A27DB-BD31-4B8C-83A1-F6EECF244321}">
                <p14:modId xmlns:p14="http://schemas.microsoft.com/office/powerpoint/2010/main" val="107581755"/>
              </p:ext>
            </p:extLst>
          </p:nvPr>
        </p:nvGraphicFramePr>
        <p:xfrm>
          <a:off x="1914298" y="2326034"/>
          <a:ext cx="10046208" cy="4346448"/>
        </p:xfrm>
        <a:graphic>
          <a:graphicData uri="http://schemas.openxmlformats.org/drawingml/2006/table">
            <a:tbl>
              <a:tblPr firstRow="1" bandRow="1">
                <a:tableStyleId>{793D81CF-94F2-401A-BA57-92F5A7B2D0C5}</a:tableStyleId>
              </a:tblPr>
              <a:tblGrid>
                <a:gridCol w="2361488">
                  <a:extLst>
                    <a:ext uri="{9D8B030D-6E8A-4147-A177-3AD203B41FA5}">
                      <a16:colId xmlns:a16="http://schemas.microsoft.com/office/drawing/2014/main" val="4062151231"/>
                    </a:ext>
                  </a:extLst>
                </a:gridCol>
                <a:gridCol w="7684720">
                  <a:extLst>
                    <a:ext uri="{9D8B030D-6E8A-4147-A177-3AD203B41FA5}">
                      <a16:colId xmlns:a16="http://schemas.microsoft.com/office/drawing/2014/main" val="2386900069"/>
                    </a:ext>
                  </a:extLst>
                </a:gridCol>
              </a:tblGrid>
              <a:tr h="0">
                <a:tc>
                  <a:txBody>
                    <a:bodyPr/>
                    <a:lstStyle/>
                    <a:p>
                      <a:pPr algn="ctr"/>
                      <a:r>
                        <a:rPr lang="fr-FR" sz="2400" b="1" i="0" dirty="0">
                          <a:latin typeface="Futura Condensed ExtraBold" panose="020B0602020204020303" pitchFamily="34" charset="-79"/>
                          <a:cs typeface="Futura Condensed ExtraBold" panose="020B0602020204020303" pitchFamily="34" charset="-79"/>
                        </a:rPr>
                        <a:t>Critères d’évaluation</a:t>
                      </a:r>
                    </a:p>
                  </a:txBody>
                  <a:tcPr anchor="ctr">
                    <a:lnR w="12700" cap="flat" cmpd="sng" algn="ctr">
                      <a:solidFill>
                        <a:schemeClr val="tx1"/>
                      </a:solidFill>
                      <a:prstDash val="solid"/>
                      <a:round/>
                      <a:headEnd type="none" w="med" len="med"/>
                      <a:tailEnd type="none" w="med" len="med"/>
                    </a:lnR>
                    <a:solidFill>
                      <a:schemeClr val="tx2">
                        <a:lumMod val="75000"/>
                      </a:schemeClr>
                    </a:solidFill>
                  </a:tcPr>
                </a:tc>
                <a:tc>
                  <a:txBody>
                    <a:bodyPr/>
                    <a:lstStyle/>
                    <a:p>
                      <a:pPr algn="ctr"/>
                      <a:r>
                        <a:rPr lang="fr-FR" sz="2400" b="1" i="0" dirty="0">
                          <a:latin typeface="Futura Condensed ExtraBold" panose="020B0602020204020303" pitchFamily="34" charset="-79"/>
                          <a:cs typeface="Futura Condensed ExtraBold" panose="020B0602020204020303" pitchFamily="34" charset="-79"/>
                        </a:rPr>
                        <a:t>Niveaux</a:t>
                      </a:r>
                    </a:p>
                  </a:txBody>
                  <a:tcPr anchor="ctr">
                    <a:lnL w="12700" cap="flat" cmpd="sng" algn="ctr">
                      <a:solidFill>
                        <a:schemeClr val="tx1"/>
                      </a:solidFill>
                      <a:prstDash val="solid"/>
                      <a:round/>
                      <a:headEnd type="none" w="med" len="med"/>
                      <a:tailEnd type="none" w="med" len="med"/>
                    </a:lnL>
                    <a:solidFill>
                      <a:schemeClr val="tx2">
                        <a:lumMod val="75000"/>
                      </a:schemeClr>
                    </a:solidFill>
                  </a:tcPr>
                </a:tc>
                <a:extLst>
                  <a:ext uri="{0D108BD9-81ED-4DB2-BD59-A6C34878D82A}">
                    <a16:rowId xmlns:a16="http://schemas.microsoft.com/office/drawing/2014/main" val="106495664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dirty="0">
                          <a:latin typeface="Futura Medium" panose="020B0602020204020303" pitchFamily="34" charset="-79"/>
                          <a:cs typeface="Futura Medium" panose="020B0602020204020303" pitchFamily="34" charset="-79"/>
                        </a:rPr>
                        <a:t>Étapes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dirty="0">
                          <a:latin typeface="Futura Medium" panose="020B0602020204020303" pitchFamily="34" charset="-79"/>
                          <a:cs typeface="Futura Medium" panose="020B0602020204020303" pitchFamily="34" charset="-79"/>
                        </a:rPr>
                        <a:t> présentes</a:t>
                      </a:r>
                    </a:p>
                  </a:txBody>
                  <a:tcPr anchor="ctr">
                    <a:lnR w="12700" cap="flat" cmpd="sng" algn="ctr">
                      <a:solidFill>
                        <a:schemeClr val="tx1"/>
                      </a:solidFill>
                      <a:prstDash val="solid"/>
                      <a:round/>
                      <a:headEnd type="none" w="med" len="med"/>
                      <a:tailEnd type="none" w="med" len="med"/>
                    </a:lnR>
                    <a:solidFill>
                      <a:schemeClr val="tx2">
                        <a:lumMod val="40000"/>
                        <a:lumOff val="60000"/>
                      </a:schemeClr>
                    </a:solidFill>
                  </a:tcPr>
                </a:tc>
                <a:tc>
                  <a:txBody>
                    <a:bodyPr/>
                    <a:lstStyle/>
                    <a:p>
                      <a:pPr algn="ctr">
                        <a:lnSpc>
                          <a:spcPct val="110000"/>
                        </a:lnSpc>
                      </a:pPr>
                      <a:r>
                        <a:rPr lang="fr-FR" b="0" dirty="0">
                          <a:latin typeface="Futura Medium" panose="020B0602020204020303" pitchFamily="34" charset="-79"/>
                          <a:cs typeface="Futura Medium" panose="020B0602020204020303" pitchFamily="34" charset="-79"/>
                        </a:rPr>
                        <a:t>N1</a:t>
                      </a:r>
                      <a:r>
                        <a:rPr lang="fr-FR" dirty="0">
                          <a:latin typeface="Futura Medium" panose="020B0602020204020303" pitchFamily="34" charset="-79"/>
                          <a:cs typeface="Futura Medium" panose="020B0602020204020303" pitchFamily="34" charset="-79"/>
                        </a:rPr>
                        <a:t> : Proposition de réponse sans nuance</a:t>
                      </a:r>
                    </a:p>
                    <a:p>
                      <a:pPr algn="ctr">
                        <a:lnSpc>
                          <a:spcPct val="110000"/>
                        </a:lnSpc>
                      </a:pPr>
                      <a:r>
                        <a:rPr lang="fr-FR" dirty="0">
                          <a:latin typeface="Futura Medium" panose="020B0602020204020303" pitchFamily="34" charset="-79"/>
                          <a:cs typeface="Futura Medium" panose="020B0602020204020303" pitchFamily="34" charset="-79"/>
                        </a:rPr>
                        <a:t>N2 : Proposition avec thèse + nuance</a:t>
                      </a:r>
                    </a:p>
                    <a:p>
                      <a:pPr algn="ctr">
                        <a:lnSpc>
                          <a:spcPct val="110000"/>
                        </a:lnSpc>
                      </a:pPr>
                      <a:r>
                        <a:rPr lang="fr-FR" dirty="0">
                          <a:latin typeface="Futura Medium" panose="020B0602020204020303" pitchFamily="34" charset="-79"/>
                          <a:cs typeface="Futura Medium" panose="020B0602020204020303" pitchFamily="34" charset="-79"/>
                        </a:rPr>
                        <a:t>N3 : Proposition avec évolution globale + enjeux + nuance</a:t>
                      </a:r>
                    </a:p>
                  </a:txBody>
                  <a:tcPr anchor="ctr">
                    <a:lnL w="12700" cap="flat" cmpd="sng" algn="ctr">
                      <a:solidFill>
                        <a:schemeClr val="tx1"/>
                      </a:solidFill>
                      <a:prstDash val="solid"/>
                      <a:round/>
                      <a:headEnd type="none" w="med" len="med"/>
                      <a:tailEnd type="none" w="med" len="med"/>
                    </a:lnL>
                    <a:solidFill>
                      <a:schemeClr val="tx2">
                        <a:lumMod val="40000"/>
                        <a:lumOff val="60000"/>
                      </a:schemeClr>
                    </a:solidFill>
                  </a:tcPr>
                </a:tc>
                <a:extLst>
                  <a:ext uri="{0D108BD9-81ED-4DB2-BD59-A6C34878D82A}">
                    <a16:rowId xmlns:a16="http://schemas.microsoft.com/office/drawing/2014/main" val="4469634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dirty="0">
                          <a:latin typeface="Futura Medium" panose="020B0602020204020303" pitchFamily="34" charset="-79"/>
                          <a:cs typeface="Futura Medium" panose="020B0602020204020303" pitchFamily="34" charset="-79"/>
                        </a:rPr>
                        <a:t>Pertinence par rapport au sujet</a:t>
                      </a:r>
                    </a:p>
                  </a:txBody>
                  <a:tcPr anchor="ctr">
                    <a:lnR w="12700" cap="flat" cmpd="sng" algn="ctr">
                      <a:solidFill>
                        <a:schemeClr val="tx1"/>
                      </a:solidFill>
                      <a:prstDash val="solid"/>
                      <a:round/>
                      <a:headEnd type="none" w="med" len="med"/>
                      <a:tailEnd type="none" w="med" len="med"/>
                    </a:lnR>
                  </a:tcPr>
                </a:tc>
                <a:tc>
                  <a:txBody>
                    <a:bodyPr/>
                    <a:lstStyle/>
                    <a:p>
                      <a:pPr algn="ctr">
                        <a:lnSpc>
                          <a:spcPct val="110000"/>
                        </a:lnSpc>
                      </a:pPr>
                      <a:r>
                        <a:rPr lang="fr-FR" dirty="0">
                          <a:latin typeface="Futura Medium" panose="020B0602020204020303" pitchFamily="34" charset="-79"/>
                          <a:cs typeface="Futura Medium" panose="020B0602020204020303" pitchFamily="34" charset="-79"/>
                        </a:rPr>
                        <a:t>N1: HS, termes du sujet absents – liens absents avec l’analyse</a:t>
                      </a:r>
                    </a:p>
                    <a:p>
                      <a:pPr algn="ctr">
                        <a:lnSpc>
                          <a:spcPct val="110000"/>
                        </a:lnSpc>
                      </a:pPr>
                      <a:r>
                        <a:rPr lang="fr-FR" dirty="0">
                          <a:latin typeface="Futura Medium" panose="020B0602020204020303" pitchFamily="34" charset="-79"/>
                          <a:cs typeface="Futura Medium" panose="020B0602020204020303" pitchFamily="34" charset="-79"/>
                        </a:rPr>
                        <a:t>N2 : Reformulation du sujet, réponse « bateau » </a:t>
                      </a:r>
                    </a:p>
                    <a:p>
                      <a:pPr algn="ctr">
                        <a:lnSpc>
                          <a:spcPct val="110000"/>
                        </a:lnSpc>
                      </a:pPr>
                      <a:r>
                        <a:rPr lang="fr-FR" dirty="0">
                          <a:latin typeface="Futura Medium" panose="020B0602020204020303" pitchFamily="34" charset="-79"/>
                          <a:cs typeface="Futura Medium" panose="020B0602020204020303" pitchFamily="34" charset="-79"/>
                        </a:rPr>
                        <a:t>– liens implicites avec l’analyse en amont</a:t>
                      </a:r>
                    </a:p>
                    <a:p>
                      <a:pPr algn="ctr">
                        <a:lnSpc>
                          <a:spcPct val="110000"/>
                        </a:lnSpc>
                      </a:pPr>
                      <a:r>
                        <a:rPr lang="fr-FR" dirty="0">
                          <a:latin typeface="Futura Medium" panose="020B0602020204020303" pitchFamily="34" charset="-79"/>
                          <a:cs typeface="Futura Medium" panose="020B0602020204020303" pitchFamily="34" charset="-79"/>
                        </a:rPr>
                        <a:t>N3 : Réponse engagée et discutée – liens explicites avec l’analyse pour articuler les notions du sujet et indicateurs choisis au cœur de la réponse</a:t>
                      </a: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956360522"/>
                  </a:ext>
                </a:extLst>
              </a:tr>
              <a:tr h="37084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fr-FR" sz="2000" dirty="0">
                          <a:latin typeface="Futura Medium" panose="020B0602020204020303" pitchFamily="34" charset="-79"/>
                          <a:cs typeface="Futura Medium" panose="020B0602020204020303" pitchFamily="34" charset="-79"/>
                        </a:rPr>
                        <a:t>Syntaxe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dirty="0">
                          <a:latin typeface="Futura Medium" panose="020B0602020204020303" pitchFamily="34" charset="-79"/>
                          <a:cs typeface="Futura Medium" panose="020B0602020204020303" pitchFamily="34" charset="-79"/>
                        </a:rPr>
                        <a:t>Fluidité</a:t>
                      </a:r>
                    </a:p>
                  </a:txBody>
                  <a:tcPr anchor="ctr">
                    <a:lnR w="12700" cap="flat" cmpd="sng" algn="ctr">
                      <a:solidFill>
                        <a:schemeClr val="tx1"/>
                      </a:solidFill>
                      <a:prstDash val="solid"/>
                      <a:round/>
                      <a:headEnd type="none" w="med" len="med"/>
                      <a:tailEnd type="none" w="med" len="med"/>
                    </a:lnR>
                    <a:solidFill>
                      <a:schemeClr val="tx2">
                        <a:lumMod val="20000"/>
                        <a:lumOff val="80000"/>
                      </a:schemeClr>
                    </a:solidFill>
                  </a:tcPr>
                </a:tc>
                <a:tc>
                  <a:txBody>
                    <a:bodyPr/>
                    <a:lstStyle/>
                    <a:p>
                      <a:pPr algn="ctr">
                        <a:lnSpc>
                          <a:spcPct val="110000"/>
                        </a:lnSpc>
                      </a:pPr>
                      <a:r>
                        <a:rPr lang="fr-FR" dirty="0">
                          <a:latin typeface="Futura Medium" panose="020B0602020204020303" pitchFamily="34" charset="-79"/>
                          <a:cs typeface="Futura Medium" panose="020B0602020204020303" pitchFamily="34" charset="-79"/>
                        </a:rPr>
                        <a:t>N1 : Difficulté de compréhension, relectures nécessaires</a:t>
                      </a:r>
                    </a:p>
                    <a:p>
                      <a:pPr algn="ctr">
                        <a:lnSpc>
                          <a:spcPct val="110000"/>
                        </a:lnSpc>
                      </a:pPr>
                      <a:r>
                        <a:rPr lang="fr-FR" dirty="0">
                          <a:latin typeface="Futura Medium" panose="020B0602020204020303" pitchFamily="34" charset="-79"/>
                          <a:cs typeface="Futura Medium" panose="020B0602020204020303" pitchFamily="34" charset="-79"/>
                        </a:rPr>
                        <a:t>N2 : Rédaction claire mais difficulté à articuler les idées</a:t>
                      </a:r>
                    </a:p>
                    <a:p>
                      <a:pPr algn="ctr">
                        <a:lnSpc>
                          <a:spcPct val="110000"/>
                        </a:lnSpc>
                      </a:pPr>
                      <a:r>
                        <a:rPr lang="fr-FR" dirty="0">
                          <a:latin typeface="Futura Medium" panose="020B0602020204020303" pitchFamily="34" charset="-79"/>
                          <a:cs typeface="Futura Medium" panose="020B0602020204020303" pitchFamily="34" charset="-79"/>
                        </a:rPr>
                        <a:t>N3 : Les idées sont articulées et enchaînées de façon fluide et logique</a:t>
                      </a:r>
                    </a:p>
                  </a:txBody>
                  <a:tcPr anchor="ctr">
                    <a:lnL w="12700" cap="flat" cmpd="sng" algn="ctr">
                      <a:solidFill>
                        <a:schemeClr val="tx1"/>
                      </a:solidFill>
                      <a:prstDash val="solid"/>
                      <a:round/>
                      <a:headEnd type="none" w="med" len="med"/>
                      <a:tailEnd type="none" w="med" len="med"/>
                    </a:lnL>
                    <a:solidFill>
                      <a:schemeClr val="tx2">
                        <a:lumMod val="20000"/>
                        <a:lumOff val="80000"/>
                      </a:schemeClr>
                    </a:solidFill>
                  </a:tcPr>
                </a:tc>
                <a:extLst>
                  <a:ext uri="{0D108BD9-81ED-4DB2-BD59-A6C34878D82A}">
                    <a16:rowId xmlns:a16="http://schemas.microsoft.com/office/drawing/2014/main" val="1411610457"/>
                  </a:ext>
                </a:extLst>
              </a:tr>
            </a:tbl>
          </a:graphicData>
        </a:graphic>
      </p:graphicFrame>
      <p:sp>
        <p:nvSpPr>
          <p:cNvPr id="6" name="Ellipse 5">
            <a:extLst>
              <a:ext uri="{FF2B5EF4-FFF2-40B4-BE49-F238E27FC236}">
                <a16:creationId xmlns:a16="http://schemas.microsoft.com/office/drawing/2014/main" id="{771E90CA-BF64-144F-9A96-DEB4E1A6E458}"/>
              </a:ext>
            </a:extLst>
          </p:cNvPr>
          <p:cNvSpPr/>
          <p:nvPr/>
        </p:nvSpPr>
        <p:spPr>
          <a:xfrm>
            <a:off x="663898" y="4689678"/>
            <a:ext cx="1352926" cy="853440"/>
          </a:xfrm>
          <a:prstGeom prst="ellipse">
            <a:avLst/>
          </a:prstGeom>
          <a:solidFill>
            <a:schemeClr val="accent5">
              <a:lumMod val="40000"/>
              <a:lumOff val="60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fr-FR" b="1" dirty="0">
                <a:solidFill>
                  <a:schemeClr val="tx1"/>
                </a:solidFill>
                <a:latin typeface="FUTURA MEDIUM" panose="020B0602020204020303" pitchFamily="34" charset="-79"/>
                <a:cs typeface="FUTURA MEDIUM" panose="020B0602020204020303" pitchFamily="34" charset="-79"/>
              </a:rPr>
              <a:t>Fond</a:t>
            </a:r>
            <a:endParaRPr lang="fr-FR" sz="1050" b="1" dirty="0">
              <a:solidFill>
                <a:schemeClr val="tx1"/>
              </a:solidFill>
              <a:latin typeface="FUTURA MEDIUM" panose="020B0602020204020303" pitchFamily="34" charset="-79"/>
              <a:cs typeface="FUTURA MEDIUM" panose="020B0602020204020303" pitchFamily="34" charset="-79"/>
            </a:endParaRPr>
          </a:p>
        </p:txBody>
      </p:sp>
      <p:sp>
        <p:nvSpPr>
          <p:cNvPr id="7" name="Ellipse 6">
            <a:extLst>
              <a:ext uri="{FF2B5EF4-FFF2-40B4-BE49-F238E27FC236}">
                <a16:creationId xmlns:a16="http://schemas.microsoft.com/office/drawing/2014/main" id="{06961C31-4AF5-814C-B91E-3D92C3F3D1C6}"/>
              </a:ext>
            </a:extLst>
          </p:cNvPr>
          <p:cNvSpPr/>
          <p:nvPr/>
        </p:nvSpPr>
        <p:spPr>
          <a:xfrm>
            <a:off x="663898" y="5769685"/>
            <a:ext cx="1352926" cy="853440"/>
          </a:xfrm>
          <a:prstGeom prst="ellipse">
            <a:avLst/>
          </a:prstGeom>
          <a:solidFill>
            <a:schemeClr val="accent1">
              <a:lumMod val="40000"/>
              <a:lumOff val="60000"/>
            </a:schemeClr>
          </a:solidFill>
          <a:ln>
            <a:solidFill>
              <a:schemeClr val="tx1"/>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fr-FR" b="1" dirty="0">
                <a:solidFill>
                  <a:schemeClr val="tx1"/>
                </a:solidFill>
                <a:latin typeface="FUTURA MEDIUM" panose="020B0602020204020303" pitchFamily="34" charset="-79"/>
                <a:cs typeface="FUTURA MEDIUM" panose="020B0602020204020303" pitchFamily="34" charset="-79"/>
              </a:rPr>
              <a:t>Forme</a:t>
            </a:r>
          </a:p>
        </p:txBody>
      </p:sp>
      <p:sp>
        <p:nvSpPr>
          <p:cNvPr id="8" name="Ellipse 7">
            <a:extLst>
              <a:ext uri="{FF2B5EF4-FFF2-40B4-BE49-F238E27FC236}">
                <a16:creationId xmlns:a16="http://schemas.microsoft.com/office/drawing/2014/main" id="{32253B0A-1270-8413-AC4F-C3EC63CD8F90}"/>
              </a:ext>
            </a:extLst>
          </p:cNvPr>
          <p:cNvSpPr/>
          <p:nvPr/>
        </p:nvSpPr>
        <p:spPr>
          <a:xfrm>
            <a:off x="494683" y="3556718"/>
            <a:ext cx="1691355" cy="853440"/>
          </a:xfrm>
          <a:prstGeom prst="ellipse">
            <a:avLst/>
          </a:prstGeom>
          <a:solidFill>
            <a:srgbClr val="DAE3F3"/>
          </a:solidFill>
        </p:spPr>
        <p:style>
          <a:lnRef idx="1">
            <a:schemeClr val="dk1"/>
          </a:lnRef>
          <a:fillRef idx="2">
            <a:schemeClr val="dk1"/>
          </a:fillRef>
          <a:effectRef idx="1">
            <a:schemeClr val="dk1"/>
          </a:effectRef>
          <a:fontRef idx="minor">
            <a:schemeClr val="dk1"/>
          </a:fontRef>
        </p:style>
        <p:txBody>
          <a:bodyPr rtlCol="0" anchor="ctr"/>
          <a:lstStyle/>
          <a:p>
            <a:pPr algn="ctr"/>
            <a:r>
              <a:rPr lang="fr-FR" b="1" dirty="0">
                <a:solidFill>
                  <a:schemeClr val="tx1"/>
                </a:solidFill>
                <a:latin typeface="FUTURA MEDIUM" panose="020B0602020204020303" pitchFamily="34" charset="-79"/>
                <a:cs typeface="FUTURA MEDIUM" panose="020B0602020204020303" pitchFamily="34" charset="-79"/>
              </a:rPr>
              <a:t>Méthodo</a:t>
            </a:r>
            <a:endParaRPr lang="fr-FR" sz="1700" b="1" dirty="0">
              <a:solidFill>
                <a:schemeClr val="tx1"/>
              </a:solidFill>
              <a:latin typeface="FUTURA MEDIUM" panose="020B0602020204020303" pitchFamily="34" charset="-79"/>
              <a:cs typeface="FUTURA MEDIUM" panose="020B0602020204020303" pitchFamily="34" charset="-79"/>
            </a:endParaRPr>
          </a:p>
        </p:txBody>
      </p:sp>
      <p:sp>
        <p:nvSpPr>
          <p:cNvPr id="4" name="Bulle ronde 3">
            <a:extLst>
              <a:ext uri="{FF2B5EF4-FFF2-40B4-BE49-F238E27FC236}">
                <a16:creationId xmlns:a16="http://schemas.microsoft.com/office/drawing/2014/main" id="{4A5C26B2-D8B2-F29F-7365-B67FD92DB053}"/>
              </a:ext>
            </a:extLst>
          </p:cNvPr>
          <p:cNvSpPr/>
          <p:nvPr/>
        </p:nvSpPr>
        <p:spPr>
          <a:xfrm>
            <a:off x="101915" y="584803"/>
            <a:ext cx="3298108" cy="1511674"/>
          </a:xfrm>
          <a:prstGeom prst="wedgeEllipseCallout">
            <a:avLst>
              <a:gd name="adj1" fmla="val 20189"/>
              <a:gd name="adj2" fmla="val 77104"/>
            </a:avLst>
          </a:prstGeom>
          <a:solidFill>
            <a:schemeClr val="bg1"/>
          </a:solidFill>
          <a:ln w="38100">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dirty="0">
                <a:solidFill>
                  <a:schemeClr val="tx1"/>
                </a:solidFill>
                <a:latin typeface="Futura Medium" panose="020B0602020204020303" pitchFamily="34" charset="-79"/>
                <a:cs typeface="Futura Medium" panose="020B0602020204020303" pitchFamily="34" charset="-79"/>
              </a:rPr>
              <a:t>Objectif : évaluer la problématique</a:t>
            </a:r>
          </a:p>
        </p:txBody>
      </p:sp>
    </p:spTree>
    <p:extLst>
      <p:ext uri="{BB962C8B-B14F-4D97-AF65-F5344CB8AC3E}">
        <p14:creationId xmlns:p14="http://schemas.microsoft.com/office/powerpoint/2010/main" val="28026668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èche vers la droite 5">
            <a:extLst>
              <a:ext uri="{FF2B5EF4-FFF2-40B4-BE49-F238E27FC236}">
                <a16:creationId xmlns:a16="http://schemas.microsoft.com/office/drawing/2014/main" id="{24A7B6FC-CB38-65E7-77A5-19A2195D7B07}"/>
              </a:ext>
            </a:extLst>
          </p:cNvPr>
          <p:cNvSpPr/>
          <p:nvPr/>
        </p:nvSpPr>
        <p:spPr>
          <a:xfrm>
            <a:off x="0" y="1545465"/>
            <a:ext cx="5208133" cy="721217"/>
          </a:xfrm>
          <a:prstGeom prst="rightArrow">
            <a:avLst/>
          </a:prstGeom>
          <a:solidFill>
            <a:srgbClr val="A91E4F"/>
          </a:solidFill>
          <a:ln>
            <a:solidFill>
              <a:srgbClr val="A91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2183076D-93EB-4E39-365C-8B4EBD938A12}"/>
              </a:ext>
            </a:extLst>
          </p:cNvPr>
          <p:cNvSpPr/>
          <p:nvPr/>
        </p:nvSpPr>
        <p:spPr>
          <a:xfrm>
            <a:off x="-200628" y="73895"/>
            <a:ext cx="12593255" cy="684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i="1" strike="noStrike" spc="-1" dirty="0">
                <a:solidFill>
                  <a:schemeClr val="accent1">
                    <a:lumMod val="50000"/>
                  </a:schemeClr>
                </a:solidFill>
                <a:latin typeface="FUTURA MEDIUM" panose="020B0602020204020303" pitchFamily="34" charset="-79"/>
                <a:cs typeface="FUTURA MEDIUM" panose="020B0602020204020303" pitchFamily="34" charset="-79"/>
              </a:rPr>
              <a:t>Analyses de 5 copies « Jour J »</a:t>
            </a:r>
            <a:endParaRPr lang="fr-FR" sz="3800" b="1" i="1" dirty="0">
              <a:solidFill>
                <a:schemeClr val="accent1">
                  <a:lumMod val="50000"/>
                </a:schemeClr>
              </a:solidFill>
              <a:latin typeface="FUTURA MEDIUM" panose="020B0602020204020303" pitchFamily="34" charset="-79"/>
              <a:cs typeface="FUTURA MEDIUM" panose="020B0602020204020303" pitchFamily="34" charset="-79"/>
            </a:endParaRPr>
          </a:p>
        </p:txBody>
      </p:sp>
      <p:sp>
        <p:nvSpPr>
          <p:cNvPr id="5" name="Bulle rectangulaire à coins arrondis 4">
            <a:extLst>
              <a:ext uri="{FF2B5EF4-FFF2-40B4-BE49-F238E27FC236}">
                <a16:creationId xmlns:a16="http://schemas.microsoft.com/office/drawing/2014/main" id="{253EDFD5-0AC0-A58C-D561-6CAF87C103B1}"/>
              </a:ext>
            </a:extLst>
          </p:cNvPr>
          <p:cNvSpPr/>
          <p:nvPr/>
        </p:nvSpPr>
        <p:spPr>
          <a:xfrm>
            <a:off x="167423" y="1081825"/>
            <a:ext cx="3554569" cy="1635617"/>
          </a:xfrm>
          <a:prstGeom prst="wedgeRoundRectCallout">
            <a:avLst>
              <a:gd name="adj1" fmla="val 70417"/>
              <a:gd name="adj2" fmla="val -60335"/>
              <a:gd name="adj3" fmla="val 16667"/>
            </a:avLst>
          </a:prstGeom>
          <a:solidFill>
            <a:schemeClr val="bg1"/>
          </a:solidFill>
          <a:ln w="19050">
            <a:solidFill>
              <a:srgbClr val="A91E4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pPr>
            <a:r>
              <a:rPr lang="fr-FR" sz="2400" b="1" dirty="0">
                <a:solidFill>
                  <a:schemeClr val="tx1"/>
                </a:solidFill>
                <a:latin typeface="Futura Medium" panose="020B0602020204020303" pitchFamily="34" charset="-79"/>
                <a:cs typeface="Futura Medium" panose="020B0602020204020303" pitchFamily="34" charset="-79"/>
              </a:rPr>
              <a:t>3</a:t>
            </a:r>
            <a:r>
              <a:rPr lang="fr-FR" sz="2400" b="1" baseline="30000" dirty="0">
                <a:solidFill>
                  <a:schemeClr val="tx1"/>
                </a:solidFill>
                <a:latin typeface="Futura Medium" panose="020B0602020204020303" pitchFamily="34" charset="-79"/>
                <a:cs typeface="Futura Medium" panose="020B0602020204020303" pitchFamily="34" charset="-79"/>
              </a:rPr>
              <a:t>ème</a:t>
            </a:r>
            <a:r>
              <a:rPr lang="fr-FR" sz="2400" b="1" dirty="0">
                <a:solidFill>
                  <a:schemeClr val="tx1"/>
                </a:solidFill>
                <a:latin typeface="Futura Medium" panose="020B0602020204020303" pitchFamily="34" charset="-79"/>
                <a:cs typeface="Futura Medium" panose="020B0602020204020303" pitchFamily="34" charset="-79"/>
              </a:rPr>
              <a:t> </a:t>
            </a:r>
            <a:r>
              <a:rPr lang="fr-FR" sz="2400" b="1" dirty="0">
                <a:solidFill>
                  <a:schemeClr val="tx1"/>
                </a:solidFill>
                <a:latin typeface="FUTURA MEDIUM" panose="020B0602020204020303" pitchFamily="34" charset="-79"/>
                <a:cs typeface="FUTURA MEDIUM" panose="020B0602020204020303" pitchFamily="34" charset="-79"/>
              </a:rPr>
              <a:t>temps essentiel </a:t>
            </a:r>
            <a:r>
              <a:rPr lang="fr-FR" sz="2400" dirty="0">
                <a:solidFill>
                  <a:schemeClr val="tx1"/>
                </a:solidFill>
                <a:latin typeface="Futura Medium" panose="020B0602020204020303" pitchFamily="34" charset="-79"/>
                <a:cs typeface="Futura Medium" panose="020B0602020204020303" pitchFamily="34" charset="-79"/>
              </a:rPr>
              <a:t>:</a:t>
            </a:r>
          </a:p>
          <a:p>
            <a:pPr algn="ctr">
              <a:lnSpc>
                <a:spcPct val="112000"/>
              </a:lnSpc>
            </a:pPr>
            <a:r>
              <a:rPr lang="fr-FR" sz="2400" dirty="0">
                <a:solidFill>
                  <a:schemeClr val="tx1"/>
                </a:solidFill>
                <a:latin typeface="Futura Medium" panose="020B0602020204020303" pitchFamily="34" charset="-79"/>
                <a:cs typeface="Futura Medium" panose="020B0602020204020303" pitchFamily="34" charset="-79"/>
              </a:rPr>
              <a:t>Le développement et l’argumentation</a:t>
            </a:r>
          </a:p>
        </p:txBody>
      </p:sp>
      <p:sp>
        <p:nvSpPr>
          <p:cNvPr id="7" name="ZoneTexte 6">
            <a:extLst>
              <a:ext uri="{FF2B5EF4-FFF2-40B4-BE49-F238E27FC236}">
                <a16:creationId xmlns:a16="http://schemas.microsoft.com/office/drawing/2014/main" id="{80E7C7C1-8DE1-AB24-BFF8-103ECE154306}"/>
              </a:ext>
            </a:extLst>
          </p:cNvPr>
          <p:cNvSpPr txBox="1"/>
          <p:nvPr/>
        </p:nvSpPr>
        <p:spPr>
          <a:xfrm>
            <a:off x="5400545" y="1288340"/>
            <a:ext cx="6624032" cy="1235466"/>
          </a:xfrm>
          <a:prstGeom prst="rect">
            <a:avLst/>
          </a:prstGeom>
          <a:noFill/>
        </p:spPr>
        <p:txBody>
          <a:bodyPr wrap="square" rtlCol="0">
            <a:spAutoFit/>
          </a:bodyPr>
          <a:lstStyle/>
          <a:p>
            <a:pPr marL="285750" indent="-285750">
              <a:lnSpc>
                <a:spcPct val="110000"/>
              </a:lnSpc>
              <a:spcAft>
                <a:spcPts val="400"/>
              </a:spcAft>
              <a:buFont typeface="Arial" panose="020B0604020202020204" pitchFamily="34" charset="0"/>
              <a:buChar char="•"/>
            </a:pPr>
            <a:r>
              <a:rPr lang="fr-FR" sz="2200" dirty="0">
                <a:uFill>
                  <a:solidFill>
                    <a:srgbClr val="A91E4F"/>
                  </a:solidFill>
                </a:uFill>
                <a:latin typeface="Futura Medium" panose="020B0602020204020303" pitchFamily="34" charset="-79"/>
                <a:cs typeface="Futura Medium" panose="020B0602020204020303" pitchFamily="34" charset="-79"/>
              </a:rPr>
              <a:t>Compétence évaluée à travers le bandeau de correction : </a:t>
            </a:r>
            <a:r>
              <a:rPr lang="fr-FR" sz="2200" dirty="0">
                <a:solidFill>
                  <a:srgbClr val="A91E4F"/>
                </a:solidFill>
                <a:uFill>
                  <a:solidFill>
                    <a:srgbClr val="A91E4F"/>
                  </a:solidFill>
                </a:uFill>
                <a:latin typeface="Futura Medium" panose="020B0602020204020303" pitchFamily="34" charset="-79"/>
                <a:cs typeface="Futura Medium" panose="020B0602020204020303" pitchFamily="34" charset="-79"/>
              </a:rPr>
              <a:t>capacité à démontrer </a:t>
            </a:r>
            <a:r>
              <a:rPr lang="fr-FR" sz="2200" dirty="0">
                <a:uFill>
                  <a:solidFill>
                    <a:srgbClr val="A91E4F"/>
                  </a:solidFill>
                </a:uFill>
                <a:latin typeface="Futura Medium" panose="020B0602020204020303" pitchFamily="34" charset="-79"/>
                <a:cs typeface="Futura Medium" panose="020B0602020204020303" pitchFamily="34" charset="-79"/>
              </a:rPr>
              <a:t>sa réponse</a:t>
            </a:r>
          </a:p>
          <a:p>
            <a:pPr marL="285750" indent="-285750">
              <a:lnSpc>
                <a:spcPct val="110000"/>
              </a:lnSpc>
              <a:spcAft>
                <a:spcPts val="400"/>
              </a:spcAft>
              <a:buFont typeface="Arial" panose="020B0604020202020204" pitchFamily="34" charset="0"/>
              <a:buChar char="•"/>
            </a:pPr>
            <a:r>
              <a:rPr lang="fr-FR" sz="2200" dirty="0">
                <a:uFill>
                  <a:solidFill>
                    <a:srgbClr val="A91E4F"/>
                  </a:solidFill>
                </a:uFill>
                <a:latin typeface="Futura Medium" panose="020B0602020204020303" pitchFamily="34" charset="-79"/>
                <a:cs typeface="Futura Medium" panose="020B0602020204020303" pitchFamily="34" charset="-79"/>
              </a:rPr>
              <a:t>L’élément discriminant ++ pour les jurys</a:t>
            </a:r>
          </a:p>
        </p:txBody>
      </p:sp>
      <p:sp>
        <p:nvSpPr>
          <p:cNvPr id="2" name="Flèche vers la droite 1">
            <a:extLst>
              <a:ext uri="{FF2B5EF4-FFF2-40B4-BE49-F238E27FC236}">
                <a16:creationId xmlns:a16="http://schemas.microsoft.com/office/drawing/2014/main" id="{A6F5B7BE-8667-D1DD-B66A-5815FD89EEBB}"/>
              </a:ext>
            </a:extLst>
          </p:cNvPr>
          <p:cNvSpPr/>
          <p:nvPr/>
        </p:nvSpPr>
        <p:spPr>
          <a:xfrm>
            <a:off x="1" y="3054250"/>
            <a:ext cx="1365160" cy="721217"/>
          </a:xfrm>
          <a:prstGeom prst="rightArrow">
            <a:avLst/>
          </a:prstGeom>
          <a:solidFill>
            <a:srgbClr val="A91E4F"/>
          </a:solidFill>
          <a:ln>
            <a:solidFill>
              <a:srgbClr val="A91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ZoneTexte 8">
            <a:extLst>
              <a:ext uri="{FF2B5EF4-FFF2-40B4-BE49-F238E27FC236}">
                <a16:creationId xmlns:a16="http://schemas.microsoft.com/office/drawing/2014/main" id="{267D154A-1631-58B2-8312-88A04A173173}"/>
              </a:ext>
            </a:extLst>
          </p:cNvPr>
          <p:cNvSpPr txBox="1"/>
          <p:nvPr/>
        </p:nvSpPr>
        <p:spPr>
          <a:xfrm>
            <a:off x="1468193" y="3122470"/>
            <a:ext cx="9829935" cy="523220"/>
          </a:xfrm>
          <a:prstGeom prst="rect">
            <a:avLst/>
          </a:prstGeom>
          <a:noFill/>
        </p:spPr>
        <p:txBody>
          <a:bodyPr wrap="none" rtlCol="0">
            <a:spAutoFit/>
          </a:bodyPr>
          <a:lstStyle/>
          <a:p>
            <a:r>
              <a:rPr lang="fr-FR" sz="2800" b="1" i="1" dirty="0">
                <a:latin typeface="FUTURA CONDENSED EXTRABOLD" panose="020B0602020204020303" pitchFamily="34" charset="-79"/>
                <a:cs typeface="FUTURA CONDENSED EXTRABOLD" panose="020B0602020204020303" pitchFamily="34" charset="-79"/>
              </a:rPr>
              <a:t>Comment construit-on un bloc argumentaire en Écrit 1 ?</a:t>
            </a:r>
          </a:p>
        </p:txBody>
      </p:sp>
      <p:sp>
        <p:nvSpPr>
          <p:cNvPr id="12" name="ZoneTexte 11">
            <a:extLst>
              <a:ext uri="{FF2B5EF4-FFF2-40B4-BE49-F238E27FC236}">
                <a16:creationId xmlns:a16="http://schemas.microsoft.com/office/drawing/2014/main" id="{FA8C02E1-AB27-BBDE-5343-D0AA0FD489BB}"/>
              </a:ext>
            </a:extLst>
          </p:cNvPr>
          <p:cNvSpPr txBox="1"/>
          <p:nvPr/>
        </p:nvSpPr>
        <p:spPr>
          <a:xfrm>
            <a:off x="2056231" y="4563033"/>
            <a:ext cx="9908245" cy="1871153"/>
          </a:xfrm>
          <a:prstGeom prst="rect">
            <a:avLst/>
          </a:prstGeom>
          <a:noFill/>
        </p:spPr>
        <p:txBody>
          <a:bodyPr wrap="square">
            <a:spAutoFit/>
          </a:bodyPr>
          <a:lstStyle/>
          <a:p>
            <a:pPr>
              <a:lnSpc>
                <a:spcPct val="112000"/>
              </a:lnSpc>
              <a:spcAft>
                <a:spcPts val="600"/>
              </a:spcAft>
            </a:pPr>
            <a:r>
              <a:rPr lang="fr-FR" sz="2000" b="1" u="sng" dirty="0">
                <a:effectLst/>
                <a:uFill>
                  <a:solidFill>
                    <a:srgbClr val="A91E4F"/>
                  </a:solidFill>
                </a:uFill>
                <a:latin typeface="Futura Condensed ExtraBold" panose="020B0602020204020303" pitchFamily="34" charset="-79"/>
                <a:cs typeface="Futura Condensed ExtraBold" panose="020B0602020204020303" pitchFamily="34" charset="-79"/>
              </a:rPr>
              <a:t>CAPEPS 2024</a:t>
            </a:r>
            <a:r>
              <a:rPr lang="fr-FR" sz="2000" dirty="0">
                <a:effectLst/>
                <a:latin typeface="Futura Medium" panose="020B0602020204020303" pitchFamily="34" charset="-79"/>
                <a:cs typeface="Futura Medium" panose="020B0602020204020303" pitchFamily="34" charset="-79"/>
              </a:rPr>
              <a:t> : « </a:t>
            </a:r>
            <a:r>
              <a:rPr lang="fr-FR" sz="2000" i="1" dirty="0">
                <a:effectLst/>
                <a:latin typeface="Futura Medium" panose="020B0602020204020303" pitchFamily="34" charset="-79"/>
                <a:cs typeface="Futura Medium" panose="020B0602020204020303" pitchFamily="34" charset="-79"/>
              </a:rPr>
              <a:t>Il était attendu que les candidats </a:t>
            </a:r>
            <a:r>
              <a:rPr lang="fr-FR" sz="2000" b="1" i="1" dirty="0">
                <a:solidFill>
                  <a:srgbClr val="A91E4F"/>
                </a:solidFill>
                <a:effectLst/>
                <a:latin typeface="FUTURA MEDIUM" panose="020B0602020204020303" pitchFamily="34" charset="-79"/>
                <a:cs typeface="FUTURA MEDIUM" panose="020B0602020204020303" pitchFamily="34" charset="-79"/>
              </a:rPr>
              <a:t>considèrent le sujet de manière nuancée</a:t>
            </a:r>
            <a:r>
              <a:rPr lang="fr-FR" sz="2000" i="1" dirty="0">
                <a:effectLst/>
                <a:latin typeface="Futura Medium" panose="020B0602020204020303" pitchFamily="34" charset="-79"/>
                <a:cs typeface="Futura Medium" panose="020B0602020204020303" pitchFamily="34" charset="-79"/>
              </a:rPr>
              <a:t>, construisent leur argumentation en </a:t>
            </a:r>
            <a:r>
              <a:rPr lang="fr-FR" sz="2000" b="1" i="1" dirty="0">
                <a:solidFill>
                  <a:srgbClr val="A91E4F"/>
                </a:solidFill>
                <a:effectLst/>
                <a:latin typeface="FUTURA MEDIUM" panose="020B0602020204020303" pitchFamily="34" charset="-79"/>
                <a:cs typeface="FUTURA MEDIUM" panose="020B0602020204020303" pitchFamily="34" charset="-79"/>
              </a:rPr>
              <a:t>effectuant des choix pertinents et </a:t>
            </a:r>
            <a:r>
              <a:rPr lang="fr-FR" sz="2000" b="1" i="1" dirty="0">
                <a:solidFill>
                  <a:srgbClr val="A91E4F"/>
                </a:solidFill>
                <a:effectLst/>
                <a:latin typeface="Futura Medium" panose="020B0602020204020303" pitchFamily="34" charset="-79"/>
                <a:cs typeface="Futura Medium" panose="020B0602020204020303" pitchFamily="34" charset="-79"/>
              </a:rPr>
              <a:t>justifiés</a:t>
            </a:r>
            <a:r>
              <a:rPr lang="fr-FR" sz="2000" i="1" dirty="0">
                <a:effectLst/>
                <a:latin typeface="Futura Medium" panose="020B0602020204020303" pitchFamily="34" charset="-79"/>
                <a:cs typeface="Futura Medium" panose="020B0602020204020303" pitchFamily="34" charset="-79"/>
              </a:rPr>
              <a:t>. C’est à cette condition que le principe d’administration de la preuve, inhérent à toute dissertation, pouvait être efficient. </a:t>
            </a:r>
            <a:r>
              <a:rPr lang="fr-FR" sz="2000" dirty="0">
                <a:effectLst/>
                <a:latin typeface="Futura Medium" panose="020B0602020204020303" pitchFamily="34" charset="-79"/>
                <a:cs typeface="Futura Medium" panose="020B0602020204020303" pitchFamily="34" charset="-79"/>
              </a:rPr>
              <a:t>»</a:t>
            </a:r>
          </a:p>
          <a:p>
            <a:pPr>
              <a:lnSpc>
                <a:spcPct val="112000"/>
              </a:lnSpc>
              <a:spcAft>
                <a:spcPts val="600"/>
              </a:spcAft>
            </a:pPr>
            <a:r>
              <a:rPr lang="fr-FR" sz="2000" b="1" u="sng" dirty="0">
                <a:effectLst/>
                <a:uFill>
                  <a:solidFill>
                    <a:srgbClr val="A91E4F"/>
                  </a:solidFill>
                </a:uFill>
                <a:latin typeface="Futura Condensed ExtraBold" panose="020B0602020204020303" pitchFamily="34" charset="-79"/>
                <a:cs typeface="Futura Condensed ExtraBold" panose="020B0602020204020303" pitchFamily="34" charset="-79"/>
              </a:rPr>
              <a:t>CAPEPS 2025</a:t>
            </a:r>
            <a:r>
              <a:rPr lang="fr-FR" sz="2000" dirty="0">
                <a:effectLst/>
                <a:latin typeface="Futura Medium" panose="020B0602020204020303" pitchFamily="34" charset="-79"/>
                <a:cs typeface="Futura Medium" panose="020B0602020204020303" pitchFamily="34" charset="-79"/>
              </a:rPr>
              <a:t> : </a:t>
            </a:r>
            <a:r>
              <a:rPr lang="fr-FR" sz="2000" dirty="0">
                <a:latin typeface="Futura Medium" panose="020B0602020204020303" pitchFamily="34" charset="-79"/>
                <a:cs typeface="Futura Medium" panose="020B0602020204020303" pitchFamily="34" charset="-79"/>
                <a:sym typeface="Wingdings" pitchFamily="2" charset="2"/>
              </a:rPr>
              <a:t>Mobiliser des </a:t>
            </a:r>
            <a:r>
              <a:rPr lang="fr-FR" sz="2000" u="sng" dirty="0">
                <a:latin typeface="Futura Medium" panose="020B0602020204020303" pitchFamily="34" charset="-79"/>
                <a:cs typeface="Futura Medium" panose="020B0602020204020303" pitchFamily="34" charset="-79"/>
                <a:sym typeface="Wingdings" pitchFamily="2" charset="2"/>
              </a:rPr>
              <a:t>invariant</a:t>
            </a:r>
            <a:r>
              <a:rPr lang="fr-FR" sz="2000" dirty="0">
                <a:latin typeface="Futura Medium" panose="020B0602020204020303" pitchFamily="34" charset="-79"/>
                <a:cs typeface="Futura Medium" panose="020B0602020204020303" pitchFamily="34" charset="-79"/>
                <a:sym typeface="Wingdings" pitchFamily="2" charset="2"/>
              </a:rPr>
              <a:t> </a:t>
            </a:r>
            <a:r>
              <a:rPr lang="fr-FR" sz="2000" dirty="0">
                <a:solidFill>
                  <a:srgbClr val="A91E4F"/>
                </a:solidFill>
                <a:latin typeface="Futura Medium" panose="020B0602020204020303" pitchFamily="34" charset="-79"/>
                <a:cs typeface="Futura Medium" panose="020B0602020204020303" pitchFamily="34" charset="-79"/>
                <a:sym typeface="Wingdings" pitchFamily="2" charset="2"/>
              </a:rPr>
              <a:t>identifiés</a:t>
            </a:r>
            <a:r>
              <a:rPr lang="fr-FR" sz="2000" dirty="0">
                <a:latin typeface="Futura Medium" panose="020B0602020204020303" pitchFamily="34" charset="-79"/>
                <a:cs typeface="Futura Medium" panose="020B0602020204020303" pitchFamily="34" charset="-79"/>
                <a:sym typeface="Wingdings" pitchFamily="2" charset="2"/>
              </a:rPr>
              <a:t>, </a:t>
            </a:r>
            <a:r>
              <a:rPr lang="fr-FR" sz="2000" dirty="0">
                <a:solidFill>
                  <a:srgbClr val="A91E4F"/>
                </a:solidFill>
                <a:latin typeface="Futura Medium" panose="020B0602020204020303" pitchFamily="34" charset="-79"/>
                <a:cs typeface="Futura Medium" panose="020B0602020204020303" pitchFamily="34" charset="-79"/>
                <a:sym typeface="Wingdings" pitchFamily="2" charset="2"/>
              </a:rPr>
              <a:t>définis</a:t>
            </a:r>
            <a:r>
              <a:rPr lang="fr-FR" sz="2000" dirty="0">
                <a:latin typeface="Futura Medium" panose="020B0602020204020303" pitchFamily="34" charset="-79"/>
                <a:cs typeface="Futura Medium" panose="020B0602020204020303" pitchFamily="34" charset="-79"/>
                <a:sym typeface="Wingdings" pitchFamily="2" charset="2"/>
              </a:rPr>
              <a:t>, </a:t>
            </a:r>
            <a:r>
              <a:rPr lang="fr-FR" sz="2000" dirty="0">
                <a:solidFill>
                  <a:srgbClr val="A91E4F"/>
                </a:solidFill>
                <a:latin typeface="Futura Medium" panose="020B0602020204020303" pitchFamily="34" charset="-79"/>
                <a:cs typeface="Futura Medium" panose="020B0602020204020303" pitchFamily="34" charset="-79"/>
                <a:sym typeface="Wingdings" pitchFamily="2" charset="2"/>
              </a:rPr>
              <a:t>justifiés</a:t>
            </a:r>
            <a:r>
              <a:rPr lang="fr-FR" sz="2000" dirty="0">
                <a:latin typeface="Futura Medium" panose="020B0602020204020303" pitchFamily="34" charset="-79"/>
                <a:cs typeface="Futura Medium" panose="020B0602020204020303" pitchFamily="34" charset="-79"/>
                <a:sym typeface="Wingdings" pitchFamily="2" charset="2"/>
              </a:rPr>
              <a:t>, </a:t>
            </a:r>
            <a:r>
              <a:rPr lang="fr-FR" sz="2000" dirty="0">
                <a:solidFill>
                  <a:srgbClr val="A91E4F"/>
                </a:solidFill>
                <a:latin typeface="Futura Medium" panose="020B0602020204020303" pitchFamily="34" charset="-79"/>
                <a:cs typeface="Futura Medium" panose="020B0602020204020303" pitchFamily="34" charset="-79"/>
                <a:sym typeface="Wingdings" pitchFamily="2" charset="2"/>
              </a:rPr>
              <a:t>articulés</a:t>
            </a:r>
            <a:r>
              <a:rPr lang="fr-FR" sz="2000" dirty="0">
                <a:latin typeface="Futura Medium" panose="020B0602020204020303" pitchFamily="34" charset="-79"/>
                <a:cs typeface="Futura Medium" panose="020B0602020204020303" pitchFamily="34" charset="-79"/>
                <a:sym typeface="Wingdings" pitchFamily="2" charset="2"/>
              </a:rPr>
              <a:t> et </a:t>
            </a:r>
            <a:r>
              <a:rPr lang="fr-FR" sz="2000" dirty="0">
                <a:solidFill>
                  <a:srgbClr val="A91E4F"/>
                </a:solidFill>
                <a:latin typeface="Futura Medium" panose="020B0602020204020303" pitchFamily="34" charset="-79"/>
                <a:cs typeface="Futura Medium" panose="020B0602020204020303" pitchFamily="34" charset="-79"/>
                <a:sym typeface="Wingdings" pitchFamily="2" charset="2"/>
              </a:rPr>
              <a:t>discutés</a:t>
            </a:r>
            <a:r>
              <a:rPr lang="fr-FR" sz="2000" dirty="0">
                <a:effectLst/>
                <a:latin typeface="Futura Medium" panose="020B0602020204020303" pitchFamily="34" charset="-79"/>
                <a:cs typeface="Futura Medium" panose="020B0602020204020303" pitchFamily="34" charset="-79"/>
              </a:rPr>
              <a:t> </a:t>
            </a:r>
            <a:endParaRPr lang="fr-FR" sz="2000" dirty="0">
              <a:latin typeface="Futura Medium" panose="020B0602020204020303" pitchFamily="34" charset="-79"/>
              <a:cs typeface="Futura Medium" panose="020B0602020204020303" pitchFamily="34" charset="-79"/>
            </a:endParaRPr>
          </a:p>
        </p:txBody>
      </p:sp>
      <p:pic>
        <p:nvPicPr>
          <p:cNvPr id="13" name="Picture 2" descr="315 500+ Vigilance Stock Illustrations, graphiques vectoriels libre de  droits et Clip Art - iStock | Attention, Surveillance, Sécurité">
            <a:extLst>
              <a:ext uri="{FF2B5EF4-FFF2-40B4-BE49-F238E27FC236}">
                <a16:creationId xmlns:a16="http://schemas.microsoft.com/office/drawing/2014/main" id="{1A016A7B-CB75-E8EA-ADF7-69B51B5F7151}"/>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863" t="15165" r="13755" b="12318"/>
          <a:stretch/>
        </p:blipFill>
        <p:spPr bwMode="auto">
          <a:xfrm>
            <a:off x="0" y="4468581"/>
            <a:ext cx="2056231" cy="2060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4740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67EEF1A-7BB5-0D24-E316-788E670E763F}"/>
              </a:ext>
            </a:extLst>
          </p:cNvPr>
          <p:cNvSpPr/>
          <p:nvPr/>
        </p:nvSpPr>
        <p:spPr>
          <a:xfrm>
            <a:off x="-200628" y="73895"/>
            <a:ext cx="12593255" cy="684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i="1" strike="noStrike" spc="-1" dirty="0">
                <a:solidFill>
                  <a:schemeClr val="accent1">
                    <a:lumMod val="50000"/>
                  </a:schemeClr>
                </a:solidFill>
                <a:latin typeface="FUTURA MEDIUM" panose="020B0602020204020303" pitchFamily="34" charset="-79"/>
                <a:cs typeface="FUTURA MEDIUM" panose="020B0602020204020303" pitchFamily="34" charset="-79"/>
              </a:rPr>
              <a:t>Le développement – Détour méthodo</a:t>
            </a:r>
            <a:endParaRPr lang="fr-FR" sz="3800" b="1" i="1" dirty="0">
              <a:solidFill>
                <a:schemeClr val="accent1">
                  <a:lumMod val="50000"/>
                </a:schemeClr>
              </a:solidFill>
              <a:latin typeface="FUTURA MEDIUM" panose="020B0602020204020303" pitchFamily="34" charset="-79"/>
              <a:cs typeface="FUTURA MEDIUM" panose="020B0602020204020303" pitchFamily="34" charset="-79"/>
            </a:endParaRPr>
          </a:p>
        </p:txBody>
      </p:sp>
      <p:sp>
        <p:nvSpPr>
          <p:cNvPr id="4" name="ZoneTexte 3">
            <a:extLst>
              <a:ext uri="{FF2B5EF4-FFF2-40B4-BE49-F238E27FC236}">
                <a16:creationId xmlns:a16="http://schemas.microsoft.com/office/drawing/2014/main" id="{A373A04B-2218-21A0-5623-BE500DCFAF48}"/>
              </a:ext>
            </a:extLst>
          </p:cNvPr>
          <p:cNvSpPr txBox="1"/>
          <p:nvPr/>
        </p:nvSpPr>
        <p:spPr>
          <a:xfrm>
            <a:off x="1753402" y="2291360"/>
            <a:ext cx="9811825" cy="830997"/>
          </a:xfrm>
          <a:prstGeom prst="rect">
            <a:avLst/>
          </a:prstGeom>
          <a:noFill/>
        </p:spPr>
        <p:txBody>
          <a:bodyPr wrap="square" rtlCol="0">
            <a:spAutoFit/>
          </a:bodyPr>
          <a:lstStyle/>
          <a:p>
            <a:pPr marL="571500" indent="-571500" algn="just">
              <a:buFont typeface="Arial" panose="020B0604020202020204" pitchFamily="34" charset="0"/>
              <a:buChar char="•"/>
            </a:pPr>
            <a:r>
              <a:rPr lang="fr-GP" sz="2400" b="1">
                <a:latin typeface="Futura Condensed ExtraBold" panose="020B0602020204020303" pitchFamily="34" charset="-79"/>
                <a:cs typeface="Futura Condensed ExtraBold" panose="020B0602020204020303" pitchFamily="34" charset="-79"/>
              </a:rPr>
              <a:t>Énoncer</a:t>
            </a:r>
            <a:r>
              <a:rPr lang="fr-GP" sz="2400" b="1">
                <a:latin typeface="FUTURA MEDIUM" panose="020B0602020204020303" pitchFamily="34" charset="-79"/>
                <a:cs typeface="FUTURA MEDIUM" panose="020B0602020204020303" pitchFamily="34" charset="-79"/>
              </a:rPr>
              <a:t> une idée </a:t>
            </a:r>
            <a:r>
              <a:rPr lang="fr-GP" sz="2400" b="1">
                <a:solidFill>
                  <a:srgbClr val="ED7D31"/>
                </a:solidFill>
                <a:latin typeface="FUTURA MEDIUM" panose="020B0602020204020303" pitchFamily="34" charset="-79"/>
                <a:cs typeface="FUTURA MEDIUM" panose="020B0602020204020303" pitchFamily="34" charset="-79"/>
              </a:rPr>
              <a:t>sans argumenter, c’est juste donner son avis : </a:t>
            </a:r>
            <a:r>
              <a:rPr lang="fr-FR" sz="2400" b="1" dirty="0">
                <a:latin typeface="FUTURA MEDIUM" panose="020B0602020204020303" pitchFamily="34" charset="-79"/>
                <a:cs typeface="FUTURA MEDIUM" panose="020B0602020204020303" pitchFamily="34" charset="-79"/>
              </a:rPr>
              <a:t>ce n’est pas</a:t>
            </a:r>
            <a:r>
              <a:rPr lang="fr-GP" sz="2400" b="1">
                <a:latin typeface="FUTURA MEDIUM" panose="020B0602020204020303" pitchFamily="34" charset="-79"/>
                <a:cs typeface="FUTURA MEDIUM" panose="020B0602020204020303" pitchFamily="34" charset="-79"/>
              </a:rPr>
              <a:t> suffisant en écrit 1…</a:t>
            </a:r>
          </a:p>
        </p:txBody>
      </p:sp>
      <p:pic>
        <p:nvPicPr>
          <p:cNvPr id="5" name="Image 4">
            <a:extLst>
              <a:ext uri="{FF2B5EF4-FFF2-40B4-BE49-F238E27FC236}">
                <a16:creationId xmlns:a16="http://schemas.microsoft.com/office/drawing/2014/main" id="{F36B35A8-35E2-9B82-FD1D-13F24841D954}"/>
              </a:ext>
            </a:extLst>
          </p:cNvPr>
          <p:cNvPicPr>
            <a:picLocks noChangeAspect="1"/>
          </p:cNvPicPr>
          <p:nvPr/>
        </p:nvPicPr>
        <p:blipFill rotWithShape="1">
          <a:blip r:embed="rId2">
            <a:clrChange>
              <a:clrFrom>
                <a:srgbClr val="FFFFFF"/>
              </a:clrFrom>
              <a:clrTo>
                <a:srgbClr val="FFFFFF">
                  <a:alpha val="0"/>
                </a:srgbClr>
              </a:clrTo>
            </a:clrChange>
          </a:blip>
          <a:srcRect l="8247" t="8812" r="66876" b="64485"/>
          <a:stretch/>
        </p:blipFill>
        <p:spPr>
          <a:xfrm rot="849234">
            <a:off x="408074" y="4459322"/>
            <a:ext cx="2723922" cy="2923863"/>
          </a:xfrm>
          <a:prstGeom prst="rect">
            <a:avLst/>
          </a:prstGeom>
        </p:spPr>
      </p:pic>
      <p:sp>
        <p:nvSpPr>
          <p:cNvPr id="6" name="ZoneTexte 5">
            <a:extLst>
              <a:ext uri="{FF2B5EF4-FFF2-40B4-BE49-F238E27FC236}">
                <a16:creationId xmlns:a16="http://schemas.microsoft.com/office/drawing/2014/main" id="{EA6CC360-CF0D-9F03-1682-C33D39236531}"/>
              </a:ext>
            </a:extLst>
          </p:cNvPr>
          <p:cNvSpPr txBox="1"/>
          <p:nvPr/>
        </p:nvSpPr>
        <p:spPr>
          <a:xfrm>
            <a:off x="1898998" y="3389048"/>
            <a:ext cx="9482150" cy="830997"/>
          </a:xfrm>
          <a:prstGeom prst="rect">
            <a:avLst/>
          </a:prstGeom>
          <a:noFill/>
        </p:spPr>
        <p:txBody>
          <a:bodyPr wrap="square" rtlCol="0">
            <a:spAutoFit/>
          </a:bodyPr>
          <a:lstStyle/>
          <a:p>
            <a:pPr marL="457200" indent="-457200" algn="just">
              <a:buFont typeface="Arial" panose="020B0604020202020204" pitchFamily="34" charset="0"/>
              <a:buChar char="•"/>
            </a:pPr>
            <a:r>
              <a:rPr lang="fr-GP" sz="2400" b="1">
                <a:latin typeface="Futura Condensed ExtraBold" panose="020B0602020204020303" pitchFamily="34" charset="-79"/>
                <a:cs typeface="Futura Condensed ExtraBold" panose="020B0602020204020303" pitchFamily="34" charset="-79"/>
              </a:rPr>
              <a:t>Relater</a:t>
            </a:r>
            <a:r>
              <a:rPr lang="fr-GP" sz="2400" b="1">
                <a:latin typeface="FUTURA MEDIUM" panose="020B0602020204020303" pitchFamily="34" charset="-79"/>
                <a:cs typeface="FUTURA MEDIUM" panose="020B0602020204020303" pitchFamily="34" charset="-79"/>
              </a:rPr>
              <a:t> des faits </a:t>
            </a:r>
            <a:r>
              <a:rPr lang="fr-GP" sz="2400" b="1">
                <a:solidFill>
                  <a:srgbClr val="ED7D31"/>
                </a:solidFill>
                <a:latin typeface="FUTURA MEDIUM" panose="020B0602020204020303" pitchFamily="34" charset="-79"/>
                <a:cs typeface="FUTURA MEDIUM" panose="020B0602020204020303" pitchFamily="34" charset="-79"/>
              </a:rPr>
              <a:t>sans les faire parler, c’est juste décrire ou raconter :</a:t>
            </a:r>
            <a:r>
              <a:rPr lang="fr-GP" sz="2400" b="1">
                <a:solidFill>
                  <a:schemeClr val="accent2">
                    <a:lumMod val="75000"/>
                  </a:schemeClr>
                </a:solidFill>
                <a:latin typeface="FUTURA MEDIUM" panose="020B0602020204020303" pitchFamily="34" charset="-79"/>
                <a:cs typeface="FUTURA MEDIUM" panose="020B0602020204020303" pitchFamily="34" charset="-79"/>
              </a:rPr>
              <a:t> </a:t>
            </a:r>
            <a:r>
              <a:rPr lang="fr-FR" sz="2400" b="1" dirty="0">
                <a:latin typeface="FUTURA MEDIUM" panose="020B0602020204020303" pitchFamily="34" charset="-79"/>
                <a:cs typeface="FUTURA MEDIUM" panose="020B0602020204020303" pitchFamily="34" charset="-79"/>
              </a:rPr>
              <a:t>ce n’est pas</a:t>
            </a:r>
            <a:r>
              <a:rPr lang="fr-GP" sz="2400" b="1">
                <a:latin typeface="FUTURA MEDIUM" panose="020B0602020204020303" pitchFamily="34" charset="-79"/>
                <a:cs typeface="FUTURA MEDIUM" panose="020B0602020204020303" pitchFamily="34" charset="-79"/>
              </a:rPr>
              <a:t> suffisant en écrit 1…</a:t>
            </a:r>
          </a:p>
        </p:txBody>
      </p:sp>
      <p:pic>
        <p:nvPicPr>
          <p:cNvPr id="7" name="Image 6">
            <a:extLst>
              <a:ext uri="{FF2B5EF4-FFF2-40B4-BE49-F238E27FC236}">
                <a16:creationId xmlns:a16="http://schemas.microsoft.com/office/drawing/2014/main" id="{BC9D0788-3111-779F-6739-91C2926110EA}"/>
              </a:ext>
            </a:extLst>
          </p:cNvPr>
          <p:cNvPicPr>
            <a:picLocks noChangeAspect="1"/>
          </p:cNvPicPr>
          <p:nvPr/>
        </p:nvPicPr>
        <p:blipFill rotWithShape="1">
          <a:blip r:embed="rId2">
            <a:clrChange>
              <a:clrFrom>
                <a:srgbClr val="FFFFFF"/>
              </a:clrFrom>
              <a:clrTo>
                <a:srgbClr val="FFFFFF">
                  <a:alpha val="0"/>
                </a:srgbClr>
              </a:clrTo>
            </a:clrChange>
          </a:blip>
          <a:srcRect l="67704" t="37784" r="7419" b="35513"/>
          <a:stretch/>
        </p:blipFill>
        <p:spPr>
          <a:xfrm rot="2371848">
            <a:off x="-107865" y="1133206"/>
            <a:ext cx="2393782" cy="2569490"/>
          </a:xfrm>
          <a:prstGeom prst="rect">
            <a:avLst/>
          </a:prstGeom>
        </p:spPr>
      </p:pic>
      <p:sp>
        <p:nvSpPr>
          <p:cNvPr id="8" name="ZoneTexte 7">
            <a:extLst>
              <a:ext uri="{FF2B5EF4-FFF2-40B4-BE49-F238E27FC236}">
                <a16:creationId xmlns:a16="http://schemas.microsoft.com/office/drawing/2014/main" id="{9B0647A5-9B27-6F78-CA3E-000AF1A2E443}"/>
              </a:ext>
            </a:extLst>
          </p:cNvPr>
          <p:cNvSpPr txBox="1"/>
          <p:nvPr/>
        </p:nvSpPr>
        <p:spPr>
          <a:xfrm>
            <a:off x="2290972" y="4549396"/>
            <a:ext cx="9473473" cy="830997"/>
          </a:xfrm>
          <a:prstGeom prst="rect">
            <a:avLst/>
          </a:prstGeom>
          <a:noFill/>
        </p:spPr>
        <p:txBody>
          <a:bodyPr wrap="square" rtlCol="0">
            <a:spAutoFit/>
          </a:bodyPr>
          <a:lstStyle/>
          <a:p>
            <a:pPr marL="457200" indent="-457200" algn="just">
              <a:buFont typeface="Arial" panose="020B0604020202020204" pitchFamily="34" charset="0"/>
              <a:buChar char="•"/>
            </a:pPr>
            <a:r>
              <a:rPr lang="fr-GP" sz="2400" b="1">
                <a:latin typeface="Futura Condensed ExtraBold" panose="020B0602020204020303" pitchFamily="34" charset="-79"/>
                <a:cs typeface="Futura Condensed ExtraBold" panose="020B0602020204020303" pitchFamily="34" charset="-79"/>
              </a:rPr>
              <a:t>Décrire</a:t>
            </a:r>
            <a:r>
              <a:rPr lang="fr-GP" sz="2400" b="1">
                <a:latin typeface="FUTURA MEDIUM" panose="020B0602020204020303" pitchFamily="34" charset="-79"/>
                <a:cs typeface="FUTURA MEDIUM" panose="020B0602020204020303" pitchFamily="34" charset="-79"/>
              </a:rPr>
              <a:t> et </a:t>
            </a:r>
            <a:r>
              <a:rPr lang="fr-GP" sz="2400" b="1">
                <a:latin typeface="Futura Condensed ExtraBold" panose="020B0602020204020303" pitchFamily="34" charset="-79"/>
                <a:cs typeface="Futura Condensed ExtraBold" panose="020B0602020204020303" pitchFamily="34" charset="-79"/>
              </a:rPr>
              <a:t>raconter</a:t>
            </a:r>
            <a:r>
              <a:rPr lang="fr-GP" sz="2400" b="1">
                <a:latin typeface="FUTURA MEDIUM" panose="020B0602020204020303" pitchFamily="34" charset="-79"/>
                <a:cs typeface="FUTURA MEDIUM" panose="020B0602020204020303" pitchFamily="34" charset="-79"/>
              </a:rPr>
              <a:t> </a:t>
            </a:r>
            <a:r>
              <a:rPr lang="fr-GP" sz="2400" b="1">
                <a:solidFill>
                  <a:srgbClr val="ED7D31"/>
                </a:solidFill>
                <a:latin typeface="FUTURA MEDIUM" panose="020B0602020204020303" pitchFamily="34" charset="-79"/>
                <a:cs typeface="FUTURA MEDIUM" panose="020B0602020204020303" pitchFamily="34" charset="-79"/>
              </a:rPr>
              <a:t>sans expliquer, ce n’est pas démontrer : </a:t>
            </a:r>
            <a:r>
              <a:rPr lang="fr-FR" sz="2400" b="1" dirty="0">
                <a:latin typeface="FUTURA MEDIUM" panose="020B0602020204020303" pitchFamily="34" charset="-79"/>
                <a:cs typeface="FUTURA MEDIUM" panose="020B0602020204020303" pitchFamily="34" charset="-79"/>
              </a:rPr>
              <a:t>ce n’est pas</a:t>
            </a:r>
            <a:r>
              <a:rPr lang="fr-GP" sz="2400" b="1">
                <a:latin typeface="FUTURA MEDIUM" panose="020B0602020204020303" pitchFamily="34" charset="-79"/>
                <a:cs typeface="FUTURA MEDIUM" panose="020B0602020204020303" pitchFamily="34" charset="-79"/>
              </a:rPr>
              <a:t> suffisant en écrit 1…</a:t>
            </a:r>
          </a:p>
        </p:txBody>
      </p:sp>
      <p:pic>
        <p:nvPicPr>
          <p:cNvPr id="9" name="Image 8">
            <a:extLst>
              <a:ext uri="{FF2B5EF4-FFF2-40B4-BE49-F238E27FC236}">
                <a16:creationId xmlns:a16="http://schemas.microsoft.com/office/drawing/2014/main" id="{BBADAAF3-C209-209D-3962-371EA4F26A88}"/>
              </a:ext>
            </a:extLst>
          </p:cNvPr>
          <p:cNvPicPr>
            <a:picLocks noChangeAspect="1"/>
          </p:cNvPicPr>
          <p:nvPr/>
        </p:nvPicPr>
        <p:blipFill rotWithShape="1">
          <a:blip r:embed="rId2">
            <a:clrChange>
              <a:clrFrom>
                <a:srgbClr val="FFFFFF"/>
              </a:clrFrom>
              <a:clrTo>
                <a:srgbClr val="FFFFFF">
                  <a:alpha val="0"/>
                </a:srgbClr>
              </a:clrTo>
            </a:clrChange>
          </a:blip>
          <a:srcRect l="66881" t="67482" r="8242" b="5815"/>
          <a:stretch/>
        </p:blipFill>
        <p:spPr>
          <a:xfrm rot="2145205">
            <a:off x="-183253" y="3028116"/>
            <a:ext cx="2544557" cy="2731332"/>
          </a:xfrm>
          <a:prstGeom prst="rect">
            <a:avLst/>
          </a:prstGeom>
        </p:spPr>
      </p:pic>
      <p:sp>
        <p:nvSpPr>
          <p:cNvPr id="10" name="ZoneTexte 9">
            <a:extLst>
              <a:ext uri="{FF2B5EF4-FFF2-40B4-BE49-F238E27FC236}">
                <a16:creationId xmlns:a16="http://schemas.microsoft.com/office/drawing/2014/main" id="{BF9A65C9-7585-ABD2-8682-2C751750E793}"/>
              </a:ext>
            </a:extLst>
          </p:cNvPr>
          <p:cNvSpPr txBox="1"/>
          <p:nvPr/>
        </p:nvSpPr>
        <p:spPr>
          <a:xfrm>
            <a:off x="2572623" y="5720597"/>
            <a:ext cx="9473473" cy="830997"/>
          </a:xfrm>
          <a:prstGeom prst="rect">
            <a:avLst/>
          </a:prstGeom>
          <a:noFill/>
        </p:spPr>
        <p:txBody>
          <a:bodyPr wrap="square" rtlCol="0">
            <a:spAutoFit/>
          </a:bodyPr>
          <a:lstStyle/>
          <a:p>
            <a:pPr marL="457200" indent="-457200" algn="just">
              <a:buFont typeface="Arial" panose="020B0604020202020204" pitchFamily="34" charset="0"/>
              <a:buChar char="•"/>
            </a:pPr>
            <a:r>
              <a:rPr lang="fr-GP" sz="2400" b="1">
                <a:latin typeface="Futura Condensed ExtraBold" panose="020B0602020204020303" pitchFamily="34" charset="-79"/>
                <a:cs typeface="Futura Condensed ExtraBold" panose="020B0602020204020303" pitchFamily="34" charset="-79"/>
              </a:rPr>
              <a:t>Défendre</a:t>
            </a:r>
            <a:r>
              <a:rPr lang="fr-GP" sz="2400" b="1">
                <a:latin typeface="FUTURA MEDIUM" panose="020B0602020204020303" pitchFamily="34" charset="-79"/>
                <a:cs typeface="FUTURA MEDIUM" panose="020B0602020204020303" pitchFamily="34" charset="-79"/>
              </a:rPr>
              <a:t> une idée </a:t>
            </a:r>
            <a:r>
              <a:rPr lang="fr-GP" sz="2400" b="1">
                <a:solidFill>
                  <a:srgbClr val="ED7D31"/>
                </a:solidFill>
                <a:latin typeface="FUTURA MEDIUM" panose="020B0602020204020303" pitchFamily="34" charset="-79"/>
                <a:cs typeface="FUTURA MEDIUM" panose="020B0602020204020303" pitchFamily="34" charset="-79"/>
              </a:rPr>
              <a:t>sans preuves ce n’est pas argumenter : </a:t>
            </a:r>
            <a:r>
              <a:rPr lang="fr-FR" sz="2400" b="1" dirty="0">
                <a:latin typeface="FUTURA MEDIUM" panose="020B0602020204020303" pitchFamily="34" charset="-79"/>
                <a:cs typeface="FUTURA MEDIUM" panose="020B0602020204020303" pitchFamily="34" charset="-79"/>
              </a:rPr>
              <a:t>ce n’est pas</a:t>
            </a:r>
            <a:r>
              <a:rPr lang="fr-GP" sz="2400" b="1">
                <a:latin typeface="FUTURA MEDIUM" panose="020B0602020204020303" pitchFamily="34" charset="-79"/>
                <a:cs typeface="FUTURA MEDIUM" panose="020B0602020204020303" pitchFamily="34" charset="-79"/>
              </a:rPr>
              <a:t> suffisant en écrit 1…</a:t>
            </a:r>
          </a:p>
        </p:txBody>
      </p:sp>
      <p:sp>
        <p:nvSpPr>
          <p:cNvPr id="11" name="Flèche vers la droite 10">
            <a:extLst>
              <a:ext uri="{FF2B5EF4-FFF2-40B4-BE49-F238E27FC236}">
                <a16:creationId xmlns:a16="http://schemas.microsoft.com/office/drawing/2014/main" id="{6227D32E-0421-9AC4-735A-D032C44A0F85}"/>
              </a:ext>
            </a:extLst>
          </p:cNvPr>
          <p:cNvSpPr/>
          <p:nvPr/>
        </p:nvSpPr>
        <p:spPr>
          <a:xfrm>
            <a:off x="-200628" y="1076446"/>
            <a:ext cx="2376669" cy="613458"/>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ZoneTexte 11">
            <a:extLst>
              <a:ext uri="{FF2B5EF4-FFF2-40B4-BE49-F238E27FC236}">
                <a16:creationId xmlns:a16="http://schemas.microsoft.com/office/drawing/2014/main" id="{FEB5199D-3C70-5742-F62A-DEC3FDA01520}"/>
              </a:ext>
            </a:extLst>
          </p:cNvPr>
          <p:cNvSpPr txBox="1"/>
          <p:nvPr/>
        </p:nvSpPr>
        <p:spPr>
          <a:xfrm>
            <a:off x="2290972" y="1121565"/>
            <a:ext cx="9152377" cy="523220"/>
          </a:xfrm>
          <a:prstGeom prst="rect">
            <a:avLst/>
          </a:prstGeom>
          <a:noFill/>
        </p:spPr>
        <p:txBody>
          <a:bodyPr wrap="none" rtlCol="0">
            <a:spAutoFit/>
          </a:bodyPr>
          <a:lstStyle/>
          <a:p>
            <a:r>
              <a:rPr lang="fr-FR" sz="2800" b="1" i="1" dirty="0">
                <a:solidFill>
                  <a:schemeClr val="tx2">
                    <a:lumMod val="75000"/>
                  </a:schemeClr>
                </a:solidFill>
                <a:latin typeface="FUTURA MEDIUM" panose="020B0602020204020303" pitchFamily="34" charset="-79"/>
                <a:cs typeface="FUTURA MEDIUM" panose="020B0602020204020303" pitchFamily="34" charset="-79"/>
              </a:rPr>
              <a:t>Argumenter en Écrit 1 ? Quoi ? Comment ? Pour-quoi ?</a:t>
            </a:r>
          </a:p>
        </p:txBody>
      </p:sp>
    </p:spTree>
    <p:extLst>
      <p:ext uri="{BB962C8B-B14F-4D97-AF65-F5344CB8AC3E}">
        <p14:creationId xmlns:p14="http://schemas.microsoft.com/office/powerpoint/2010/main" val="35625862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èche vers la droite 2">
            <a:extLst>
              <a:ext uri="{FF2B5EF4-FFF2-40B4-BE49-F238E27FC236}">
                <a16:creationId xmlns:a16="http://schemas.microsoft.com/office/drawing/2014/main" id="{D14E92B5-D04F-B7C5-06FA-68F6D3A2CBC4}"/>
              </a:ext>
            </a:extLst>
          </p:cNvPr>
          <p:cNvSpPr/>
          <p:nvPr/>
        </p:nvSpPr>
        <p:spPr>
          <a:xfrm>
            <a:off x="-200628" y="1076446"/>
            <a:ext cx="2376669" cy="613458"/>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ZoneTexte 3">
            <a:extLst>
              <a:ext uri="{FF2B5EF4-FFF2-40B4-BE49-F238E27FC236}">
                <a16:creationId xmlns:a16="http://schemas.microsoft.com/office/drawing/2014/main" id="{C40BBC4C-1CC7-CA90-8DB0-55141B89BF2B}"/>
              </a:ext>
            </a:extLst>
          </p:cNvPr>
          <p:cNvSpPr txBox="1"/>
          <p:nvPr/>
        </p:nvSpPr>
        <p:spPr>
          <a:xfrm>
            <a:off x="2290972" y="1121565"/>
            <a:ext cx="9152377" cy="523220"/>
          </a:xfrm>
          <a:prstGeom prst="rect">
            <a:avLst/>
          </a:prstGeom>
          <a:noFill/>
        </p:spPr>
        <p:txBody>
          <a:bodyPr wrap="none" rtlCol="0">
            <a:spAutoFit/>
          </a:bodyPr>
          <a:lstStyle/>
          <a:p>
            <a:r>
              <a:rPr lang="fr-FR" sz="2800" b="1" i="1" dirty="0">
                <a:solidFill>
                  <a:schemeClr val="tx2">
                    <a:lumMod val="75000"/>
                  </a:schemeClr>
                </a:solidFill>
                <a:latin typeface="FUTURA MEDIUM" panose="020B0602020204020303" pitchFamily="34" charset="-79"/>
                <a:cs typeface="FUTURA MEDIUM" panose="020B0602020204020303" pitchFamily="34" charset="-79"/>
              </a:rPr>
              <a:t>Argumenter en Écrit 1 ? Quoi ? Comment ? Pour-quoi ?</a:t>
            </a:r>
          </a:p>
        </p:txBody>
      </p:sp>
      <p:pic>
        <p:nvPicPr>
          <p:cNvPr id="5" name="Image 4">
            <a:extLst>
              <a:ext uri="{FF2B5EF4-FFF2-40B4-BE49-F238E27FC236}">
                <a16:creationId xmlns:a16="http://schemas.microsoft.com/office/drawing/2014/main" id="{F97D87F7-FB59-EF85-0A4F-422E92D665C2}"/>
              </a:ext>
            </a:extLst>
          </p:cNvPr>
          <p:cNvPicPr>
            <a:picLocks noChangeAspect="1"/>
          </p:cNvPicPr>
          <p:nvPr/>
        </p:nvPicPr>
        <p:blipFill>
          <a:blip r:embed="rId2">
            <a:clrChange>
              <a:clrFrom>
                <a:srgbClr val="F6F6F6"/>
              </a:clrFrom>
              <a:clrTo>
                <a:srgbClr val="F6F6F6">
                  <a:alpha val="0"/>
                </a:srgbClr>
              </a:clrTo>
            </a:clrChange>
          </a:blip>
          <a:stretch>
            <a:fillRect/>
          </a:stretch>
        </p:blipFill>
        <p:spPr>
          <a:xfrm>
            <a:off x="-171052" y="2959707"/>
            <a:ext cx="3600635" cy="2029888"/>
          </a:xfrm>
          <a:prstGeom prst="rect">
            <a:avLst/>
          </a:prstGeom>
        </p:spPr>
      </p:pic>
      <p:pic>
        <p:nvPicPr>
          <p:cNvPr id="6" name="Image 5">
            <a:extLst>
              <a:ext uri="{FF2B5EF4-FFF2-40B4-BE49-F238E27FC236}">
                <a16:creationId xmlns:a16="http://schemas.microsoft.com/office/drawing/2014/main" id="{DBF4DB93-C786-ECF5-77DE-C65D83CCAEB7}"/>
              </a:ext>
            </a:extLst>
          </p:cNvPr>
          <p:cNvPicPr>
            <a:picLocks noChangeAspect="1"/>
          </p:cNvPicPr>
          <p:nvPr/>
        </p:nvPicPr>
        <p:blipFill>
          <a:blip r:embed="rId3">
            <a:clrChange>
              <a:clrFrom>
                <a:srgbClr val="F6F6F6"/>
              </a:clrFrom>
              <a:clrTo>
                <a:srgbClr val="F6F6F6">
                  <a:alpha val="0"/>
                </a:srgbClr>
              </a:clrTo>
            </a:clrChange>
          </a:blip>
          <a:stretch>
            <a:fillRect/>
          </a:stretch>
        </p:blipFill>
        <p:spPr>
          <a:xfrm rot="7511764">
            <a:off x="-2334156" y="2574829"/>
            <a:ext cx="5873258" cy="4483731"/>
          </a:xfrm>
          <a:prstGeom prst="rect">
            <a:avLst/>
          </a:prstGeom>
        </p:spPr>
      </p:pic>
      <p:sp>
        <p:nvSpPr>
          <p:cNvPr id="7" name="ZoneTexte 6">
            <a:extLst>
              <a:ext uri="{FF2B5EF4-FFF2-40B4-BE49-F238E27FC236}">
                <a16:creationId xmlns:a16="http://schemas.microsoft.com/office/drawing/2014/main" id="{9FA4C46E-203B-70B0-D8B3-87C525BBFE45}"/>
              </a:ext>
            </a:extLst>
          </p:cNvPr>
          <p:cNvSpPr txBox="1"/>
          <p:nvPr/>
        </p:nvSpPr>
        <p:spPr>
          <a:xfrm rot="21149644">
            <a:off x="3562231" y="3541011"/>
            <a:ext cx="3274707" cy="1107996"/>
          </a:xfrm>
          <a:prstGeom prst="rect">
            <a:avLst/>
          </a:prstGeom>
          <a:solidFill>
            <a:schemeClr val="bg1"/>
          </a:solidFill>
          <a:ln w="76200">
            <a:solidFill>
              <a:srgbClr val="ED7D31"/>
            </a:solidFill>
          </a:ln>
        </p:spPr>
        <p:txBody>
          <a:bodyPr wrap="square" rtlCol="0">
            <a:spAutoFit/>
          </a:bodyPr>
          <a:lstStyle/>
          <a:p>
            <a:pPr algn="ctr"/>
            <a:r>
              <a:rPr lang="fr-FR" sz="6600" b="1" dirty="0">
                <a:latin typeface="Futura Condensed ExtraBold" panose="020B0602020204020303" pitchFamily="34" charset="-79"/>
                <a:cs typeface="Futura Condensed ExtraBold" panose="020B0602020204020303" pitchFamily="34" charset="-79"/>
              </a:rPr>
              <a:t>Empiler </a:t>
            </a:r>
          </a:p>
        </p:txBody>
      </p:sp>
      <p:sp>
        <p:nvSpPr>
          <p:cNvPr id="8" name="ZoneTexte 7">
            <a:extLst>
              <a:ext uri="{FF2B5EF4-FFF2-40B4-BE49-F238E27FC236}">
                <a16:creationId xmlns:a16="http://schemas.microsoft.com/office/drawing/2014/main" id="{D29E1223-4C1F-CAFD-F82D-7FC863EEB7FA}"/>
              </a:ext>
            </a:extLst>
          </p:cNvPr>
          <p:cNvSpPr txBox="1"/>
          <p:nvPr/>
        </p:nvSpPr>
        <p:spPr>
          <a:xfrm>
            <a:off x="3542912" y="2513534"/>
            <a:ext cx="3655251" cy="923330"/>
          </a:xfrm>
          <a:prstGeom prst="rect">
            <a:avLst/>
          </a:prstGeom>
          <a:solidFill>
            <a:schemeClr val="bg1"/>
          </a:solidFill>
          <a:ln w="76200">
            <a:solidFill>
              <a:srgbClr val="ED7D31"/>
            </a:solidFill>
          </a:ln>
        </p:spPr>
        <p:txBody>
          <a:bodyPr wrap="square" rtlCol="0">
            <a:spAutoFit/>
          </a:bodyPr>
          <a:lstStyle/>
          <a:p>
            <a:pPr algn="ctr"/>
            <a:r>
              <a:rPr lang="fr-FR" sz="5400" b="1" dirty="0">
                <a:latin typeface="Futura Condensed ExtraBold" panose="020B0602020204020303" pitchFamily="34" charset="-79"/>
                <a:cs typeface="Futura Condensed ExtraBold" panose="020B0602020204020303" pitchFamily="34" charset="-79"/>
              </a:rPr>
              <a:t>Juxtaposer </a:t>
            </a:r>
          </a:p>
        </p:txBody>
      </p:sp>
      <p:pic>
        <p:nvPicPr>
          <p:cNvPr id="9" name="Image 8">
            <a:extLst>
              <a:ext uri="{FF2B5EF4-FFF2-40B4-BE49-F238E27FC236}">
                <a16:creationId xmlns:a16="http://schemas.microsoft.com/office/drawing/2014/main" id="{E5584F2E-F0F2-F50B-6AF6-A6498932CB0C}"/>
              </a:ext>
            </a:extLst>
          </p:cNvPr>
          <p:cNvPicPr>
            <a:picLocks noChangeAspect="1"/>
          </p:cNvPicPr>
          <p:nvPr/>
        </p:nvPicPr>
        <p:blipFill rotWithShape="1">
          <a:blip r:embed="rId4">
            <a:clrChange>
              <a:clrFrom>
                <a:srgbClr val="FFFFFF"/>
              </a:clrFrom>
              <a:clrTo>
                <a:srgbClr val="FFFFFF">
                  <a:alpha val="0"/>
                </a:srgbClr>
              </a:clrTo>
            </a:clrChange>
          </a:blip>
          <a:srcRect l="27614" r="28889"/>
          <a:stretch/>
        </p:blipFill>
        <p:spPr>
          <a:xfrm>
            <a:off x="7322736" y="1992645"/>
            <a:ext cx="2745632" cy="4797377"/>
          </a:xfrm>
          <a:prstGeom prst="rect">
            <a:avLst/>
          </a:prstGeom>
        </p:spPr>
      </p:pic>
      <p:sp>
        <p:nvSpPr>
          <p:cNvPr id="10" name="ZoneTexte 9">
            <a:extLst>
              <a:ext uri="{FF2B5EF4-FFF2-40B4-BE49-F238E27FC236}">
                <a16:creationId xmlns:a16="http://schemas.microsoft.com/office/drawing/2014/main" id="{22FC56FE-A0B9-2E62-8F84-1DCBF8BE5C57}"/>
              </a:ext>
            </a:extLst>
          </p:cNvPr>
          <p:cNvSpPr txBox="1"/>
          <p:nvPr/>
        </p:nvSpPr>
        <p:spPr>
          <a:xfrm rot="213631">
            <a:off x="4352307" y="4795942"/>
            <a:ext cx="2440025" cy="707886"/>
          </a:xfrm>
          <a:prstGeom prst="rect">
            <a:avLst/>
          </a:prstGeom>
          <a:solidFill>
            <a:schemeClr val="bg1"/>
          </a:solidFill>
          <a:ln w="76200">
            <a:solidFill>
              <a:srgbClr val="ED7D31"/>
            </a:solidFill>
          </a:ln>
        </p:spPr>
        <p:txBody>
          <a:bodyPr wrap="square" rtlCol="0">
            <a:spAutoFit/>
          </a:bodyPr>
          <a:lstStyle/>
          <a:p>
            <a:pPr algn="ctr"/>
            <a:r>
              <a:rPr lang="fr-FR" sz="4000" b="1" dirty="0">
                <a:latin typeface="Futura Condensed ExtraBold" panose="020B0602020204020303" pitchFamily="34" charset="-79"/>
                <a:cs typeface="Futura Condensed ExtraBold" panose="020B0602020204020303" pitchFamily="34" charset="-79"/>
              </a:rPr>
              <a:t>Compiler </a:t>
            </a:r>
          </a:p>
        </p:txBody>
      </p:sp>
      <p:sp>
        <p:nvSpPr>
          <p:cNvPr id="11" name="ZoneTexte 10">
            <a:extLst>
              <a:ext uri="{FF2B5EF4-FFF2-40B4-BE49-F238E27FC236}">
                <a16:creationId xmlns:a16="http://schemas.microsoft.com/office/drawing/2014/main" id="{10F9F071-7E7B-B461-F600-01C2B18E6191}"/>
              </a:ext>
            </a:extLst>
          </p:cNvPr>
          <p:cNvSpPr txBox="1"/>
          <p:nvPr/>
        </p:nvSpPr>
        <p:spPr>
          <a:xfrm>
            <a:off x="-65117" y="5185157"/>
            <a:ext cx="6792436" cy="923330"/>
          </a:xfrm>
          <a:prstGeom prst="rect">
            <a:avLst/>
          </a:prstGeom>
          <a:noFill/>
        </p:spPr>
        <p:txBody>
          <a:bodyPr wrap="square" rtlCol="0">
            <a:spAutoFit/>
          </a:bodyPr>
          <a:lstStyle/>
          <a:p>
            <a:r>
              <a:rPr lang="fr-FR" sz="5400" b="1" dirty="0">
                <a:latin typeface="Futura Condensed ExtraBold" panose="020B0602020204020303" pitchFamily="34" charset="-79"/>
                <a:cs typeface="Futura Condensed ExtraBold" panose="020B0602020204020303" pitchFamily="34" charset="-79"/>
              </a:rPr>
              <a:t>Des connaissances…</a:t>
            </a:r>
          </a:p>
        </p:txBody>
      </p:sp>
      <p:cxnSp>
        <p:nvCxnSpPr>
          <p:cNvPr id="12" name="Connecteur droit 11">
            <a:extLst>
              <a:ext uri="{FF2B5EF4-FFF2-40B4-BE49-F238E27FC236}">
                <a16:creationId xmlns:a16="http://schemas.microsoft.com/office/drawing/2014/main" id="{29DDAE3C-5C48-94A4-6729-9BD900FA6B12}"/>
              </a:ext>
            </a:extLst>
          </p:cNvPr>
          <p:cNvCxnSpPr/>
          <p:nvPr/>
        </p:nvCxnSpPr>
        <p:spPr>
          <a:xfrm>
            <a:off x="-158173" y="1955766"/>
            <a:ext cx="12554465"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78B2427F-CD92-6C36-4227-1324D5533C7B}"/>
              </a:ext>
            </a:extLst>
          </p:cNvPr>
          <p:cNvSpPr/>
          <p:nvPr/>
        </p:nvSpPr>
        <p:spPr>
          <a:xfrm>
            <a:off x="10925480" y="2183306"/>
            <a:ext cx="587829" cy="58889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Britannic Bold" panose="020B0903060703020204" pitchFamily="34" charset="77"/>
              </a:rPr>
              <a:t>A</a:t>
            </a:r>
          </a:p>
        </p:txBody>
      </p:sp>
      <p:sp>
        <p:nvSpPr>
          <p:cNvPr id="14" name="Rectangle 13">
            <a:extLst>
              <a:ext uri="{FF2B5EF4-FFF2-40B4-BE49-F238E27FC236}">
                <a16:creationId xmlns:a16="http://schemas.microsoft.com/office/drawing/2014/main" id="{6DB0F83A-F0BC-5D3A-DD7B-11B400B8F71C}"/>
              </a:ext>
            </a:extLst>
          </p:cNvPr>
          <p:cNvSpPr/>
          <p:nvPr/>
        </p:nvSpPr>
        <p:spPr>
          <a:xfrm>
            <a:off x="10271269" y="2815928"/>
            <a:ext cx="587829" cy="58889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Britannic Bold" panose="020B0903060703020204" pitchFamily="34" charset="77"/>
              </a:rPr>
              <a:t>R</a:t>
            </a:r>
          </a:p>
        </p:txBody>
      </p:sp>
      <p:sp>
        <p:nvSpPr>
          <p:cNvPr id="15" name="Rectangle 14">
            <a:extLst>
              <a:ext uri="{FF2B5EF4-FFF2-40B4-BE49-F238E27FC236}">
                <a16:creationId xmlns:a16="http://schemas.microsoft.com/office/drawing/2014/main" id="{01317615-CC96-291B-1BFD-18E897E7F16A}"/>
              </a:ext>
            </a:extLst>
          </p:cNvPr>
          <p:cNvSpPr/>
          <p:nvPr/>
        </p:nvSpPr>
        <p:spPr>
          <a:xfrm>
            <a:off x="10271270" y="3501290"/>
            <a:ext cx="587829" cy="58889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Britannic Bold" panose="020B0903060703020204" pitchFamily="34" charset="77"/>
              </a:rPr>
              <a:t>G</a:t>
            </a:r>
          </a:p>
        </p:txBody>
      </p:sp>
      <p:sp>
        <p:nvSpPr>
          <p:cNvPr id="16" name="Rectangle 15">
            <a:extLst>
              <a:ext uri="{FF2B5EF4-FFF2-40B4-BE49-F238E27FC236}">
                <a16:creationId xmlns:a16="http://schemas.microsoft.com/office/drawing/2014/main" id="{BF6D5179-4C80-24BB-CA6A-25BCD3EEC625}"/>
              </a:ext>
            </a:extLst>
          </p:cNvPr>
          <p:cNvSpPr/>
          <p:nvPr/>
        </p:nvSpPr>
        <p:spPr>
          <a:xfrm>
            <a:off x="10925480" y="3508917"/>
            <a:ext cx="587829" cy="58889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Britannic Bold" panose="020B0903060703020204" pitchFamily="34" charset="77"/>
              </a:rPr>
              <a:t>U</a:t>
            </a:r>
          </a:p>
        </p:txBody>
      </p:sp>
      <p:sp>
        <p:nvSpPr>
          <p:cNvPr id="17" name="Rectangle 16">
            <a:extLst>
              <a:ext uri="{FF2B5EF4-FFF2-40B4-BE49-F238E27FC236}">
                <a16:creationId xmlns:a16="http://schemas.microsoft.com/office/drawing/2014/main" id="{2CB9B530-588D-7B5F-FF56-8E0FF6533F6B}"/>
              </a:ext>
            </a:extLst>
          </p:cNvPr>
          <p:cNvSpPr/>
          <p:nvPr/>
        </p:nvSpPr>
        <p:spPr>
          <a:xfrm>
            <a:off x="10239943" y="4436236"/>
            <a:ext cx="587829" cy="58889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Britannic Bold" panose="020B0903060703020204" pitchFamily="34" charset="77"/>
              </a:rPr>
              <a:t>M</a:t>
            </a:r>
          </a:p>
        </p:txBody>
      </p:sp>
      <p:sp>
        <p:nvSpPr>
          <p:cNvPr id="18" name="Rectangle 17">
            <a:extLst>
              <a:ext uri="{FF2B5EF4-FFF2-40B4-BE49-F238E27FC236}">
                <a16:creationId xmlns:a16="http://schemas.microsoft.com/office/drawing/2014/main" id="{D1FBD202-18DC-B87B-BD10-7DE1EF12F6E3}"/>
              </a:ext>
            </a:extLst>
          </p:cNvPr>
          <p:cNvSpPr/>
          <p:nvPr/>
        </p:nvSpPr>
        <p:spPr>
          <a:xfrm>
            <a:off x="10920888" y="4436236"/>
            <a:ext cx="587829" cy="58889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Britannic Bold" panose="020B0903060703020204" pitchFamily="34" charset="77"/>
              </a:rPr>
              <a:t>E</a:t>
            </a:r>
          </a:p>
        </p:txBody>
      </p:sp>
      <p:sp>
        <p:nvSpPr>
          <p:cNvPr id="19" name="Rectangle 18">
            <a:extLst>
              <a:ext uri="{FF2B5EF4-FFF2-40B4-BE49-F238E27FC236}">
                <a16:creationId xmlns:a16="http://schemas.microsoft.com/office/drawing/2014/main" id="{36CD4B71-8157-8950-5E2B-AA6EB909D1EF}"/>
              </a:ext>
            </a:extLst>
          </p:cNvPr>
          <p:cNvSpPr/>
          <p:nvPr/>
        </p:nvSpPr>
        <p:spPr>
          <a:xfrm>
            <a:off x="10920888" y="5142866"/>
            <a:ext cx="587829" cy="58889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Britannic Bold" panose="020B0903060703020204" pitchFamily="34" charset="77"/>
              </a:rPr>
              <a:t>N</a:t>
            </a:r>
          </a:p>
        </p:txBody>
      </p:sp>
      <p:sp>
        <p:nvSpPr>
          <p:cNvPr id="20" name="Rectangle 19">
            <a:extLst>
              <a:ext uri="{FF2B5EF4-FFF2-40B4-BE49-F238E27FC236}">
                <a16:creationId xmlns:a16="http://schemas.microsoft.com/office/drawing/2014/main" id="{FB2592FA-C75B-34BD-59E9-E9399BCEFF4A}"/>
              </a:ext>
            </a:extLst>
          </p:cNvPr>
          <p:cNvSpPr/>
          <p:nvPr/>
        </p:nvSpPr>
        <p:spPr>
          <a:xfrm>
            <a:off x="9894643" y="5953965"/>
            <a:ext cx="587829" cy="58889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Britannic Bold" panose="020B0903060703020204" pitchFamily="34" charset="77"/>
              </a:rPr>
              <a:t>T</a:t>
            </a:r>
          </a:p>
        </p:txBody>
      </p:sp>
      <p:sp>
        <p:nvSpPr>
          <p:cNvPr id="21" name="Rectangle 20">
            <a:extLst>
              <a:ext uri="{FF2B5EF4-FFF2-40B4-BE49-F238E27FC236}">
                <a16:creationId xmlns:a16="http://schemas.microsoft.com/office/drawing/2014/main" id="{40E72C19-5A2F-6F05-DABA-8B5ED2E795E9}"/>
              </a:ext>
            </a:extLst>
          </p:cNvPr>
          <p:cNvSpPr/>
          <p:nvPr/>
        </p:nvSpPr>
        <p:spPr>
          <a:xfrm>
            <a:off x="10613116" y="5953965"/>
            <a:ext cx="587829" cy="58889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Britannic Bold" panose="020B0903060703020204" pitchFamily="34" charset="77"/>
              </a:rPr>
              <a:t>E</a:t>
            </a:r>
          </a:p>
        </p:txBody>
      </p:sp>
      <p:sp>
        <p:nvSpPr>
          <p:cNvPr id="22" name="Rectangle 21">
            <a:extLst>
              <a:ext uri="{FF2B5EF4-FFF2-40B4-BE49-F238E27FC236}">
                <a16:creationId xmlns:a16="http://schemas.microsoft.com/office/drawing/2014/main" id="{75374F11-DD35-4E66-7C55-A846DEB1500C}"/>
              </a:ext>
            </a:extLst>
          </p:cNvPr>
          <p:cNvSpPr/>
          <p:nvPr/>
        </p:nvSpPr>
        <p:spPr>
          <a:xfrm>
            <a:off x="11332899" y="5953965"/>
            <a:ext cx="587829" cy="58889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Britannic Bold" panose="020B0903060703020204" pitchFamily="34" charset="77"/>
              </a:rPr>
              <a:t>R</a:t>
            </a:r>
          </a:p>
        </p:txBody>
      </p:sp>
      <p:pic>
        <p:nvPicPr>
          <p:cNvPr id="23" name="Image 22">
            <a:extLst>
              <a:ext uri="{FF2B5EF4-FFF2-40B4-BE49-F238E27FC236}">
                <a16:creationId xmlns:a16="http://schemas.microsoft.com/office/drawing/2014/main" id="{E3030C3D-3022-2120-8F4E-AD6C08D4BFD5}"/>
              </a:ext>
            </a:extLst>
          </p:cNvPr>
          <p:cNvPicPr>
            <a:picLocks noChangeAspect="1"/>
          </p:cNvPicPr>
          <p:nvPr/>
        </p:nvPicPr>
        <p:blipFill>
          <a:blip r:embed="rId5">
            <a:clrChange>
              <a:clrFrom>
                <a:srgbClr val="FFFFFF"/>
              </a:clrFrom>
              <a:clrTo>
                <a:srgbClr val="FFFFFF">
                  <a:alpha val="0"/>
                </a:srgbClr>
              </a:clrTo>
            </a:clrChange>
          </a:blip>
          <a:stretch>
            <a:fillRect/>
          </a:stretch>
        </p:blipFill>
        <p:spPr>
          <a:xfrm rot="6801816" flipV="1">
            <a:off x="10257489" y="2295067"/>
            <a:ext cx="711251" cy="402418"/>
          </a:xfrm>
          <a:prstGeom prst="rect">
            <a:avLst/>
          </a:prstGeom>
        </p:spPr>
      </p:pic>
      <p:pic>
        <p:nvPicPr>
          <p:cNvPr id="24" name="Image 23">
            <a:extLst>
              <a:ext uri="{FF2B5EF4-FFF2-40B4-BE49-F238E27FC236}">
                <a16:creationId xmlns:a16="http://schemas.microsoft.com/office/drawing/2014/main" id="{8719D3E7-6550-C38B-2A70-5175A2095547}"/>
              </a:ext>
            </a:extLst>
          </p:cNvPr>
          <p:cNvPicPr>
            <a:picLocks noChangeAspect="1"/>
          </p:cNvPicPr>
          <p:nvPr/>
        </p:nvPicPr>
        <p:blipFill>
          <a:blip r:embed="rId5">
            <a:clrChange>
              <a:clrFrom>
                <a:srgbClr val="FFFFFF"/>
              </a:clrFrom>
              <a:clrTo>
                <a:srgbClr val="FFFFFF">
                  <a:alpha val="0"/>
                </a:srgbClr>
              </a:clrTo>
            </a:clrChange>
          </a:blip>
          <a:stretch>
            <a:fillRect/>
          </a:stretch>
        </p:blipFill>
        <p:spPr>
          <a:xfrm rot="7088858">
            <a:off x="11382581" y="3988237"/>
            <a:ext cx="711251" cy="519632"/>
          </a:xfrm>
          <a:prstGeom prst="rect">
            <a:avLst/>
          </a:prstGeom>
        </p:spPr>
      </p:pic>
      <p:pic>
        <p:nvPicPr>
          <p:cNvPr id="25" name="Image 24">
            <a:extLst>
              <a:ext uri="{FF2B5EF4-FFF2-40B4-BE49-F238E27FC236}">
                <a16:creationId xmlns:a16="http://schemas.microsoft.com/office/drawing/2014/main" id="{EACFA06D-3DF9-5D4B-0390-8D176CB7F1BC}"/>
              </a:ext>
            </a:extLst>
          </p:cNvPr>
          <p:cNvPicPr>
            <a:picLocks noChangeAspect="1"/>
          </p:cNvPicPr>
          <p:nvPr/>
        </p:nvPicPr>
        <p:blipFill>
          <a:blip r:embed="rId5">
            <a:clrChange>
              <a:clrFrom>
                <a:srgbClr val="FFFFFF"/>
              </a:clrFrom>
              <a:clrTo>
                <a:srgbClr val="FFFFFF">
                  <a:alpha val="0"/>
                </a:srgbClr>
              </a:clrTo>
            </a:clrChange>
          </a:blip>
          <a:stretch>
            <a:fillRect/>
          </a:stretch>
        </p:blipFill>
        <p:spPr>
          <a:xfrm rot="7088858" flipV="1">
            <a:off x="10020703" y="5202395"/>
            <a:ext cx="829755" cy="718815"/>
          </a:xfrm>
          <a:prstGeom prst="rect">
            <a:avLst/>
          </a:prstGeom>
        </p:spPr>
      </p:pic>
      <p:cxnSp>
        <p:nvCxnSpPr>
          <p:cNvPr id="26" name="Connecteur droit 25">
            <a:extLst>
              <a:ext uri="{FF2B5EF4-FFF2-40B4-BE49-F238E27FC236}">
                <a16:creationId xmlns:a16="http://schemas.microsoft.com/office/drawing/2014/main" id="{D0C4547A-A4D1-A31E-DA4C-41D0281A99ED}"/>
              </a:ext>
            </a:extLst>
          </p:cNvPr>
          <p:cNvCxnSpPr/>
          <p:nvPr/>
        </p:nvCxnSpPr>
        <p:spPr>
          <a:xfrm>
            <a:off x="-176098" y="6829252"/>
            <a:ext cx="12554465"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1A8D7AF6-CE30-F3B4-5EA6-37C43F1D4A8A}"/>
              </a:ext>
            </a:extLst>
          </p:cNvPr>
          <p:cNvSpPr/>
          <p:nvPr/>
        </p:nvSpPr>
        <p:spPr>
          <a:xfrm>
            <a:off x="-200628" y="73895"/>
            <a:ext cx="12593255" cy="684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i="1" strike="noStrike" spc="-1" dirty="0">
                <a:solidFill>
                  <a:schemeClr val="accent1">
                    <a:lumMod val="50000"/>
                  </a:schemeClr>
                </a:solidFill>
                <a:latin typeface="FUTURA MEDIUM" panose="020B0602020204020303" pitchFamily="34" charset="-79"/>
                <a:cs typeface="FUTURA MEDIUM" panose="020B0602020204020303" pitchFamily="34" charset="-79"/>
              </a:rPr>
              <a:t>Le développement – Détour méthodo</a:t>
            </a:r>
            <a:endParaRPr lang="fr-FR" sz="3800" b="1" i="1" dirty="0">
              <a:solidFill>
                <a:schemeClr val="accent1">
                  <a:lumMod val="50000"/>
                </a:schemeClr>
              </a:solidFill>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34834320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èche vers la droite 2">
            <a:extLst>
              <a:ext uri="{FF2B5EF4-FFF2-40B4-BE49-F238E27FC236}">
                <a16:creationId xmlns:a16="http://schemas.microsoft.com/office/drawing/2014/main" id="{31DBC482-F49E-BC0A-3333-47F166DF2B8B}"/>
              </a:ext>
            </a:extLst>
          </p:cNvPr>
          <p:cNvSpPr/>
          <p:nvPr/>
        </p:nvSpPr>
        <p:spPr>
          <a:xfrm>
            <a:off x="-200628" y="1076446"/>
            <a:ext cx="2376669" cy="613458"/>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ZoneTexte 3">
            <a:extLst>
              <a:ext uri="{FF2B5EF4-FFF2-40B4-BE49-F238E27FC236}">
                <a16:creationId xmlns:a16="http://schemas.microsoft.com/office/drawing/2014/main" id="{FD6A4C8D-FA54-84B0-19BE-F85AB3909C3C}"/>
              </a:ext>
            </a:extLst>
          </p:cNvPr>
          <p:cNvSpPr txBox="1"/>
          <p:nvPr/>
        </p:nvSpPr>
        <p:spPr>
          <a:xfrm>
            <a:off x="2290972" y="1121565"/>
            <a:ext cx="9152377" cy="523220"/>
          </a:xfrm>
          <a:prstGeom prst="rect">
            <a:avLst/>
          </a:prstGeom>
          <a:noFill/>
        </p:spPr>
        <p:txBody>
          <a:bodyPr wrap="none" rtlCol="0">
            <a:spAutoFit/>
          </a:bodyPr>
          <a:lstStyle/>
          <a:p>
            <a:r>
              <a:rPr lang="fr-FR" sz="2800" b="1" i="1" dirty="0">
                <a:solidFill>
                  <a:schemeClr val="tx2">
                    <a:lumMod val="75000"/>
                  </a:schemeClr>
                </a:solidFill>
                <a:latin typeface="FUTURA MEDIUM" panose="020B0602020204020303" pitchFamily="34" charset="-79"/>
                <a:cs typeface="FUTURA MEDIUM" panose="020B0602020204020303" pitchFamily="34" charset="-79"/>
              </a:rPr>
              <a:t>Argumenter en Écrit 1 ? Quoi ? Comment ? Pour-quoi ?</a:t>
            </a:r>
          </a:p>
        </p:txBody>
      </p:sp>
      <p:pic>
        <p:nvPicPr>
          <p:cNvPr id="5" name="Image 4">
            <a:extLst>
              <a:ext uri="{FF2B5EF4-FFF2-40B4-BE49-F238E27FC236}">
                <a16:creationId xmlns:a16="http://schemas.microsoft.com/office/drawing/2014/main" id="{73DD0B9C-D0A2-FB80-BAF4-90232626200D}"/>
              </a:ext>
            </a:extLst>
          </p:cNvPr>
          <p:cNvPicPr>
            <a:picLocks noChangeAspect="1"/>
          </p:cNvPicPr>
          <p:nvPr/>
        </p:nvPicPr>
        <p:blipFill>
          <a:blip r:embed="rId3">
            <a:clrChange>
              <a:clrFrom>
                <a:srgbClr val="F6F6F6"/>
              </a:clrFrom>
              <a:clrTo>
                <a:srgbClr val="F6F6F6">
                  <a:alpha val="0"/>
                </a:srgbClr>
              </a:clrTo>
            </a:clrChange>
          </a:blip>
          <a:stretch>
            <a:fillRect/>
          </a:stretch>
        </p:blipFill>
        <p:spPr>
          <a:xfrm>
            <a:off x="1334170" y="2674229"/>
            <a:ext cx="1786335" cy="1007061"/>
          </a:xfrm>
          <a:prstGeom prst="rect">
            <a:avLst/>
          </a:prstGeom>
        </p:spPr>
      </p:pic>
      <p:pic>
        <p:nvPicPr>
          <p:cNvPr id="6" name="Image 5">
            <a:extLst>
              <a:ext uri="{FF2B5EF4-FFF2-40B4-BE49-F238E27FC236}">
                <a16:creationId xmlns:a16="http://schemas.microsoft.com/office/drawing/2014/main" id="{438E841A-3EDE-77A1-5E29-2CE6727655EA}"/>
              </a:ext>
            </a:extLst>
          </p:cNvPr>
          <p:cNvPicPr>
            <a:picLocks noChangeAspect="1"/>
          </p:cNvPicPr>
          <p:nvPr/>
        </p:nvPicPr>
        <p:blipFill>
          <a:blip r:embed="rId4">
            <a:clrChange>
              <a:clrFrom>
                <a:srgbClr val="F6F6F6"/>
              </a:clrFrom>
              <a:clrTo>
                <a:srgbClr val="F6F6F6">
                  <a:alpha val="0"/>
                </a:srgbClr>
              </a:clrTo>
            </a:clrChange>
          </a:blip>
          <a:stretch>
            <a:fillRect/>
          </a:stretch>
        </p:blipFill>
        <p:spPr>
          <a:xfrm rot="7511764">
            <a:off x="275599" y="2486912"/>
            <a:ext cx="3051350" cy="2329445"/>
          </a:xfrm>
          <a:prstGeom prst="rect">
            <a:avLst/>
          </a:prstGeom>
        </p:spPr>
      </p:pic>
      <p:sp>
        <p:nvSpPr>
          <p:cNvPr id="7" name="ZoneTexte 6">
            <a:extLst>
              <a:ext uri="{FF2B5EF4-FFF2-40B4-BE49-F238E27FC236}">
                <a16:creationId xmlns:a16="http://schemas.microsoft.com/office/drawing/2014/main" id="{3D141851-188F-F1D6-3A69-513C5153609F}"/>
              </a:ext>
            </a:extLst>
          </p:cNvPr>
          <p:cNvSpPr txBox="1"/>
          <p:nvPr/>
        </p:nvSpPr>
        <p:spPr>
          <a:xfrm>
            <a:off x="162528" y="5276497"/>
            <a:ext cx="8377410" cy="1384995"/>
          </a:xfrm>
          <a:prstGeom prst="rect">
            <a:avLst/>
          </a:prstGeom>
          <a:noFill/>
        </p:spPr>
        <p:txBody>
          <a:bodyPr wrap="square" rtlCol="0">
            <a:spAutoFit/>
          </a:bodyPr>
          <a:lstStyle/>
          <a:p>
            <a:r>
              <a:rPr lang="fr-FR" sz="2800" b="1" dirty="0">
                <a:solidFill>
                  <a:srgbClr val="44546A"/>
                </a:solidFill>
                <a:latin typeface="FUTURA MEDIUM" panose="020B0602020204020303" pitchFamily="34" charset="-79"/>
                <a:cs typeface="FUTURA MEDIUM" panose="020B0602020204020303" pitchFamily="34" charset="-79"/>
              </a:rPr>
              <a:t>L’argument</a:t>
            </a:r>
            <a:r>
              <a:rPr lang="fr-FR" sz="2800" dirty="0">
                <a:latin typeface="Futura Medium" panose="020B0602020204020303" pitchFamily="34" charset="-79"/>
                <a:cs typeface="Futura Medium" panose="020B0602020204020303" pitchFamily="34" charset="-79"/>
              </a:rPr>
              <a:t> est explicitement relié à la </a:t>
            </a:r>
            <a:r>
              <a:rPr lang="fr-FR" sz="2800" b="1" i="1" dirty="0">
                <a:solidFill>
                  <a:srgbClr val="ED7D31"/>
                </a:solidFill>
                <a:latin typeface="FUTURA MEDIUM" panose="020B0602020204020303" pitchFamily="34" charset="-79"/>
                <a:cs typeface="FUTURA MEDIUM" panose="020B0602020204020303" pitchFamily="34" charset="-79"/>
              </a:rPr>
              <a:t>volonté de démontrer quelque chose</a:t>
            </a:r>
            <a:r>
              <a:rPr lang="fr-FR" sz="2800" dirty="0">
                <a:latin typeface="Futura Medium" panose="020B0602020204020303" pitchFamily="34" charset="-79"/>
                <a:cs typeface="Futura Medium" panose="020B0602020204020303" pitchFamily="34" charset="-79"/>
              </a:rPr>
              <a:t>, défendre un point de vue, soutenir une analyse… </a:t>
            </a:r>
          </a:p>
        </p:txBody>
      </p:sp>
      <p:sp>
        <p:nvSpPr>
          <p:cNvPr id="8" name="Rectangle 7">
            <a:extLst>
              <a:ext uri="{FF2B5EF4-FFF2-40B4-BE49-F238E27FC236}">
                <a16:creationId xmlns:a16="http://schemas.microsoft.com/office/drawing/2014/main" id="{5EF7522B-33EE-2E6F-93BC-51C86CF5F6A8}"/>
              </a:ext>
            </a:extLst>
          </p:cNvPr>
          <p:cNvSpPr/>
          <p:nvPr/>
        </p:nvSpPr>
        <p:spPr>
          <a:xfrm>
            <a:off x="10844455" y="2183306"/>
            <a:ext cx="587829" cy="58889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Britannic Bold" panose="020B0903060703020204" pitchFamily="34" charset="77"/>
              </a:rPr>
              <a:t>A</a:t>
            </a:r>
          </a:p>
        </p:txBody>
      </p:sp>
      <p:sp>
        <p:nvSpPr>
          <p:cNvPr id="9" name="Rectangle 8">
            <a:extLst>
              <a:ext uri="{FF2B5EF4-FFF2-40B4-BE49-F238E27FC236}">
                <a16:creationId xmlns:a16="http://schemas.microsoft.com/office/drawing/2014/main" id="{6B04530E-F3B6-418C-61A1-ADC919E56664}"/>
              </a:ext>
            </a:extLst>
          </p:cNvPr>
          <p:cNvSpPr/>
          <p:nvPr/>
        </p:nvSpPr>
        <p:spPr>
          <a:xfrm>
            <a:off x="10190244" y="2815928"/>
            <a:ext cx="587829" cy="58889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Britannic Bold" panose="020B0903060703020204" pitchFamily="34" charset="77"/>
              </a:rPr>
              <a:t>R</a:t>
            </a:r>
          </a:p>
        </p:txBody>
      </p:sp>
      <p:sp>
        <p:nvSpPr>
          <p:cNvPr id="10" name="Rectangle 9">
            <a:extLst>
              <a:ext uri="{FF2B5EF4-FFF2-40B4-BE49-F238E27FC236}">
                <a16:creationId xmlns:a16="http://schemas.microsoft.com/office/drawing/2014/main" id="{498BDA77-7BE6-2610-2349-10C47816238E}"/>
              </a:ext>
            </a:extLst>
          </p:cNvPr>
          <p:cNvSpPr/>
          <p:nvPr/>
        </p:nvSpPr>
        <p:spPr>
          <a:xfrm>
            <a:off x="10190245" y="3501290"/>
            <a:ext cx="587829" cy="58889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Britannic Bold" panose="020B0903060703020204" pitchFamily="34" charset="77"/>
              </a:rPr>
              <a:t>G</a:t>
            </a:r>
          </a:p>
        </p:txBody>
      </p:sp>
      <p:sp>
        <p:nvSpPr>
          <p:cNvPr id="11" name="Rectangle 10">
            <a:extLst>
              <a:ext uri="{FF2B5EF4-FFF2-40B4-BE49-F238E27FC236}">
                <a16:creationId xmlns:a16="http://schemas.microsoft.com/office/drawing/2014/main" id="{8CD9E00D-616A-4F62-243E-A78B53EE26A9}"/>
              </a:ext>
            </a:extLst>
          </p:cNvPr>
          <p:cNvSpPr/>
          <p:nvPr/>
        </p:nvSpPr>
        <p:spPr>
          <a:xfrm>
            <a:off x="10844455" y="3508917"/>
            <a:ext cx="587829" cy="58889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Britannic Bold" panose="020B0903060703020204" pitchFamily="34" charset="77"/>
              </a:rPr>
              <a:t>U</a:t>
            </a:r>
          </a:p>
        </p:txBody>
      </p:sp>
      <p:sp>
        <p:nvSpPr>
          <p:cNvPr id="12" name="Rectangle 11">
            <a:extLst>
              <a:ext uri="{FF2B5EF4-FFF2-40B4-BE49-F238E27FC236}">
                <a16:creationId xmlns:a16="http://schemas.microsoft.com/office/drawing/2014/main" id="{6660F4FC-AA59-7151-841A-0968BF563198}"/>
              </a:ext>
            </a:extLst>
          </p:cNvPr>
          <p:cNvSpPr/>
          <p:nvPr/>
        </p:nvSpPr>
        <p:spPr>
          <a:xfrm>
            <a:off x="10158918" y="4436236"/>
            <a:ext cx="587829" cy="58889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Britannic Bold" panose="020B0903060703020204" pitchFamily="34" charset="77"/>
              </a:rPr>
              <a:t>M</a:t>
            </a:r>
          </a:p>
        </p:txBody>
      </p:sp>
      <p:sp>
        <p:nvSpPr>
          <p:cNvPr id="13" name="Rectangle 12">
            <a:extLst>
              <a:ext uri="{FF2B5EF4-FFF2-40B4-BE49-F238E27FC236}">
                <a16:creationId xmlns:a16="http://schemas.microsoft.com/office/drawing/2014/main" id="{7A3B3777-9BF2-F75D-9FD0-EB0F103F0A95}"/>
              </a:ext>
            </a:extLst>
          </p:cNvPr>
          <p:cNvSpPr/>
          <p:nvPr/>
        </p:nvSpPr>
        <p:spPr>
          <a:xfrm>
            <a:off x="10839863" y="4436236"/>
            <a:ext cx="587829" cy="58889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Britannic Bold" panose="020B0903060703020204" pitchFamily="34" charset="77"/>
              </a:rPr>
              <a:t>E</a:t>
            </a:r>
          </a:p>
        </p:txBody>
      </p:sp>
      <p:sp>
        <p:nvSpPr>
          <p:cNvPr id="14" name="Rectangle 13">
            <a:extLst>
              <a:ext uri="{FF2B5EF4-FFF2-40B4-BE49-F238E27FC236}">
                <a16:creationId xmlns:a16="http://schemas.microsoft.com/office/drawing/2014/main" id="{6241E086-469F-6277-575A-EAA556DBB45B}"/>
              </a:ext>
            </a:extLst>
          </p:cNvPr>
          <p:cNvSpPr/>
          <p:nvPr/>
        </p:nvSpPr>
        <p:spPr>
          <a:xfrm>
            <a:off x="10839863" y="5142866"/>
            <a:ext cx="587829" cy="58889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Britannic Bold" panose="020B0903060703020204" pitchFamily="34" charset="77"/>
              </a:rPr>
              <a:t>N</a:t>
            </a:r>
          </a:p>
        </p:txBody>
      </p:sp>
      <p:sp>
        <p:nvSpPr>
          <p:cNvPr id="15" name="Rectangle 14">
            <a:extLst>
              <a:ext uri="{FF2B5EF4-FFF2-40B4-BE49-F238E27FC236}">
                <a16:creationId xmlns:a16="http://schemas.microsoft.com/office/drawing/2014/main" id="{59CB2672-B713-05FF-8B55-13CF25DFF2C7}"/>
              </a:ext>
            </a:extLst>
          </p:cNvPr>
          <p:cNvSpPr/>
          <p:nvPr/>
        </p:nvSpPr>
        <p:spPr>
          <a:xfrm>
            <a:off x="9306119" y="5953964"/>
            <a:ext cx="587829" cy="58889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Britannic Bold" panose="020B0903060703020204" pitchFamily="34" charset="77"/>
              </a:rPr>
              <a:t>T</a:t>
            </a:r>
          </a:p>
        </p:txBody>
      </p:sp>
      <p:sp>
        <p:nvSpPr>
          <p:cNvPr id="16" name="Rectangle 15">
            <a:extLst>
              <a:ext uri="{FF2B5EF4-FFF2-40B4-BE49-F238E27FC236}">
                <a16:creationId xmlns:a16="http://schemas.microsoft.com/office/drawing/2014/main" id="{BCAE1838-974A-22D5-756B-F26701585C27}"/>
              </a:ext>
            </a:extLst>
          </p:cNvPr>
          <p:cNvSpPr/>
          <p:nvPr/>
        </p:nvSpPr>
        <p:spPr>
          <a:xfrm>
            <a:off x="10025902" y="5953965"/>
            <a:ext cx="587829" cy="588895"/>
          </a:xfrm>
          <a:prstGeom prst="rect">
            <a:avLst/>
          </a:prstGeom>
          <a:solidFill>
            <a:schemeClr val="bg1"/>
          </a:solid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b="1" dirty="0">
                <a:solidFill>
                  <a:srgbClr val="FF0000"/>
                </a:solidFill>
              </a:rPr>
              <a:t>i</a:t>
            </a:r>
          </a:p>
        </p:txBody>
      </p:sp>
      <p:sp>
        <p:nvSpPr>
          <p:cNvPr id="17" name="Rectangle 16">
            <a:extLst>
              <a:ext uri="{FF2B5EF4-FFF2-40B4-BE49-F238E27FC236}">
                <a16:creationId xmlns:a16="http://schemas.microsoft.com/office/drawing/2014/main" id="{B2C7C9F1-D267-D94C-BAFF-2135BEFB4C6A}"/>
              </a:ext>
            </a:extLst>
          </p:cNvPr>
          <p:cNvSpPr/>
          <p:nvPr/>
        </p:nvSpPr>
        <p:spPr>
          <a:xfrm>
            <a:off x="10745685" y="5953965"/>
            <a:ext cx="587829" cy="588895"/>
          </a:xfrm>
          <a:prstGeom prst="rect">
            <a:avLst/>
          </a:prstGeom>
          <a:solidFill>
            <a:schemeClr val="bg1"/>
          </a:solid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rgbClr val="00B050"/>
                </a:solidFill>
                <a:latin typeface="Britannic Bold" panose="020B0903060703020204" pitchFamily="34" charset="77"/>
              </a:rPr>
              <a:t>E</a:t>
            </a:r>
          </a:p>
        </p:txBody>
      </p:sp>
      <p:pic>
        <p:nvPicPr>
          <p:cNvPr id="18" name="Image 17">
            <a:extLst>
              <a:ext uri="{FF2B5EF4-FFF2-40B4-BE49-F238E27FC236}">
                <a16:creationId xmlns:a16="http://schemas.microsoft.com/office/drawing/2014/main" id="{87D8812B-EE15-D758-2C65-74B82C3F31A1}"/>
              </a:ext>
            </a:extLst>
          </p:cNvPr>
          <p:cNvPicPr>
            <a:picLocks noChangeAspect="1"/>
          </p:cNvPicPr>
          <p:nvPr/>
        </p:nvPicPr>
        <p:blipFill>
          <a:blip r:embed="rId5">
            <a:clrChange>
              <a:clrFrom>
                <a:srgbClr val="FFFFFF"/>
              </a:clrFrom>
              <a:clrTo>
                <a:srgbClr val="FFFFFF">
                  <a:alpha val="0"/>
                </a:srgbClr>
              </a:clrTo>
            </a:clrChange>
          </a:blip>
          <a:stretch>
            <a:fillRect/>
          </a:stretch>
        </p:blipFill>
        <p:spPr>
          <a:xfrm rot="6801816" flipV="1">
            <a:off x="10176464" y="2295067"/>
            <a:ext cx="711251" cy="402418"/>
          </a:xfrm>
          <a:prstGeom prst="rect">
            <a:avLst/>
          </a:prstGeom>
        </p:spPr>
      </p:pic>
      <p:pic>
        <p:nvPicPr>
          <p:cNvPr id="19" name="Image 18">
            <a:extLst>
              <a:ext uri="{FF2B5EF4-FFF2-40B4-BE49-F238E27FC236}">
                <a16:creationId xmlns:a16="http://schemas.microsoft.com/office/drawing/2014/main" id="{717CB968-4858-CBC0-1E5C-6D08C125A8F0}"/>
              </a:ext>
            </a:extLst>
          </p:cNvPr>
          <p:cNvPicPr>
            <a:picLocks noChangeAspect="1"/>
          </p:cNvPicPr>
          <p:nvPr/>
        </p:nvPicPr>
        <p:blipFill>
          <a:blip r:embed="rId5">
            <a:clrChange>
              <a:clrFrom>
                <a:srgbClr val="FFFFFF"/>
              </a:clrFrom>
              <a:clrTo>
                <a:srgbClr val="FFFFFF">
                  <a:alpha val="0"/>
                </a:srgbClr>
              </a:clrTo>
            </a:clrChange>
          </a:blip>
          <a:stretch>
            <a:fillRect/>
          </a:stretch>
        </p:blipFill>
        <p:spPr>
          <a:xfrm rot="7088858">
            <a:off x="11301556" y="3988237"/>
            <a:ext cx="711251" cy="519632"/>
          </a:xfrm>
          <a:prstGeom prst="rect">
            <a:avLst/>
          </a:prstGeom>
        </p:spPr>
      </p:pic>
      <p:pic>
        <p:nvPicPr>
          <p:cNvPr id="20" name="Image 19">
            <a:extLst>
              <a:ext uri="{FF2B5EF4-FFF2-40B4-BE49-F238E27FC236}">
                <a16:creationId xmlns:a16="http://schemas.microsoft.com/office/drawing/2014/main" id="{7733A2A9-93DD-B9B7-4E81-049119D2E5E4}"/>
              </a:ext>
            </a:extLst>
          </p:cNvPr>
          <p:cNvPicPr>
            <a:picLocks noChangeAspect="1"/>
          </p:cNvPicPr>
          <p:nvPr/>
        </p:nvPicPr>
        <p:blipFill>
          <a:blip r:embed="rId5">
            <a:clrChange>
              <a:clrFrom>
                <a:srgbClr val="FFFFFF"/>
              </a:clrFrom>
              <a:clrTo>
                <a:srgbClr val="FFFFFF">
                  <a:alpha val="0"/>
                </a:srgbClr>
              </a:clrTo>
            </a:clrChange>
          </a:blip>
          <a:stretch>
            <a:fillRect/>
          </a:stretch>
        </p:blipFill>
        <p:spPr>
          <a:xfrm rot="7786291" flipV="1">
            <a:off x="9689298" y="5131601"/>
            <a:ext cx="1046952" cy="906972"/>
          </a:xfrm>
          <a:prstGeom prst="rect">
            <a:avLst/>
          </a:prstGeom>
        </p:spPr>
      </p:pic>
      <p:sp>
        <p:nvSpPr>
          <p:cNvPr id="21" name="ZoneTexte 20">
            <a:extLst>
              <a:ext uri="{FF2B5EF4-FFF2-40B4-BE49-F238E27FC236}">
                <a16:creationId xmlns:a16="http://schemas.microsoft.com/office/drawing/2014/main" id="{EAB9ABEE-5704-3D25-DBCD-66A71BF49D20}"/>
              </a:ext>
            </a:extLst>
          </p:cNvPr>
          <p:cNvSpPr txBox="1"/>
          <p:nvPr/>
        </p:nvSpPr>
        <p:spPr>
          <a:xfrm>
            <a:off x="2959102" y="2116343"/>
            <a:ext cx="5346764" cy="2562881"/>
          </a:xfrm>
          <a:prstGeom prst="rect">
            <a:avLst/>
          </a:prstGeom>
          <a:noFill/>
        </p:spPr>
        <p:txBody>
          <a:bodyPr wrap="square" rtlCol="0">
            <a:spAutoFit/>
          </a:bodyPr>
          <a:lstStyle/>
          <a:p>
            <a:pPr algn="ctr">
              <a:lnSpc>
                <a:spcPct val="114000"/>
              </a:lnSpc>
            </a:pPr>
            <a:r>
              <a:rPr lang="fr-FR" sz="3600" b="1" dirty="0">
                <a:latin typeface="FUTURA MEDIUM" panose="020B0602020204020303" pitchFamily="34" charset="-79"/>
                <a:cs typeface="FUTURA MEDIUM" panose="020B0602020204020303" pitchFamily="34" charset="-79"/>
              </a:rPr>
              <a:t> </a:t>
            </a:r>
            <a:r>
              <a:rPr lang="fr-FR" sz="3600" dirty="0">
                <a:latin typeface="Futura Medium" panose="020B0602020204020303" pitchFamily="34" charset="-79"/>
                <a:cs typeface="Futura Medium" panose="020B0602020204020303" pitchFamily="34" charset="-79"/>
              </a:rPr>
              <a:t>Une </a:t>
            </a:r>
            <a:r>
              <a:rPr lang="fr-FR" sz="3600" b="1" dirty="0">
                <a:solidFill>
                  <a:srgbClr val="44546A"/>
                </a:solidFill>
                <a:latin typeface="Futura Condensed ExtraBold" panose="020B0602020204020303" pitchFamily="34" charset="-79"/>
                <a:cs typeface="Futura Condensed ExtraBold" panose="020B0602020204020303" pitchFamily="34" charset="-79"/>
              </a:rPr>
              <a:t>connaissance</a:t>
            </a:r>
            <a:r>
              <a:rPr lang="fr-FR" sz="3600" b="1" dirty="0">
                <a:latin typeface="FUTURA MEDIUM" panose="020B0602020204020303" pitchFamily="34" charset="-79"/>
                <a:cs typeface="FUTURA MEDIUM" panose="020B0602020204020303" pitchFamily="34" charset="-79"/>
              </a:rPr>
              <a:t> </a:t>
            </a:r>
            <a:r>
              <a:rPr lang="fr-FR" sz="3600" dirty="0">
                <a:latin typeface="Futura Medium" panose="020B0602020204020303" pitchFamily="34" charset="-79"/>
                <a:cs typeface="Futura Medium" panose="020B0602020204020303" pitchFamily="34" charset="-79"/>
              </a:rPr>
              <a:t>ne devient un </a:t>
            </a:r>
            <a:r>
              <a:rPr lang="fr-FR" sz="3600" b="1" dirty="0">
                <a:solidFill>
                  <a:srgbClr val="44546A"/>
                </a:solidFill>
                <a:latin typeface="Futura Condensed ExtraBold" panose="020B0602020204020303" pitchFamily="34" charset="-79"/>
                <a:cs typeface="Futura Condensed ExtraBold" panose="020B0602020204020303" pitchFamily="34" charset="-79"/>
              </a:rPr>
              <a:t>argument</a:t>
            </a:r>
            <a:r>
              <a:rPr lang="fr-FR" sz="3600" dirty="0">
                <a:solidFill>
                  <a:srgbClr val="44546A"/>
                </a:solidFill>
                <a:latin typeface="Futura Medium" panose="020B0602020204020303" pitchFamily="34" charset="-79"/>
                <a:cs typeface="Futura Medium" panose="020B0602020204020303" pitchFamily="34" charset="-79"/>
              </a:rPr>
              <a:t> </a:t>
            </a:r>
          </a:p>
          <a:p>
            <a:pPr algn="ctr">
              <a:lnSpc>
                <a:spcPct val="114000"/>
              </a:lnSpc>
            </a:pPr>
            <a:r>
              <a:rPr lang="fr-FR" sz="3600" dirty="0">
                <a:latin typeface="Futura Medium" panose="020B0602020204020303" pitchFamily="34" charset="-79"/>
                <a:cs typeface="Futura Medium" panose="020B0602020204020303" pitchFamily="34" charset="-79"/>
              </a:rPr>
              <a:t>qui si on lui donne </a:t>
            </a:r>
          </a:p>
          <a:p>
            <a:pPr algn="ctr">
              <a:lnSpc>
                <a:spcPct val="114000"/>
              </a:lnSpc>
            </a:pPr>
            <a:r>
              <a:rPr lang="fr-FR" sz="3600" b="1" dirty="0">
                <a:solidFill>
                  <a:srgbClr val="ED7D31"/>
                </a:solidFill>
                <a:latin typeface="Futura Condensed ExtraBold" panose="020B0602020204020303" pitchFamily="34" charset="-79"/>
                <a:cs typeface="Futura Condensed ExtraBold" panose="020B0602020204020303" pitchFamily="34" charset="-79"/>
              </a:rPr>
              <a:t>UNE DIRECTION</a:t>
            </a:r>
          </a:p>
        </p:txBody>
      </p:sp>
      <p:sp>
        <p:nvSpPr>
          <p:cNvPr id="22" name="Flèche vers le bas 21">
            <a:extLst>
              <a:ext uri="{FF2B5EF4-FFF2-40B4-BE49-F238E27FC236}">
                <a16:creationId xmlns:a16="http://schemas.microsoft.com/office/drawing/2014/main" id="{6913730F-0868-12E9-686E-3488D8B46D9D}"/>
              </a:ext>
            </a:extLst>
          </p:cNvPr>
          <p:cNvSpPr/>
          <p:nvPr/>
        </p:nvSpPr>
        <p:spPr>
          <a:xfrm>
            <a:off x="8372247" y="2212735"/>
            <a:ext cx="559745" cy="4359547"/>
          </a:xfrm>
          <a:prstGeom prst="downArrow">
            <a:avLst/>
          </a:prstGeom>
          <a:solidFill>
            <a:schemeClr val="accent2">
              <a:lumMod val="40000"/>
              <a:lumOff val="60000"/>
            </a:schemeClr>
          </a:solidFill>
          <a:ln>
            <a:solidFill>
              <a:srgbClr val="ED7D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Rectangle 22">
            <a:extLst>
              <a:ext uri="{FF2B5EF4-FFF2-40B4-BE49-F238E27FC236}">
                <a16:creationId xmlns:a16="http://schemas.microsoft.com/office/drawing/2014/main" id="{50BADA84-CE73-A0BB-FA06-B927436D1772}"/>
              </a:ext>
            </a:extLst>
          </p:cNvPr>
          <p:cNvSpPr/>
          <p:nvPr/>
        </p:nvSpPr>
        <p:spPr>
          <a:xfrm>
            <a:off x="11441643" y="5948172"/>
            <a:ext cx="587829" cy="588895"/>
          </a:xfrm>
          <a:prstGeom prst="rect">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Britannic Bold" panose="020B0903060703020204" pitchFamily="34" charset="77"/>
              </a:rPr>
              <a:t>R</a:t>
            </a:r>
          </a:p>
        </p:txBody>
      </p:sp>
      <p:sp>
        <p:nvSpPr>
          <p:cNvPr id="24" name="Croix 23">
            <a:extLst>
              <a:ext uri="{FF2B5EF4-FFF2-40B4-BE49-F238E27FC236}">
                <a16:creationId xmlns:a16="http://schemas.microsoft.com/office/drawing/2014/main" id="{DC2D436E-6F62-4646-0DDD-36ACF1A5A53E}"/>
              </a:ext>
            </a:extLst>
          </p:cNvPr>
          <p:cNvSpPr/>
          <p:nvPr/>
        </p:nvSpPr>
        <p:spPr>
          <a:xfrm rot="2724358">
            <a:off x="10045128" y="5996982"/>
            <a:ext cx="553988" cy="567049"/>
          </a:xfrm>
          <a:prstGeom prst="plus">
            <a:avLst>
              <a:gd name="adj" fmla="val 48214"/>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Rectangle 24">
            <a:extLst>
              <a:ext uri="{FF2B5EF4-FFF2-40B4-BE49-F238E27FC236}">
                <a16:creationId xmlns:a16="http://schemas.microsoft.com/office/drawing/2014/main" id="{7AB20E79-5DAC-EEAD-0FD7-5B3CA6FD7DC5}"/>
              </a:ext>
            </a:extLst>
          </p:cNvPr>
          <p:cNvSpPr/>
          <p:nvPr/>
        </p:nvSpPr>
        <p:spPr>
          <a:xfrm>
            <a:off x="-200628" y="73895"/>
            <a:ext cx="12593255" cy="684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i="1" strike="noStrike" spc="-1" dirty="0">
                <a:solidFill>
                  <a:schemeClr val="accent1">
                    <a:lumMod val="50000"/>
                  </a:schemeClr>
                </a:solidFill>
                <a:latin typeface="FUTURA MEDIUM" panose="020B0602020204020303" pitchFamily="34" charset="-79"/>
                <a:cs typeface="FUTURA MEDIUM" panose="020B0602020204020303" pitchFamily="34" charset="-79"/>
              </a:rPr>
              <a:t>Le développement – Détour méthodo</a:t>
            </a:r>
            <a:endParaRPr lang="fr-FR" sz="3800" b="1" i="1" dirty="0">
              <a:solidFill>
                <a:schemeClr val="accent1">
                  <a:lumMod val="50000"/>
                </a:schemeClr>
              </a:solidFill>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7968421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èche vers la droite 2">
            <a:extLst>
              <a:ext uri="{FF2B5EF4-FFF2-40B4-BE49-F238E27FC236}">
                <a16:creationId xmlns:a16="http://schemas.microsoft.com/office/drawing/2014/main" id="{C39FBCA0-0ECA-0A0E-3178-D98C2966C855}"/>
              </a:ext>
            </a:extLst>
          </p:cNvPr>
          <p:cNvSpPr/>
          <p:nvPr/>
        </p:nvSpPr>
        <p:spPr>
          <a:xfrm>
            <a:off x="-200628" y="1076446"/>
            <a:ext cx="2376669" cy="613458"/>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ZoneTexte 3">
            <a:extLst>
              <a:ext uri="{FF2B5EF4-FFF2-40B4-BE49-F238E27FC236}">
                <a16:creationId xmlns:a16="http://schemas.microsoft.com/office/drawing/2014/main" id="{65355B19-206B-CB81-7B91-AE051BF1DD89}"/>
              </a:ext>
            </a:extLst>
          </p:cNvPr>
          <p:cNvSpPr txBox="1"/>
          <p:nvPr/>
        </p:nvSpPr>
        <p:spPr>
          <a:xfrm>
            <a:off x="2290972" y="1121565"/>
            <a:ext cx="9152377" cy="523220"/>
          </a:xfrm>
          <a:prstGeom prst="rect">
            <a:avLst/>
          </a:prstGeom>
          <a:noFill/>
        </p:spPr>
        <p:txBody>
          <a:bodyPr wrap="none" rtlCol="0">
            <a:spAutoFit/>
          </a:bodyPr>
          <a:lstStyle/>
          <a:p>
            <a:r>
              <a:rPr lang="fr-FR" sz="2800" b="1" i="1" dirty="0">
                <a:solidFill>
                  <a:schemeClr val="tx2">
                    <a:lumMod val="75000"/>
                  </a:schemeClr>
                </a:solidFill>
                <a:latin typeface="FUTURA MEDIUM" panose="020B0602020204020303" pitchFamily="34" charset="-79"/>
                <a:cs typeface="FUTURA MEDIUM" panose="020B0602020204020303" pitchFamily="34" charset="-79"/>
              </a:rPr>
              <a:t>Argumenter en Écrit 1 ? Quoi ? Comment ? Pour-quoi ?</a:t>
            </a:r>
          </a:p>
        </p:txBody>
      </p:sp>
      <p:cxnSp>
        <p:nvCxnSpPr>
          <p:cNvPr id="5" name="Connecteur droit 4">
            <a:extLst>
              <a:ext uri="{FF2B5EF4-FFF2-40B4-BE49-F238E27FC236}">
                <a16:creationId xmlns:a16="http://schemas.microsoft.com/office/drawing/2014/main" id="{8365E33F-749C-5F78-2E48-B88935FB452F}"/>
              </a:ext>
            </a:extLst>
          </p:cNvPr>
          <p:cNvCxnSpPr/>
          <p:nvPr/>
        </p:nvCxnSpPr>
        <p:spPr>
          <a:xfrm>
            <a:off x="-158173" y="1955766"/>
            <a:ext cx="12554465"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Image 5">
            <a:extLst>
              <a:ext uri="{FF2B5EF4-FFF2-40B4-BE49-F238E27FC236}">
                <a16:creationId xmlns:a16="http://schemas.microsoft.com/office/drawing/2014/main" id="{309BB157-A263-BFC3-DDA2-4EB85175328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028701" y="2041171"/>
            <a:ext cx="4176735" cy="2861063"/>
          </a:xfrm>
          <a:prstGeom prst="rect">
            <a:avLst/>
          </a:prstGeom>
        </p:spPr>
      </p:pic>
      <p:sp>
        <p:nvSpPr>
          <p:cNvPr id="7" name="Rectangle 6">
            <a:extLst>
              <a:ext uri="{FF2B5EF4-FFF2-40B4-BE49-F238E27FC236}">
                <a16:creationId xmlns:a16="http://schemas.microsoft.com/office/drawing/2014/main" id="{1A2EA00F-F89C-5281-EB1B-DD0DC78D7295}"/>
              </a:ext>
            </a:extLst>
          </p:cNvPr>
          <p:cNvSpPr/>
          <p:nvPr/>
        </p:nvSpPr>
        <p:spPr>
          <a:xfrm>
            <a:off x="3396343" y="2130110"/>
            <a:ext cx="8556172" cy="2505301"/>
          </a:xfrm>
          <a:prstGeom prst="rect">
            <a:avLst/>
          </a:prstGeom>
        </p:spPr>
        <p:txBody>
          <a:bodyPr wrap="square">
            <a:spAutoFit/>
          </a:bodyPr>
          <a:lstStyle/>
          <a:p>
            <a:pPr algn="ctr">
              <a:lnSpc>
                <a:spcPct val="114000"/>
              </a:lnSpc>
            </a:pPr>
            <a:r>
              <a:rPr lang="fr-FR" sz="2800" i="1" dirty="0">
                <a:latin typeface="Futura Medium" panose="020B0602020204020303" pitchFamily="34" charset="-79"/>
                <a:cs typeface="Futura Medium" panose="020B0602020204020303" pitchFamily="34" charset="-79"/>
              </a:rPr>
              <a:t>«  L’argumentation </a:t>
            </a:r>
            <a:r>
              <a:rPr lang="fr-FR" sz="2800" b="1" i="1" dirty="0">
                <a:latin typeface="FUTURA MEDIUM" panose="020B0602020204020303" pitchFamily="34" charset="-79"/>
                <a:cs typeface="FUTURA MEDIUM" panose="020B0602020204020303" pitchFamily="34" charset="-79"/>
              </a:rPr>
              <a:t>doit être la pente qui entraîne le lecteur et emporte sa conviction</a:t>
            </a:r>
            <a:r>
              <a:rPr lang="fr-FR" sz="2800" i="1" dirty="0">
                <a:latin typeface="Futura Medium" panose="020B0602020204020303" pitchFamily="34" charset="-79"/>
                <a:cs typeface="Futura Medium" panose="020B0602020204020303" pitchFamily="34" charset="-79"/>
              </a:rPr>
              <a:t>. Même si à l’origine il n’avait pas la même idée, la construction argumentaire sert à guider son adhésion » </a:t>
            </a:r>
            <a:r>
              <a:rPr lang="fr-FR" sz="2400" dirty="0">
                <a:solidFill>
                  <a:srgbClr val="44546A"/>
                </a:solidFill>
                <a:latin typeface="Futura Medium" panose="020B0602020204020303" pitchFamily="34" charset="-79"/>
                <a:cs typeface="Futura Medium" panose="020B0602020204020303" pitchFamily="34" charset="-79"/>
              </a:rPr>
              <a:t>(</a:t>
            </a:r>
            <a:r>
              <a:rPr lang="fr-FR" sz="2400" cap="small" dirty="0">
                <a:solidFill>
                  <a:srgbClr val="44546A"/>
                </a:solidFill>
                <a:latin typeface="Futura Medium" panose="020B0602020204020303" pitchFamily="34" charset="-79"/>
                <a:cs typeface="Futura Medium" panose="020B0602020204020303" pitchFamily="34" charset="-79"/>
              </a:rPr>
              <a:t>Dumont</a:t>
            </a:r>
            <a:r>
              <a:rPr lang="fr-FR" sz="2400" dirty="0">
                <a:solidFill>
                  <a:srgbClr val="44546A"/>
                </a:solidFill>
                <a:latin typeface="Futura Medium" panose="020B0602020204020303" pitchFamily="34" charset="-79"/>
                <a:cs typeface="Futura Medium" panose="020B0602020204020303" pitchFamily="34" charset="-79"/>
              </a:rPr>
              <a:t>, 2017)</a:t>
            </a:r>
            <a:endParaRPr lang="fr-FR" sz="2800" dirty="0">
              <a:solidFill>
                <a:srgbClr val="44546A"/>
              </a:solidFill>
              <a:latin typeface="Futura Medium" panose="020B0602020204020303" pitchFamily="34" charset="-79"/>
              <a:cs typeface="Futura Medium" panose="020B0602020204020303" pitchFamily="34" charset="-79"/>
            </a:endParaRPr>
          </a:p>
        </p:txBody>
      </p:sp>
      <p:sp>
        <p:nvSpPr>
          <p:cNvPr id="8" name="Ellipse 7">
            <a:extLst>
              <a:ext uri="{FF2B5EF4-FFF2-40B4-BE49-F238E27FC236}">
                <a16:creationId xmlns:a16="http://schemas.microsoft.com/office/drawing/2014/main" id="{9AE3353B-DEED-49B2-AE15-B324174280B5}"/>
              </a:ext>
            </a:extLst>
          </p:cNvPr>
          <p:cNvSpPr/>
          <p:nvPr/>
        </p:nvSpPr>
        <p:spPr>
          <a:xfrm>
            <a:off x="7929170" y="5650882"/>
            <a:ext cx="3471333" cy="991649"/>
          </a:xfrm>
          <a:prstGeom prst="ellipse">
            <a:avLst/>
          </a:prstGeom>
          <a:solidFill>
            <a:srgbClr val="4454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latin typeface="Futura Condensed ExtraBold" panose="020B0602020204020303" pitchFamily="34" charset="-79"/>
                <a:cs typeface="Futura Condensed ExtraBold" panose="020B0602020204020303" pitchFamily="34" charset="-79"/>
              </a:rPr>
              <a:t>arguments</a:t>
            </a:r>
          </a:p>
        </p:txBody>
      </p:sp>
      <p:sp>
        <p:nvSpPr>
          <p:cNvPr id="9" name="Flèche vers la droite 8">
            <a:extLst>
              <a:ext uri="{FF2B5EF4-FFF2-40B4-BE49-F238E27FC236}">
                <a16:creationId xmlns:a16="http://schemas.microsoft.com/office/drawing/2014/main" id="{DBD1BCEB-6348-310A-F9E1-24B1DE0BAFEC}"/>
              </a:ext>
            </a:extLst>
          </p:cNvPr>
          <p:cNvSpPr/>
          <p:nvPr/>
        </p:nvSpPr>
        <p:spPr>
          <a:xfrm>
            <a:off x="4019753" y="5745956"/>
            <a:ext cx="4147166" cy="830996"/>
          </a:xfrm>
          <a:prstGeom prst="rightArrow">
            <a:avLst/>
          </a:prstGeom>
          <a:solidFill>
            <a:schemeClr val="accent2">
              <a:lumMod val="40000"/>
              <a:lumOff val="60000"/>
            </a:schemeClr>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sz="2400" b="1" dirty="0">
                <a:solidFill>
                  <a:schemeClr val="tx1"/>
                </a:solidFill>
                <a:latin typeface="Futura Condensed ExtraBold" panose="020B0602020204020303" pitchFamily="34" charset="-79"/>
                <a:cs typeface="Futura Condensed ExtraBold" panose="020B0602020204020303" pitchFamily="34" charset="-79"/>
              </a:rPr>
              <a:t>Idée de démonstration</a:t>
            </a:r>
          </a:p>
        </p:txBody>
      </p:sp>
      <p:sp>
        <p:nvSpPr>
          <p:cNvPr id="10" name="Ellipse 9">
            <a:extLst>
              <a:ext uri="{FF2B5EF4-FFF2-40B4-BE49-F238E27FC236}">
                <a16:creationId xmlns:a16="http://schemas.microsoft.com/office/drawing/2014/main" id="{138A5845-3F5E-B458-B8BB-E8DA2BF95CA1}"/>
              </a:ext>
            </a:extLst>
          </p:cNvPr>
          <p:cNvSpPr/>
          <p:nvPr/>
        </p:nvSpPr>
        <p:spPr>
          <a:xfrm>
            <a:off x="653144" y="5654911"/>
            <a:ext cx="3366609" cy="922042"/>
          </a:xfrm>
          <a:prstGeom prst="ellipse">
            <a:avLst/>
          </a:prstGeom>
          <a:solidFill>
            <a:srgbClr val="4454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latin typeface="Futura Condensed ExtraBold" panose="020B0602020204020303" pitchFamily="34" charset="-79"/>
                <a:cs typeface="Futura Condensed ExtraBold" panose="020B0602020204020303" pitchFamily="34" charset="-79"/>
              </a:rPr>
              <a:t>connaissances</a:t>
            </a:r>
          </a:p>
        </p:txBody>
      </p:sp>
      <p:sp>
        <p:nvSpPr>
          <p:cNvPr id="11" name="ZoneTexte 10">
            <a:extLst>
              <a:ext uri="{FF2B5EF4-FFF2-40B4-BE49-F238E27FC236}">
                <a16:creationId xmlns:a16="http://schemas.microsoft.com/office/drawing/2014/main" id="{1241B8F0-FB16-05C6-4FBB-EBB4F59C2C26}"/>
              </a:ext>
            </a:extLst>
          </p:cNvPr>
          <p:cNvSpPr txBox="1"/>
          <p:nvPr/>
        </p:nvSpPr>
        <p:spPr>
          <a:xfrm rot="21274536">
            <a:off x="302195" y="5172861"/>
            <a:ext cx="2440025" cy="646331"/>
          </a:xfrm>
          <a:prstGeom prst="rect">
            <a:avLst/>
          </a:prstGeom>
          <a:solidFill>
            <a:schemeClr val="bg1"/>
          </a:solidFill>
          <a:ln w="76200">
            <a:solidFill>
              <a:srgbClr val="ED7D31"/>
            </a:solidFill>
          </a:ln>
        </p:spPr>
        <p:txBody>
          <a:bodyPr wrap="square" rtlCol="0">
            <a:spAutoFit/>
          </a:bodyPr>
          <a:lstStyle/>
          <a:p>
            <a:pPr algn="ctr"/>
            <a:r>
              <a:rPr lang="fr-FR" sz="3600" b="1" dirty="0">
                <a:latin typeface="Futura Condensed ExtraBold" panose="020B0602020204020303" pitchFamily="34" charset="-79"/>
                <a:cs typeface="Futura Condensed ExtraBold" panose="020B0602020204020303" pitchFamily="34" charset="-79"/>
              </a:rPr>
              <a:t>Utiliser</a:t>
            </a:r>
            <a:r>
              <a:rPr lang="fr-FR" sz="3600" b="1" dirty="0">
                <a:latin typeface="Britannic Bold" panose="020B0903060703020204" pitchFamily="34" charset="77"/>
              </a:rPr>
              <a:t> </a:t>
            </a:r>
          </a:p>
        </p:txBody>
      </p:sp>
      <p:sp>
        <p:nvSpPr>
          <p:cNvPr id="12" name="ZoneTexte 11">
            <a:extLst>
              <a:ext uri="{FF2B5EF4-FFF2-40B4-BE49-F238E27FC236}">
                <a16:creationId xmlns:a16="http://schemas.microsoft.com/office/drawing/2014/main" id="{8DBBEB16-F9BC-88A9-2E97-7FAACEFACD2C}"/>
              </a:ext>
            </a:extLst>
          </p:cNvPr>
          <p:cNvSpPr txBox="1"/>
          <p:nvPr/>
        </p:nvSpPr>
        <p:spPr>
          <a:xfrm rot="442556">
            <a:off x="9348706" y="4694728"/>
            <a:ext cx="2440025" cy="584775"/>
          </a:xfrm>
          <a:prstGeom prst="rect">
            <a:avLst/>
          </a:prstGeom>
          <a:solidFill>
            <a:schemeClr val="bg1"/>
          </a:solidFill>
          <a:ln w="76200">
            <a:solidFill>
              <a:srgbClr val="ED7D31"/>
            </a:solidFill>
          </a:ln>
        </p:spPr>
        <p:txBody>
          <a:bodyPr wrap="square" rtlCol="0">
            <a:spAutoFit/>
          </a:bodyPr>
          <a:lstStyle/>
          <a:p>
            <a:pPr algn="ctr"/>
            <a:r>
              <a:rPr lang="fr-FR" sz="3200" b="1" dirty="0">
                <a:latin typeface="Futura Condensed ExtraBold" panose="020B0602020204020303" pitchFamily="34" charset="-79"/>
                <a:cs typeface="Futura Condensed ExtraBold" panose="020B0602020204020303" pitchFamily="34" charset="-79"/>
              </a:rPr>
              <a:t>Construire</a:t>
            </a:r>
            <a:r>
              <a:rPr lang="fr-FR" sz="3200" b="1" dirty="0">
                <a:latin typeface="Britannic Bold" panose="020B0903060703020204" pitchFamily="34" charset="77"/>
              </a:rPr>
              <a:t> </a:t>
            </a:r>
          </a:p>
        </p:txBody>
      </p:sp>
      <p:sp>
        <p:nvSpPr>
          <p:cNvPr id="13" name="ZoneTexte 12">
            <a:extLst>
              <a:ext uri="{FF2B5EF4-FFF2-40B4-BE49-F238E27FC236}">
                <a16:creationId xmlns:a16="http://schemas.microsoft.com/office/drawing/2014/main" id="{88B532ED-EC50-BE79-9B24-36C18E541B40}"/>
              </a:ext>
            </a:extLst>
          </p:cNvPr>
          <p:cNvSpPr txBox="1"/>
          <p:nvPr/>
        </p:nvSpPr>
        <p:spPr>
          <a:xfrm>
            <a:off x="4962404" y="5376260"/>
            <a:ext cx="2440025" cy="461665"/>
          </a:xfrm>
          <a:prstGeom prst="rect">
            <a:avLst/>
          </a:prstGeom>
          <a:solidFill>
            <a:schemeClr val="bg1"/>
          </a:solidFill>
          <a:ln w="76200">
            <a:solidFill>
              <a:srgbClr val="ED7D31"/>
            </a:solidFill>
          </a:ln>
        </p:spPr>
        <p:txBody>
          <a:bodyPr wrap="square" rtlCol="0">
            <a:spAutoFit/>
          </a:bodyPr>
          <a:lstStyle/>
          <a:p>
            <a:pPr algn="ctr"/>
            <a:r>
              <a:rPr lang="fr-FR" sz="2400" b="1" dirty="0">
                <a:latin typeface="Futura Condensed ExtraBold" panose="020B0602020204020303" pitchFamily="34" charset="-79"/>
                <a:cs typeface="Futura Condensed ExtraBold" panose="020B0602020204020303" pitchFamily="34" charset="-79"/>
              </a:rPr>
              <a:t>Au service de </a:t>
            </a:r>
          </a:p>
        </p:txBody>
      </p:sp>
      <p:pic>
        <p:nvPicPr>
          <p:cNvPr id="14" name="Image 13">
            <a:extLst>
              <a:ext uri="{FF2B5EF4-FFF2-40B4-BE49-F238E27FC236}">
                <a16:creationId xmlns:a16="http://schemas.microsoft.com/office/drawing/2014/main" id="{66FD2205-B98A-0559-FC9D-5ABAAE10933D}"/>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2035656">
            <a:off x="2924162" y="4834539"/>
            <a:ext cx="1881388" cy="1259387"/>
          </a:xfrm>
          <a:prstGeom prst="rect">
            <a:avLst/>
          </a:prstGeom>
        </p:spPr>
      </p:pic>
      <p:pic>
        <p:nvPicPr>
          <p:cNvPr id="15" name="Image 14">
            <a:extLst>
              <a:ext uri="{FF2B5EF4-FFF2-40B4-BE49-F238E27FC236}">
                <a16:creationId xmlns:a16="http://schemas.microsoft.com/office/drawing/2014/main" id="{E0648188-E03D-E1F9-EA71-CD7B902D4E29}"/>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593551">
            <a:off x="7559401" y="4933339"/>
            <a:ext cx="1600941" cy="1071658"/>
          </a:xfrm>
          <a:prstGeom prst="rect">
            <a:avLst/>
          </a:prstGeom>
        </p:spPr>
      </p:pic>
      <p:sp>
        <p:nvSpPr>
          <p:cNvPr id="16" name="Rectangle 15">
            <a:extLst>
              <a:ext uri="{FF2B5EF4-FFF2-40B4-BE49-F238E27FC236}">
                <a16:creationId xmlns:a16="http://schemas.microsoft.com/office/drawing/2014/main" id="{D5E0F37C-7DDE-195E-B6FC-2B5DCF0F762F}"/>
              </a:ext>
            </a:extLst>
          </p:cNvPr>
          <p:cNvSpPr/>
          <p:nvPr/>
        </p:nvSpPr>
        <p:spPr>
          <a:xfrm>
            <a:off x="-200628" y="73895"/>
            <a:ext cx="12593255" cy="684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i="1" strike="noStrike" spc="-1" dirty="0">
                <a:solidFill>
                  <a:schemeClr val="accent1">
                    <a:lumMod val="50000"/>
                  </a:schemeClr>
                </a:solidFill>
                <a:latin typeface="FUTURA MEDIUM" panose="020B0602020204020303" pitchFamily="34" charset="-79"/>
                <a:cs typeface="FUTURA MEDIUM" panose="020B0602020204020303" pitchFamily="34" charset="-79"/>
              </a:rPr>
              <a:t>Le développement – Détour méthodo</a:t>
            </a:r>
            <a:endParaRPr lang="fr-FR" sz="3800" b="1" i="1" dirty="0">
              <a:solidFill>
                <a:schemeClr val="accent1">
                  <a:lumMod val="50000"/>
                </a:schemeClr>
              </a:solidFill>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9916521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8866FA93-BCDA-6BE0-C8AF-ABF6418BA5A2}"/>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765665"/>
            <a:ext cx="12192000" cy="6092335"/>
          </a:xfrm>
          <a:prstGeom prst="rect">
            <a:avLst/>
          </a:prstGeom>
        </p:spPr>
      </p:pic>
      <p:sp>
        <p:nvSpPr>
          <p:cNvPr id="3" name="Rectangle 2">
            <a:extLst>
              <a:ext uri="{FF2B5EF4-FFF2-40B4-BE49-F238E27FC236}">
                <a16:creationId xmlns:a16="http://schemas.microsoft.com/office/drawing/2014/main" id="{B03266C0-E006-382C-2FBE-E385DD811EA8}"/>
              </a:ext>
            </a:extLst>
          </p:cNvPr>
          <p:cNvSpPr/>
          <p:nvPr/>
        </p:nvSpPr>
        <p:spPr>
          <a:xfrm>
            <a:off x="-200628" y="73895"/>
            <a:ext cx="12593255" cy="684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i="1" strike="noStrike" spc="-1" dirty="0">
                <a:solidFill>
                  <a:schemeClr val="accent1">
                    <a:lumMod val="50000"/>
                  </a:schemeClr>
                </a:solidFill>
                <a:latin typeface="FUTURA MEDIUM" panose="020B0602020204020303" pitchFamily="34" charset="-79"/>
                <a:cs typeface="FUTURA MEDIUM" panose="020B0602020204020303" pitchFamily="34" charset="-79"/>
              </a:rPr>
              <a:t>Le développement – Détour méthodo</a:t>
            </a:r>
            <a:endParaRPr lang="fr-FR" sz="3800" b="1" i="1" dirty="0">
              <a:solidFill>
                <a:schemeClr val="accent1">
                  <a:lumMod val="50000"/>
                </a:schemeClr>
              </a:solidFill>
              <a:latin typeface="FUTURA MEDIUM" panose="020B0602020204020303" pitchFamily="34" charset="-79"/>
              <a:cs typeface="FUTURA MEDIUM" panose="020B0602020204020303" pitchFamily="34" charset="-79"/>
            </a:endParaRPr>
          </a:p>
        </p:txBody>
      </p:sp>
      <p:pic>
        <p:nvPicPr>
          <p:cNvPr id="5" name="Image 4">
            <a:extLst>
              <a:ext uri="{FF2B5EF4-FFF2-40B4-BE49-F238E27FC236}">
                <a16:creationId xmlns:a16="http://schemas.microsoft.com/office/drawing/2014/main" id="{07CB58FE-5EBD-6514-EF85-7F82FC1DA2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76423"/>
            <a:ext cx="12192000" cy="1873661"/>
          </a:xfrm>
          <a:prstGeom prst="rect">
            <a:avLst/>
          </a:prstGeom>
        </p:spPr>
      </p:pic>
      <p:cxnSp>
        <p:nvCxnSpPr>
          <p:cNvPr id="10" name="Connecteur droit 9">
            <a:extLst>
              <a:ext uri="{FF2B5EF4-FFF2-40B4-BE49-F238E27FC236}">
                <a16:creationId xmlns:a16="http://schemas.microsoft.com/office/drawing/2014/main" id="{F39396B2-5CDD-7DB6-0337-C38B9F08B7AD}"/>
              </a:ext>
            </a:extLst>
          </p:cNvPr>
          <p:cNvCxnSpPr/>
          <p:nvPr/>
        </p:nvCxnSpPr>
        <p:spPr>
          <a:xfrm>
            <a:off x="-33201" y="2562052"/>
            <a:ext cx="12276000"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19614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14849D-0B49-5444-BF9D-6B883E671E0E}"/>
              </a:ext>
            </a:extLst>
          </p:cNvPr>
          <p:cNvSpPr>
            <a:spLocks noGrp="1"/>
          </p:cNvSpPr>
          <p:nvPr>
            <p:ph type="title"/>
          </p:nvPr>
        </p:nvSpPr>
        <p:spPr>
          <a:xfrm>
            <a:off x="4467312" y="866113"/>
            <a:ext cx="7249282" cy="1422399"/>
          </a:xfrm>
        </p:spPr>
        <p:txBody>
          <a:bodyPr>
            <a:normAutofit/>
          </a:bodyPr>
          <a:lstStyle/>
          <a:p>
            <a:pPr algn="ctr">
              <a:lnSpc>
                <a:spcPct val="112000"/>
              </a:lnSpc>
            </a:pPr>
            <a:r>
              <a:rPr lang="fr-FR" sz="4000" b="1" dirty="0">
                <a:latin typeface="Futura Condensed ExtraBold" panose="020B0602020204020303" pitchFamily="34" charset="-79"/>
                <a:cs typeface="Futura Condensed ExtraBold" panose="020B0602020204020303" pitchFamily="34" charset="-79"/>
              </a:rPr>
              <a:t>Analyse</a:t>
            </a:r>
            <a:br>
              <a:rPr lang="fr-FR" sz="4000" dirty="0">
                <a:latin typeface="Futura Medium" panose="020B0602020204020303" pitchFamily="34" charset="-79"/>
                <a:cs typeface="Futura Medium" panose="020B0602020204020303" pitchFamily="34" charset="-79"/>
              </a:rPr>
            </a:br>
            <a:r>
              <a:rPr lang="fr-FR" sz="3200" b="1" i="1" dirty="0">
                <a:solidFill>
                  <a:schemeClr val="accent1">
                    <a:lumMod val="50000"/>
                  </a:schemeClr>
                </a:solidFill>
                <a:latin typeface="FUTURA MEDIUM" panose="020B0602020204020303" pitchFamily="34" charset="-79"/>
                <a:cs typeface="FUTURA MEDIUM" panose="020B0602020204020303" pitchFamily="34" charset="-79"/>
              </a:rPr>
              <a:t>L’argumentation</a:t>
            </a:r>
            <a:endParaRPr lang="fr-FR" b="1" i="1" dirty="0">
              <a:solidFill>
                <a:schemeClr val="accent1">
                  <a:lumMod val="50000"/>
                </a:schemeClr>
              </a:solidFill>
              <a:latin typeface="FUTURA MEDIUM" panose="020B0602020204020303" pitchFamily="34" charset="-79"/>
              <a:cs typeface="FUTURA MEDIUM" panose="020B0602020204020303" pitchFamily="34" charset="-79"/>
            </a:endParaRPr>
          </a:p>
        </p:txBody>
      </p:sp>
      <p:sp>
        <p:nvSpPr>
          <p:cNvPr id="3" name="Rectangle 2">
            <a:extLst>
              <a:ext uri="{FF2B5EF4-FFF2-40B4-BE49-F238E27FC236}">
                <a16:creationId xmlns:a16="http://schemas.microsoft.com/office/drawing/2014/main" id="{5FA43321-F9BB-064D-434E-6864CC6CFEE4}"/>
              </a:ext>
            </a:extLst>
          </p:cNvPr>
          <p:cNvSpPr/>
          <p:nvPr/>
        </p:nvSpPr>
        <p:spPr>
          <a:xfrm>
            <a:off x="-200628" y="73895"/>
            <a:ext cx="12593255" cy="684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i="1" strike="noStrike" spc="-1" dirty="0">
                <a:solidFill>
                  <a:schemeClr val="accent1">
                    <a:lumMod val="50000"/>
                  </a:schemeClr>
                </a:solidFill>
                <a:latin typeface="FUTURA MEDIUM" panose="020B0602020204020303" pitchFamily="34" charset="-79"/>
                <a:cs typeface="FUTURA MEDIUM" panose="020B0602020204020303" pitchFamily="34" charset="-79"/>
              </a:rPr>
              <a:t>Analyses de 5 copies « Jour J »</a:t>
            </a:r>
            <a:endParaRPr lang="fr-FR" sz="3800" b="1" i="1" dirty="0">
              <a:solidFill>
                <a:schemeClr val="accent1">
                  <a:lumMod val="50000"/>
                </a:schemeClr>
              </a:solidFill>
              <a:latin typeface="FUTURA MEDIUM" panose="020B0602020204020303" pitchFamily="34" charset="-79"/>
              <a:cs typeface="FUTURA MEDIUM" panose="020B0602020204020303" pitchFamily="34" charset="-79"/>
            </a:endParaRPr>
          </a:p>
        </p:txBody>
      </p:sp>
      <p:graphicFrame>
        <p:nvGraphicFramePr>
          <p:cNvPr id="5" name="Tableau 4">
            <a:extLst>
              <a:ext uri="{FF2B5EF4-FFF2-40B4-BE49-F238E27FC236}">
                <a16:creationId xmlns:a16="http://schemas.microsoft.com/office/drawing/2014/main" id="{68684563-459C-EE30-FBF9-E265535F3900}"/>
              </a:ext>
            </a:extLst>
          </p:cNvPr>
          <p:cNvGraphicFramePr>
            <a:graphicFrameLocks noGrp="1"/>
          </p:cNvGraphicFramePr>
          <p:nvPr>
            <p:extLst>
              <p:ext uri="{D42A27DB-BD31-4B8C-83A1-F6EECF244321}">
                <p14:modId xmlns:p14="http://schemas.microsoft.com/office/powerpoint/2010/main" val="3930507736"/>
              </p:ext>
            </p:extLst>
          </p:nvPr>
        </p:nvGraphicFramePr>
        <p:xfrm>
          <a:off x="1914298" y="2326034"/>
          <a:ext cx="10046208" cy="4346448"/>
        </p:xfrm>
        <a:graphic>
          <a:graphicData uri="http://schemas.openxmlformats.org/drawingml/2006/table">
            <a:tbl>
              <a:tblPr firstRow="1" bandRow="1">
                <a:tableStyleId>{793D81CF-94F2-401A-BA57-92F5A7B2D0C5}</a:tableStyleId>
              </a:tblPr>
              <a:tblGrid>
                <a:gridCol w="2361488">
                  <a:extLst>
                    <a:ext uri="{9D8B030D-6E8A-4147-A177-3AD203B41FA5}">
                      <a16:colId xmlns:a16="http://schemas.microsoft.com/office/drawing/2014/main" val="4062151231"/>
                    </a:ext>
                  </a:extLst>
                </a:gridCol>
                <a:gridCol w="7684720">
                  <a:extLst>
                    <a:ext uri="{9D8B030D-6E8A-4147-A177-3AD203B41FA5}">
                      <a16:colId xmlns:a16="http://schemas.microsoft.com/office/drawing/2014/main" val="2386900069"/>
                    </a:ext>
                  </a:extLst>
                </a:gridCol>
              </a:tblGrid>
              <a:tr h="0">
                <a:tc>
                  <a:txBody>
                    <a:bodyPr/>
                    <a:lstStyle/>
                    <a:p>
                      <a:pPr algn="ctr"/>
                      <a:r>
                        <a:rPr lang="fr-FR" sz="2400" b="1" i="0" dirty="0">
                          <a:latin typeface="Futura Condensed ExtraBold" panose="020B0602020204020303" pitchFamily="34" charset="-79"/>
                          <a:cs typeface="Futura Condensed ExtraBold" panose="020B0602020204020303" pitchFamily="34" charset="-79"/>
                        </a:rPr>
                        <a:t>Critères d’évaluation</a:t>
                      </a:r>
                    </a:p>
                  </a:txBody>
                  <a:tcPr anchor="ctr">
                    <a:lnR w="12700" cap="flat" cmpd="sng" algn="ctr">
                      <a:solidFill>
                        <a:schemeClr val="tx1"/>
                      </a:solidFill>
                      <a:prstDash val="solid"/>
                      <a:round/>
                      <a:headEnd type="none" w="med" len="med"/>
                      <a:tailEnd type="none" w="med" len="med"/>
                    </a:lnR>
                    <a:solidFill>
                      <a:schemeClr val="tx2">
                        <a:lumMod val="75000"/>
                      </a:schemeClr>
                    </a:solidFill>
                  </a:tcPr>
                </a:tc>
                <a:tc>
                  <a:txBody>
                    <a:bodyPr/>
                    <a:lstStyle/>
                    <a:p>
                      <a:pPr algn="ctr"/>
                      <a:r>
                        <a:rPr lang="fr-FR" sz="2400" b="1" i="0" dirty="0">
                          <a:latin typeface="Futura Condensed ExtraBold" panose="020B0602020204020303" pitchFamily="34" charset="-79"/>
                          <a:cs typeface="Futura Condensed ExtraBold" panose="020B0602020204020303" pitchFamily="34" charset="-79"/>
                        </a:rPr>
                        <a:t>Niveaux</a:t>
                      </a:r>
                    </a:p>
                  </a:txBody>
                  <a:tcPr anchor="ctr">
                    <a:lnL w="12700" cap="flat" cmpd="sng" algn="ctr">
                      <a:solidFill>
                        <a:schemeClr val="tx1"/>
                      </a:solidFill>
                      <a:prstDash val="solid"/>
                      <a:round/>
                      <a:headEnd type="none" w="med" len="med"/>
                      <a:tailEnd type="none" w="med" len="med"/>
                    </a:lnL>
                    <a:solidFill>
                      <a:schemeClr val="tx2">
                        <a:lumMod val="75000"/>
                      </a:schemeClr>
                    </a:solidFill>
                  </a:tcPr>
                </a:tc>
                <a:extLst>
                  <a:ext uri="{0D108BD9-81ED-4DB2-BD59-A6C34878D82A}">
                    <a16:rowId xmlns:a16="http://schemas.microsoft.com/office/drawing/2014/main" val="106495664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dirty="0">
                          <a:latin typeface="Futura Medium" panose="020B0602020204020303" pitchFamily="34" charset="-79"/>
                          <a:cs typeface="Futura Medium" panose="020B0602020204020303" pitchFamily="34" charset="-79"/>
                        </a:rPr>
                        <a:t>Organisation argumentation</a:t>
                      </a:r>
                    </a:p>
                  </a:txBody>
                  <a:tcPr anchor="ctr">
                    <a:lnR w="12700" cap="flat" cmpd="sng" algn="ctr">
                      <a:solidFill>
                        <a:schemeClr val="tx1"/>
                      </a:solidFill>
                      <a:prstDash val="solid"/>
                      <a:round/>
                      <a:headEnd type="none" w="med" len="med"/>
                      <a:tailEnd type="none" w="med" len="med"/>
                    </a:lnR>
                    <a:solidFill>
                      <a:schemeClr val="tx2">
                        <a:lumMod val="40000"/>
                        <a:lumOff val="60000"/>
                      </a:schemeClr>
                    </a:solidFill>
                  </a:tcPr>
                </a:tc>
                <a:tc>
                  <a:txBody>
                    <a:bodyPr/>
                    <a:lstStyle/>
                    <a:p>
                      <a:pPr algn="ctr">
                        <a:lnSpc>
                          <a:spcPct val="110000"/>
                        </a:lnSpc>
                      </a:pPr>
                      <a:r>
                        <a:rPr lang="fr-FR" b="0" dirty="0">
                          <a:latin typeface="Futura Medium" panose="020B0602020204020303" pitchFamily="34" charset="-79"/>
                          <a:cs typeface="Futura Medium" panose="020B0602020204020303" pitchFamily="34" charset="-79"/>
                        </a:rPr>
                        <a:t>N1</a:t>
                      </a:r>
                      <a:r>
                        <a:rPr lang="fr-FR" dirty="0">
                          <a:latin typeface="Futura Medium" panose="020B0602020204020303" pitchFamily="34" charset="-79"/>
                          <a:cs typeface="Futura Medium" panose="020B0602020204020303" pitchFamily="34" charset="-79"/>
                        </a:rPr>
                        <a:t> : Accumulation d’éléments sans volonté de démonstration</a:t>
                      </a:r>
                    </a:p>
                    <a:p>
                      <a:pPr algn="ctr">
                        <a:lnSpc>
                          <a:spcPct val="110000"/>
                        </a:lnSpc>
                      </a:pPr>
                      <a:r>
                        <a:rPr lang="fr-FR" dirty="0">
                          <a:latin typeface="Futura Medium" panose="020B0602020204020303" pitchFamily="34" charset="-79"/>
                          <a:cs typeface="Futura Medium" panose="020B0602020204020303" pitchFamily="34" charset="-79"/>
                        </a:rPr>
                        <a:t>N2 : Tentative de démonstration, explicitation du « comment » </a:t>
                      </a:r>
                    </a:p>
                    <a:p>
                      <a:pPr algn="ctr">
                        <a:lnSpc>
                          <a:spcPct val="110000"/>
                        </a:lnSpc>
                      </a:pPr>
                      <a:r>
                        <a:rPr lang="fr-FR" dirty="0">
                          <a:latin typeface="Futura Medium" panose="020B0602020204020303" pitchFamily="34" charset="-79"/>
                          <a:cs typeface="Futura Medium" panose="020B0602020204020303" pitchFamily="34" charset="-79"/>
                        </a:rPr>
                        <a:t>N3 : Le « comment » et le « pourquoi » sont clairement énoncés</a:t>
                      </a:r>
                    </a:p>
                  </a:txBody>
                  <a:tcPr anchor="ctr">
                    <a:lnL w="12700" cap="flat" cmpd="sng" algn="ctr">
                      <a:solidFill>
                        <a:schemeClr val="tx1"/>
                      </a:solidFill>
                      <a:prstDash val="solid"/>
                      <a:round/>
                      <a:headEnd type="none" w="med" len="med"/>
                      <a:tailEnd type="none" w="med" len="med"/>
                    </a:lnL>
                    <a:solidFill>
                      <a:schemeClr val="tx2">
                        <a:lumMod val="40000"/>
                        <a:lumOff val="60000"/>
                      </a:schemeClr>
                    </a:solidFill>
                  </a:tcPr>
                </a:tc>
                <a:extLst>
                  <a:ext uri="{0D108BD9-81ED-4DB2-BD59-A6C34878D82A}">
                    <a16:rowId xmlns:a16="http://schemas.microsoft.com/office/drawing/2014/main" val="4469634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dirty="0">
                          <a:latin typeface="Futura Medium" panose="020B0602020204020303" pitchFamily="34" charset="-79"/>
                          <a:cs typeface="Futura Medium" panose="020B0602020204020303" pitchFamily="34" charset="-79"/>
                        </a:rPr>
                        <a:t>Pertinence par rapport au sujet</a:t>
                      </a:r>
                    </a:p>
                  </a:txBody>
                  <a:tcPr anchor="ctr">
                    <a:lnR w="12700" cap="flat" cmpd="sng" algn="ctr">
                      <a:solidFill>
                        <a:schemeClr val="tx1"/>
                      </a:solidFill>
                      <a:prstDash val="solid"/>
                      <a:round/>
                      <a:headEnd type="none" w="med" len="med"/>
                      <a:tailEnd type="none" w="med" len="med"/>
                    </a:lnR>
                  </a:tcPr>
                </a:tc>
                <a:tc>
                  <a:txBody>
                    <a:bodyPr/>
                    <a:lstStyle/>
                    <a:p>
                      <a:pPr algn="ctr">
                        <a:lnSpc>
                          <a:spcPct val="110000"/>
                        </a:lnSpc>
                      </a:pPr>
                      <a:r>
                        <a:rPr lang="fr-FR" dirty="0">
                          <a:latin typeface="Futura Medium" panose="020B0602020204020303" pitchFamily="34" charset="-79"/>
                          <a:cs typeface="Futura Medium" panose="020B0602020204020303" pitchFamily="34" charset="-79"/>
                        </a:rPr>
                        <a:t>N1: termes du sujet absents, histoire générique de l’EPS</a:t>
                      </a:r>
                    </a:p>
                    <a:p>
                      <a:pPr algn="ctr">
                        <a:lnSpc>
                          <a:spcPct val="110000"/>
                        </a:lnSpc>
                      </a:pPr>
                      <a:r>
                        <a:rPr lang="fr-FR" dirty="0">
                          <a:latin typeface="Futura Medium" panose="020B0602020204020303" pitchFamily="34" charset="-79"/>
                          <a:cs typeface="Futura Medium" panose="020B0602020204020303" pitchFamily="34" charset="-79"/>
                        </a:rPr>
                        <a:t>N2 : Réponse implicite, copie qui développe des éléments de réponse mais la mise en lien avec la problématique et les enjeux reste implicite</a:t>
                      </a:r>
                    </a:p>
                    <a:p>
                      <a:pPr algn="ctr">
                        <a:lnSpc>
                          <a:spcPct val="110000"/>
                        </a:lnSpc>
                      </a:pPr>
                      <a:r>
                        <a:rPr lang="fr-FR" dirty="0">
                          <a:latin typeface="Futura Medium" panose="020B0602020204020303" pitchFamily="34" charset="-79"/>
                          <a:cs typeface="Futura Medium" panose="020B0602020204020303" pitchFamily="34" charset="-79"/>
                        </a:rPr>
                        <a:t>N3 : Réponse explicite qui présente et articule des éléments de réponse précisés en lien avec des enjeux et contextes explicités</a:t>
                      </a: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956360522"/>
                  </a:ext>
                </a:extLst>
              </a:tr>
              <a:tr h="37084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fr-FR" sz="2000" dirty="0">
                          <a:latin typeface="Futura Medium" panose="020B0602020204020303" pitchFamily="34" charset="-79"/>
                          <a:cs typeface="Futura Medium" panose="020B0602020204020303" pitchFamily="34" charset="-79"/>
                        </a:rPr>
                        <a:t>Syntaxe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dirty="0">
                          <a:latin typeface="Futura Medium" panose="020B0602020204020303" pitchFamily="34" charset="-79"/>
                          <a:cs typeface="Futura Medium" panose="020B0602020204020303" pitchFamily="34" charset="-79"/>
                        </a:rPr>
                        <a:t>Fluidité</a:t>
                      </a:r>
                    </a:p>
                  </a:txBody>
                  <a:tcPr anchor="ctr">
                    <a:lnR w="12700" cap="flat" cmpd="sng" algn="ctr">
                      <a:solidFill>
                        <a:schemeClr val="tx1"/>
                      </a:solidFill>
                      <a:prstDash val="solid"/>
                      <a:round/>
                      <a:headEnd type="none" w="med" len="med"/>
                      <a:tailEnd type="none" w="med" len="med"/>
                    </a:lnR>
                    <a:solidFill>
                      <a:schemeClr val="tx2">
                        <a:lumMod val="20000"/>
                        <a:lumOff val="80000"/>
                      </a:schemeClr>
                    </a:solidFill>
                  </a:tcPr>
                </a:tc>
                <a:tc>
                  <a:txBody>
                    <a:bodyPr/>
                    <a:lstStyle/>
                    <a:p>
                      <a:pPr algn="ctr">
                        <a:lnSpc>
                          <a:spcPct val="110000"/>
                        </a:lnSpc>
                      </a:pPr>
                      <a:r>
                        <a:rPr lang="fr-FR" dirty="0">
                          <a:latin typeface="Futura Medium" panose="020B0602020204020303" pitchFamily="34" charset="-79"/>
                          <a:cs typeface="Futura Medium" panose="020B0602020204020303" pitchFamily="34" charset="-79"/>
                        </a:rPr>
                        <a:t>N1 : Difficulté de compréhension, relectures nécessaires</a:t>
                      </a:r>
                    </a:p>
                    <a:p>
                      <a:pPr algn="ctr">
                        <a:lnSpc>
                          <a:spcPct val="110000"/>
                        </a:lnSpc>
                      </a:pPr>
                      <a:r>
                        <a:rPr lang="fr-FR" dirty="0">
                          <a:latin typeface="Futura Medium" panose="020B0602020204020303" pitchFamily="34" charset="-79"/>
                          <a:cs typeface="Futura Medium" panose="020B0602020204020303" pitchFamily="34" charset="-79"/>
                        </a:rPr>
                        <a:t>N2 : Rédaction claire mais difficulté à articuler les idées</a:t>
                      </a:r>
                    </a:p>
                    <a:p>
                      <a:pPr algn="ctr">
                        <a:lnSpc>
                          <a:spcPct val="110000"/>
                        </a:lnSpc>
                      </a:pPr>
                      <a:r>
                        <a:rPr lang="fr-FR" dirty="0">
                          <a:latin typeface="Futura Medium" panose="020B0602020204020303" pitchFamily="34" charset="-79"/>
                          <a:cs typeface="Futura Medium" panose="020B0602020204020303" pitchFamily="34" charset="-79"/>
                        </a:rPr>
                        <a:t>N3 : Les idées sont articulées et enchaînées de façon fluide et logique</a:t>
                      </a:r>
                    </a:p>
                  </a:txBody>
                  <a:tcPr anchor="ctr">
                    <a:lnL w="12700" cap="flat" cmpd="sng" algn="ctr">
                      <a:solidFill>
                        <a:schemeClr val="tx1"/>
                      </a:solidFill>
                      <a:prstDash val="solid"/>
                      <a:round/>
                      <a:headEnd type="none" w="med" len="med"/>
                      <a:tailEnd type="none" w="med" len="med"/>
                    </a:lnL>
                    <a:solidFill>
                      <a:schemeClr val="tx2">
                        <a:lumMod val="20000"/>
                        <a:lumOff val="80000"/>
                      </a:schemeClr>
                    </a:solidFill>
                  </a:tcPr>
                </a:tc>
                <a:extLst>
                  <a:ext uri="{0D108BD9-81ED-4DB2-BD59-A6C34878D82A}">
                    <a16:rowId xmlns:a16="http://schemas.microsoft.com/office/drawing/2014/main" val="1411610457"/>
                  </a:ext>
                </a:extLst>
              </a:tr>
            </a:tbl>
          </a:graphicData>
        </a:graphic>
      </p:graphicFrame>
      <p:sp>
        <p:nvSpPr>
          <p:cNvPr id="6" name="Ellipse 5">
            <a:extLst>
              <a:ext uri="{FF2B5EF4-FFF2-40B4-BE49-F238E27FC236}">
                <a16:creationId xmlns:a16="http://schemas.microsoft.com/office/drawing/2014/main" id="{771E90CA-BF64-144F-9A96-DEB4E1A6E458}"/>
              </a:ext>
            </a:extLst>
          </p:cNvPr>
          <p:cNvSpPr/>
          <p:nvPr/>
        </p:nvSpPr>
        <p:spPr>
          <a:xfrm>
            <a:off x="663898" y="4689678"/>
            <a:ext cx="1352926" cy="853440"/>
          </a:xfrm>
          <a:prstGeom prst="ellipse">
            <a:avLst/>
          </a:prstGeom>
          <a:solidFill>
            <a:schemeClr val="accent5">
              <a:lumMod val="40000"/>
              <a:lumOff val="60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fr-FR" b="1" dirty="0">
                <a:solidFill>
                  <a:schemeClr val="tx1"/>
                </a:solidFill>
                <a:latin typeface="FUTURA MEDIUM" panose="020B0602020204020303" pitchFamily="34" charset="-79"/>
                <a:cs typeface="FUTURA MEDIUM" panose="020B0602020204020303" pitchFamily="34" charset="-79"/>
              </a:rPr>
              <a:t>Fond</a:t>
            </a:r>
            <a:endParaRPr lang="fr-FR" sz="1050" b="1" dirty="0">
              <a:solidFill>
                <a:schemeClr val="tx1"/>
              </a:solidFill>
              <a:latin typeface="FUTURA MEDIUM" panose="020B0602020204020303" pitchFamily="34" charset="-79"/>
              <a:cs typeface="FUTURA MEDIUM" panose="020B0602020204020303" pitchFamily="34" charset="-79"/>
            </a:endParaRPr>
          </a:p>
        </p:txBody>
      </p:sp>
      <p:sp>
        <p:nvSpPr>
          <p:cNvPr id="7" name="Ellipse 6">
            <a:extLst>
              <a:ext uri="{FF2B5EF4-FFF2-40B4-BE49-F238E27FC236}">
                <a16:creationId xmlns:a16="http://schemas.microsoft.com/office/drawing/2014/main" id="{06961C31-4AF5-814C-B91E-3D92C3F3D1C6}"/>
              </a:ext>
            </a:extLst>
          </p:cNvPr>
          <p:cNvSpPr/>
          <p:nvPr/>
        </p:nvSpPr>
        <p:spPr>
          <a:xfrm>
            <a:off x="663898" y="5769685"/>
            <a:ext cx="1352926" cy="853440"/>
          </a:xfrm>
          <a:prstGeom prst="ellipse">
            <a:avLst/>
          </a:prstGeom>
          <a:solidFill>
            <a:schemeClr val="accent1">
              <a:lumMod val="40000"/>
              <a:lumOff val="60000"/>
            </a:schemeClr>
          </a:solidFill>
          <a:ln>
            <a:solidFill>
              <a:schemeClr val="tx1"/>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fr-FR" b="1" dirty="0">
                <a:solidFill>
                  <a:schemeClr val="tx1"/>
                </a:solidFill>
                <a:latin typeface="FUTURA MEDIUM" panose="020B0602020204020303" pitchFamily="34" charset="-79"/>
                <a:cs typeface="FUTURA MEDIUM" panose="020B0602020204020303" pitchFamily="34" charset="-79"/>
              </a:rPr>
              <a:t>Forme</a:t>
            </a:r>
          </a:p>
        </p:txBody>
      </p:sp>
      <p:sp>
        <p:nvSpPr>
          <p:cNvPr id="8" name="Ellipse 7">
            <a:extLst>
              <a:ext uri="{FF2B5EF4-FFF2-40B4-BE49-F238E27FC236}">
                <a16:creationId xmlns:a16="http://schemas.microsoft.com/office/drawing/2014/main" id="{32253B0A-1270-8413-AC4F-C3EC63CD8F90}"/>
              </a:ext>
            </a:extLst>
          </p:cNvPr>
          <p:cNvSpPr/>
          <p:nvPr/>
        </p:nvSpPr>
        <p:spPr>
          <a:xfrm>
            <a:off x="494683" y="3556718"/>
            <a:ext cx="1691355" cy="853440"/>
          </a:xfrm>
          <a:prstGeom prst="ellipse">
            <a:avLst/>
          </a:prstGeom>
          <a:solidFill>
            <a:srgbClr val="DAE3F3"/>
          </a:solidFill>
        </p:spPr>
        <p:style>
          <a:lnRef idx="1">
            <a:schemeClr val="dk1"/>
          </a:lnRef>
          <a:fillRef idx="2">
            <a:schemeClr val="dk1"/>
          </a:fillRef>
          <a:effectRef idx="1">
            <a:schemeClr val="dk1"/>
          </a:effectRef>
          <a:fontRef idx="minor">
            <a:schemeClr val="dk1"/>
          </a:fontRef>
        </p:style>
        <p:txBody>
          <a:bodyPr rtlCol="0" anchor="ctr"/>
          <a:lstStyle/>
          <a:p>
            <a:pPr algn="ctr"/>
            <a:r>
              <a:rPr lang="fr-FR" b="1" dirty="0">
                <a:solidFill>
                  <a:schemeClr val="tx1"/>
                </a:solidFill>
                <a:latin typeface="FUTURA MEDIUM" panose="020B0602020204020303" pitchFamily="34" charset="-79"/>
                <a:cs typeface="FUTURA MEDIUM" panose="020B0602020204020303" pitchFamily="34" charset="-79"/>
              </a:rPr>
              <a:t>Méthodo</a:t>
            </a:r>
            <a:endParaRPr lang="fr-FR" sz="1700" b="1" dirty="0">
              <a:solidFill>
                <a:schemeClr val="tx1"/>
              </a:solidFill>
              <a:latin typeface="FUTURA MEDIUM" panose="020B0602020204020303" pitchFamily="34" charset="-79"/>
              <a:cs typeface="FUTURA MEDIUM" panose="020B0602020204020303" pitchFamily="34" charset="-79"/>
            </a:endParaRPr>
          </a:p>
        </p:txBody>
      </p:sp>
      <p:sp>
        <p:nvSpPr>
          <p:cNvPr id="4" name="Bulle ronde 3">
            <a:extLst>
              <a:ext uri="{FF2B5EF4-FFF2-40B4-BE49-F238E27FC236}">
                <a16:creationId xmlns:a16="http://schemas.microsoft.com/office/drawing/2014/main" id="{4A5C26B2-D8B2-F29F-7365-B67FD92DB053}"/>
              </a:ext>
            </a:extLst>
          </p:cNvPr>
          <p:cNvSpPr/>
          <p:nvPr/>
        </p:nvSpPr>
        <p:spPr>
          <a:xfrm>
            <a:off x="101914" y="584803"/>
            <a:ext cx="3491291" cy="1511674"/>
          </a:xfrm>
          <a:prstGeom prst="wedgeEllipseCallout">
            <a:avLst>
              <a:gd name="adj1" fmla="val 20189"/>
              <a:gd name="adj2" fmla="val 77104"/>
            </a:avLst>
          </a:prstGeom>
          <a:solidFill>
            <a:schemeClr val="bg1"/>
          </a:solidFill>
          <a:ln w="38100">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dirty="0">
                <a:solidFill>
                  <a:schemeClr val="tx1"/>
                </a:solidFill>
                <a:latin typeface="Futura Medium" panose="020B0602020204020303" pitchFamily="34" charset="-79"/>
                <a:cs typeface="Futura Medium" panose="020B0602020204020303" pitchFamily="34" charset="-79"/>
              </a:rPr>
              <a:t>Objectif : évaluer le niveau d’argumentation</a:t>
            </a:r>
          </a:p>
        </p:txBody>
      </p:sp>
    </p:spTree>
    <p:extLst>
      <p:ext uri="{BB962C8B-B14F-4D97-AF65-F5344CB8AC3E}">
        <p14:creationId xmlns:p14="http://schemas.microsoft.com/office/powerpoint/2010/main" val="16157787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C3DA03B-2027-B806-FC8E-D481B98B18B9}"/>
              </a:ext>
            </a:extLst>
          </p:cNvPr>
          <p:cNvSpPr/>
          <p:nvPr/>
        </p:nvSpPr>
        <p:spPr>
          <a:xfrm>
            <a:off x="-200628" y="73895"/>
            <a:ext cx="12593255" cy="51393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i="1" strike="noStrike" spc="-1" dirty="0">
                <a:solidFill>
                  <a:schemeClr val="accent1">
                    <a:lumMod val="50000"/>
                  </a:schemeClr>
                </a:solidFill>
                <a:latin typeface="FUTURA MEDIUM" panose="020B0602020204020303" pitchFamily="34" charset="-79"/>
                <a:cs typeface="FUTURA MEDIUM" panose="020B0602020204020303" pitchFamily="34" charset="-79"/>
              </a:rPr>
              <a:t>Copie « 962 » -</a:t>
            </a:r>
            <a:endParaRPr lang="fr-FR" sz="3200" b="1" i="1" dirty="0">
              <a:solidFill>
                <a:schemeClr val="accent1">
                  <a:lumMod val="50000"/>
                </a:schemeClr>
              </a:solidFill>
              <a:latin typeface="FUTURA MEDIUM" panose="020B0602020204020303" pitchFamily="34" charset="-79"/>
              <a:cs typeface="FUTURA MEDIUM" panose="020B0602020204020303" pitchFamily="34" charset="-79"/>
            </a:endParaRPr>
          </a:p>
        </p:txBody>
      </p:sp>
      <p:pic>
        <p:nvPicPr>
          <p:cNvPr id="5" name="Image 4">
            <a:extLst>
              <a:ext uri="{FF2B5EF4-FFF2-40B4-BE49-F238E27FC236}">
                <a16:creationId xmlns:a16="http://schemas.microsoft.com/office/drawing/2014/main" id="{B5173541-0FCC-D5D6-E3CF-4905BCF934CE}"/>
              </a:ext>
            </a:extLst>
          </p:cNvPr>
          <p:cNvPicPr>
            <a:picLocks noChangeAspect="1"/>
          </p:cNvPicPr>
          <p:nvPr/>
        </p:nvPicPr>
        <p:blipFill>
          <a:blip r:embed="rId3"/>
          <a:stretch>
            <a:fillRect/>
          </a:stretch>
        </p:blipFill>
        <p:spPr>
          <a:xfrm>
            <a:off x="145469" y="1058778"/>
            <a:ext cx="11760103" cy="4684295"/>
          </a:xfrm>
          <a:prstGeom prst="rect">
            <a:avLst/>
          </a:prstGeom>
        </p:spPr>
      </p:pic>
    </p:spTree>
    <p:extLst>
      <p:ext uri="{BB962C8B-B14F-4D97-AF65-F5344CB8AC3E}">
        <p14:creationId xmlns:p14="http://schemas.microsoft.com/office/powerpoint/2010/main" val="22330334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62D790-49DB-B4DF-9355-579BCF1DA471}"/>
              </a:ext>
            </a:extLst>
          </p:cNvPr>
          <p:cNvSpPr/>
          <p:nvPr/>
        </p:nvSpPr>
        <p:spPr>
          <a:xfrm>
            <a:off x="-200628" y="73895"/>
            <a:ext cx="12593255" cy="51393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i="1" strike="noStrike" spc="-1" dirty="0">
                <a:solidFill>
                  <a:schemeClr val="accent1">
                    <a:lumMod val="50000"/>
                  </a:schemeClr>
                </a:solidFill>
                <a:latin typeface="FUTURA MEDIUM" panose="020B0602020204020303" pitchFamily="34" charset="-79"/>
                <a:cs typeface="FUTURA MEDIUM" panose="020B0602020204020303" pitchFamily="34" charset="-79"/>
              </a:rPr>
              <a:t>Copie 655</a:t>
            </a:r>
            <a:endParaRPr lang="fr-FR" sz="3200" b="1" i="1" dirty="0">
              <a:solidFill>
                <a:schemeClr val="accent1">
                  <a:lumMod val="50000"/>
                </a:schemeClr>
              </a:solidFill>
              <a:latin typeface="FUTURA MEDIUM" panose="020B0602020204020303" pitchFamily="34" charset="-79"/>
              <a:cs typeface="FUTURA MEDIUM" panose="020B0602020204020303" pitchFamily="34" charset="-79"/>
            </a:endParaRPr>
          </a:p>
        </p:txBody>
      </p:sp>
      <p:pic>
        <p:nvPicPr>
          <p:cNvPr id="5" name="Image 4">
            <a:extLst>
              <a:ext uri="{FF2B5EF4-FFF2-40B4-BE49-F238E27FC236}">
                <a16:creationId xmlns:a16="http://schemas.microsoft.com/office/drawing/2014/main" id="{34C49C4E-E867-38A8-299E-90992FB1F2FF}"/>
              </a:ext>
            </a:extLst>
          </p:cNvPr>
          <p:cNvPicPr>
            <a:picLocks noChangeAspect="1"/>
          </p:cNvPicPr>
          <p:nvPr/>
        </p:nvPicPr>
        <p:blipFill>
          <a:blip r:embed="rId3"/>
          <a:stretch>
            <a:fillRect/>
          </a:stretch>
        </p:blipFill>
        <p:spPr>
          <a:xfrm>
            <a:off x="3059167" y="483615"/>
            <a:ext cx="6534012" cy="6337254"/>
          </a:xfrm>
          <a:prstGeom prst="rect">
            <a:avLst/>
          </a:prstGeom>
        </p:spPr>
      </p:pic>
    </p:spTree>
    <p:extLst>
      <p:ext uri="{BB962C8B-B14F-4D97-AF65-F5344CB8AC3E}">
        <p14:creationId xmlns:p14="http://schemas.microsoft.com/office/powerpoint/2010/main" val="3805850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TextShape 2"/>
          <p:cNvSpPr txBox="1"/>
          <p:nvPr/>
        </p:nvSpPr>
        <p:spPr>
          <a:xfrm>
            <a:off x="123434" y="937168"/>
            <a:ext cx="10492477" cy="1202209"/>
          </a:xfrm>
          <a:prstGeom prst="rect">
            <a:avLst/>
          </a:prstGeom>
          <a:noFill/>
          <a:ln w="0">
            <a:noFill/>
          </a:ln>
        </p:spPr>
        <p:txBody>
          <a:bodyPr>
            <a:noAutofit/>
          </a:bodyPr>
          <a:lstStyle/>
          <a:p>
            <a:pPr>
              <a:spcAft>
                <a:spcPts val="300"/>
              </a:spcAft>
            </a:pPr>
            <a:r>
              <a:rPr lang="fr-FR" sz="3000" b="1" i="1" spc="-1" dirty="0">
                <a:latin typeface="FUTURA MEDIUM" panose="020B0602020204020303" pitchFamily="34" charset="-79"/>
                <a:cs typeface="FUTURA MEDIUM" panose="020B0602020204020303" pitchFamily="34" charset="-79"/>
              </a:rPr>
              <a:t>U</a:t>
            </a:r>
            <a:r>
              <a:rPr lang="fr-FR" sz="3000" b="1" i="1" strike="noStrike" spc="-1" dirty="0">
                <a:latin typeface="FUTURA MEDIUM" panose="020B0602020204020303" pitchFamily="34" charset="-79"/>
                <a:cs typeface="FUTURA MEDIUM" panose="020B0602020204020303" pitchFamily="34" charset="-79"/>
              </a:rPr>
              <a:t>ne année de M2 dense, complexe, intense…</a:t>
            </a:r>
          </a:p>
          <a:p>
            <a:r>
              <a:rPr lang="fr-FR" sz="3000" b="0" strike="noStrike" spc="-1" dirty="0">
                <a:uFill>
                  <a:solidFill>
                    <a:schemeClr val="accent1">
                      <a:lumMod val="75000"/>
                    </a:schemeClr>
                  </a:solidFill>
                </a:uFill>
                <a:latin typeface="Futura Medium" panose="020B0602020204020303" pitchFamily="34" charset="-79"/>
                <a:cs typeface="Futura Medium" panose="020B0602020204020303" pitchFamily="34" charset="-79"/>
              </a:rPr>
              <a:t>Mais quelques pistes pour :</a:t>
            </a:r>
            <a:endParaRPr lang="fr-FR" sz="3000" b="0" strike="noStrike" spc="-1" dirty="0">
              <a:latin typeface="Futura Medium" panose="020B0602020204020303" pitchFamily="34" charset="-79"/>
              <a:cs typeface="Futura Medium" panose="020B0602020204020303" pitchFamily="34" charset="-79"/>
            </a:endParaRPr>
          </a:p>
        </p:txBody>
      </p:sp>
      <p:sp>
        <p:nvSpPr>
          <p:cNvPr id="3" name="Rectangle : coins arrondis 2">
            <a:extLst>
              <a:ext uri="{FF2B5EF4-FFF2-40B4-BE49-F238E27FC236}">
                <a16:creationId xmlns:a16="http://schemas.microsoft.com/office/drawing/2014/main" id="{582CF284-459B-04CA-9ECF-DD3DF0151802}"/>
              </a:ext>
            </a:extLst>
          </p:cNvPr>
          <p:cNvSpPr/>
          <p:nvPr/>
        </p:nvSpPr>
        <p:spPr>
          <a:xfrm>
            <a:off x="4152000" y="2136913"/>
            <a:ext cx="3888000" cy="4423839"/>
          </a:xfrm>
          <a:prstGeom prst="roundRect">
            <a:avLst/>
          </a:prstGeom>
          <a:ln w="19050">
            <a:solidFill>
              <a:srgbClr val="A91E4F"/>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12000"/>
              </a:lnSpc>
              <a:spcAft>
                <a:spcPts val="1200"/>
              </a:spcAft>
            </a:pPr>
            <a:r>
              <a:rPr lang="fr-FR" sz="2600" b="1" dirty="0">
                <a:latin typeface="Futura Condensed ExtraBold" panose="020B0602020204020303" pitchFamily="34" charset="-79"/>
                <a:cs typeface="Futura Condensed ExtraBold" panose="020B0602020204020303" pitchFamily="34" charset="-79"/>
              </a:rPr>
              <a:t>Gagner du </a:t>
            </a:r>
            <a:r>
              <a:rPr lang="fr-FR" sz="2600" b="1" dirty="0">
                <a:solidFill>
                  <a:srgbClr val="A91E4F"/>
                </a:solidFill>
                <a:latin typeface="Futura Condensed ExtraBold" panose="020B0602020204020303" pitchFamily="34" charset="-79"/>
                <a:cs typeface="Futura Condensed ExtraBold" panose="020B0602020204020303" pitchFamily="34" charset="-79"/>
              </a:rPr>
              <a:t>temps</a:t>
            </a:r>
          </a:p>
          <a:p>
            <a:pPr marL="342900" indent="-342900">
              <a:lnSpc>
                <a:spcPct val="112000"/>
              </a:lnSpc>
              <a:spcAft>
                <a:spcPts val="600"/>
              </a:spcAft>
              <a:buFont typeface="Arial" panose="020B0604020202020204" pitchFamily="34" charset="0"/>
              <a:buChar char="•"/>
            </a:pPr>
            <a:r>
              <a:rPr lang="fr-FR" sz="1950" dirty="0">
                <a:solidFill>
                  <a:schemeClr val="tx1"/>
                </a:solidFill>
                <a:latin typeface="Futura Medium" panose="020B0602020204020303" pitchFamily="34" charset="-79"/>
                <a:cs typeface="Futura Medium" panose="020B0602020204020303" pitchFamily="34" charset="-79"/>
              </a:rPr>
              <a:t>S’obliger à </a:t>
            </a:r>
            <a:r>
              <a:rPr lang="fr-FR" sz="1950" b="1" dirty="0">
                <a:solidFill>
                  <a:srgbClr val="44546A"/>
                </a:solidFill>
                <a:latin typeface="Futura Medium" panose="020B0602020204020303" pitchFamily="34" charset="-79"/>
                <a:cs typeface="Futura Medium" panose="020B0602020204020303" pitchFamily="34" charset="-79"/>
              </a:rPr>
              <a:t>faire des choix </a:t>
            </a:r>
            <a:r>
              <a:rPr lang="fr-FR" sz="1950" dirty="0">
                <a:solidFill>
                  <a:schemeClr val="tx1"/>
                </a:solidFill>
                <a:latin typeface="Futura Medium" panose="020B0602020204020303" pitchFamily="34" charset="-79"/>
                <a:cs typeface="Futura Medium" panose="020B0602020204020303" pitchFamily="34" charset="-79"/>
              </a:rPr>
              <a:t>et à </a:t>
            </a:r>
            <a:r>
              <a:rPr lang="fr-FR" sz="1950" b="1" dirty="0">
                <a:solidFill>
                  <a:srgbClr val="44546A"/>
                </a:solidFill>
                <a:latin typeface="Futura Medium" panose="020B0602020204020303" pitchFamily="34" charset="-79"/>
                <a:cs typeface="Futura Medium" panose="020B0602020204020303" pitchFamily="34" charset="-79"/>
              </a:rPr>
              <a:t>organiser son temps </a:t>
            </a:r>
            <a:r>
              <a:rPr lang="fr-FR" sz="1950" dirty="0">
                <a:solidFill>
                  <a:schemeClr val="tx1"/>
                </a:solidFill>
                <a:latin typeface="Futura Medium" panose="020B0602020204020303" pitchFamily="34" charset="-79"/>
                <a:cs typeface="Futura Medium" panose="020B0602020204020303" pitchFamily="34" charset="-79"/>
              </a:rPr>
              <a:t>et son travail</a:t>
            </a:r>
          </a:p>
          <a:p>
            <a:pPr marL="342900" indent="-342900">
              <a:lnSpc>
                <a:spcPct val="112000"/>
              </a:lnSpc>
              <a:spcAft>
                <a:spcPts val="600"/>
              </a:spcAft>
              <a:buFont typeface="Arial" panose="020B0604020202020204" pitchFamily="34" charset="0"/>
              <a:buChar char="•"/>
            </a:pPr>
            <a:r>
              <a:rPr lang="fr-FR" sz="1950" dirty="0">
                <a:solidFill>
                  <a:schemeClr val="tx1"/>
                </a:solidFill>
                <a:latin typeface="Futura Medium" panose="020B0602020204020303" pitchFamily="34" charset="-79"/>
                <a:cs typeface="Futura Medium" panose="020B0602020204020303" pitchFamily="34" charset="-79"/>
              </a:rPr>
              <a:t>S’entraîner à travailler en </a:t>
            </a:r>
            <a:r>
              <a:rPr lang="fr-FR" sz="1950" b="1" dirty="0">
                <a:solidFill>
                  <a:srgbClr val="44546A"/>
                </a:solidFill>
                <a:latin typeface="Futura Medium" panose="020B0602020204020303" pitchFamily="34" charset="-79"/>
                <a:cs typeface="Futura Medium" panose="020B0602020204020303" pitchFamily="34" charset="-79"/>
              </a:rPr>
              <a:t>temps limité </a:t>
            </a:r>
            <a:r>
              <a:rPr lang="fr-FR" sz="1950" dirty="0">
                <a:solidFill>
                  <a:schemeClr val="tx1"/>
                </a:solidFill>
                <a:latin typeface="Futura Medium" panose="020B0602020204020303" pitchFamily="34" charset="-79"/>
                <a:cs typeface="Futura Medium" panose="020B0602020204020303" pitchFamily="34" charset="-79"/>
              </a:rPr>
              <a:t>: </a:t>
            </a:r>
            <a:r>
              <a:rPr lang="fr-FR" sz="1950" i="1" dirty="0">
                <a:solidFill>
                  <a:schemeClr val="tx1"/>
                </a:solidFill>
                <a:latin typeface="Futura Medium" panose="020B0602020204020303" pitchFamily="34" charset="-79"/>
                <a:cs typeface="Futura Medium" panose="020B0602020204020303" pitchFamily="34" charset="-79"/>
              </a:rPr>
              <a:t>analyse de sujets, rédaction…</a:t>
            </a:r>
          </a:p>
          <a:p>
            <a:pPr marL="342900" indent="-342900">
              <a:lnSpc>
                <a:spcPct val="112000"/>
              </a:lnSpc>
              <a:spcAft>
                <a:spcPts val="600"/>
              </a:spcAft>
              <a:buFont typeface="Arial" panose="020B0604020202020204" pitchFamily="34" charset="0"/>
              <a:buChar char="•"/>
            </a:pPr>
            <a:r>
              <a:rPr lang="fr-FR" sz="1950" b="1" dirty="0">
                <a:solidFill>
                  <a:srgbClr val="44546A"/>
                </a:solidFill>
                <a:latin typeface="Futura Medium" panose="020B0602020204020303" pitchFamily="34" charset="-79"/>
                <a:cs typeface="Futura Medium" panose="020B0602020204020303" pitchFamily="34" charset="-79"/>
              </a:rPr>
              <a:t>Organiser</a:t>
            </a:r>
            <a:r>
              <a:rPr lang="fr-FR" sz="1950" dirty="0">
                <a:solidFill>
                  <a:schemeClr val="tx1"/>
                </a:solidFill>
                <a:latin typeface="Futura Medium" panose="020B0602020204020303" pitchFamily="34" charset="-79"/>
                <a:cs typeface="Futura Medium" panose="020B0602020204020303" pitchFamily="34" charset="-79"/>
              </a:rPr>
              <a:t> ses connaissances : </a:t>
            </a:r>
            <a:r>
              <a:rPr lang="fr-FR" sz="1950" i="1" dirty="0">
                <a:solidFill>
                  <a:schemeClr val="tx1"/>
                </a:solidFill>
                <a:latin typeface="Futura Medium" panose="020B0602020204020303" pitchFamily="34" charset="-79"/>
                <a:cs typeface="Futura Medium" panose="020B0602020204020303" pitchFamily="34" charset="-79"/>
              </a:rPr>
              <a:t>CM, articles, actualités.. </a:t>
            </a:r>
            <a:r>
              <a:rPr lang="fr-FR" sz="1950" dirty="0">
                <a:solidFill>
                  <a:schemeClr val="tx1"/>
                </a:solidFill>
                <a:latin typeface="Futura Medium" panose="020B0602020204020303" pitchFamily="34" charset="-79"/>
                <a:cs typeface="Futura Medium" panose="020B0602020204020303" pitchFamily="34" charset="-79"/>
              </a:rPr>
              <a:t>; pour une exploitation rapide</a:t>
            </a:r>
            <a:endParaRPr lang="fr-FR" sz="1950" i="1" dirty="0">
              <a:solidFill>
                <a:schemeClr val="tx1"/>
              </a:solidFill>
              <a:latin typeface="Futura Medium" panose="020B0602020204020303" pitchFamily="34" charset="-79"/>
              <a:cs typeface="Futura Medium" panose="020B0602020204020303" pitchFamily="34" charset="-79"/>
            </a:endParaRPr>
          </a:p>
        </p:txBody>
      </p:sp>
      <p:sp>
        <p:nvSpPr>
          <p:cNvPr id="6" name="Rectangle : coins arrondis 5">
            <a:extLst>
              <a:ext uri="{FF2B5EF4-FFF2-40B4-BE49-F238E27FC236}">
                <a16:creationId xmlns:a16="http://schemas.microsoft.com/office/drawing/2014/main" id="{24C92319-2217-7BDF-6520-61ABC68B5F46}"/>
              </a:ext>
            </a:extLst>
          </p:cNvPr>
          <p:cNvSpPr/>
          <p:nvPr/>
        </p:nvSpPr>
        <p:spPr>
          <a:xfrm>
            <a:off x="8173785" y="1481070"/>
            <a:ext cx="3888000" cy="5079682"/>
          </a:xfrm>
          <a:prstGeom prst="roundRect">
            <a:avLst/>
          </a:prstGeom>
          <a:ln w="19050">
            <a:solidFill>
              <a:srgbClr val="A91E4F"/>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12000"/>
              </a:lnSpc>
            </a:pPr>
            <a:r>
              <a:rPr lang="fr-FR" sz="2600" b="1" dirty="0">
                <a:latin typeface="Futura Condensed ExtraBold" panose="020B0602020204020303" pitchFamily="34" charset="-79"/>
                <a:cs typeface="Futura Condensed ExtraBold" panose="020B0602020204020303" pitchFamily="34" charset="-79"/>
              </a:rPr>
              <a:t>Gagner en </a:t>
            </a:r>
          </a:p>
          <a:p>
            <a:pPr algn="ctr">
              <a:lnSpc>
                <a:spcPct val="112000"/>
              </a:lnSpc>
              <a:spcAft>
                <a:spcPts val="1200"/>
              </a:spcAft>
            </a:pPr>
            <a:r>
              <a:rPr lang="fr-FR" sz="2600" b="1" dirty="0">
                <a:solidFill>
                  <a:srgbClr val="A91E4F"/>
                </a:solidFill>
                <a:latin typeface="Futura Condensed ExtraBold" panose="020B0602020204020303" pitchFamily="34" charset="-79"/>
                <a:cs typeface="Futura Condensed ExtraBold" panose="020B0602020204020303" pitchFamily="34" charset="-79"/>
              </a:rPr>
              <a:t>qualité de travail</a:t>
            </a:r>
          </a:p>
          <a:p>
            <a:pPr marL="342900" indent="-342900" algn="ctr">
              <a:lnSpc>
                <a:spcPct val="112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Exploiter le </a:t>
            </a:r>
            <a:r>
              <a:rPr lang="fr-FR" sz="2000" b="1" u="sng" dirty="0">
                <a:solidFill>
                  <a:srgbClr val="44546A"/>
                </a:solidFill>
                <a:latin typeface="Futura Medium" panose="020B0602020204020303" pitchFamily="34" charset="-79"/>
                <a:cs typeface="Futura Medium" panose="020B0602020204020303" pitchFamily="34" charset="-79"/>
              </a:rPr>
              <a:t>collectif</a:t>
            </a:r>
            <a:r>
              <a:rPr lang="fr-FR" sz="2000" dirty="0">
                <a:latin typeface="Futura Medium" panose="020B0602020204020303" pitchFamily="34" charset="-79"/>
                <a:cs typeface="Futura Medium" panose="020B0602020204020303" pitchFamily="34" charset="-79"/>
              </a:rPr>
              <a:t> : </a:t>
            </a:r>
            <a:r>
              <a:rPr lang="fr-FR" sz="2000" i="1" dirty="0">
                <a:latin typeface="Futura Medium" panose="020B0602020204020303" pitchFamily="34" charset="-79"/>
                <a:cs typeface="Futura Medium" panose="020B0602020204020303" pitchFamily="34" charset="-79"/>
              </a:rPr>
              <a:t>résumés, lecture, synthèses…</a:t>
            </a:r>
          </a:p>
          <a:p>
            <a:pPr marL="342900" indent="-342900" algn="ctr">
              <a:lnSpc>
                <a:spcPct val="112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Éviter le piège de </a:t>
            </a:r>
            <a:r>
              <a:rPr lang="fr-FR" sz="2000" dirty="0">
                <a:solidFill>
                  <a:srgbClr val="44546A"/>
                </a:solidFill>
                <a:latin typeface="Futura Medium" panose="020B0602020204020303" pitchFamily="34" charset="-79"/>
                <a:cs typeface="Futura Medium" panose="020B0602020204020303" pitchFamily="34" charset="-79"/>
              </a:rPr>
              <a:t>l’accumulation des  </a:t>
            </a:r>
            <a:r>
              <a:rPr lang="fr-FR" sz="2000" b="1" dirty="0">
                <a:solidFill>
                  <a:srgbClr val="44546A"/>
                </a:solidFill>
                <a:latin typeface="Futura Medium" panose="020B0602020204020303" pitchFamily="34" charset="-79"/>
                <a:cs typeface="Futura Medium" panose="020B0602020204020303" pitchFamily="34" charset="-79"/>
              </a:rPr>
              <a:t>connaissances</a:t>
            </a:r>
            <a:r>
              <a:rPr lang="fr-FR" sz="2000" dirty="0">
                <a:latin typeface="Futura Medium" panose="020B0602020204020303" pitchFamily="34" charset="-79"/>
                <a:cs typeface="Futura Medium" panose="020B0602020204020303" pitchFamily="34" charset="-79"/>
              </a:rPr>
              <a:t> : </a:t>
            </a:r>
            <a:r>
              <a:rPr lang="fr-FR" sz="2000" i="1" dirty="0">
                <a:latin typeface="Futura Medium" panose="020B0602020204020303" pitchFamily="34" charset="-79"/>
                <a:cs typeface="Futura Medium" panose="020B0602020204020303" pitchFamily="34" charset="-79"/>
              </a:rPr>
              <a:t>apprendre à exploiter ce que l’on a « en stock »</a:t>
            </a:r>
            <a:endParaRPr lang="fr-FR" sz="2000" dirty="0">
              <a:latin typeface="Futura Medium" panose="020B0602020204020303" pitchFamily="34" charset="-79"/>
              <a:cs typeface="Futura Medium" panose="020B0602020204020303" pitchFamily="34" charset="-79"/>
            </a:endParaRPr>
          </a:p>
          <a:p>
            <a:pPr marL="342900" indent="-342900" algn="ctr">
              <a:lnSpc>
                <a:spcPct val="112000"/>
              </a:lnSpc>
              <a:spcAft>
                <a:spcPts val="600"/>
              </a:spcAft>
              <a:buFont typeface="Arial" panose="020B0604020202020204" pitchFamily="34" charset="0"/>
              <a:buChar char="•"/>
            </a:pPr>
            <a:r>
              <a:rPr lang="fr-FR" sz="2000" u="sng" dirty="0">
                <a:latin typeface="Futura Medium" panose="020B0602020204020303" pitchFamily="34" charset="-79"/>
                <a:cs typeface="Futura Medium" panose="020B0602020204020303" pitchFamily="34" charset="-79"/>
              </a:rPr>
              <a:t>Lire, évaluer des </a:t>
            </a:r>
            <a:r>
              <a:rPr lang="fr-FR" sz="2000" b="1" u="sng" dirty="0">
                <a:solidFill>
                  <a:srgbClr val="44546A"/>
                </a:solidFill>
                <a:latin typeface="Futura Medium" panose="020B0602020204020303" pitchFamily="34" charset="-79"/>
                <a:cs typeface="Futura Medium" panose="020B0602020204020303" pitchFamily="34" charset="-79"/>
              </a:rPr>
              <a:t>copies</a:t>
            </a:r>
            <a:r>
              <a:rPr lang="fr-FR" sz="2000" u="sng" dirty="0">
                <a:latin typeface="Futura Medium" panose="020B0602020204020303" pitchFamily="34" charset="-79"/>
                <a:cs typeface="Futura Medium" panose="020B0602020204020303" pitchFamily="34" charset="-79"/>
              </a:rPr>
              <a:t> </a:t>
            </a:r>
            <a:r>
              <a:rPr lang="fr-FR" sz="2000" dirty="0">
                <a:latin typeface="Futura Medium" panose="020B0602020204020303" pitchFamily="34" charset="-79"/>
                <a:cs typeface="Futura Medium" panose="020B0602020204020303" pitchFamily="34" charset="-79"/>
              </a:rPr>
              <a:t>: </a:t>
            </a:r>
            <a:r>
              <a:rPr lang="fr-FR" sz="2000" i="1" dirty="0">
                <a:latin typeface="Futura Medium" panose="020B0602020204020303" pitchFamily="34" charset="-79"/>
                <a:cs typeface="Futura Medium" panose="020B0602020204020303" pitchFamily="34" charset="-79"/>
              </a:rPr>
              <a:t>comprendre les exigences</a:t>
            </a:r>
            <a:endParaRPr lang="fr-FR" sz="2000" dirty="0">
              <a:latin typeface="Futura Medium" panose="020B0602020204020303" pitchFamily="34" charset="-79"/>
              <a:cs typeface="Futura Medium" panose="020B0602020204020303" pitchFamily="34" charset="-79"/>
            </a:endParaRPr>
          </a:p>
        </p:txBody>
      </p:sp>
      <p:sp>
        <p:nvSpPr>
          <p:cNvPr id="7" name="Rectangle : coins arrondis 6">
            <a:extLst>
              <a:ext uri="{FF2B5EF4-FFF2-40B4-BE49-F238E27FC236}">
                <a16:creationId xmlns:a16="http://schemas.microsoft.com/office/drawing/2014/main" id="{3C16338E-306C-F31F-972B-3E5181EB18E0}"/>
              </a:ext>
            </a:extLst>
          </p:cNvPr>
          <p:cNvSpPr/>
          <p:nvPr/>
        </p:nvSpPr>
        <p:spPr>
          <a:xfrm>
            <a:off x="130215" y="2636752"/>
            <a:ext cx="3888000" cy="3924000"/>
          </a:xfrm>
          <a:prstGeom prst="roundRect">
            <a:avLst/>
          </a:prstGeom>
          <a:ln w="19050">
            <a:solidFill>
              <a:srgbClr val="A91E4F"/>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12000"/>
              </a:lnSpc>
            </a:pPr>
            <a:r>
              <a:rPr lang="fr-FR" sz="2600" b="1" dirty="0">
                <a:latin typeface="Futura Condensed ExtraBold" panose="020B0602020204020303" pitchFamily="34" charset="-79"/>
                <a:cs typeface="Futura Condensed ExtraBold" panose="020B0602020204020303" pitchFamily="34" charset="-79"/>
              </a:rPr>
              <a:t>Gagner en </a:t>
            </a:r>
          </a:p>
          <a:p>
            <a:pPr algn="ctr">
              <a:lnSpc>
                <a:spcPct val="112000"/>
              </a:lnSpc>
              <a:spcAft>
                <a:spcPts val="1200"/>
              </a:spcAft>
            </a:pPr>
            <a:r>
              <a:rPr lang="fr-FR" sz="2600" b="1" dirty="0">
                <a:solidFill>
                  <a:srgbClr val="A91E4F"/>
                </a:solidFill>
                <a:latin typeface="Futura Condensed ExtraBold" panose="020B0602020204020303" pitchFamily="34" charset="-79"/>
                <a:cs typeface="Futura Condensed ExtraBold" panose="020B0602020204020303" pitchFamily="34" charset="-79"/>
              </a:rPr>
              <a:t>qualité de rédaction</a:t>
            </a:r>
          </a:p>
          <a:p>
            <a:pPr marL="342900" indent="-270900" algn="ctr">
              <a:lnSpc>
                <a:spcPct val="112000"/>
              </a:lnSpc>
              <a:spcAft>
                <a:spcPts val="600"/>
              </a:spcAft>
              <a:buFont typeface="Arial" panose="020B0604020202020204" pitchFamily="34" charset="0"/>
              <a:buChar char="•"/>
            </a:pPr>
            <a:r>
              <a:rPr lang="fr-FR" sz="2000" b="1" dirty="0">
                <a:solidFill>
                  <a:srgbClr val="44546A"/>
                </a:solidFill>
                <a:latin typeface="Futura Medium" panose="020B0602020204020303" pitchFamily="34" charset="-79"/>
                <a:cs typeface="Futura Medium" panose="020B0602020204020303" pitchFamily="34" charset="-79"/>
              </a:rPr>
              <a:t>Rédiger, rédiger, rédiger… </a:t>
            </a:r>
            <a:r>
              <a:rPr lang="fr-FR" sz="2000" dirty="0">
                <a:latin typeface="Futura Medium" panose="020B0602020204020303" pitchFamily="34" charset="-79"/>
                <a:cs typeface="Futura Medium" panose="020B0602020204020303" pitchFamily="34" charset="-79"/>
              </a:rPr>
              <a:t>: </a:t>
            </a:r>
            <a:r>
              <a:rPr lang="fr-FR" sz="2000" i="1" dirty="0">
                <a:latin typeface="Futura Medium" panose="020B0602020204020303" pitchFamily="34" charset="-79"/>
                <a:cs typeface="Futura Medium" panose="020B0602020204020303" pitchFamily="34" charset="-79"/>
              </a:rPr>
              <a:t>se lire, se relire, se faire lire et recommencer… (intro, pbmatique, bloc…)</a:t>
            </a:r>
          </a:p>
          <a:p>
            <a:pPr marL="342900" indent="-270900" algn="ctr">
              <a:lnSpc>
                <a:spcPct val="112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Lire et relire le </a:t>
            </a:r>
            <a:r>
              <a:rPr lang="fr-FR" sz="2000" b="1" dirty="0">
                <a:solidFill>
                  <a:srgbClr val="44546A"/>
                </a:solidFill>
                <a:latin typeface="Futura Medium" panose="020B0602020204020303" pitchFamily="34" charset="-79"/>
                <a:cs typeface="Futura Medium" panose="020B0602020204020303" pitchFamily="34" charset="-79"/>
              </a:rPr>
              <a:t>rapport de jury</a:t>
            </a:r>
            <a:r>
              <a:rPr lang="fr-FR" sz="2000" dirty="0">
                <a:latin typeface="Futura Medium" panose="020B0602020204020303" pitchFamily="34" charset="-79"/>
                <a:cs typeface="Futura Medium" panose="020B0602020204020303" pitchFamily="34" charset="-79"/>
              </a:rPr>
              <a:t> pour cerner les attentes du concours</a:t>
            </a:r>
          </a:p>
        </p:txBody>
      </p:sp>
      <p:sp>
        <p:nvSpPr>
          <p:cNvPr id="2" name="Rectangle 1">
            <a:extLst>
              <a:ext uri="{FF2B5EF4-FFF2-40B4-BE49-F238E27FC236}">
                <a16:creationId xmlns:a16="http://schemas.microsoft.com/office/drawing/2014/main" id="{8D265D32-F10C-81A7-5FFB-0393C2971A93}"/>
              </a:ext>
            </a:extLst>
          </p:cNvPr>
          <p:cNvSpPr/>
          <p:nvPr/>
        </p:nvSpPr>
        <p:spPr>
          <a:xfrm>
            <a:off x="-200628" y="212794"/>
            <a:ext cx="12593255" cy="66108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strike="noStrike" cap="small" spc="-1" dirty="0">
                <a:solidFill>
                  <a:srgbClr val="44546A"/>
                </a:solidFill>
                <a:latin typeface="Futura Condensed ExtraBold" panose="020B0602020204020303" pitchFamily="34" charset="-79"/>
                <a:cs typeface="Futura Condensed ExtraBold" panose="020B0602020204020303" pitchFamily="34" charset="-79"/>
              </a:rPr>
              <a:t>Avant propos…  </a:t>
            </a:r>
            <a:endParaRPr lang="fr-FR" sz="4400" b="1" cap="small" dirty="0">
              <a:solidFill>
                <a:srgbClr val="44546A"/>
              </a:solidFill>
              <a:latin typeface="Futura Condensed ExtraBold" panose="020B0602020204020303" pitchFamily="34" charset="-79"/>
              <a:cs typeface="Futura Condensed ExtraBold" panose="020B0602020204020303" pitchFamily="34" charset="-79"/>
            </a:endParaRPr>
          </a:p>
        </p:txBody>
      </p:sp>
      <p:sp>
        <p:nvSpPr>
          <p:cNvPr id="4" name="Ellipse 3">
            <a:extLst>
              <a:ext uri="{FF2B5EF4-FFF2-40B4-BE49-F238E27FC236}">
                <a16:creationId xmlns:a16="http://schemas.microsoft.com/office/drawing/2014/main" id="{31FF6DA5-1E00-47D4-482C-A6DA29174E94}"/>
              </a:ext>
            </a:extLst>
          </p:cNvPr>
          <p:cNvSpPr/>
          <p:nvPr/>
        </p:nvSpPr>
        <p:spPr>
          <a:xfrm>
            <a:off x="7461709" y="1797221"/>
            <a:ext cx="936000" cy="8667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Ellipse 7">
            <a:extLst>
              <a:ext uri="{FF2B5EF4-FFF2-40B4-BE49-F238E27FC236}">
                <a16:creationId xmlns:a16="http://schemas.microsoft.com/office/drawing/2014/main" id="{46EDC2E5-C16E-7FB4-2B5E-CF942F4211B6}"/>
              </a:ext>
            </a:extLst>
          </p:cNvPr>
          <p:cNvSpPr/>
          <p:nvPr/>
        </p:nvSpPr>
        <p:spPr>
          <a:xfrm>
            <a:off x="7486688" y="1803577"/>
            <a:ext cx="228834" cy="18729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Ellipse 9">
            <a:extLst>
              <a:ext uri="{FF2B5EF4-FFF2-40B4-BE49-F238E27FC236}">
                <a16:creationId xmlns:a16="http://schemas.microsoft.com/office/drawing/2014/main" id="{A3E82A82-FE9D-0573-5708-E3916917C0D4}"/>
              </a:ext>
            </a:extLst>
          </p:cNvPr>
          <p:cNvSpPr/>
          <p:nvPr/>
        </p:nvSpPr>
        <p:spPr>
          <a:xfrm>
            <a:off x="11178172" y="1110608"/>
            <a:ext cx="773673" cy="79112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054" name="Picture 6" descr="solutions de développement vecteur icône solide illustration de conception.  symbole de gestion des affaires et des données sur fond blanc fichier eps  10 16878403 Art vectoriel chez Vecteezy">
            <a:extLst>
              <a:ext uri="{FF2B5EF4-FFF2-40B4-BE49-F238E27FC236}">
                <a16:creationId xmlns:a16="http://schemas.microsoft.com/office/drawing/2014/main" id="{8DE19568-C64D-EA94-1592-E9E7951D54B8}"/>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11308" b="24726"/>
          <a:stretch/>
        </p:blipFill>
        <p:spPr bwMode="auto">
          <a:xfrm>
            <a:off x="10729211" y="998958"/>
            <a:ext cx="1663416" cy="106402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ymbole de contrôle du temps - Icônes interface gratuites">
            <a:extLst>
              <a:ext uri="{FF2B5EF4-FFF2-40B4-BE49-F238E27FC236}">
                <a16:creationId xmlns:a16="http://schemas.microsoft.com/office/drawing/2014/main" id="{DDF2605D-8311-D186-B1D9-621B42846D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6332" y="1692424"/>
            <a:ext cx="1050215" cy="105021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3BC626C6-0B3F-3761-2FB4-4973608636DD}"/>
              </a:ext>
            </a:extLst>
          </p:cNvPr>
          <p:cNvSpPr/>
          <p:nvPr/>
        </p:nvSpPr>
        <p:spPr>
          <a:xfrm>
            <a:off x="3474720" y="2578623"/>
            <a:ext cx="246374" cy="1645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052" name="Picture 4" descr="icône de glyphe de main d'écriture. symbole de la silhouette. main tenant  un stylo ou un crayon. rédaction. édition de texte. espace négatif.  illustration vectorielle isolée 5361553 Art vectoriel chez Vecteezy">
            <a:extLst>
              <a:ext uri="{FF2B5EF4-FFF2-40B4-BE49-F238E27FC236}">
                <a16:creationId xmlns:a16="http://schemas.microsoft.com/office/drawing/2014/main" id="{5C6CC556-81BF-EE33-5956-00F3CE0E41E3}"/>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34733" y="1970934"/>
            <a:ext cx="1372722" cy="137272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قواعد Png ، المتجهات ، PSD ، قصاصة فنية , تحميل مجاني | Pngtree">
            <a:extLst>
              <a:ext uri="{FF2B5EF4-FFF2-40B4-BE49-F238E27FC236}">
                <a16:creationId xmlns:a16="http://schemas.microsoft.com/office/drawing/2014/main" id="{33D28486-B531-990E-8CC8-79A20910C8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255874">
            <a:off x="8718216" y="68415"/>
            <a:ext cx="1301777" cy="11715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5DE319E-3F0A-AD8B-B501-2558FDA130F6}"/>
              </a:ext>
            </a:extLst>
          </p:cNvPr>
          <p:cNvSpPr/>
          <p:nvPr/>
        </p:nvSpPr>
        <p:spPr>
          <a:xfrm>
            <a:off x="0" y="0"/>
            <a:ext cx="12302475" cy="73793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i="1" strike="noStrike" spc="-1" dirty="0">
                <a:solidFill>
                  <a:schemeClr val="accent1">
                    <a:lumMod val="50000"/>
                  </a:schemeClr>
                </a:solidFill>
                <a:latin typeface="FUTURA MEDIUM" panose="020B0602020204020303" pitchFamily="34" charset="-79"/>
                <a:cs typeface="FUTURA MEDIUM" panose="020B0602020204020303" pitchFamily="34" charset="-79"/>
              </a:rPr>
              <a:t>Copie 546</a:t>
            </a:r>
          </a:p>
          <a:p>
            <a:pPr algn="ctr"/>
            <a:r>
              <a:rPr lang="fr-FR" sz="3200" b="1" i="1" strike="noStrike" spc="-1" dirty="0">
                <a:solidFill>
                  <a:schemeClr val="accent1">
                    <a:lumMod val="50000"/>
                  </a:schemeClr>
                </a:solidFill>
                <a:latin typeface="FUTURA MEDIUM" panose="020B0602020204020303" pitchFamily="34" charset="-79"/>
                <a:cs typeface="FUTURA MEDIUM" panose="020B0602020204020303" pitchFamily="34" charset="-79"/>
              </a:rPr>
              <a:t> </a:t>
            </a:r>
          </a:p>
        </p:txBody>
      </p:sp>
      <p:pic>
        <p:nvPicPr>
          <p:cNvPr id="3" name="Image 2">
            <a:extLst>
              <a:ext uri="{FF2B5EF4-FFF2-40B4-BE49-F238E27FC236}">
                <a16:creationId xmlns:a16="http://schemas.microsoft.com/office/drawing/2014/main" id="{A0BA10F1-8001-B0AA-132A-901AC4B4288B}"/>
              </a:ext>
            </a:extLst>
          </p:cNvPr>
          <p:cNvPicPr>
            <a:picLocks noChangeAspect="1"/>
          </p:cNvPicPr>
          <p:nvPr/>
        </p:nvPicPr>
        <p:blipFill>
          <a:blip r:embed="rId3"/>
          <a:stretch>
            <a:fillRect/>
          </a:stretch>
        </p:blipFill>
        <p:spPr>
          <a:xfrm>
            <a:off x="557683" y="923054"/>
            <a:ext cx="10513439" cy="5793722"/>
          </a:xfrm>
          <a:prstGeom prst="rect">
            <a:avLst/>
          </a:prstGeom>
        </p:spPr>
      </p:pic>
    </p:spTree>
    <p:extLst>
      <p:ext uri="{BB962C8B-B14F-4D97-AF65-F5344CB8AC3E}">
        <p14:creationId xmlns:p14="http://schemas.microsoft.com/office/powerpoint/2010/main" val="35902849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DA61D-DBA7-D6BD-0E68-3BF8E8D64CB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57FBEBF-AAE2-E42D-BD3E-6A3272DF83A7}"/>
              </a:ext>
            </a:extLst>
          </p:cNvPr>
          <p:cNvSpPr/>
          <p:nvPr/>
        </p:nvSpPr>
        <p:spPr>
          <a:xfrm>
            <a:off x="-200628" y="73895"/>
            <a:ext cx="12593255" cy="51393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i="1" strike="noStrike" spc="-1" dirty="0">
                <a:solidFill>
                  <a:schemeClr val="accent1">
                    <a:lumMod val="50000"/>
                  </a:schemeClr>
                </a:solidFill>
                <a:latin typeface="FUTURA MEDIUM" panose="020B0602020204020303" pitchFamily="34" charset="-79"/>
                <a:cs typeface="FUTURA MEDIUM" panose="020B0602020204020303" pitchFamily="34" charset="-79"/>
              </a:rPr>
              <a:t>Copie 791</a:t>
            </a:r>
            <a:endParaRPr lang="fr-FR" sz="3200" b="1" i="1" dirty="0">
              <a:solidFill>
                <a:schemeClr val="accent1">
                  <a:lumMod val="50000"/>
                </a:schemeClr>
              </a:solidFill>
              <a:latin typeface="FUTURA MEDIUM" panose="020B0602020204020303" pitchFamily="34" charset="-79"/>
              <a:cs typeface="FUTURA MEDIUM" panose="020B0602020204020303" pitchFamily="34" charset="-79"/>
            </a:endParaRPr>
          </a:p>
        </p:txBody>
      </p:sp>
      <p:pic>
        <p:nvPicPr>
          <p:cNvPr id="3" name="Image 2">
            <a:extLst>
              <a:ext uri="{FF2B5EF4-FFF2-40B4-BE49-F238E27FC236}">
                <a16:creationId xmlns:a16="http://schemas.microsoft.com/office/drawing/2014/main" id="{FA3A9E09-B9B1-7F60-B256-680069A41BC5}"/>
              </a:ext>
            </a:extLst>
          </p:cNvPr>
          <p:cNvPicPr>
            <a:picLocks noChangeAspect="1"/>
          </p:cNvPicPr>
          <p:nvPr/>
        </p:nvPicPr>
        <p:blipFill>
          <a:blip r:embed="rId3"/>
          <a:stretch>
            <a:fillRect/>
          </a:stretch>
        </p:blipFill>
        <p:spPr>
          <a:xfrm>
            <a:off x="1827471" y="587826"/>
            <a:ext cx="7986452" cy="6104149"/>
          </a:xfrm>
          <a:prstGeom prst="rect">
            <a:avLst/>
          </a:prstGeom>
        </p:spPr>
      </p:pic>
    </p:spTree>
    <p:extLst>
      <p:ext uri="{BB962C8B-B14F-4D97-AF65-F5344CB8AC3E}">
        <p14:creationId xmlns:p14="http://schemas.microsoft.com/office/powerpoint/2010/main" val="16410100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FAD06-84FB-BAA7-3DFF-C25BF144DFD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AF7AEC4-B239-A500-AB8C-F38FF5A16A77}"/>
              </a:ext>
            </a:extLst>
          </p:cNvPr>
          <p:cNvSpPr/>
          <p:nvPr/>
        </p:nvSpPr>
        <p:spPr>
          <a:xfrm>
            <a:off x="-200628" y="73895"/>
            <a:ext cx="12593255" cy="51393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i="1" strike="noStrike" spc="-1" dirty="0">
                <a:solidFill>
                  <a:schemeClr val="accent1">
                    <a:lumMod val="50000"/>
                  </a:schemeClr>
                </a:solidFill>
                <a:latin typeface="FUTURA MEDIUM" panose="020B0602020204020303" pitchFamily="34" charset="-79"/>
                <a:cs typeface="FUTURA MEDIUM" panose="020B0602020204020303" pitchFamily="34" charset="-79"/>
              </a:rPr>
              <a:t>Copie 763</a:t>
            </a:r>
            <a:endParaRPr lang="fr-FR" sz="3200" b="1" i="1" dirty="0">
              <a:solidFill>
                <a:schemeClr val="accent1">
                  <a:lumMod val="50000"/>
                </a:schemeClr>
              </a:solidFill>
              <a:latin typeface="FUTURA MEDIUM" panose="020B0602020204020303" pitchFamily="34" charset="-79"/>
              <a:cs typeface="FUTURA MEDIUM" panose="020B0602020204020303" pitchFamily="34" charset="-79"/>
            </a:endParaRPr>
          </a:p>
        </p:txBody>
      </p:sp>
      <p:pic>
        <p:nvPicPr>
          <p:cNvPr id="3" name="Image 2">
            <a:extLst>
              <a:ext uri="{FF2B5EF4-FFF2-40B4-BE49-F238E27FC236}">
                <a16:creationId xmlns:a16="http://schemas.microsoft.com/office/drawing/2014/main" id="{83A9C712-ED03-C593-4DE7-EA17531C3AFA}"/>
              </a:ext>
            </a:extLst>
          </p:cNvPr>
          <p:cNvPicPr>
            <a:picLocks noChangeAspect="1"/>
          </p:cNvPicPr>
          <p:nvPr/>
        </p:nvPicPr>
        <p:blipFill>
          <a:blip r:embed="rId3"/>
          <a:stretch>
            <a:fillRect/>
          </a:stretch>
        </p:blipFill>
        <p:spPr>
          <a:xfrm>
            <a:off x="2049430" y="536814"/>
            <a:ext cx="7497694" cy="6283379"/>
          </a:xfrm>
          <a:prstGeom prst="rect">
            <a:avLst/>
          </a:prstGeom>
        </p:spPr>
      </p:pic>
    </p:spTree>
    <p:extLst>
      <p:ext uri="{BB962C8B-B14F-4D97-AF65-F5344CB8AC3E}">
        <p14:creationId xmlns:p14="http://schemas.microsoft.com/office/powerpoint/2010/main" val="40262250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Tambour - Images et vidéos libres de droits | Adobe Stock">
            <a:extLst>
              <a:ext uri="{FF2B5EF4-FFF2-40B4-BE49-F238E27FC236}">
                <a16:creationId xmlns:a16="http://schemas.microsoft.com/office/drawing/2014/main" id="{0F03D44E-1604-717C-45B9-5C57256F29EC}"/>
              </a:ext>
            </a:extLst>
          </p:cNvPr>
          <p:cNvPicPr>
            <a:picLocks noChangeAspect="1"/>
          </p:cNvPicPr>
          <p:nvPr/>
        </p:nvPicPr>
        <p:blipFill>
          <a:blip r:embed="rId2"/>
          <a:stretch>
            <a:fillRect/>
          </a:stretch>
        </p:blipFill>
        <p:spPr>
          <a:xfrm>
            <a:off x="3374458" y="1061883"/>
            <a:ext cx="5789206" cy="5256457"/>
          </a:xfrm>
          <a:prstGeom prst="rect">
            <a:avLst/>
          </a:prstGeom>
        </p:spPr>
      </p:pic>
      <p:sp>
        <p:nvSpPr>
          <p:cNvPr id="4" name="Rectangle 3">
            <a:extLst>
              <a:ext uri="{FF2B5EF4-FFF2-40B4-BE49-F238E27FC236}">
                <a16:creationId xmlns:a16="http://schemas.microsoft.com/office/drawing/2014/main" id="{63D682F6-3791-AA1D-BC51-A11471171861}"/>
              </a:ext>
            </a:extLst>
          </p:cNvPr>
          <p:cNvSpPr/>
          <p:nvPr/>
        </p:nvSpPr>
        <p:spPr>
          <a:xfrm>
            <a:off x="-200628" y="73895"/>
            <a:ext cx="12593255" cy="684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i="1" strike="noStrike" spc="-1" dirty="0">
                <a:solidFill>
                  <a:schemeClr val="accent1">
                    <a:lumMod val="50000"/>
                  </a:schemeClr>
                </a:solidFill>
                <a:latin typeface="FUTURA MEDIUM" panose="020B0602020204020303" pitchFamily="34" charset="-79"/>
                <a:cs typeface="FUTURA MEDIUM" panose="020B0602020204020303" pitchFamily="34" charset="-79"/>
              </a:rPr>
              <a:t>Analyses de 5 copies « Jour J »</a:t>
            </a:r>
            <a:endParaRPr lang="fr-FR" sz="3800" b="1" i="1" dirty="0">
              <a:solidFill>
                <a:schemeClr val="accent1">
                  <a:lumMod val="50000"/>
                </a:schemeClr>
              </a:solidFill>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19534776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E7F5F7-B9E7-4DEA-8B9F-D7D851782BA7}"/>
              </a:ext>
            </a:extLst>
          </p:cNvPr>
          <p:cNvSpPr>
            <a:spLocks noGrp="1"/>
          </p:cNvSpPr>
          <p:nvPr>
            <p:ph type="title"/>
          </p:nvPr>
        </p:nvSpPr>
        <p:spPr>
          <a:xfrm>
            <a:off x="426593" y="383281"/>
            <a:ext cx="11161576" cy="1400530"/>
          </a:xfrm>
        </p:spPr>
        <p:txBody>
          <a:bodyPr/>
          <a:lstStyle/>
          <a:p>
            <a:br>
              <a:rPr lang="fr-FR" dirty="0"/>
            </a:br>
            <a:endParaRPr lang="fr-FR" dirty="0"/>
          </a:p>
        </p:txBody>
      </p:sp>
      <p:sp>
        <p:nvSpPr>
          <p:cNvPr id="5" name="Rectangle 4">
            <a:extLst>
              <a:ext uri="{FF2B5EF4-FFF2-40B4-BE49-F238E27FC236}">
                <a16:creationId xmlns:a16="http://schemas.microsoft.com/office/drawing/2014/main" id="{7A4C0797-EB6B-7CBE-6E5C-6A2DC38FFD2D}"/>
              </a:ext>
            </a:extLst>
          </p:cNvPr>
          <p:cNvSpPr/>
          <p:nvPr/>
        </p:nvSpPr>
        <p:spPr>
          <a:xfrm>
            <a:off x="-200628" y="521160"/>
            <a:ext cx="12593255" cy="684000"/>
          </a:xfrm>
          <a:prstGeom prst="rect">
            <a:avLst/>
          </a:prstGeom>
          <a:solidFill>
            <a:srgbClr val="F1CA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i="1" spc="-1" dirty="0">
                <a:solidFill>
                  <a:schemeClr val="bg1"/>
                </a:solidFill>
                <a:latin typeface="FUTURA MEDIUM" panose="020B0602020204020303" pitchFamily="34" charset="-79"/>
                <a:cs typeface="FUTURA MEDIUM" panose="020B0602020204020303" pitchFamily="34" charset="-79"/>
              </a:rPr>
              <a:t>    </a:t>
            </a:r>
            <a:r>
              <a:rPr lang="fr-FR" sz="3200" b="1" i="1" strike="noStrike" spc="-1" dirty="0">
                <a:solidFill>
                  <a:schemeClr val="bg1"/>
                </a:solidFill>
                <a:latin typeface="FUTURA MEDIUM" panose="020B0602020204020303" pitchFamily="34" charset="-79"/>
                <a:cs typeface="FUTURA MEDIUM" panose="020B0602020204020303" pitchFamily="34" charset="-79"/>
              </a:rPr>
              <a:t>Analyse copie « 962 » </a:t>
            </a:r>
            <a:r>
              <a:rPr lang="fr-FR" sz="3200" b="1" spc="-1" dirty="0">
                <a:solidFill>
                  <a:schemeClr val="accent2">
                    <a:lumMod val="20000"/>
                    <a:lumOff val="80000"/>
                  </a:schemeClr>
                </a:solidFill>
                <a:latin typeface="Futura Condensed ExtraBold" panose="020B0602020204020303" pitchFamily="34" charset="-79"/>
                <a:cs typeface="Futura Condensed ExtraBold" panose="020B0602020204020303" pitchFamily="34" charset="-79"/>
              </a:rPr>
              <a:t>= </a:t>
            </a:r>
            <a:endParaRPr lang="fr-FR" sz="3200" b="1" i="1" dirty="0">
              <a:solidFill>
                <a:srgbClr val="FFEBDD"/>
              </a:solidFill>
              <a:latin typeface="FUTURA MEDIUM" panose="020B0602020204020303" pitchFamily="34" charset="-79"/>
              <a:cs typeface="FUTURA MEDIUM" panose="020B0602020204020303" pitchFamily="34" charset="-79"/>
            </a:endParaRPr>
          </a:p>
        </p:txBody>
      </p:sp>
      <p:sp>
        <p:nvSpPr>
          <p:cNvPr id="9" name="Rectangle : coins arrondis 8">
            <a:extLst>
              <a:ext uri="{FF2B5EF4-FFF2-40B4-BE49-F238E27FC236}">
                <a16:creationId xmlns:a16="http://schemas.microsoft.com/office/drawing/2014/main" id="{0BB1B554-382C-4158-59D6-C3FB09EB322C}"/>
              </a:ext>
            </a:extLst>
          </p:cNvPr>
          <p:cNvSpPr/>
          <p:nvPr/>
        </p:nvSpPr>
        <p:spPr>
          <a:xfrm>
            <a:off x="8544109" y="363470"/>
            <a:ext cx="2880000" cy="961200"/>
          </a:xfrm>
          <a:prstGeom prst="roundRect">
            <a:avLst/>
          </a:prstGeom>
          <a:solidFill>
            <a:schemeClr val="bg1"/>
          </a:solidFill>
          <a:ln w="57150">
            <a:solidFill>
              <a:srgbClr val="ED7D31">
                <a:alpha val="5333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fr-FR" sz="3200" b="1" dirty="0">
                <a:solidFill>
                  <a:schemeClr val="tx1"/>
                </a:solidFill>
                <a:latin typeface="Futura Condensed ExtraBold" panose="020B0602020204020303" pitchFamily="34" charset="-79"/>
                <a:cs typeface="Futura Condensed ExtraBold" panose="020B0602020204020303" pitchFamily="34" charset="-79"/>
              </a:rPr>
              <a:t>7,75</a:t>
            </a:r>
          </a:p>
        </p:txBody>
      </p:sp>
      <p:sp>
        <p:nvSpPr>
          <p:cNvPr id="3" name="Rectangle 2">
            <a:extLst>
              <a:ext uri="{FF2B5EF4-FFF2-40B4-BE49-F238E27FC236}">
                <a16:creationId xmlns:a16="http://schemas.microsoft.com/office/drawing/2014/main" id="{B88102B8-430E-5D70-FB3D-1326755AF776}"/>
              </a:ext>
            </a:extLst>
          </p:cNvPr>
          <p:cNvSpPr/>
          <p:nvPr/>
        </p:nvSpPr>
        <p:spPr>
          <a:xfrm>
            <a:off x="-200628" y="2665092"/>
            <a:ext cx="12593255" cy="684000"/>
          </a:xfrm>
          <a:prstGeom prst="rect">
            <a:avLst/>
          </a:prstGeom>
          <a:solidFill>
            <a:schemeClr val="accent6">
              <a:lumMod val="20000"/>
              <a:lumOff val="80000"/>
              <a:alpha val="7803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000" b="1" i="1" spc="-1" dirty="0">
                <a:solidFill>
                  <a:schemeClr val="tx1"/>
                </a:solidFill>
                <a:latin typeface="FUTURA MEDIUM" panose="020B0602020204020303" pitchFamily="34" charset="-79"/>
                <a:cs typeface="FUTURA MEDIUM" panose="020B0602020204020303" pitchFamily="34" charset="-79"/>
              </a:rPr>
              <a:t>     Analyse copie « 546 » </a:t>
            </a:r>
            <a:r>
              <a:rPr lang="fr-FR" sz="3000" b="1" spc="-1" dirty="0">
                <a:solidFill>
                  <a:schemeClr val="accent6">
                    <a:lumMod val="50000"/>
                  </a:schemeClr>
                </a:solidFill>
                <a:latin typeface="Futura Condensed ExtraBold" panose="020B0602020204020303" pitchFamily="34" charset="-79"/>
                <a:cs typeface="Futura Condensed ExtraBold" panose="020B0602020204020303" pitchFamily="34" charset="-79"/>
              </a:rPr>
              <a:t>= </a:t>
            </a:r>
            <a:endParaRPr lang="fr-FR" sz="3000" b="1" i="1" dirty="0">
              <a:solidFill>
                <a:schemeClr val="tx1"/>
              </a:solidFill>
              <a:latin typeface="FUTURA MEDIUM" panose="020B0602020204020303" pitchFamily="34" charset="-79"/>
              <a:cs typeface="FUTURA MEDIUM" panose="020B0602020204020303" pitchFamily="34" charset="-79"/>
            </a:endParaRPr>
          </a:p>
        </p:txBody>
      </p:sp>
      <p:sp>
        <p:nvSpPr>
          <p:cNvPr id="13" name="Rectangle : coins arrondis 12">
            <a:extLst>
              <a:ext uri="{FF2B5EF4-FFF2-40B4-BE49-F238E27FC236}">
                <a16:creationId xmlns:a16="http://schemas.microsoft.com/office/drawing/2014/main" id="{0BB86940-79F5-D6D4-B7B0-1218E3239793}"/>
              </a:ext>
            </a:extLst>
          </p:cNvPr>
          <p:cNvSpPr/>
          <p:nvPr/>
        </p:nvSpPr>
        <p:spPr>
          <a:xfrm>
            <a:off x="8544109" y="2476510"/>
            <a:ext cx="2879452" cy="959758"/>
          </a:xfrm>
          <a:prstGeom prst="roundRect">
            <a:avLst/>
          </a:prstGeom>
          <a:solidFill>
            <a:schemeClr val="bg1"/>
          </a:solidFill>
          <a:ln w="57150">
            <a:solidFill>
              <a:schemeClr val="accent6">
                <a:lumMod val="75000"/>
                <a:alpha val="53333"/>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fr-FR" sz="3200" b="1" dirty="0">
                <a:solidFill>
                  <a:schemeClr val="tx1"/>
                </a:solidFill>
                <a:latin typeface="Futura Condensed ExtraBold" panose="020B0602020204020303" pitchFamily="34" charset="-79"/>
                <a:cs typeface="Futura Condensed ExtraBold" panose="020B0602020204020303" pitchFamily="34" charset="-79"/>
              </a:rPr>
              <a:t>12</a:t>
            </a:r>
          </a:p>
        </p:txBody>
      </p:sp>
      <p:sp>
        <p:nvSpPr>
          <p:cNvPr id="15" name="Rectangle 14">
            <a:extLst>
              <a:ext uri="{FF2B5EF4-FFF2-40B4-BE49-F238E27FC236}">
                <a16:creationId xmlns:a16="http://schemas.microsoft.com/office/drawing/2014/main" id="{C0217EE1-F22C-3AE6-53DF-B76041F65B44}"/>
              </a:ext>
            </a:extLst>
          </p:cNvPr>
          <p:cNvSpPr/>
          <p:nvPr/>
        </p:nvSpPr>
        <p:spPr>
          <a:xfrm>
            <a:off x="-200628" y="4809025"/>
            <a:ext cx="12593255" cy="68400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r>
              <a:rPr lang="fr-FR" sz="3000" b="1" i="1" spc="-1" dirty="0">
                <a:solidFill>
                  <a:schemeClr val="tx1"/>
                </a:solidFill>
                <a:latin typeface="FUTURA MEDIUM" panose="020B0602020204020303" pitchFamily="34" charset="-79"/>
                <a:cs typeface="FUTURA MEDIUM" panose="020B0602020204020303" pitchFamily="34" charset="-79"/>
              </a:rPr>
              <a:t>     Analyse copie « 763 » </a:t>
            </a:r>
            <a:r>
              <a:rPr lang="fr-FR" sz="3000" b="1" spc="-1" dirty="0">
                <a:solidFill>
                  <a:schemeClr val="accent6">
                    <a:lumMod val="50000"/>
                  </a:schemeClr>
                </a:solidFill>
                <a:latin typeface="Futura Condensed ExtraBold" panose="020B0602020204020303" pitchFamily="34" charset="-79"/>
                <a:cs typeface="Futura Condensed ExtraBold" panose="020B0602020204020303" pitchFamily="34" charset="-79"/>
              </a:rPr>
              <a:t>=</a:t>
            </a:r>
            <a:endParaRPr lang="fr-FR" sz="3000" b="1" i="1" dirty="0">
              <a:solidFill>
                <a:schemeClr val="tx1"/>
              </a:solidFill>
              <a:latin typeface="FUTURA MEDIUM" panose="020B0602020204020303" pitchFamily="34" charset="-79"/>
              <a:cs typeface="FUTURA MEDIUM" panose="020B0602020204020303" pitchFamily="34" charset="-79"/>
            </a:endParaRPr>
          </a:p>
        </p:txBody>
      </p:sp>
      <p:sp>
        <p:nvSpPr>
          <p:cNvPr id="14" name="Rectangle : coins arrondis 13">
            <a:extLst>
              <a:ext uri="{FF2B5EF4-FFF2-40B4-BE49-F238E27FC236}">
                <a16:creationId xmlns:a16="http://schemas.microsoft.com/office/drawing/2014/main" id="{8A59A454-4928-7477-2286-15CB003CE781}"/>
              </a:ext>
            </a:extLst>
          </p:cNvPr>
          <p:cNvSpPr/>
          <p:nvPr/>
        </p:nvSpPr>
        <p:spPr>
          <a:xfrm>
            <a:off x="8544657" y="4696816"/>
            <a:ext cx="2879452" cy="959758"/>
          </a:xfrm>
          <a:prstGeom prst="roundRect">
            <a:avLst/>
          </a:prstGeom>
          <a:solidFill>
            <a:schemeClr val="bg1"/>
          </a:solidFill>
          <a:ln/>
        </p:spPr>
        <p:style>
          <a:lnRef idx="1">
            <a:schemeClr val="accent1"/>
          </a:lnRef>
          <a:fillRef idx="2">
            <a:schemeClr val="accent1"/>
          </a:fillRef>
          <a:effectRef idx="1">
            <a:schemeClr val="accent1"/>
          </a:effectRef>
          <a:fontRef idx="minor">
            <a:schemeClr val="dk1"/>
          </a:fontRef>
        </p:style>
        <p:txBody>
          <a:bodyPr rtlCol="0" anchor="ctr"/>
          <a:lstStyle/>
          <a:p>
            <a:pPr algn="ctr">
              <a:lnSpc>
                <a:spcPct val="120000"/>
              </a:lnSpc>
            </a:pPr>
            <a:r>
              <a:rPr lang="fr-FR" sz="3200" b="1" dirty="0">
                <a:solidFill>
                  <a:schemeClr val="tx1"/>
                </a:solidFill>
                <a:latin typeface="Futura Condensed ExtraBold" panose="020B0602020204020303" pitchFamily="34" charset="-79"/>
                <a:cs typeface="Futura Condensed ExtraBold" panose="020B0602020204020303" pitchFamily="34" charset="-79"/>
              </a:rPr>
              <a:t>18</a:t>
            </a:r>
          </a:p>
        </p:txBody>
      </p:sp>
      <p:sp>
        <p:nvSpPr>
          <p:cNvPr id="6" name="Rectangle 5">
            <a:extLst>
              <a:ext uri="{FF2B5EF4-FFF2-40B4-BE49-F238E27FC236}">
                <a16:creationId xmlns:a16="http://schemas.microsoft.com/office/drawing/2014/main" id="{FFF86E05-F310-A50F-F108-D340EF1397FE}"/>
              </a:ext>
            </a:extLst>
          </p:cNvPr>
          <p:cNvSpPr/>
          <p:nvPr/>
        </p:nvSpPr>
        <p:spPr>
          <a:xfrm>
            <a:off x="-200628" y="1593126"/>
            <a:ext cx="12593255" cy="684000"/>
          </a:xfrm>
          <a:prstGeom prst="rect">
            <a:avLst/>
          </a:prstGeom>
          <a:solidFill>
            <a:srgbClr val="ED7D31">
              <a:alpha val="7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i="1" spc="-1" dirty="0">
                <a:solidFill>
                  <a:schemeClr val="bg1"/>
                </a:solidFill>
                <a:latin typeface="FUTURA MEDIUM" panose="020B0602020204020303" pitchFamily="34" charset="-79"/>
                <a:cs typeface="FUTURA MEDIUM" panose="020B0602020204020303" pitchFamily="34" charset="-79"/>
              </a:rPr>
              <a:t>    </a:t>
            </a:r>
            <a:r>
              <a:rPr lang="fr-FR" sz="3200" b="1" i="1" strike="noStrike" spc="-1" dirty="0">
                <a:solidFill>
                  <a:schemeClr val="bg1"/>
                </a:solidFill>
                <a:latin typeface="FUTURA MEDIUM" panose="020B0602020204020303" pitchFamily="34" charset="-79"/>
                <a:cs typeface="FUTURA MEDIUM" panose="020B0602020204020303" pitchFamily="34" charset="-79"/>
              </a:rPr>
              <a:t>Analyse copie « </a:t>
            </a:r>
            <a:r>
              <a:rPr lang="fr-FR" sz="3200" b="1" i="1" spc="-1" dirty="0">
                <a:solidFill>
                  <a:schemeClr val="bg1"/>
                </a:solidFill>
                <a:latin typeface="FUTURA MEDIUM" panose="020B0602020204020303" pitchFamily="34" charset="-79"/>
                <a:cs typeface="FUTURA MEDIUM" panose="020B0602020204020303" pitchFamily="34" charset="-79"/>
              </a:rPr>
              <a:t>655</a:t>
            </a:r>
            <a:r>
              <a:rPr lang="fr-FR" sz="3200" b="1" i="1" strike="noStrike" spc="-1" dirty="0">
                <a:solidFill>
                  <a:schemeClr val="bg1"/>
                </a:solidFill>
                <a:latin typeface="FUTURA MEDIUM" panose="020B0602020204020303" pitchFamily="34" charset="-79"/>
                <a:cs typeface="FUTURA MEDIUM" panose="020B0602020204020303" pitchFamily="34" charset="-79"/>
              </a:rPr>
              <a:t> » </a:t>
            </a:r>
            <a:r>
              <a:rPr lang="fr-FR" sz="3200" b="1" spc="-1" dirty="0">
                <a:solidFill>
                  <a:schemeClr val="accent2">
                    <a:lumMod val="20000"/>
                    <a:lumOff val="80000"/>
                  </a:schemeClr>
                </a:solidFill>
                <a:latin typeface="Futura Condensed ExtraBold" panose="020B0602020204020303" pitchFamily="34" charset="-79"/>
                <a:cs typeface="Futura Condensed ExtraBold" panose="020B0602020204020303" pitchFamily="34" charset="-79"/>
              </a:rPr>
              <a:t>= </a:t>
            </a:r>
            <a:endParaRPr lang="fr-FR" sz="3200" b="1" i="1" dirty="0">
              <a:solidFill>
                <a:srgbClr val="FFEBDD"/>
              </a:solidFill>
              <a:latin typeface="FUTURA MEDIUM" panose="020B0602020204020303" pitchFamily="34" charset="-79"/>
              <a:cs typeface="FUTURA MEDIUM" panose="020B0602020204020303" pitchFamily="34" charset="-79"/>
            </a:endParaRPr>
          </a:p>
        </p:txBody>
      </p:sp>
      <p:sp>
        <p:nvSpPr>
          <p:cNvPr id="8" name="Rectangle : coins arrondis 7">
            <a:extLst>
              <a:ext uri="{FF2B5EF4-FFF2-40B4-BE49-F238E27FC236}">
                <a16:creationId xmlns:a16="http://schemas.microsoft.com/office/drawing/2014/main" id="{5AA882FD-89E8-629E-DC5A-A84BF00ABCA6}"/>
              </a:ext>
            </a:extLst>
          </p:cNvPr>
          <p:cNvSpPr/>
          <p:nvPr/>
        </p:nvSpPr>
        <p:spPr>
          <a:xfrm>
            <a:off x="8544109" y="1428134"/>
            <a:ext cx="2880000" cy="961200"/>
          </a:xfrm>
          <a:prstGeom prst="roundRect">
            <a:avLst/>
          </a:prstGeom>
          <a:solidFill>
            <a:schemeClr val="bg1"/>
          </a:solidFill>
          <a:ln w="57150">
            <a:solidFill>
              <a:srgbClr val="ED7D31">
                <a:alpha val="5333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fr-FR" sz="3200" b="1" dirty="0">
                <a:solidFill>
                  <a:schemeClr val="tx1"/>
                </a:solidFill>
                <a:latin typeface="Futura Condensed ExtraBold" panose="020B0602020204020303" pitchFamily="34" charset="-79"/>
                <a:cs typeface="Futura Condensed ExtraBold" panose="020B0602020204020303" pitchFamily="34" charset="-79"/>
              </a:rPr>
              <a:t>10,75</a:t>
            </a:r>
          </a:p>
        </p:txBody>
      </p:sp>
      <p:sp>
        <p:nvSpPr>
          <p:cNvPr id="11" name="Rectangle 10">
            <a:extLst>
              <a:ext uri="{FF2B5EF4-FFF2-40B4-BE49-F238E27FC236}">
                <a16:creationId xmlns:a16="http://schemas.microsoft.com/office/drawing/2014/main" id="{1AD8BDD4-7675-C640-B646-9C211007B2EC}"/>
              </a:ext>
            </a:extLst>
          </p:cNvPr>
          <p:cNvSpPr/>
          <p:nvPr/>
        </p:nvSpPr>
        <p:spPr>
          <a:xfrm>
            <a:off x="-200628" y="3737058"/>
            <a:ext cx="12593255" cy="684000"/>
          </a:xfrm>
          <a:prstGeom prst="rect">
            <a:avLst/>
          </a:prstGeom>
          <a:solidFill>
            <a:schemeClr val="accent6">
              <a:lumMod val="60000"/>
              <a:lumOff val="40000"/>
              <a:alpha val="7803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000" b="1" i="1" spc="-1" dirty="0">
                <a:solidFill>
                  <a:schemeClr val="tx1"/>
                </a:solidFill>
                <a:latin typeface="FUTURA MEDIUM" panose="020B0602020204020303" pitchFamily="34" charset="-79"/>
                <a:cs typeface="FUTURA MEDIUM" panose="020B0602020204020303" pitchFamily="34" charset="-79"/>
              </a:rPr>
              <a:t>     Analyse copie « 791 » </a:t>
            </a:r>
            <a:r>
              <a:rPr lang="fr-FR" sz="3000" b="1" spc="-1" dirty="0">
                <a:solidFill>
                  <a:schemeClr val="accent6">
                    <a:lumMod val="50000"/>
                  </a:schemeClr>
                </a:solidFill>
                <a:latin typeface="Futura Condensed ExtraBold" panose="020B0602020204020303" pitchFamily="34" charset="-79"/>
                <a:cs typeface="Futura Condensed ExtraBold" panose="020B0602020204020303" pitchFamily="34" charset="-79"/>
              </a:rPr>
              <a:t>= </a:t>
            </a:r>
            <a:endParaRPr lang="fr-FR" sz="3000" b="1" i="1" dirty="0">
              <a:solidFill>
                <a:schemeClr val="tx1"/>
              </a:solidFill>
              <a:latin typeface="FUTURA MEDIUM" panose="020B0602020204020303" pitchFamily="34" charset="-79"/>
              <a:cs typeface="FUTURA MEDIUM" panose="020B0602020204020303" pitchFamily="34" charset="-79"/>
            </a:endParaRPr>
          </a:p>
        </p:txBody>
      </p:sp>
      <p:sp>
        <p:nvSpPr>
          <p:cNvPr id="17" name="Rectangle : coins arrondis 16">
            <a:extLst>
              <a:ext uri="{FF2B5EF4-FFF2-40B4-BE49-F238E27FC236}">
                <a16:creationId xmlns:a16="http://schemas.microsoft.com/office/drawing/2014/main" id="{65802D71-192D-A7B2-EFC7-AFAE77BCAD51}"/>
              </a:ext>
            </a:extLst>
          </p:cNvPr>
          <p:cNvSpPr/>
          <p:nvPr/>
        </p:nvSpPr>
        <p:spPr>
          <a:xfrm>
            <a:off x="8544657" y="3611688"/>
            <a:ext cx="2879452" cy="959758"/>
          </a:xfrm>
          <a:prstGeom prst="roundRect">
            <a:avLst/>
          </a:prstGeom>
          <a:solidFill>
            <a:schemeClr val="bg1"/>
          </a:solidFill>
          <a:ln w="57150">
            <a:solidFill>
              <a:schemeClr val="accent6">
                <a:lumMod val="75000"/>
                <a:alpha val="53333"/>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fr-FR" sz="3200" b="1" dirty="0">
                <a:solidFill>
                  <a:schemeClr val="tx1"/>
                </a:solidFill>
                <a:latin typeface="Futura Condensed ExtraBold" panose="020B0602020204020303" pitchFamily="34" charset="-79"/>
                <a:cs typeface="Futura Condensed ExtraBold" panose="020B0602020204020303" pitchFamily="34" charset="-79"/>
              </a:rPr>
              <a:t>15,5</a:t>
            </a:r>
          </a:p>
        </p:txBody>
      </p:sp>
    </p:spTree>
    <p:extLst>
      <p:ext uri="{BB962C8B-B14F-4D97-AF65-F5344CB8AC3E}">
        <p14:creationId xmlns:p14="http://schemas.microsoft.com/office/powerpoint/2010/main" val="2209886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41C21-CC03-B2B6-F448-608B926E896D}"/>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F12BC973-A198-82B3-0435-45725741F68C}"/>
              </a:ext>
            </a:extLst>
          </p:cNvPr>
          <p:cNvSpPr txBox="1"/>
          <p:nvPr/>
        </p:nvSpPr>
        <p:spPr>
          <a:xfrm>
            <a:off x="555091" y="1519706"/>
            <a:ext cx="11595753" cy="1992853"/>
          </a:xfrm>
          <a:prstGeom prst="rect">
            <a:avLst/>
          </a:prstGeom>
          <a:noFill/>
        </p:spPr>
        <p:txBody>
          <a:bodyPr wrap="square" rtlCol="0">
            <a:spAutoFit/>
          </a:bodyPr>
          <a:lstStyle/>
          <a:p>
            <a:pPr>
              <a:lnSpc>
                <a:spcPct val="110000"/>
              </a:lnSpc>
              <a:spcAft>
                <a:spcPts val="600"/>
              </a:spcAft>
            </a:pPr>
            <a:r>
              <a:rPr lang="fr-FR" sz="2000" b="1" u="sng" dirty="0">
                <a:uFill>
                  <a:solidFill>
                    <a:srgbClr val="ED7D31"/>
                  </a:solidFill>
                </a:uFill>
                <a:latin typeface="FUTURA MEDIUM" panose="020B0602020204020303" pitchFamily="34" charset="-79"/>
                <a:cs typeface="FUTURA MEDIUM" panose="020B0602020204020303" pitchFamily="34" charset="-79"/>
              </a:rPr>
              <a:t>Dès l’introduction</a:t>
            </a:r>
            <a:r>
              <a:rPr lang="fr-FR" sz="2000" dirty="0">
                <a:latin typeface="Futura Medium" panose="020B0602020204020303" pitchFamily="34" charset="-79"/>
                <a:cs typeface="Futura Medium" panose="020B0602020204020303" pitchFamily="34" charset="-79"/>
              </a:rPr>
              <a:t> : </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Difficultés à être </a:t>
            </a:r>
            <a:r>
              <a:rPr lang="fr-FR" sz="2000" b="1" dirty="0">
                <a:solidFill>
                  <a:schemeClr val="accent2">
                    <a:lumMod val="75000"/>
                  </a:schemeClr>
                </a:solidFill>
                <a:latin typeface="Futura Medium" panose="020B0602020204020303" pitchFamily="34" charset="-79"/>
                <a:cs typeface="Futura Medium" panose="020B0602020204020303" pitchFamily="34" charset="-79"/>
              </a:rPr>
              <a:t>précis</a:t>
            </a:r>
            <a:r>
              <a:rPr lang="fr-FR" sz="2000" dirty="0">
                <a:latin typeface="Futura Medium" panose="020B0602020204020303" pitchFamily="34" charset="-79"/>
                <a:cs typeface="Futura Medium" panose="020B0602020204020303" pitchFamily="34" charset="-79"/>
              </a:rPr>
              <a:t> et </a:t>
            </a:r>
            <a:r>
              <a:rPr lang="fr-FR" sz="2000" b="1" dirty="0">
                <a:solidFill>
                  <a:schemeClr val="accent2">
                    <a:lumMod val="75000"/>
                  </a:schemeClr>
                </a:solidFill>
                <a:latin typeface="Futura Medium" panose="020B0602020204020303" pitchFamily="34" charset="-79"/>
                <a:cs typeface="Futura Medium" panose="020B0602020204020303" pitchFamily="34" charset="-79"/>
              </a:rPr>
              <a:t>concis</a:t>
            </a:r>
            <a:r>
              <a:rPr lang="fr-FR" sz="2000" dirty="0">
                <a:latin typeface="Futura Medium" panose="020B0602020204020303" pitchFamily="34" charset="-79"/>
                <a:cs typeface="Futura Medium" panose="020B0602020204020303" pitchFamily="34" charset="-79"/>
              </a:rPr>
              <a:t> dans le propos</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Des </a:t>
            </a:r>
            <a:r>
              <a:rPr lang="fr-FR" sz="2000" b="1" dirty="0">
                <a:solidFill>
                  <a:srgbClr val="548235"/>
                </a:solidFill>
                <a:latin typeface="Futura Medium" panose="020B0602020204020303" pitchFamily="34" charset="-79"/>
                <a:cs typeface="Futura Medium" panose="020B0602020204020303" pitchFamily="34" charset="-79"/>
              </a:rPr>
              <a:t>éléments mobilisés pertinents </a:t>
            </a:r>
            <a:r>
              <a:rPr lang="fr-FR" sz="2000" dirty="0">
                <a:latin typeface="Futura Medium" panose="020B0602020204020303" pitchFamily="34" charset="-79"/>
                <a:cs typeface="Futura Medium" panose="020B0602020204020303" pitchFamily="34" charset="-79"/>
              </a:rPr>
              <a:t>pour répondre au sujet…</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 mais qui ne sont </a:t>
            </a:r>
            <a:r>
              <a:rPr lang="fr-FR" sz="2000" b="1" dirty="0">
                <a:solidFill>
                  <a:schemeClr val="accent2">
                    <a:lumMod val="75000"/>
                  </a:schemeClr>
                </a:solidFill>
                <a:latin typeface="Futura Medium" panose="020B0602020204020303" pitchFamily="34" charset="-79"/>
                <a:cs typeface="Futura Medium" panose="020B0602020204020303" pitchFamily="34" charset="-79"/>
              </a:rPr>
              <a:t>pas suffisamment analysés, définis, mis en lien </a:t>
            </a:r>
            <a:r>
              <a:rPr lang="fr-FR" sz="2000" dirty="0">
                <a:latin typeface="Futura Medium" panose="020B0602020204020303" pitchFamily="34" charset="-79"/>
                <a:cs typeface="Futura Medium" panose="020B0602020204020303" pitchFamily="34" charset="-79"/>
              </a:rPr>
              <a:t>pour formuler une réponse problématisée cohérente, pertinente et claire.</a:t>
            </a:r>
          </a:p>
        </p:txBody>
      </p:sp>
      <p:sp>
        <p:nvSpPr>
          <p:cNvPr id="2" name="Titre 1">
            <a:extLst>
              <a:ext uri="{FF2B5EF4-FFF2-40B4-BE49-F238E27FC236}">
                <a16:creationId xmlns:a16="http://schemas.microsoft.com/office/drawing/2014/main" id="{E7623C20-74F6-EDA7-CA0D-54E6D8BA06F5}"/>
              </a:ext>
            </a:extLst>
          </p:cNvPr>
          <p:cNvSpPr>
            <a:spLocks noGrp="1"/>
          </p:cNvSpPr>
          <p:nvPr>
            <p:ph type="title"/>
          </p:nvPr>
        </p:nvSpPr>
        <p:spPr>
          <a:xfrm>
            <a:off x="394320" y="320196"/>
            <a:ext cx="11161576" cy="1400530"/>
          </a:xfrm>
        </p:spPr>
        <p:txBody>
          <a:bodyPr/>
          <a:lstStyle/>
          <a:p>
            <a:br>
              <a:rPr lang="fr-FR" dirty="0"/>
            </a:br>
            <a:endParaRPr lang="fr-FR" dirty="0"/>
          </a:p>
        </p:txBody>
      </p:sp>
      <p:sp>
        <p:nvSpPr>
          <p:cNvPr id="5" name="Rectangle 4">
            <a:extLst>
              <a:ext uri="{FF2B5EF4-FFF2-40B4-BE49-F238E27FC236}">
                <a16:creationId xmlns:a16="http://schemas.microsoft.com/office/drawing/2014/main" id="{3455C5B9-9D2A-561B-123D-E50E47A22A25}"/>
              </a:ext>
            </a:extLst>
          </p:cNvPr>
          <p:cNvSpPr/>
          <p:nvPr/>
        </p:nvSpPr>
        <p:spPr>
          <a:xfrm>
            <a:off x="-200628" y="521160"/>
            <a:ext cx="12593255" cy="684000"/>
          </a:xfrm>
          <a:prstGeom prst="rect">
            <a:avLst/>
          </a:prstGeom>
          <a:solidFill>
            <a:srgbClr val="F1CA8B">
              <a:alpha val="7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i="1" spc="-1" dirty="0">
                <a:solidFill>
                  <a:schemeClr val="bg1"/>
                </a:solidFill>
                <a:latin typeface="FUTURA MEDIUM" panose="020B0602020204020303" pitchFamily="34" charset="-79"/>
                <a:cs typeface="FUTURA MEDIUM" panose="020B0602020204020303" pitchFamily="34" charset="-79"/>
              </a:rPr>
              <a:t>    </a:t>
            </a:r>
            <a:r>
              <a:rPr lang="fr-FR" sz="3200" b="1" i="1" strike="noStrike" spc="-1" dirty="0">
                <a:solidFill>
                  <a:schemeClr val="bg1"/>
                </a:solidFill>
                <a:latin typeface="FUTURA MEDIUM" panose="020B0602020204020303" pitchFamily="34" charset="-79"/>
                <a:cs typeface="FUTURA MEDIUM" panose="020B0602020204020303" pitchFamily="34" charset="-79"/>
              </a:rPr>
              <a:t>Analyse copie «962» </a:t>
            </a:r>
            <a:r>
              <a:rPr lang="fr-FR" sz="3200" b="1" spc="-1" dirty="0">
                <a:solidFill>
                  <a:schemeClr val="accent2">
                    <a:lumMod val="20000"/>
                    <a:lumOff val="80000"/>
                  </a:schemeClr>
                </a:solidFill>
                <a:latin typeface="Futura Condensed ExtraBold" panose="020B0602020204020303" pitchFamily="34" charset="-79"/>
                <a:cs typeface="Futura Condensed ExtraBold" panose="020B0602020204020303" pitchFamily="34" charset="-79"/>
              </a:rPr>
              <a:t>= </a:t>
            </a:r>
            <a:r>
              <a:rPr lang="fr-FR" sz="3200" b="1" u="sng" spc="-1" dirty="0">
                <a:solidFill>
                  <a:srgbClr val="FFEBDD"/>
                </a:solidFill>
                <a:latin typeface="Futura Condensed ExtraBold" panose="020B0602020204020303" pitchFamily="34" charset="-79"/>
                <a:cs typeface="Futura Condensed ExtraBold" panose="020B0602020204020303" pitchFamily="34" charset="-79"/>
              </a:rPr>
              <a:t>Milieu</a:t>
            </a:r>
            <a:r>
              <a:rPr lang="fr-FR" sz="3200" b="1" spc="-1" dirty="0">
                <a:solidFill>
                  <a:srgbClr val="FFEBDD"/>
                </a:solidFill>
                <a:latin typeface="Futura Condensed ExtraBold" panose="020B0602020204020303" pitchFamily="34" charset="-79"/>
                <a:cs typeface="Futura Condensed ExtraBold" panose="020B0602020204020303" pitchFamily="34" charset="-79"/>
              </a:rPr>
              <a:t> de B2</a:t>
            </a:r>
            <a:endParaRPr lang="fr-FR" sz="3200" b="1" i="1" dirty="0">
              <a:solidFill>
                <a:srgbClr val="FFEBDD"/>
              </a:solidFill>
              <a:latin typeface="FUTURA MEDIUM" panose="020B0602020204020303" pitchFamily="34" charset="-79"/>
              <a:cs typeface="FUTURA MEDIUM" panose="020B0602020204020303" pitchFamily="34" charset="-79"/>
            </a:endParaRPr>
          </a:p>
        </p:txBody>
      </p:sp>
      <p:sp>
        <p:nvSpPr>
          <p:cNvPr id="9" name="Rectangle : coins arrondis 8">
            <a:extLst>
              <a:ext uri="{FF2B5EF4-FFF2-40B4-BE49-F238E27FC236}">
                <a16:creationId xmlns:a16="http://schemas.microsoft.com/office/drawing/2014/main" id="{54740DA7-E3B4-2937-B971-74E1645B115B}"/>
              </a:ext>
            </a:extLst>
          </p:cNvPr>
          <p:cNvSpPr/>
          <p:nvPr/>
        </p:nvSpPr>
        <p:spPr>
          <a:xfrm>
            <a:off x="8544109" y="383281"/>
            <a:ext cx="2880000" cy="961200"/>
          </a:xfrm>
          <a:prstGeom prst="roundRect">
            <a:avLst/>
          </a:prstGeom>
          <a:solidFill>
            <a:schemeClr val="bg1"/>
          </a:solidFill>
          <a:ln w="57150">
            <a:solidFill>
              <a:srgbClr val="ED7D31">
                <a:alpha val="5333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fr-FR" sz="3200" b="1" dirty="0">
                <a:solidFill>
                  <a:schemeClr val="tx1"/>
                </a:solidFill>
                <a:latin typeface="Futura Condensed ExtraBold" panose="020B0602020204020303" pitchFamily="34" charset="-79"/>
                <a:cs typeface="Futura Condensed ExtraBold" panose="020B0602020204020303" pitchFamily="34" charset="-79"/>
              </a:rPr>
              <a:t>7,75/20</a:t>
            </a:r>
          </a:p>
        </p:txBody>
      </p:sp>
      <p:sp>
        <p:nvSpPr>
          <p:cNvPr id="4" name="Bulle rectangulaire à coins arrondis 3">
            <a:extLst>
              <a:ext uri="{FF2B5EF4-FFF2-40B4-BE49-F238E27FC236}">
                <a16:creationId xmlns:a16="http://schemas.microsoft.com/office/drawing/2014/main" id="{73320573-811B-66B8-D3A9-9CC7D12A3FDF}"/>
              </a:ext>
            </a:extLst>
          </p:cNvPr>
          <p:cNvSpPr/>
          <p:nvPr/>
        </p:nvSpPr>
        <p:spPr>
          <a:xfrm>
            <a:off x="7997780" y="1602386"/>
            <a:ext cx="3992452" cy="648000"/>
          </a:xfrm>
          <a:prstGeom prst="wedgeRoundRectCallout">
            <a:avLst>
              <a:gd name="adj1" fmla="val -23573"/>
              <a:gd name="adj2" fmla="val -65410"/>
              <a:gd name="adj3" fmla="val 16667"/>
            </a:avLst>
          </a:prstGeom>
          <a:solidFill>
            <a:srgbClr val="ED7D31">
              <a:alpha val="4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solidFill>
                  <a:schemeClr val="tx1"/>
                </a:solidFill>
                <a:latin typeface="Futura Condensed ExtraBold" panose="020B0602020204020303" pitchFamily="34" charset="-79"/>
                <a:cs typeface="Futura Condensed ExtraBold" panose="020B0602020204020303" pitchFamily="34" charset="-79"/>
              </a:rPr>
              <a:t> Erreurs accords, conjugaisons…</a:t>
            </a:r>
          </a:p>
          <a:p>
            <a:pPr algn="ctr"/>
            <a:r>
              <a:rPr lang="fr-FR" sz="2000" b="1" i="1" dirty="0">
                <a:solidFill>
                  <a:schemeClr val="tx1"/>
                </a:solidFill>
                <a:latin typeface="Futura Condensed ExtraBold" panose="020B0602020204020303" pitchFamily="34" charset="-79"/>
                <a:cs typeface="Futura Condensed ExtraBold" panose="020B0602020204020303" pitchFamily="34" charset="-79"/>
              </a:rPr>
              <a:t>Problèmes de syntaxe</a:t>
            </a:r>
            <a:endParaRPr lang="fr-FR" sz="2000" b="1" i="1" dirty="0">
              <a:solidFill>
                <a:schemeClr val="tx1"/>
              </a:solidFill>
              <a:latin typeface="FUTURA CONDENSED EXTRABOLD" panose="020B0602020204020303" pitchFamily="34" charset="-79"/>
              <a:cs typeface="FUTURA CONDENSED EXTRABOLD" panose="020B0602020204020303" pitchFamily="34" charset="-79"/>
            </a:endParaRPr>
          </a:p>
        </p:txBody>
      </p:sp>
      <p:sp>
        <p:nvSpPr>
          <p:cNvPr id="7" name="Flèche vers la droite 6">
            <a:extLst>
              <a:ext uri="{FF2B5EF4-FFF2-40B4-BE49-F238E27FC236}">
                <a16:creationId xmlns:a16="http://schemas.microsoft.com/office/drawing/2014/main" id="{A0E49F92-97FF-94C1-BA50-2ECBE7FDF6E8}"/>
              </a:ext>
            </a:extLst>
          </p:cNvPr>
          <p:cNvSpPr/>
          <p:nvPr/>
        </p:nvSpPr>
        <p:spPr>
          <a:xfrm>
            <a:off x="-1" y="1545464"/>
            <a:ext cx="576000" cy="373487"/>
          </a:xfrm>
          <a:prstGeom prst="rightArrow">
            <a:avLst/>
          </a:prstGeom>
          <a:solidFill>
            <a:srgbClr val="ED7D31">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Flèche vers la droite 7">
            <a:extLst>
              <a:ext uri="{FF2B5EF4-FFF2-40B4-BE49-F238E27FC236}">
                <a16:creationId xmlns:a16="http://schemas.microsoft.com/office/drawing/2014/main" id="{D640CFC7-2112-8AC9-531E-B344DCBD1B18}"/>
              </a:ext>
            </a:extLst>
          </p:cNvPr>
          <p:cNvSpPr/>
          <p:nvPr/>
        </p:nvSpPr>
        <p:spPr>
          <a:xfrm>
            <a:off x="0" y="3715734"/>
            <a:ext cx="2179065" cy="373487"/>
          </a:xfrm>
          <a:prstGeom prst="rightArrow">
            <a:avLst/>
          </a:prstGeom>
          <a:solidFill>
            <a:srgbClr val="ED7D31">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ZoneTexte 9">
            <a:extLst>
              <a:ext uri="{FF2B5EF4-FFF2-40B4-BE49-F238E27FC236}">
                <a16:creationId xmlns:a16="http://schemas.microsoft.com/office/drawing/2014/main" id="{D3D56363-FBFF-0953-DD2A-2EF8BC63B4A0}"/>
              </a:ext>
            </a:extLst>
          </p:cNvPr>
          <p:cNvSpPr txBox="1"/>
          <p:nvPr/>
        </p:nvSpPr>
        <p:spPr>
          <a:xfrm>
            <a:off x="2179065" y="3675652"/>
            <a:ext cx="9759650" cy="1577355"/>
          </a:xfrm>
          <a:prstGeom prst="rect">
            <a:avLst/>
          </a:prstGeom>
          <a:noFill/>
        </p:spPr>
        <p:txBody>
          <a:bodyPr wrap="square" rtlCol="0">
            <a:spAutoFit/>
          </a:bodyPr>
          <a:lstStyle/>
          <a:p>
            <a:pPr>
              <a:lnSpc>
                <a:spcPct val="110000"/>
              </a:lnSpc>
              <a:spcAft>
                <a:spcPts val="600"/>
              </a:spcAft>
            </a:pPr>
            <a:r>
              <a:rPr lang="fr-FR" sz="2000" b="1" u="sng" dirty="0">
                <a:uFill>
                  <a:solidFill>
                    <a:srgbClr val="ED7D31"/>
                  </a:solidFill>
                </a:uFill>
                <a:latin typeface="FUTURA MEDIUM" panose="020B0602020204020303" pitchFamily="34" charset="-79"/>
                <a:cs typeface="FUTURA MEDIUM" panose="020B0602020204020303" pitchFamily="34" charset="-79"/>
              </a:rPr>
              <a:t>Dans l’argumentation</a:t>
            </a:r>
            <a:r>
              <a:rPr lang="fr-FR" sz="2000" dirty="0">
                <a:latin typeface="Futura Medium" panose="020B0602020204020303" pitchFamily="34" charset="-79"/>
                <a:cs typeface="Futura Medium" panose="020B0602020204020303" pitchFamily="34" charset="-79"/>
              </a:rPr>
              <a:t> : </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Difficultés à </a:t>
            </a:r>
            <a:r>
              <a:rPr lang="fr-FR" sz="2000" b="1" dirty="0">
                <a:solidFill>
                  <a:schemeClr val="accent2">
                    <a:lumMod val="75000"/>
                  </a:schemeClr>
                </a:solidFill>
                <a:latin typeface="Futura Medium" panose="020B0602020204020303" pitchFamily="34" charset="-79"/>
                <a:cs typeface="Futura Medium" panose="020B0602020204020303" pitchFamily="34" charset="-79"/>
              </a:rPr>
              <a:t>formuler</a:t>
            </a:r>
            <a:r>
              <a:rPr lang="fr-FR" sz="2000" dirty="0">
                <a:latin typeface="Futura Medium" panose="020B0602020204020303" pitchFamily="34" charset="-79"/>
                <a:cs typeface="Futura Medium" panose="020B0602020204020303" pitchFamily="34" charset="-79"/>
              </a:rPr>
              <a:t> clairement les idées développées</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Notions clés dans l’organisation du propos « majoritaire/minoritaire » : </a:t>
            </a:r>
            <a:r>
              <a:rPr lang="fr-FR" sz="2000" b="1" dirty="0">
                <a:solidFill>
                  <a:schemeClr val="accent2">
                    <a:lumMod val="75000"/>
                  </a:schemeClr>
                </a:solidFill>
                <a:latin typeface="Futura Medium" panose="020B0602020204020303" pitchFamily="34" charset="-79"/>
                <a:cs typeface="Futura Medium" panose="020B0602020204020303" pitchFamily="34" charset="-79"/>
              </a:rPr>
              <a:t>non justifiées </a:t>
            </a:r>
            <a:r>
              <a:rPr lang="fr-FR" sz="2000" b="1" dirty="0">
                <a:latin typeface="Futura Medium" panose="020B0602020204020303" pitchFamily="34" charset="-79"/>
                <a:cs typeface="Futura Medium" panose="020B0602020204020303" pitchFamily="34" charset="-79"/>
              </a:rPr>
              <a:t>; </a:t>
            </a:r>
            <a:r>
              <a:rPr lang="fr-FR" sz="2000" dirty="0">
                <a:solidFill>
                  <a:schemeClr val="accent2">
                    <a:lumMod val="75000"/>
                  </a:schemeClr>
                </a:solidFill>
                <a:latin typeface="Futura Medium" panose="020B0602020204020303" pitchFamily="34" charset="-79"/>
                <a:cs typeface="Futura Medium" panose="020B0602020204020303" pitchFamily="34" charset="-79"/>
              </a:rPr>
              <a:t>peu de lien </a:t>
            </a:r>
            <a:r>
              <a:rPr lang="fr-FR" sz="2000" dirty="0">
                <a:latin typeface="Futura Medium" panose="020B0602020204020303" pitchFamily="34" charset="-79"/>
                <a:cs typeface="Futura Medium" panose="020B0602020204020303" pitchFamily="34" charset="-79"/>
              </a:rPr>
              <a:t>entre les indicateurs </a:t>
            </a:r>
            <a:r>
              <a:rPr lang="fr-FR" sz="2000" b="1" dirty="0">
                <a:latin typeface="Futura Medium" panose="020B0602020204020303" pitchFamily="34" charset="-79"/>
                <a:cs typeface="Futura Medium" panose="020B0602020204020303" pitchFamily="34" charset="-79"/>
                <a:sym typeface="Wingdings" pitchFamily="2" charset="2"/>
              </a:rPr>
              <a:t> </a:t>
            </a:r>
            <a:r>
              <a:rPr lang="fr-FR" sz="2000" dirty="0">
                <a:latin typeface="Futura Medium" panose="020B0602020204020303" pitchFamily="34" charset="-79"/>
                <a:cs typeface="Futura Medium" panose="020B0602020204020303" pitchFamily="34" charset="-79"/>
              </a:rPr>
              <a:t>argumentation « flottante »</a:t>
            </a:r>
            <a:endParaRPr lang="fr-FR" sz="2000" dirty="0">
              <a:solidFill>
                <a:schemeClr val="accent2">
                  <a:lumMod val="75000"/>
                </a:schemeClr>
              </a:solidFill>
              <a:latin typeface="Futura Medium" panose="020B0602020204020303" pitchFamily="34" charset="-79"/>
              <a:cs typeface="Futura Medium" panose="020B0602020204020303" pitchFamily="34" charset="-79"/>
            </a:endParaRPr>
          </a:p>
        </p:txBody>
      </p:sp>
      <p:sp>
        <p:nvSpPr>
          <p:cNvPr id="11" name="ZoneTexte 10">
            <a:extLst>
              <a:ext uri="{FF2B5EF4-FFF2-40B4-BE49-F238E27FC236}">
                <a16:creationId xmlns:a16="http://schemas.microsoft.com/office/drawing/2014/main" id="{F7331F63-B17B-60A1-7B4A-1449C49EE9D4}"/>
              </a:ext>
            </a:extLst>
          </p:cNvPr>
          <p:cNvSpPr txBox="1"/>
          <p:nvPr/>
        </p:nvSpPr>
        <p:spPr>
          <a:xfrm>
            <a:off x="1533963" y="5606461"/>
            <a:ext cx="10172933" cy="1161857"/>
          </a:xfrm>
          <a:prstGeom prst="rect">
            <a:avLst/>
          </a:prstGeom>
          <a:noFill/>
        </p:spPr>
        <p:txBody>
          <a:bodyPr wrap="square" rtlCol="0">
            <a:spAutoFit/>
          </a:bodyPr>
          <a:lstStyle/>
          <a:p>
            <a:pPr marL="285750" indent="-285750">
              <a:lnSpc>
                <a:spcPct val="110000"/>
              </a:lnSpc>
              <a:spcAft>
                <a:spcPts val="600"/>
              </a:spcAft>
              <a:buClr>
                <a:srgbClr val="C00000"/>
              </a:buClr>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Copie qui peine à expliciter clairement son propos : multiplication des qualificatifs qui perd le lecteur + le candidat ! </a:t>
            </a:r>
          </a:p>
          <a:p>
            <a:pPr marL="285750" indent="-285750">
              <a:lnSpc>
                <a:spcPct val="110000"/>
              </a:lnSpc>
              <a:spcAft>
                <a:spcPts val="600"/>
              </a:spcAft>
              <a:buClr>
                <a:srgbClr val="C00000"/>
              </a:buClr>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P3 « peau de chagrin », description sans réelles explications.</a:t>
            </a:r>
          </a:p>
        </p:txBody>
      </p:sp>
      <p:pic>
        <p:nvPicPr>
          <p:cNvPr id="12" name="Picture 2" descr="315 500+ Vigilance Stock Illustrations, graphiques vectoriels libre de  droits et Clip Art - iStock | Attention, Surveillance, Sécurité">
            <a:extLst>
              <a:ext uri="{FF2B5EF4-FFF2-40B4-BE49-F238E27FC236}">
                <a16:creationId xmlns:a16="http://schemas.microsoft.com/office/drawing/2014/main" id="{44423473-3DD2-085E-1905-96DB2E30041C}"/>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0830" t="21700" r="16823" b="17182"/>
          <a:stretch/>
        </p:blipFill>
        <p:spPr bwMode="auto">
          <a:xfrm>
            <a:off x="25758" y="5493025"/>
            <a:ext cx="1416676" cy="138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23966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27BCF-2A99-330B-82A4-198B4F78A69E}"/>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55F5353E-B2DC-8387-F0AD-F6B8452F47B4}"/>
              </a:ext>
            </a:extLst>
          </p:cNvPr>
          <p:cNvSpPr txBox="1"/>
          <p:nvPr/>
        </p:nvSpPr>
        <p:spPr>
          <a:xfrm>
            <a:off x="555091" y="1519706"/>
            <a:ext cx="11595753" cy="1992853"/>
          </a:xfrm>
          <a:prstGeom prst="rect">
            <a:avLst/>
          </a:prstGeom>
          <a:noFill/>
        </p:spPr>
        <p:txBody>
          <a:bodyPr wrap="square" rtlCol="0">
            <a:spAutoFit/>
          </a:bodyPr>
          <a:lstStyle/>
          <a:p>
            <a:pPr>
              <a:lnSpc>
                <a:spcPct val="110000"/>
              </a:lnSpc>
              <a:spcAft>
                <a:spcPts val="600"/>
              </a:spcAft>
            </a:pPr>
            <a:r>
              <a:rPr lang="fr-FR" sz="2000" b="1" u="sng" dirty="0">
                <a:uFill>
                  <a:solidFill>
                    <a:srgbClr val="ED7D31"/>
                  </a:solidFill>
                </a:uFill>
                <a:latin typeface="FUTURA MEDIUM" panose="020B0602020204020303" pitchFamily="34" charset="-79"/>
                <a:cs typeface="FUTURA MEDIUM" panose="020B0602020204020303" pitchFamily="34" charset="-79"/>
              </a:rPr>
              <a:t>Dès l’introduction</a:t>
            </a:r>
            <a:r>
              <a:rPr lang="fr-FR" sz="2000" dirty="0">
                <a:latin typeface="Futura Medium" panose="020B0602020204020303" pitchFamily="34" charset="-79"/>
                <a:cs typeface="Futura Medium" panose="020B0602020204020303" pitchFamily="34" charset="-79"/>
              </a:rPr>
              <a:t> : </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Difficultés à être </a:t>
            </a:r>
            <a:r>
              <a:rPr lang="fr-FR" sz="2000" b="1" dirty="0">
                <a:solidFill>
                  <a:schemeClr val="accent2">
                    <a:lumMod val="75000"/>
                  </a:schemeClr>
                </a:solidFill>
                <a:latin typeface="Futura Medium" panose="020B0602020204020303" pitchFamily="34" charset="-79"/>
                <a:cs typeface="Futura Medium" panose="020B0602020204020303" pitchFamily="34" charset="-79"/>
              </a:rPr>
              <a:t>précis</a:t>
            </a:r>
            <a:r>
              <a:rPr lang="fr-FR" sz="2000" dirty="0">
                <a:latin typeface="Futura Medium" panose="020B0602020204020303" pitchFamily="34" charset="-79"/>
                <a:cs typeface="Futura Medium" panose="020B0602020204020303" pitchFamily="34" charset="-79"/>
              </a:rPr>
              <a:t> et </a:t>
            </a:r>
            <a:r>
              <a:rPr lang="fr-FR" sz="2000" b="1" dirty="0">
                <a:solidFill>
                  <a:schemeClr val="accent2">
                    <a:lumMod val="75000"/>
                  </a:schemeClr>
                </a:solidFill>
                <a:latin typeface="Futura Medium" panose="020B0602020204020303" pitchFamily="34" charset="-79"/>
                <a:cs typeface="Futura Medium" panose="020B0602020204020303" pitchFamily="34" charset="-79"/>
              </a:rPr>
              <a:t>concis</a:t>
            </a:r>
            <a:r>
              <a:rPr lang="fr-FR" sz="2000" dirty="0">
                <a:latin typeface="Futura Medium" panose="020B0602020204020303" pitchFamily="34" charset="-79"/>
                <a:cs typeface="Futura Medium" panose="020B0602020204020303" pitchFamily="34" charset="-79"/>
              </a:rPr>
              <a:t> dans le propos</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Des </a:t>
            </a:r>
            <a:r>
              <a:rPr lang="fr-FR" sz="2000" b="1" dirty="0">
                <a:solidFill>
                  <a:srgbClr val="548235"/>
                </a:solidFill>
                <a:latin typeface="Futura Medium" panose="020B0602020204020303" pitchFamily="34" charset="-79"/>
                <a:cs typeface="Futura Medium" panose="020B0602020204020303" pitchFamily="34" charset="-79"/>
              </a:rPr>
              <a:t>éléments mobilisés pertinents </a:t>
            </a:r>
            <a:r>
              <a:rPr lang="fr-FR" sz="2000" dirty="0">
                <a:latin typeface="Futura Medium" panose="020B0602020204020303" pitchFamily="34" charset="-79"/>
                <a:cs typeface="Futura Medium" panose="020B0602020204020303" pitchFamily="34" charset="-79"/>
              </a:rPr>
              <a:t>pour répondre au sujet…</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 mais qui ne sont </a:t>
            </a:r>
            <a:r>
              <a:rPr lang="fr-FR" sz="2000" b="1" dirty="0">
                <a:solidFill>
                  <a:schemeClr val="accent2">
                    <a:lumMod val="75000"/>
                  </a:schemeClr>
                </a:solidFill>
                <a:latin typeface="Futura Medium" panose="020B0602020204020303" pitchFamily="34" charset="-79"/>
                <a:cs typeface="Futura Medium" panose="020B0602020204020303" pitchFamily="34" charset="-79"/>
              </a:rPr>
              <a:t>pas suffisamment analysés, définis, mis en lien </a:t>
            </a:r>
            <a:r>
              <a:rPr lang="fr-FR" sz="2000" dirty="0">
                <a:latin typeface="Futura Medium" panose="020B0602020204020303" pitchFamily="34" charset="-79"/>
                <a:cs typeface="Futura Medium" panose="020B0602020204020303" pitchFamily="34" charset="-79"/>
              </a:rPr>
              <a:t>pour formuler une réponse problématisée cohérente, pertinente et claire.</a:t>
            </a:r>
          </a:p>
        </p:txBody>
      </p:sp>
      <p:sp>
        <p:nvSpPr>
          <p:cNvPr id="2" name="Titre 1">
            <a:extLst>
              <a:ext uri="{FF2B5EF4-FFF2-40B4-BE49-F238E27FC236}">
                <a16:creationId xmlns:a16="http://schemas.microsoft.com/office/drawing/2014/main" id="{7C895F4A-D329-AF4C-5E35-430BB31A10C3}"/>
              </a:ext>
            </a:extLst>
          </p:cNvPr>
          <p:cNvSpPr>
            <a:spLocks noGrp="1"/>
          </p:cNvSpPr>
          <p:nvPr>
            <p:ph type="title"/>
          </p:nvPr>
        </p:nvSpPr>
        <p:spPr>
          <a:xfrm>
            <a:off x="394320" y="320196"/>
            <a:ext cx="11161576" cy="1400530"/>
          </a:xfrm>
        </p:spPr>
        <p:txBody>
          <a:bodyPr/>
          <a:lstStyle/>
          <a:p>
            <a:br>
              <a:rPr lang="fr-FR" dirty="0"/>
            </a:br>
            <a:endParaRPr lang="fr-FR" dirty="0"/>
          </a:p>
        </p:txBody>
      </p:sp>
      <p:sp>
        <p:nvSpPr>
          <p:cNvPr id="5" name="Rectangle 4">
            <a:extLst>
              <a:ext uri="{FF2B5EF4-FFF2-40B4-BE49-F238E27FC236}">
                <a16:creationId xmlns:a16="http://schemas.microsoft.com/office/drawing/2014/main" id="{8AC1C60C-FD60-DE4A-7137-87932683A250}"/>
              </a:ext>
            </a:extLst>
          </p:cNvPr>
          <p:cNvSpPr/>
          <p:nvPr/>
        </p:nvSpPr>
        <p:spPr>
          <a:xfrm>
            <a:off x="-200628" y="521160"/>
            <a:ext cx="12593255" cy="684000"/>
          </a:xfrm>
          <a:prstGeom prst="rect">
            <a:avLst/>
          </a:prstGeom>
          <a:solidFill>
            <a:srgbClr val="ED7D31">
              <a:alpha val="7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i="1" spc="-1" dirty="0">
                <a:solidFill>
                  <a:schemeClr val="bg1"/>
                </a:solidFill>
                <a:latin typeface="FUTURA MEDIUM" panose="020B0602020204020303" pitchFamily="34" charset="-79"/>
                <a:cs typeface="FUTURA MEDIUM" panose="020B0602020204020303" pitchFamily="34" charset="-79"/>
              </a:rPr>
              <a:t>    </a:t>
            </a:r>
            <a:r>
              <a:rPr lang="fr-FR" sz="3200" b="1" i="1" strike="noStrike" spc="-1" dirty="0">
                <a:solidFill>
                  <a:schemeClr val="bg1"/>
                </a:solidFill>
                <a:latin typeface="FUTURA MEDIUM" panose="020B0602020204020303" pitchFamily="34" charset="-79"/>
                <a:cs typeface="FUTURA MEDIUM" panose="020B0602020204020303" pitchFamily="34" charset="-79"/>
              </a:rPr>
              <a:t>Analyse copie « </a:t>
            </a:r>
            <a:r>
              <a:rPr lang="fr-FR" sz="3200" b="1" i="1" spc="-1" dirty="0">
                <a:solidFill>
                  <a:schemeClr val="bg1"/>
                </a:solidFill>
                <a:latin typeface="FUTURA MEDIUM" panose="020B0602020204020303" pitchFamily="34" charset="-79"/>
                <a:cs typeface="FUTURA MEDIUM" panose="020B0602020204020303" pitchFamily="34" charset="-79"/>
              </a:rPr>
              <a:t>655</a:t>
            </a:r>
            <a:r>
              <a:rPr lang="fr-FR" sz="3200" b="1" i="1" strike="noStrike" spc="-1" dirty="0">
                <a:solidFill>
                  <a:schemeClr val="bg1"/>
                </a:solidFill>
                <a:latin typeface="FUTURA MEDIUM" panose="020B0602020204020303" pitchFamily="34" charset="-79"/>
                <a:cs typeface="FUTURA MEDIUM" panose="020B0602020204020303" pitchFamily="34" charset="-79"/>
              </a:rPr>
              <a:t> » </a:t>
            </a:r>
            <a:r>
              <a:rPr lang="fr-FR" sz="3200" b="1" spc="-1" dirty="0">
                <a:solidFill>
                  <a:schemeClr val="accent2">
                    <a:lumMod val="20000"/>
                    <a:lumOff val="80000"/>
                  </a:schemeClr>
                </a:solidFill>
                <a:latin typeface="Futura Condensed ExtraBold" panose="020B0602020204020303" pitchFamily="34" charset="-79"/>
                <a:cs typeface="Futura Condensed ExtraBold" panose="020B0602020204020303" pitchFamily="34" charset="-79"/>
              </a:rPr>
              <a:t>= </a:t>
            </a:r>
            <a:r>
              <a:rPr lang="fr-FR" sz="3200" b="1" u="sng" spc="-1" dirty="0">
                <a:solidFill>
                  <a:srgbClr val="FFEBDD"/>
                </a:solidFill>
                <a:latin typeface="Futura Condensed ExtraBold" panose="020B0602020204020303" pitchFamily="34" charset="-79"/>
                <a:cs typeface="Futura Condensed ExtraBold" panose="020B0602020204020303" pitchFamily="34" charset="-79"/>
              </a:rPr>
              <a:t>Milieu</a:t>
            </a:r>
            <a:r>
              <a:rPr lang="fr-FR" sz="3200" b="1" spc="-1" dirty="0">
                <a:solidFill>
                  <a:srgbClr val="FFEBDD"/>
                </a:solidFill>
                <a:latin typeface="Futura Condensed ExtraBold" panose="020B0602020204020303" pitchFamily="34" charset="-79"/>
                <a:cs typeface="Futura Condensed ExtraBold" panose="020B0602020204020303" pitchFamily="34" charset="-79"/>
              </a:rPr>
              <a:t> de B2</a:t>
            </a:r>
            <a:endParaRPr lang="fr-FR" sz="3200" b="1" i="1" dirty="0">
              <a:solidFill>
                <a:srgbClr val="FFEBDD"/>
              </a:solidFill>
              <a:latin typeface="FUTURA MEDIUM" panose="020B0602020204020303" pitchFamily="34" charset="-79"/>
              <a:cs typeface="FUTURA MEDIUM" panose="020B0602020204020303" pitchFamily="34" charset="-79"/>
            </a:endParaRPr>
          </a:p>
        </p:txBody>
      </p:sp>
      <p:sp>
        <p:nvSpPr>
          <p:cNvPr id="9" name="Rectangle : coins arrondis 8">
            <a:extLst>
              <a:ext uri="{FF2B5EF4-FFF2-40B4-BE49-F238E27FC236}">
                <a16:creationId xmlns:a16="http://schemas.microsoft.com/office/drawing/2014/main" id="{E00777E2-9AAF-3F4E-714A-2844F1D73EBB}"/>
              </a:ext>
            </a:extLst>
          </p:cNvPr>
          <p:cNvSpPr/>
          <p:nvPr/>
        </p:nvSpPr>
        <p:spPr>
          <a:xfrm>
            <a:off x="8544109" y="383281"/>
            <a:ext cx="2880000" cy="961200"/>
          </a:xfrm>
          <a:prstGeom prst="roundRect">
            <a:avLst/>
          </a:prstGeom>
          <a:solidFill>
            <a:schemeClr val="bg1"/>
          </a:solidFill>
          <a:ln w="57150">
            <a:solidFill>
              <a:srgbClr val="ED7D31">
                <a:alpha val="5333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fr-FR" sz="3200" b="1" dirty="0">
                <a:solidFill>
                  <a:schemeClr val="tx1"/>
                </a:solidFill>
                <a:latin typeface="Futura Condensed ExtraBold" panose="020B0602020204020303" pitchFamily="34" charset="-79"/>
                <a:cs typeface="Futura Condensed ExtraBold" panose="020B0602020204020303" pitchFamily="34" charset="-79"/>
              </a:rPr>
              <a:t>10,75/20</a:t>
            </a:r>
          </a:p>
        </p:txBody>
      </p:sp>
      <p:sp>
        <p:nvSpPr>
          <p:cNvPr id="4" name="Bulle rectangulaire à coins arrondis 3">
            <a:extLst>
              <a:ext uri="{FF2B5EF4-FFF2-40B4-BE49-F238E27FC236}">
                <a16:creationId xmlns:a16="http://schemas.microsoft.com/office/drawing/2014/main" id="{12B63AD5-D556-50FB-BBBD-FD14532C1482}"/>
              </a:ext>
            </a:extLst>
          </p:cNvPr>
          <p:cNvSpPr/>
          <p:nvPr/>
        </p:nvSpPr>
        <p:spPr>
          <a:xfrm>
            <a:off x="7997780" y="1602386"/>
            <a:ext cx="3992452" cy="648000"/>
          </a:xfrm>
          <a:prstGeom prst="wedgeRoundRectCallout">
            <a:avLst>
              <a:gd name="adj1" fmla="val -23573"/>
              <a:gd name="adj2" fmla="val -65410"/>
              <a:gd name="adj3" fmla="val 16667"/>
            </a:avLst>
          </a:prstGeom>
          <a:solidFill>
            <a:srgbClr val="ED7D31">
              <a:alpha val="4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solidFill>
                  <a:schemeClr val="tx1"/>
                </a:solidFill>
                <a:latin typeface="Futura Condensed ExtraBold" panose="020B0602020204020303" pitchFamily="34" charset="-79"/>
                <a:cs typeface="Futura Condensed ExtraBold" panose="020B0602020204020303" pitchFamily="34" charset="-79"/>
              </a:rPr>
              <a:t> Erreurs accords, conjugaisons…</a:t>
            </a:r>
          </a:p>
          <a:p>
            <a:pPr algn="ctr"/>
            <a:r>
              <a:rPr lang="fr-FR" sz="2000" b="1" i="1" dirty="0">
                <a:solidFill>
                  <a:schemeClr val="tx1"/>
                </a:solidFill>
                <a:latin typeface="Futura Condensed ExtraBold" panose="020B0602020204020303" pitchFamily="34" charset="-79"/>
                <a:cs typeface="Futura Condensed ExtraBold" panose="020B0602020204020303" pitchFamily="34" charset="-79"/>
              </a:rPr>
              <a:t>Problèmes de syntaxe</a:t>
            </a:r>
            <a:endParaRPr lang="fr-FR" sz="2000" b="1" i="1" dirty="0">
              <a:solidFill>
                <a:schemeClr val="tx1"/>
              </a:solidFill>
              <a:latin typeface="FUTURA CONDENSED EXTRABOLD" panose="020B0602020204020303" pitchFamily="34" charset="-79"/>
              <a:cs typeface="FUTURA CONDENSED EXTRABOLD" panose="020B0602020204020303" pitchFamily="34" charset="-79"/>
            </a:endParaRPr>
          </a:p>
        </p:txBody>
      </p:sp>
      <p:sp>
        <p:nvSpPr>
          <p:cNvPr id="7" name="Flèche vers la droite 6">
            <a:extLst>
              <a:ext uri="{FF2B5EF4-FFF2-40B4-BE49-F238E27FC236}">
                <a16:creationId xmlns:a16="http://schemas.microsoft.com/office/drawing/2014/main" id="{A5B32949-B035-E4A6-D7AE-3B72C161C611}"/>
              </a:ext>
            </a:extLst>
          </p:cNvPr>
          <p:cNvSpPr/>
          <p:nvPr/>
        </p:nvSpPr>
        <p:spPr>
          <a:xfrm>
            <a:off x="-1" y="1545464"/>
            <a:ext cx="576000" cy="373487"/>
          </a:xfrm>
          <a:prstGeom prst="rightArrow">
            <a:avLst/>
          </a:prstGeom>
          <a:solidFill>
            <a:srgbClr val="ED7D31">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Flèche vers la droite 7">
            <a:extLst>
              <a:ext uri="{FF2B5EF4-FFF2-40B4-BE49-F238E27FC236}">
                <a16:creationId xmlns:a16="http://schemas.microsoft.com/office/drawing/2014/main" id="{30F683C5-DE5A-24B2-98C0-711CA26F9940}"/>
              </a:ext>
            </a:extLst>
          </p:cNvPr>
          <p:cNvSpPr/>
          <p:nvPr/>
        </p:nvSpPr>
        <p:spPr>
          <a:xfrm>
            <a:off x="0" y="3715734"/>
            <a:ext cx="2179065" cy="373487"/>
          </a:xfrm>
          <a:prstGeom prst="rightArrow">
            <a:avLst/>
          </a:prstGeom>
          <a:solidFill>
            <a:srgbClr val="ED7D31">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ZoneTexte 9">
            <a:extLst>
              <a:ext uri="{FF2B5EF4-FFF2-40B4-BE49-F238E27FC236}">
                <a16:creationId xmlns:a16="http://schemas.microsoft.com/office/drawing/2014/main" id="{413517A2-AA59-261E-55A8-750B63AE961A}"/>
              </a:ext>
            </a:extLst>
          </p:cNvPr>
          <p:cNvSpPr txBox="1"/>
          <p:nvPr/>
        </p:nvSpPr>
        <p:spPr>
          <a:xfrm>
            <a:off x="2179065" y="3675652"/>
            <a:ext cx="9759650" cy="1577355"/>
          </a:xfrm>
          <a:prstGeom prst="rect">
            <a:avLst/>
          </a:prstGeom>
          <a:noFill/>
        </p:spPr>
        <p:txBody>
          <a:bodyPr wrap="square" rtlCol="0">
            <a:spAutoFit/>
          </a:bodyPr>
          <a:lstStyle/>
          <a:p>
            <a:pPr>
              <a:lnSpc>
                <a:spcPct val="110000"/>
              </a:lnSpc>
              <a:spcAft>
                <a:spcPts val="600"/>
              </a:spcAft>
            </a:pPr>
            <a:r>
              <a:rPr lang="fr-FR" sz="2000" b="1" u="sng" dirty="0">
                <a:uFill>
                  <a:solidFill>
                    <a:srgbClr val="ED7D31"/>
                  </a:solidFill>
                </a:uFill>
                <a:latin typeface="FUTURA MEDIUM" panose="020B0602020204020303" pitchFamily="34" charset="-79"/>
                <a:cs typeface="FUTURA MEDIUM" panose="020B0602020204020303" pitchFamily="34" charset="-79"/>
              </a:rPr>
              <a:t>Dans l’argumentation</a:t>
            </a:r>
            <a:r>
              <a:rPr lang="fr-FR" sz="2000" dirty="0">
                <a:latin typeface="Futura Medium" panose="020B0602020204020303" pitchFamily="34" charset="-79"/>
                <a:cs typeface="Futura Medium" panose="020B0602020204020303" pitchFamily="34" charset="-79"/>
              </a:rPr>
              <a:t> : </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Difficultés à </a:t>
            </a:r>
            <a:r>
              <a:rPr lang="fr-FR" sz="2000" b="1" dirty="0">
                <a:solidFill>
                  <a:schemeClr val="accent2">
                    <a:lumMod val="75000"/>
                  </a:schemeClr>
                </a:solidFill>
                <a:latin typeface="Futura Medium" panose="020B0602020204020303" pitchFamily="34" charset="-79"/>
                <a:cs typeface="Futura Medium" panose="020B0602020204020303" pitchFamily="34" charset="-79"/>
              </a:rPr>
              <a:t>formuler</a:t>
            </a:r>
            <a:r>
              <a:rPr lang="fr-FR" sz="2000" dirty="0">
                <a:latin typeface="Futura Medium" panose="020B0602020204020303" pitchFamily="34" charset="-79"/>
                <a:cs typeface="Futura Medium" panose="020B0602020204020303" pitchFamily="34" charset="-79"/>
              </a:rPr>
              <a:t> clairement les idées développées</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Notions clés dans l’organisation du propos « majoritaire/minoritaire » : </a:t>
            </a:r>
            <a:r>
              <a:rPr lang="fr-FR" sz="2000" b="1" dirty="0">
                <a:solidFill>
                  <a:schemeClr val="accent2">
                    <a:lumMod val="75000"/>
                  </a:schemeClr>
                </a:solidFill>
                <a:latin typeface="Futura Medium" panose="020B0602020204020303" pitchFamily="34" charset="-79"/>
                <a:cs typeface="Futura Medium" panose="020B0602020204020303" pitchFamily="34" charset="-79"/>
              </a:rPr>
              <a:t>non justifiées </a:t>
            </a:r>
            <a:r>
              <a:rPr lang="fr-FR" sz="2000" b="1" dirty="0">
                <a:latin typeface="Futura Medium" panose="020B0602020204020303" pitchFamily="34" charset="-79"/>
                <a:cs typeface="Futura Medium" panose="020B0602020204020303" pitchFamily="34" charset="-79"/>
              </a:rPr>
              <a:t>; </a:t>
            </a:r>
            <a:r>
              <a:rPr lang="fr-FR" sz="2000" dirty="0">
                <a:solidFill>
                  <a:schemeClr val="accent2">
                    <a:lumMod val="75000"/>
                  </a:schemeClr>
                </a:solidFill>
                <a:latin typeface="Futura Medium" panose="020B0602020204020303" pitchFamily="34" charset="-79"/>
                <a:cs typeface="Futura Medium" panose="020B0602020204020303" pitchFamily="34" charset="-79"/>
              </a:rPr>
              <a:t>peu de lien </a:t>
            </a:r>
            <a:r>
              <a:rPr lang="fr-FR" sz="2000" dirty="0">
                <a:latin typeface="Futura Medium" panose="020B0602020204020303" pitchFamily="34" charset="-79"/>
                <a:cs typeface="Futura Medium" panose="020B0602020204020303" pitchFamily="34" charset="-79"/>
              </a:rPr>
              <a:t>entre les indicateurs </a:t>
            </a:r>
            <a:r>
              <a:rPr lang="fr-FR" sz="2000" b="1" dirty="0">
                <a:latin typeface="Futura Medium" panose="020B0602020204020303" pitchFamily="34" charset="-79"/>
                <a:cs typeface="Futura Medium" panose="020B0602020204020303" pitchFamily="34" charset="-79"/>
                <a:sym typeface="Wingdings" pitchFamily="2" charset="2"/>
              </a:rPr>
              <a:t> </a:t>
            </a:r>
            <a:r>
              <a:rPr lang="fr-FR" sz="2000" dirty="0">
                <a:latin typeface="Futura Medium" panose="020B0602020204020303" pitchFamily="34" charset="-79"/>
                <a:cs typeface="Futura Medium" panose="020B0602020204020303" pitchFamily="34" charset="-79"/>
              </a:rPr>
              <a:t>argumentation « flottante »</a:t>
            </a:r>
            <a:endParaRPr lang="fr-FR" sz="2000" dirty="0">
              <a:solidFill>
                <a:schemeClr val="accent2">
                  <a:lumMod val="75000"/>
                </a:schemeClr>
              </a:solidFill>
              <a:latin typeface="Futura Medium" panose="020B0602020204020303" pitchFamily="34" charset="-79"/>
              <a:cs typeface="Futura Medium" panose="020B0602020204020303" pitchFamily="34" charset="-79"/>
            </a:endParaRPr>
          </a:p>
        </p:txBody>
      </p:sp>
      <p:sp>
        <p:nvSpPr>
          <p:cNvPr id="11" name="ZoneTexte 10">
            <a:extLst>
              <a:ext uri="{FF2B5EF4-FFF2-40B4-BE49-F238E27FC236}">
                <a16:creationId xmlns:a16="http://schemas.microsoft.com/office/drawing/2014/main" id="{1DFA1B1B-AC14-C1C3-D680-ECB09BD65E24}"/>
              </a:ext>
            </a:extLst>
          </p:cNvPr>
          <p:cNvSpPr txBox="1"/>
          <p:nvPr/>
        </p:nvSpPr>
        <p:spPr>
          <a:xfrm>
            <a:off x="1533963" y="5606461"/>
            <a:ext cx="10172933" cy="1161857"/>
          </a:xfrm>
          <a:prstGeom prst="rect">
            <a:avLst/>
          </a:prstGeom>
          <a:noFill/>
        </p:spPr>
        <p:txBody>
          <a:bodyPr wrap="square" rtlCol="0">
            <a:spAutoFit/>
          </a:bodyPr>
          <a:lstStyle/>
          <a:p>
            <a:pPr marL="285750" indent="-285750">
              <a:lnSpc>
                <a:spcPct val="110000"/>
              </a:lnSpc>
              <a:spcAft>
                <a:spcPts val="600"/>
              </a:spcAft>
              <a:buClr>
                <a:srgbClr val="C00000"/>
              </a:buClr>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Copie qui peine à expliciter clairement son propos : multiplication des qualificatifs qui perd le lecteur + le candidat ! </a:t>
            </a:r>
          </a:p>
          <a:p>
            <a:pPr marL="285750" indent="-285750">
              <a:lnSpc>
                <a:spcPct val="110000"/>
              </a:lnSpc>
              <a:spcAft>
                <a:spcPts val="600"/>
              </a:spcAft>
              <a:buClr>
                <a:srgbClr val="C00000"/>
              </a:buClr>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P3 « peau de chagrin », description sans réelles explications.</a:t>
            </a:r>
          </a:p>
        </p:txBody>
      </p:sp>
      <p:pic>
        <p:nvPicPr>
          <p:cNvPr id="12" name="Picture 2" descr="315 500+ Vigilance Stock Illustrations, graphiques vectoriels libre de  droits et Clip Art - iStock | Attention, Surveillance, Sécurité">
            <a:extLst>
              <a:ext uri="{FF2B5EF4-FFF2-40B4-BE49-F238E27FC236}">
                <a16:creationId xmlns:a16="http://schemas.microsoft.com/office/drawing/2014/main" id="{13CCFC2D-3941-3E52-FA52-3CDA62345DD2}"/>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0830" t="21700" r="16823" b="17182"/>
          <a:stretch/>
        </p:blipFill>
        <p:spPr bwMode="auto">
          <a:xfrm>
            <a:off x="25758" y="5493025"/>
            <a:ext cx="1416676" cy="138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05476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71DF5DD-5E45-BC80-1D63-A136A12711B1}"/>
              </a:ext>
            </a:extLst>
          </p:cNvPr>
          <p:cNvSpPr/>
          <p:nvPr/>
        </p:nvSpPr>
        <p:spPr>
          <a:xfrm>
            <a:off x="-200628" y="521160"/>
            <a:ext cx="12593255" cy="684000"/>
          </a:xfrm>
          <a:prstGeom prst="rect">
            <a:avLst/>
          </a:prstGeom>
          <a:solidFill>
            <a:schemeClr val="accent6">
              <a:lumMod val="20000"/>
              <a:lumOff val="80000"/>
              <a:alpha val="7803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000" b="1" i="1" spc="-1" dirty="0">
                <a:solidFill>
                  <a:schemeClr val="tx1"/>
                </a:solidFill>
                <a:latin typeface="FUTURA MEDIUM" panose="020B0602020204020303" pitchFamily="34" charset="-79"/>
                <a:cs typeface="FUTURA MEDIUM" panose="020B0602020204020303" pitchFamily="34" charset="-79"/>
              </a:rPr>
              <a:t>     Analyse copie « 546 » </a:t>
            </a:r>
            <a:r>
              <a:rPr lang="fr-FR" sz="3000" b="1" spc="-1" dirty="0">
                <a:solidFill>
                  <a:schemeClr val="accent6">
                    <a:lumMod val="50000"/>
                  </a:schemeClr>
                </a:solidFill>
                <a:latin typeface="Futura Condensed ExtraBold" panose="020B0602020204020303" pitchFamily="34" charset="-79"/>
                <a:cs typeface="Futura Condensed ExtraBold" panose="020B0602020204020303" pitchFamily="34" charset="-79"/>
              </a:rPr>
              <a:t>= </a:t>
            </a:r>
            <a:r>
              <a:rPr lang="fr-FR" sz="3000" b="1" u="sng" spc="-1" dirty="0">
                <a:solidFill>
                  <a:schemeClr val="accent6">
                    <a:lumMod val="50000"/>
                  </a:schemeClr>
                </a:solidFill>
                <a:latin typeface="Futura Condensed ExtraBold" panose="020B0602020204020303" pitchFamily="34" charset="-79"/>
                <a:cs typeface="Futura Condensed ExtraBold" panose="020B0602020204020303" pitchFamily="34" charset="-79"/>
              </a:rPr>
              <a:t>Bas</a:t>
            </a:r>
            <a:r>
              <a:rPr lang="fr-FR" sz="3000" b="1" spc="-1" dirty="0">
                <a:solidFill>
                  <a:schemeClr val="accent6">
                    <a:lumMod val="50000"/>
                  </a:schemeClr>
                </a:solidFill>
                <a:latin typeface="Futura Condensed ExtraBold" panose="020B0602020204020303" pitchFamily="34" charset="-79"/>
                <a:cs typeface="Futura Condensed ExtraBold" panose="020B0602020204020303" pitchFamily="34" charset="-79"/>
              </a:rPr>
              <a:t> de B3</a:t>
            </a:r>
            <a:endParaRPr lang="fr-FR" sz="3000" b="1" i="1" dirty="0">
              <a:solidFill>
                <a:schemeClr val="tx1"/>
              </a:solidFill>
              <a:latin typeface="FUTURA MEDIUM" panose="020B0602020204020303" pitchFamily="34" charset="-79"/>
              <a:cs typeface="FUTURA MEDIUM" panose="020B0602020204020303" pitchFamily="34" charset="-79"/>
            </a:endParaRPr>
          </a:p>
        </p:txBody>
      </p:sp>
      <p:sp>
        <p:nvSpPr>
          <p:cNvPr id="6" name="Rectangle : coins arrondis 5">
            <a:extLst>
              <a:ext uri="{FF2B5EF4-FFF2-40B4-BE49-F238E27FC236}">
                <a16:creationId xmlns:a16="http://schemas.microsoft.com/office/drawing/2014/main" id="{7692B74D-9433-D2AC-3754-2D7BC4E5B94C}"/>
              </a:ext>
            </a:extLst>
          </p:cNvPr>
          <p:cNvSpPr/>
          <p:nvPr/>
        </p:nvSpPr>
        <p:spPr>
          <a:xfrm>
            <a:off x="8544109" y="383281"/>
            <a:ext cx="2879452" cy="959758"/>
          </a:xfrm>
          <a:prstGeom prst="roundRect">
            <a:avLst/>
          </a:prstGeom>
          <a:solidFill>
            <a:schemeClr val="bg1"/>
          </a:solidFill>
          <a:ln w="57150">
            <a:solidFill>
              <a:schemeClr val="accent6">
                <a:lumMod val="75000"/>
                <a:alpha val="53333"/>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fr-FR" sz="3200" b="1" dirty="0">
                <a:solidFill>
                  <a:schemeClr val="tx1"/>
                </a:solidFill>
                <a:latin typeface="Futura Condensed ExtraBold" panose="020B0602020204020303" pitchFamily="34" charset="-79"/>
                <a:cs typeface="Futura Condensed ExtraBold" panose="020B0602020204020303" pitchFamily="34" charset="-79"/>
              </a:rPr>
              <a:t>12/20</a:t>
            </a:r>
          </a:p>
        </p:txBody>
      </p:sp>
      <p:sp>
        <p:nvSpPr>
          <p:cNvPr id="2" name="ZoneTexte 1">
            <a:extLst>
              <a:ext uri="{FF2B5EF4-FFF2-40B4-BE49-F238E27FC236}">
                <a16:creationId xmlns:a16="http://schemas.microsoft.com/office/drawing/2014/main" id="{3CCF338C-5349-128D-F7CC-E70D7E815020}"/>
              </a:ext>
            </a:extLst>
          </p:cNvPr>
          <p:cNvSpPr txBox="1"/>
          <p:nvPr/>
        </p:nvSpPr>
        <p:spPr>
          <a:xfrm>
            <a:off x="555091" y="1519706"/>
            <a:ext cx="8445774" cy="1554272"/>
          </a:xfrm>
          <a:prstGeom prst="rect">
            <a:avLst/>
          </a:prstGeom>
          <a:noFill/>
        </p:spPr>
        <p:txBody>
          <a:bodyPr wrap="none" rtlCol="0">
            <a:spAutoFit/>
          </a:bodyPr>
          <a:lstStyle/>
          <a:p>
            <a:pPr>
              <a:spcAft>
                <a:spcPts val="600"/>
              </a:spcAft>
            </a:pPr>
            <a:r>
              <a:rPr lang="fr-FR" sz="2000" b="1" u="sng" dirty="0">
                <a:uFill>
                  <a:solidFill>
                    <a:schemeClr val="accent6">
                      <a:lumMod val="75000"/>
                    </a:schemeClr>
                  </a:solidFill>
                </a:uFill>
                <a:latin typeface="FUTURA MEDIUM" panose="020B0602020204020303" pitchFamily="34" charset="-79"/>
                <a:cs typeface="FUTURA MEDIUM" panose="020B0602020204020303" pitchFamily="34" charset="-79"/>
              </a:rPr>
              <a:t>Dès l’introduction</a:t>
            </a:r>
            <a:r>
              <a:rPr lang="fr-FR" sz="2000" dirty="0">
                <a:latin typeface="Futura Medium" panose="020B0602020204020303" pitchFamily="34" charset="-79"/>
                <a:cs typeface="Futura Medium" panose="020B0602020204020303" pitchFamily="34" charset="-79"/>
              </a:rPr>
              <a:t> : </a:t>
            </a:r>
          </a:p>
          <a:p>
            <a:pPr marL="742950" lvl="1" indent="-285750">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Une copie qui cible des </a:t>
            </a:r>
            <a:r>
              <a:rPr lang="fr-FR" sz="2000" b="1" dirty="0">
                <a:solidFill>
                  <a:srgbClr val="548235"/>
                </a:solidFill>
                <a:latin typeface="FUTURA MEDIUM" panose="020B0602020204020303" pitchFamily="34" charset="-79"/>
                <a:cs typeface="FUTURA MEDIUM" panose="020B0602020204020303" pitchFamily="34" charset="-79"/>
              </a:rPr>
              <a:t>indicateurs</a:t>
            </a:r>
            <a:r>
              <a:rPr lang="fr-FR" sz="2000" dirty="0">
                <a:latin typeface="Futura Medium" panose="020B0602020204020303" pitchFamily="34" charset="-79"/>
                <a:cs typeface="Futura Medium" panose="020B0602020204020303" pitchFamily="34" charset="-79"/>
              </a:rPr>
              <a:t> précis</a:t>
            </a:r>
          </a:p>
          <a:p>
            <a:pPr marL="742950" lvl="1" indent="-285750">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Mais un propos qui reste </a:t>
            </a:r>
            <a:r>
              <a:rPr lang="fr-FR" sz="2000" b="1" dirty="0">
                <a:solidFill>
                  <a:schemeClr val="accent2">
                    <a:lumMod val="75000"/>
                  </a:schemeClr>
                </a:solidFill>
                <a:latin typeface="Futura Medium" panose="020B0602020204020303" pitchFamily="34" charset="-79"/>
                <a:cs typeface="Futura Medium" panose="020B0602020204020303" pitchFamily="34" charset="-79"/>
              </a:rPr>
              <a:t>descriptif</a:t>
            </a:r>
            <a:r>
              <a:rPr lang="fr-FR" sz="2000" dirty="0">
                <a:latin typeface="Futura Medium" panose="020B0602020204020303" pitchFamily="34" charset="-79"/>
                <a:cs typeface="Futura Medium" panose="020B0602020204020303" pitchFamily="34" charset="-79"/>
              </a:rPr>
              <a:t>, pas d’explication des enjeux</a:t>
            </a:r>
          </a:p>
          <a:p>
            <a:pPr marL="742950" lvl="1" indent="-285750">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Difficultés de précision : « </a:t>
            </a:r>
            <a:r>
              <a:rPr lang="fr-FR" sz="2000" i="1" dirty="0">
                <a:solidFill>
                  <a:schemeClr val="accent2">
                    <a:lumMod val="75000"/>
                  </a:schemeClr>
                </a:solidFill>
                <a:latin typeface="Futura Medium" panose="020B0602020204020303" pitchFamily="34" charset="-79"/>
                <a:cs typeface="Futura Medium" panose="020B0602020204020303" pitchFamily="34" charset="-79"/>
              </a:rPr>
              <a:t>tantôt</a:t>
            </a:r>
            <a:r>
              <a:rPr lang="fr-FR" sz="2000" dirty="0">
                <a:latin typeface="Futura Medium" panose="020B0602020204020303" pitchFamily="34" charset="-79"/>
                <a:cs typeface="Futura Medium" panose="020B0602020204020303" pitchFamily="34" charset="-79"/>
              </a:rPr>
              <a:t> » ; « </a:t>
            </a:r>
            <a:r>
              <a:rPr lang="fr-FR" sz="2000" i="1" dirty="0">
                <a:solidFill>
                  <a:schemeClr val="accent2">
                    <a:lumMod val="75000"/>
                  </a:schemeClr>
                </a:solidFill>
                <a:latin typeface="Futura Medium" panose="020B0602020204020303" pitchFamily="34" charset="-79"/>
                <a:cs typeface="Futura Medium" panose="020B0602020204020303" pitchFamily="34" charset="-79"/>
              </a:rPr>
              <a:t>plus ou moins </a:t>
            </a:r>
            <a:r>
              <a:rPr lang="fr-FR" sz="2000" dirty="0">
                <a:latin typeface="Futura Medium" panose="020B0602020204020303" pitchFamily="34" charset="-79"/>
                <a:cs typeface="Futura Medium" panose="020B0602020204020303" pitchFamily="34" charset="-79"/>
              </a:rPr>
              <a:t>»</a:t>
            </a:r>
          </a:p>
        </p:txBody>
      </p:sp>
      <p:sp>
        <p:nvSpPr>
          <p:cNvPr id="3" name="Flèche vers la droite 2">
            <a:extLst>
              <a:ext uri="{FF2B5EF4-FFF2-40B4-BE49-F238E27FC236}">
                <a16:creationId xmlns:a16="http://schemas.microsoft.com/office/drawing/2014/main" id="{E9189469-BADA-42AE-C29C-E51799B3CE12}"/>
              </a:ext>
            </a:extLst>
          </p:cNvPr>
          <p:cNvSpPr/>
          <p:nvPr/>
        </p:nvSpPr>
        <p:spPr>
          <a:xfrm>
            <a:off x="-1" y="1545464"/>
            <a:ext cx="576000" cy="373487"/>
          </a:xfrm>
          <a:prstGeom prst="rightArrow">
            <a:avLst/>
          </a:prstGeom>
          <a:solidFill>
            <a:srgbClr val="548235">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Flèche vers la droite 4">
            <a:extLst>
              <a:ext uri="{FF2B5EF4-FFF2-40B4-BE49-F238E27FC236}">
                <a16:creationId xmlns:a16="http://schemas.microsoft.com/office/drawing/2014/main" id="{8143BF44-8AC7-23FE-2100-C811F77F0175}"/>
              </a:ext>
            </a:extLst>
          </p:cNvPr>
          <p:cNvSpPr/>
          <p:nvPr/>
        </p:nvSpPr>
        <p:spPr>
          <a:xfrm>
            <a:off x="0" y="3342243"/>
            <a:ext cx="2179065" cy="373487"/>
          </a:xfrm>
          <a:prstGeom prst="rightArrow">
            <a:avLst/>
          </a:prstGeom>
          <a:solidFill>
            <a:srgbClr val="548235">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ZoneTexte 6">
            <a:extLst>
              <a:ext uri="{FF2B5EF4-FFF2-40B4-BE49-F238E27FC236}">
                <a16:creationId xmlns:a16="http://schemas.microsoft.com/office/drawing/2014/main" id="{05BDA1E6-1022-75F7-7CA8-8AD6D4BF75B8}"/>
              </a:ext>
            </a:extLst>
          </p:cNvPr>
          <p:cNvSpPr txBox="1"/>
          <p:nvPr/>
        </p:nvSpPr>
        <p:spPr>
          <a:xfrm>
            <a:off x="2179065" y="3302161"/>
            <a:ext cx="9759650" cy="2408352"/>
          </a:xfrm>
          <a:prstGeom prst="rect">
            <a:avLst/>
          </a:prstGeom>
          <a:noFill/>
        </p:spPr>
        <p:txBody>
          <a:bodyPr wrap="square" rtlCol="0">
            <a:spAutoFit/>
          </a:bodyPr>
          <a:lstStyle/>
          <a:p>
            <a:pPr>
              <a:lnSpc>
                <a:spcPct val="110000"/>
              </a:lnSpc>
              <a:spcAft>
                <a:spcPts val="600"/>
              </a:spcAft>
            </a:pPr>
            <a:r>
              <a:rPr lang="fr-FR" sz="2000" b="1" u="sng" dirty="0">
                <a:uFill>
                  <a:solidFill>
                    <a:schemeClr val="accent6">
                      <a:lumMod val="75000"/>
                    </a:schemeClr>
                  </a:solidFill>
                </a:uFill>
                <a:latin typeface="FUTURA MEDIUM" panose="020B0602020204020303" pitchFamily="34" charset="-79"/>
                <a:cs typeface="FUTURA MEDIUM" panose="020B0602020204020303" pitchFamily="34" charset="-79"/>
              </a:rPr>
              <a:t>Dans l’argumentation</a:t>
            </a:r>
            <a:r>
              <a:rPr lang="fr-FR" sz="2000" dirty="0">
                <a:latin typeface="Futura Medium" panose="020B0602020204020303" pitchFamily="34" charset="-79"/>
                <a:cs typeface="Futura Medium" panose="020B0602020204020303" pitchFamily="34" charset="-79"/>
              </a:rPr>
              <a:t> : </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Des </a:t>
            </a:r>
            <a:r>
              <a:rPr lang="fr-FR" sz="2000" b="1" dirty="0">
                <a:solidFill>
                  <a:srgbClr val="548235"/>
                </a:solidFill>
                <a:latin typeface="Futura Medium" panose="020B0602020204020303" pitchFamily="34" charset="-79"/>
                <a:cs typeface="Futura Medium" panose="020B0602020204020303" pitchFamily="34" charset="-79"/>
              </a:rPr>
              <a:t>connaissances précisées </a:t>
            </a:r>
            <a:r>
              <a:rPr lang="fr-FR" sz="2000" dirty="0">
                <a:latin typeface="Futura Medium" panose="020B0602020204020303" pitchFamily="34" charset="-79"/>
                <a:cs typeface="Futura Medium" panose="020B0602020204020303" pitchFamily="34" charset="-79"/>
              </a:rPr>
              <a:t>sur des exemples de terrain, conceptions</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Maintien d’</a:t>
            </a:r>
            <a:r>
              <a:rPr lang="fr-FR" sz="2000" b="1" dirty="0">
                <a:solidFill>
                  <a:srgbClr val="548235"/>
                </a:solidFill>
                <a:latin typeface="Futura Medium" panose="020B0602020204020303" pitchFamily="34" charset="-79"/>
                <a:cs typeface="Futura Medium" panose="020B0602020204020303" pitchFamily="34" charset="-79"/>
              </a:rPr>
              <a:t>invariants explicites </a:t>
            </a:r>
            <a:r>
              <a:rPr lang="fr-FR" sz="2000" dirty="0">
                <a:latin typeface="Futura Medium" panose="020B0602020204020303" pitchFamily="34" charset="-79"/>
                <a:cs typeface="Futura Medium" panose="020B0602020204020303" pitchFamily="34" charset="-79"/>
              </a:rPr>
              <a:t>tout au long du développement</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Mobilisation de </a:t>
            </a:r>
            <a:r>
              <a:rPr lang="fr-FR" sz="2000" i="1" dirty="0">
                <a:solidFill>
                  <a:schemeClr val="accent2">
                    <a:lumMod val="75000"/>
                  </a:schemeClr>
                </a:solidFill>
                <a:latin typeface="Futura Medium" panose="020B0602020204020303" pitchFamily="34" charset="-79"/>
                <a:cs typeface="Futura Medium" panose="020B0602020204020303" pitchFamily="34" charset="-79"/>
              </a:rPr>
              <a:t>quelques éléments de contexte</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Une pluralité investie par des oppositions entre les conceptions : </a:t>
            </a:r>
            <a:r>
              <a:rPr lang="fr-FR" sz="2000" b="1" dirty="0">
                <a:solidFill>
                  <a:schemeClr val="accent2">
                    <a:lumMod val="75000"/>
                  </a:schemeClr>
                </a:solidFill>
                <a:latin typeface="Futura Medium" panose="020B0602020204020303" pitchFamily="34" charset="-79"/>
                <a:cs typeface="Futura Medium" panose="020B0602020204020303" pitchFamily="34" charset="-79"/>
              </a:rPr>
              <a:t>analyse restrictive qui « explique » mais ne chercher pas à « comprendre »</a:t>
            </a:r>
          </a:p>
        </p:txBody>
      </p:sp>
      <p:sp>
        <p:nvSpPr>
          <p:cNvPr id="8" name="ZoneTexte 7">
            <a:extLst>
              <a:ext uri="{FF2B5EF4-FFF2-40B4-BE49-F238E27FC236}">
                <a16:creationId xmlns:a16="http://schemas.microsoft.com/office/drawing/2014/main" id="{084A28AF-F878-4386-E585-A2210B5DD141}"/>
              </a:ext>
            </a:extLst>
          </p:cNvPr>
          <p:cNvSpPr txBox="1"/>
          <p:nvPr/>
        </p:nvSpPr>
        <p:spPr>
          <a:xfrm>
            <a:off x="1546842" y="5900494"/>
            <a:ext cx="10597453" cy="784830"/>
          </a:xfrm>
          <a:prstGeom prst="rect">
            <a:avLst/>
          </a:prstGeom>
          <a:noFill/>
        </p:spPr>
        <p:txBody>
          <a:bodyPr wrap="none" rtlCol="0">
            <a:spAutoFit/>
          </a:bodyPr>
          <a:lstStyle/>
          <a:p>
            <a:pPr marL="285750" indent="-285750">
              <a:spcAft>
                <a:spcPts val="600"/>
              </a:spcAft>
              <a:buClr>
                <a:srgbClr val="C00000"/>
              </a:buClr>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Copie descriptive dès l’intro </a:t>
            </a:r>
            <a:r>
              <a:rPr lang="fr-FR" sz="2000" dirty="0">
                <a:latin typeface="Futura Medium" panose="020B0602020204020303" pitchFamily="34" charset="-79"/>
                <a:cs typeface="Futura Medium" panose="020B0602020204020303" pitchFamily="34" charset="-79"/>
                <a:sym typeface="Wingdings" pitchFamily="2" charset="2"/>
              </a:rPr>
              <a:t> pas de nuance dans la problématique</a:t>
            </a:r>
          </a:p>
          <a:p>
            <a:pPr marL="285750" indent="-285750">
              <a:spcAft>
                <a:spcPts val="600"/>
              </a:spcAft>
              <a:buClr>
                <a:srgbClr val="C00000"/>
              </a:buClr>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sym typeface="Wingdings" pitchFamily="2" charset="2"/>
              </a:rPr>
              <a:t>Les choix ne sont pas justifiés : copie qui n’entre pas pleinement dans l’argumentation</a:t>
            </a:r>
            <a:endParaRPr lang="fr-FR" sz="2000" dirty="0">
              <a:latin typeface="Futura Medium" panose="020B0602020204020303" pitchFamily="34" charset="-79"/>
              <a:cs typeface="Futura Medium" panose="020B0602020204020303" pitchFamily="34" charset="-79"/>
            </a:endParaRPr>
          </a:p>
        </p:txBody>
      </p:sp>
      <p:pic>
        <p:nvPicPr>
          <p:cNvPr id="9" name="Picture 2" descr="315 500+ Vigilance Stock Illustrations, graphiques vectoriels libre de  droits et Clip Art - iStock | Attention, Surveillance, Sécurité">
            <a:extLst>
              <a:ext uri="{FF2B5EF4-FFF2-40B4-BE49-F238E27FC236}">
                <a16:creationId xmlns:a16="http://schemas.microsoft.com/office/drawing/2014/main" id="{B9DB8B68-52DF-C7D2-A373-D1193FB57608}"/>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0830" t="21700" r="16823" b="17182"/>
          <a:stretch/>
        </p:blipFill>
        <p:spPr bwMode="auto">
          <a:xfrm>
            <a:off x="25758" y="5493025"/>
            <a:ext cx="1416676" cy="1388730"/>
          </a:xfrm>
          <a:prstGeom prst="rect">
            <a:avLst/>
          </a:prstGeom>
          <a:noFill/>
          <a:extLst>
            <a:ext uri="{909E8E84-426E-40DD-AFC4-6F175D3DCCD1}">
              <a14:hiddenFill xmlns:a14="http://schemas.microsoft.com/office/drawing/2010/main">
                <a:solidFill>
                  <a:srgbClr val="FFFFFF"/>
                </a:solidFill>
              </a14:hiddenFill>
            </a:ext>
          </a:extLst>
        </p:spPr>
      </p:pic>
      <p:sp>
        <p:nvSpPr>
          <p:cNvPr id="10" name="Bulle rectangulaire à coins arrondis 9">
            <a:extLst>
              <a:ext uri="{FF2B5EF4-FFF2-40B4-BE49-F238E27FC236}">
                <a16:creationId xmlns:a16="http://schemas.microsoft.com/office/drawing/2014/main" id="{A8671F9D-170B-1E72-8E99-505A5F2D108C}"/>
              </a:ext>
            </a:extLst>
          </p:cNvPr>
          <p:cNvSpPr/>
          <p:nvPr/>
        </p:nvSpPr>
        <p:spPr>
          <a:xfrm>
            <a:off x="7997780" y="1602387"/>
            <a:ext cx="3992452" cy="548385"/>
          </a:xfrm>
          <a:prstGeom prst="wedgeRoundRectCallout">
            <a:avLst>
              <a:gd name="adj1" fmla="val -23573"/>
              <a:gd name="adj2" fmla="val -65410"/>
              <a:gd name="adj3" fmla="val 16667"/>
            </a:avLst>
          </a:prstGeom>
          <a:solidFill>
            <a:srgbClr val="ED7D31">
              <a:alpha val="4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i="1" dirty="0">
                <a:solidFill>
                  <a:schemeClr val="tx1"/>
                </a:solidFill>
                <a:latin typeface="Futura Condensed ExtraBold" panose="020B0602020204020303" pitchFamily="34" charset="-79"/>
                <a:cs typeface="Futura Condensed ExtraBold" panose="020B0602020204020303" pitchFamily="34" charset="-79"/>
              </a:rPr>
              <a:t> Erreurs accords, conjugaisons…</a:t>
            </a:r>
            <a:endParaRPr lang="fr-FR" sz="2000" b="1" i="1" dirty="0">
              <a:solidFill>
                <a:schemeClr val="tx1"/>
              </a:solidFill>
              <a:latin typeface="FUTURA CONDENSED EXTRABOLD" panose="020B0602020204020303" pitchFamily="34" charset="-79"/>
              <a:cs typeface="FUTURA CONDENSED EXTRABOLD" panose="020B0602020204020303" pitchFamily="34" charset="-79"/>
            </a:endParaRPr>
          </a:p>
        </p:txBody>
      </p:sp>
    </p:spTree>
    <p:extLst>
      <p:ext uri="{BB962C8B-B14F-4D97-AF65-F5344CB8AC3E}">
        <p14:creationId xmlns:p14="http://schemas.microsoft.com/office/powerpoint/2010/main" val="18517265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71DF5DD-5E45-BC80-1D63-A136A12711B1}"/>
              </a:ext>
            </a:extLst>
          </p:cNvPr>
          <p:cNvSpPr/>
          <p:nvPr/>
        </p:nvSpPr>
        <p:spPr>
          <a:xfrm>
            <a:off x="-200628" y="521160"/>
            <a:ext cx="12593255" cy="684000"/>
          </a:xfrm>
          <a:prstGeom prst="rect">
            <a:avLst/>
          </a:prstGeom>
          <a:solidFill>
            <a:schemeClr val="accent6">
              <a:lumMod val="60000"/>
              <a:lumOff val="40000"/>
              <a:alpha val="7803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000" b="1" i="1" spc="-1" dirty="0">
                <a:solidFill>
                  <a:schemeClr val="tx1"/>
                </a:solidFill>
                <a:latin typeface="FUTURA MEDIUM" panose="020B0602020204020303" pitchFamily="34" charset="-79"/>
                <a:cs typeface="FUTURA MEDIUM" panose="020B0602020204020303" pitchFamily="34" charset="-79"/>
              </a:rPr>
              <a:t>     Analyse copie « 791 » </a:t>
            </a:r>
            <a:r>
              <a:rPr lang="fr-FR" sz="3000" b="1" spc="-1" dirty="0">
                <a:solidFill>
                  <a:schemeClr val="accent6">
                    <a:lumMod val="50000"/>
                  </a:schemeClr>
                </a:solidFill>
                <a:latin typeface="Futura Condensed ExtraBold" panose="020B0602020204020303" pitchFamily="34" charset="-79"/>
                <a:cs typeface="Futura Condensed ExtraBold" panose="020B0602020204020303" pitchFamily="34" charset="-79"/>
              </a:rPr>
              <a:t>= </a:t>
            </a:r>
            <a:r>
              <a:rPr lang="fr-FR" sz="3000" b="1" u="sng" spc="-1" dirty="0">
                <a:solidFill>
                  <a:schemeClr val="accent6">
                    <a:lumMod val="50000"/>
                  </a:schemeClr>
                </a:solidFill>
                <a:latin typeface="Futura Condensed ExtraBold" panose="020B0602020204020303" pitchFamily="34" charset="-79"/>
                <a:cs typeface="Futura Condensed ExtraBold" panose="020B0602020204020303" pitchFamily="34" charset="-79"/>
              </a:rPr>
              <a:t>Haut</a:t>
            </a:r>
            <a:r>
              <a:rPr lang="fr-FR" sz="3000" b="1" spc="-1" dirty="0">
                <a:solidFill>
                  <a:schemeClr val="accent6">
                    <a:lumMod val="50000"/>
                  </a:schemeClr>
                </a:solidFill>
                <a:latin typeface="Futura Condensed ExtraBold" panose="020B0602020204020303" pitchFamily="34" charset="-79"/>
                <a:cs typeface="Futura Condensed ExtraBold" panose="020B0602020204020303" pitchFamily="34" charset="-79"/>
              </a:rPr>
              <a:t> de B3</a:t>
            </a:r>
            <a:endParaRPr lang="fr-FR" sz="3000" b="1" dirty="0">
              <a:solidFill>
                <a:schemeClr val="accent6">
                  <a:lumMod val="50000"/>
                </a:schemeClr>
              </a:solidFill>
              <a:latin typeface="Futura Condensed ExtraBold" panose="020B0602020204020303" pitchFamily="34" charset="-79"/>
              <a:cs typeface="Futura Condensed ExtraBold" panose="020B0602020204020303" pitchFamily="34" charset="-79"/>
            </a:endParaRPr>
          </a:p>
        </p:txBody>
      </p:sp>
      <p:sp>
        <p:nvSpPr>
          <p:cNvPr id="6" name="Rectangle : coins arrondis 5">
            <a:extLst>
              <a:ext uri="{FF2B5EF4-FFF2-40B4-BE49-F238E27FC236}">
                <a16:creationId xmlns:a16="http://schemas.microsoft.com/office/drawing/2014/main" id="{7692B74D-9433-D2AC-3754-2D7BC4E5B94C}"/>
              </a:ext>
            </a:extLst>
          </p:cNvPr>
          <p:cNvSpPr/>
          <p:nvPr/>
        </p:nvSpPr>
        <p:spPr>
          <a:xfrm>
            <a:off x="8544109" y="383281"/>
            <a:ext cx="2879452" cy="959758"/>
          </a:xfrm>
          <a:prstGeom prst="roundRect">
            <a:avLst/>
          </a:prstGeom>
          <a:solidFill>
            <a:schemeClr val="bg1"/>
          </a:solidFill>
          <a:ln w="57150">
            <a:solidFill>
              <a:schemeClr val="accent6">
                <a:lumMod val="75000"/>
                <a:alpha val="53333"/>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fr-FR" sz="3200" b="1" dirty="0">
                <a:solidFill>
                  <a:schemeClr val="tx1"/>
                </a:solidFill>
                <a:latin typeface="Futura Condensed ExtraBold" panose="020B0602020204020303" pitchFamily="34" charset="-79"/>
                <a:cs typeface="Futura Condensed ExtraBold" panose="020B0602020204020303" pitchFamily="34" charset="-79"/>
              </a:rPr>
              <a:t>15,5/20</a:t>
            </a:r>
          </a:p>
        </p:txBody>
      </p:sp>
      <p:sp>
        <p:nvSpPr>
          <p:cNvPr id="2" name="ZoneTexte 1">
            <a:extLst>
              <a:ext uri="{FF2B5EF4-FFF2-40B4-BE49-F238E27FC236}">
                <a16:creationId xmlns:a16="http://schemas.microsoft.com/office/drawing/2014/main" id="{272DEA57-25A0-9EE5-D794-997C9F2308B9}"/>
              </a:ext>
            </a:extLst>
          </p:cNvPr>
          <p:cNvSpPr txBox="1"/>
          <p:nvPr/>
        </p:nvSpPr>
        <p:spPr>
          <a:xfrm>
            <a:off x="555091" y="1519706"/>
            <a:ext cx="10174580" cy="1554272"/>
          </a:xfrm>
          <a:prstGeom prst="rect">
            <a:avLst/>
          </a:prstGeom>
          <a:noFill/>
        </p:spPr>
        <p:txBody>
          <a:bodyPr wrap="none" rtlCol="0">
            <a:spAutoFit/>
          </a:bodyPr>
          <a:lstStyle/>
          <a:p>
            <a:pPr>
              <a:spcAft>
                <a:spcPts val="600"/>
              </a:spcAft>
            </a:pPr>
            <a:r>
              <a:rPr lang="fr-FR" sz="2000" b="1" u="sng" dirty="0">
                <a:uFill>
                  <a:solidFill>
                    <a:schemeClr val="accent6">
                      <a:lumMod val="75000"/>
                    </a:schemeClr>
                  </a:solidFill>
                </a:uFill>
                <a:latin typeface="FUTURA MEDIUM" panose="020B0602020204020303" pitchFamily="34" charset="-79"/>
                <a:cs typeface="FUTURA MEDIUM" panose="020B0602020204020303" pitchFamily="34" charset="-79"/>
              </a:rPr>
              <a:t>Dès l’introduction</a:t>
            </a:r>
            <a:r>
              <a:rPr lang="fr-FR" sz="2000" dirty="0">
                <a:latin typeface="Futura Medium" panose="020B0602020204020303" pitchFamily="34" charset="-79"/>
                <a:cs typeface="Futura Medium" panose="020B0602020204020303" pitchFamily="34" charset="-79"/>
              </a:rPr>
              <a:t> : </a:t>
            </a:r>
          </a:p>
          <a:p>
            <a:pPr marL="742950" lvl="1" indent="-285750">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Une copie qui cible des </a:t>
            </a:r>
            <a:r>
              <a:rPr lang="fr-FR" sz="2000" b="1" dirty="0">
                <a:solidFill>
                  <a:srgbClr val="548235"/>
                </a:solidFill>
                <a:latin typeface="FUTURA MEDIUM" panose="020B0602020204020303" pitchFamily="34" charset="-79"/>
                <a:cs typeface="FUTURA MEDIUM" panose="020B0602020204020303" pitchFamily="34" charset="-79"/>
              </a:rPr>
              <a:t>indicateurs</a:t>
            </a:r>
            <a:r>
              <a:rPr lang="fr-FR" sz="2000" dirty="0">
                <a:latin typeface="Futura Medium" panose="020B0602020204020303" pitchFamily="34" charset="-79"/>
                <a:cs typeface="Futura Medium" panose="020B0602020204020303" pitchFamily="34" charset="-79"/>
              </a:rPr>
              <a:t> précis</a:t>
            </a:r>
          </a:p>
          <a:p>
            <a:pPr marL="742950" lvl="1" indent="-285750">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Des </a:t>
            </a:r>
            <a:r>
              <a:rPr lang="fr-FR" sz="2000" b="1" dirty="0">
                <a:solidFill>
                  <a:srgbClr val="548235"/>
                </a:solidFill>
                <a:latin typeface="FUTURA MEDIUM" panose="020B0602020204020303" pitchFamily="34" charset="-79"/>
                <a:cs typeface="FUTURA MEDIUM" panose="020B0602020204020303" pitchFamily="34" charset="-79"/>
              </a:rPr>
              <a:t>enjeux</a:t>
            </a:r>
            <a:r>
              <a:rPr lang="fr-FR" sz="2000" dirty="0">
                <a:latin typeface="Futura Medium" panose="020B0602020204020303" pitchFamily="34" charset="-79"/>
                <a:cs typeface="Futura Medium" panose="020B0602020204020303" pitchFamily="34" charset="-79"/>
              </a:rPr>
              <a:t> sous-jacents mis en avant</a:t>
            </a:r>
          </a:p>
          <a:p>
            <a:pPr marL="742950" lvl="1" indent="-285750">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Une </a:t>
            </a:r>
            <a:r>
              <a:rPr lang="fr-FR" sz="2000" b="1" dirty="0">
                <a:solidFill>
                  <a:srgbClr val="548235"/>
                </a:solidFill>
                <a:latin typeface="FUTURA MEDIUM" panose="020B0602020204020303" pitchFamily="34" charset="-79"/>
                <a:cs typeface="FUTURA MEDIUM" panose="020B0602020204020303" pitchFamily="34" charset="-79"/>
              </a:rPr>
              <a:t>réponse nuancée </a:t>
            </a:r>
            <a:r>
              <a:rPr lang="fr-FR" sz="2000" dirty="0">
                <a:latin typeface="Futura Medium" panose="020B0602020204020303" pitchFamily="34" charset="-79"/>
                <a:cs typeface="Futura Medium" panose="020B0602020204020303" pitchFamily="34" charset="-79"/>
              </a:rPr>
              <a:t>autour du « </a:t>
            </a:r>
            <a:r>
              <a:rPr lang="fr-FR" sz="2000" b="1" i="1" dirty="0">
                <a:solidFill>
                  <a:srgbClr val="548235"/>
                </a:solidFill>
                <a:latin typeface="FUTURA MEDIUM" panose="020B0602020204020303" pitchFamily="34" charset="-79"/>
                <a:cs typeface="FUTURA MEDIUM" panose="020B0602020204020303" pitchFamily="34" charset="-79"/>
              </a:rPr>
              <a:t>pourquoi</a:t>
            </a:r>
            <a:r>
              <a:rPr lang="fr-FR" sz="2000" dirty="0">
                <a:latin typeface="Futura Medium" panose="020B0602020204020303" pitchFamily="34" charset="-79"/>
                <a:cs typeface="Futura Medium" panose="020B0602020204020303" pitchFamily="34" charset="-79"/>
              </a:rPr>
              <a:t> » de la pluralité de l’enseignement</a:t>
            </a:r>
          </a:p>
        </p:txBody>
      </p:sp>
      <p:sp>
        <p:nvSpPr>
          <p:cNvPr id="3" name="Flèche vers la droite 2">
            <a:extLst>
              <a:ext uri="{FF2B5EF4-FFF2-40B4-BE49-F238E27FC236}">
                <a16:creationId xmlns:a16="http://schemas.microsoft.com/office/drawing/2014/main" id="{8B91BBAD-7AC5-5DC4-9DBF-EF3A352623D6}"/>
              </a:ext>
            </a:extLst>
          </p:cNvPr>
          <p:cNvSpPr/>
          <p:nvPr/>
        </p:nvSpPr>
        <p:spPr>
          <a:xfrm>
            <a:off x="-1" y="1545464"/>
            <a:ext cx="576000" cy="373487"/>
          </a:xfrm>
          <a:prstGeom prst="rightArrow">
            <a:avLst/>
          </a:prstGeom>
          <a:solidFill>
            <a:srgbClr val="548235">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ZoneTexte 4">
            <a:extLst>
              <a:ext uri="{FF2B5EF4-FFF2-40B4-BE49-F238E27FC236}">
                <a16:creationId xmlns:a16="http://schemas.microsoft.com/office/drawing/2014/main" id="{BFDB2B56-CA8E-7C4D-876E-E6C303AD122B}"/>
              </a:ext>
            </a:extLst>
          </p:cNvPr>
          <p:cNvSpPr txBox="1"/>
          <p:nvPr/>
        </p:nvSpPr>
        <p:spPr>
          <a:xfrm>
            <a:off x="1533963" y="5598886"/>
            <a:ext cx="8814977" cy="1169551"/>
          </a:xfrm>
          <a:prstGeom prst="rect">
            <a:avLst/>
          </a:prstGeom>
          <a:noFill/>
        </p:spPr>
        <p:txBody>
          <a:bodyPr wrap="none" rtlCol="0">
            <a:spAutoFit/>
          </a:bodyPr>
          <a:lstStyle/>
          <a:p>
            <a:pPr marL="285750" indent="-285750">
              <a:spcAft>
                <a:spcPts val="600"/>
              </a:spcAft>
              <a:buClr>
                <a:srgbClr val="C00000"/>
              </a:buClr>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Léger déséquilibre (P1 &lt; P2 – P3)</a:t>
            </a:r>
          </a:p>
          <a:p>
            <a:pPr marL="285750" indent="-285750">
              <a:spcAft>
                <a:spcPts val="600"/>
              </a:spcAft>
              <a:buClr>
                <a:srgbClr val="C00000"/>
              </a:buClr>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Contexte et enjeux qui manquent de précision</a:t>
            </a:r>
          </a:p>
          <a:p>
            <a:pPr marL="285750" indent="-285750">
              <a:spcAft>
                <a:spcPts val="600"/>
              </a:spcAft>
              <a:buClr>
                <a:srgbClr val="C00000"/>
              </a:buClr>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Difficulté à exploiter « l’enjeu » sous-jacent au cœur de l’argumentation</a:t>
            </a:r>
          </a:p>
        </p:txBody>
      </p:sp>
      <p:sp>
        <p:nvSpPr>
          <p:cNvPr id="7" name="Flèche vers la droite 6">
            <a:extLst>
              <a:ext uri="{FF2B5EF4-FFF2-40B4-BE49-F238E27FC236}">
                <a16:creationId xmlns:a16="http://schemas.microsoft.com/office/drawing/2014/main" id="{482F47A0-83D7-228F-6E93-582D20B61BFD}"/>
              </a:ext>
            </a:extLst>
          </p:cNvPr>
          <p:cNvSpPr/>
          <p:nvPr/>
        </p:nvSpPr>
        <p:spPr>
          <a:xfrm>
            <a:off x="0" y="3342243"/>
            <a:ext cx="2179065" cy="373487"/>
          </a:xfrm>
          <a:prstGeom prst="rightArrow">
            <a:avLst/>
          </a:prstGeom>
          <a:solidFill>
            <a:srgbClr val="548235">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48D67521-4447-7D66-0054-6384110E652A}"/>
              </a:ext>
            </a:extLst>
          </p:cNvPr>
          <p:cNvSpPr txBox="1"/>
          <p:nvPr/>
        </p:nvSpPr>
        <p:spPr>
          <a:xfrm>
            <a:off x="2179065" y="3302161"/>
            <a:ext cx="9759650" cy="1992853"/>
          </a:xfrm>
          <a:prstGeom prst="rect">
            <a:avLst/>
          </a:prstGeom>
          <a:noFill/>
        </p:spPr>
        <p:txBody>
          <a:bodyPr wrap="square" rtlCol="0">
            <a:spAutoFit/>
          </a:bodyPr>
          <a:lstStyle/>
          <a:p>
            <a:pPr>
              <a:lnSpc>
                <a:spcPct val="110000"/>
              </a:lnSpc>
              <a:spcAft>
                <a:spcPts val="600"/>
              </a:spcAft>
            </a:pPr>
            <a:r>
              <a:rPr lang="fr-FR" sz="2000" b="1" u="sng" dirty="0">
                <a:uFill>
                  <a:solidFill>
                    <a:schemeClr val="accent6">
                      <a:lumMod val="75000"/>
                    </a:schemeClr>
                  </a:solidFill>
                </a:uFill>
                <a:latin typeface="FUTURA MEDIUM" panose="020B0602020204020303" pitchFamily="34" charset="-79"/>
                <a:cs typeface="FUTURA MEDIUM" panose="020B0602020204020303" pitchFamily="34" charset="-79"/>
              </a:rPr>
              <a:t>Dans l’argumentation</a:t>
            </a:r>
            <a:r>
              <a:rPr lang="fr-FR" sz="2000" dirty="0">
                <a:latin typeface="Futura Medium" panose="020B0602020204020303" pitchFamily="34" charset="-79"/>
                <a:cs typeface="Futura Medium" panose="020B0602020204020303" pitchFamily="34" charset="-79"/>
              </a:rPr>
              <a:t> : </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Des </a:t>
            </a:r>
            <a:r>
              <a:rPr lang="fr-FR" sz="2000" b="1" dirty="0">
                <a:solidFill>
                  <a:srgbClr val="548235"/>
                </a:solidFill>
                <a:latin typeface="FUTURA MEDIUM" panose="020B0602020204020303" pitchFamily="34" charset="-79"/>
                <a:cs typeface="FUTURA MEDIUM" panose="020B0602020204020303" pitchFamily="34" charset="-79"/>
              </a:rPr>
              <a:t>indicateurs</a:t>
            </a:r>
            <a:r>
              <a:rPr lang="fr-FR" sz="2000" dirty="0">
                <a:latin typeface="Futura Medium" panose="020B0602020204020303" pitchFamily="34" charset="-79"/>
                <a:cs typeface="Futura Medium" panose="020B0602020204020303" pitchFamily="34" charset="-79"/>
              </a:rPr>
              <a:t> pertinents récurrents</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Une copie qui propose des </a:t>
            </a:r>
            <a:r>
              <a:rPr lang="fr-FR" sz="2000" b="1" dirty="0">
                <a:solidFill>
                  <a:srgbClr val="548235"/>
                </a:solidFill>
                <a:latin typeface="Futura Medium" panose="020B0602020204020303" pitchFamily="34" charset="-79"/>
                <a:cs typeface="Futura Medium" panose="020B0602020204020303" pitchFamily="34" charset="-79"/>
              </a:rPr>
              <a:t>connaissances</a:t>
            </a:r>
            <a:r>
              <a:rPr lang="fr-FR" sz="2000" dirty="0">
                <a:latin typeface="Futura Medium" panose="020B0602020204020303" pitchFamily="34" charset="-79"/>
                <a:cs typeface="Futura Medium" panose="020B0602020204020303" pitchFamily="34" charset="-79"/>
              </a:rPr>
              <a:t> précisées, référencées, adaptées</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Une copie qui « descend » jusqu’aux </a:t>
            </a:r>
            <a:r>
              <a:rPr lang="fr-FR" sz="2000" b="1" dirty="0">
                <a:solidFill>
                  <a:srgbClr val="548235"/>
                </a:solidFill>
                <a:latin typeface="Futura Medium" panose="020B0602020204020303" pitchFamily="34" charset="-79"/>
                <a:cs typeface="Futura Medium" panose="020B0602020204020303" pitchFamily="34" charset="-79"/>
              </a:rPr>
              <a:t>pratiques de terrain </a:t>
            </a:r>
            <a:r>
              <a:rPr lang="fr-FR" sz="2000" dirty="0">
                <a:latin typeface="Futura Medium" panose="020B0602020204020303" pitchFamily="34" charset="-79"/>
                <a:cs typeface="Futura Medium" panose="020B0602020204020303" pitchFamily="34" charset="-79"/>
              </a:rPr>
              <a:t>pour argumenter et illustrer sur ce qu’il se passe concrètement en EPS</a:t>
            </a:r>
          </a:p>
        </p:txBody>
      </p:sp>
      <p:pic>
        <p:nvPicPr>
          <p:cNvPr id="1026" name="Picture 2" descr="315 500+ Vigilance Stock Illustrations, graphiques vectoriels libre de  droits et Clip Art - iStock | Attention, Surveillance, Sécurité">
            <a:extLst>
              <a:ext uri="{FF2B5EF4-FFF2-40B4-BE49-F238E27FC236}">
                <a16:creationId xmlns:a16="http://schemas.microsoft.com/office/drawing/2014/main" id="{D6B00456-1507-B13B-5846-C554E83DA03A}"/>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0830" t="21700" r="16823" b="17182"/>
          <a:stretch/>
        </p:blipFill>
        <p:spPr bwMode="auto">
          <a:xfrm>
            <a:off x="25758" y="5493025"/>
            <a:ext cx="1416676" cy="1388730"/>
          </a:xfrm>
          <a:prstGeom prst="rect">
            <a:avLst/>
          </a:prstGeom>
          <a:noFill/>
          <a:extLst>
            <a:ext uri="{909E8E84-426E-40DD-AFC4-6F175D3DCCD1}">
              <a14:hiddenFill xmlns:a14="http://schemas.microsoft.com/office/drawing/2010/main">
                <a:solidFill>
                  <a:srgbClr val="FFFFFF"/>
                </a:solidFill>
              </a14:hiddenFill>
            </a:ext>
          </a:extLst>
        </p:spPr>
      </p:pic>
      <p:sp>
        <p:nvSpPr>
          <p:cNvPr id="9" name="Bulle rectangulaire à coins arrondis 8">
            <a:extLst>
              <a:ext uri="{FF2B5EF4-FFF2-40B4-BE49-F238E27FC236}">
                <a16:creationId xmlns:a16="http://schemas.microsoft.com/office/drawing/2014/main" id="{44B9F4D2-7017-B7B4-99C7-CAAFA03CD833}"/>
              </a:ext>
            </a:extLst>
          </p:cNvPr>
          <p:cNvSpPr/>
          <p:nvPr/>
        </p:nvSpPr>
        <p:spPr>
          <a:xfrm>
            <a:off x="7856113" y="1602387"/>
            <a:ext cx="4167877" cy="828000"/>
          </a:xfrm>
          <a:prstGeom prst="wedgeRoundRectCallout">
            <a:avLst>
              <a:gd name="adj1" fmla="val -23573"/>
              <a:gd name="adj2" fmla="val -65410"/>
              <a:gd name="adj3" fmla="val 16667"/>
            </a:avLst>
          </a:prstGeom>
          <a:solidFill>
            <a:srgbClr val="548235">
              <a:alpha val="4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a:solidFill>
                  <a:schemeClr val="tx1"/>
                </a:solidFill>
                <a:latin typeface="Futura Condensed ExtraBold" panose="020B0602020204020303" pitchFamily="34" charset="-79"/>
                <a:cs typeface="Futura Condensed ExtraBold" panose="020B0602020204020303" pitchFamily="34" charset="-79"/>
              </a:rPr>
              <a:t> « Style » et « Orthographe »</a:t>
            </a:r>
          </a:p>
        </p:txBody>
      </p:sp>
      <p:pic>
        <p:nvPicPr>
          <p:cNvPr id="1028" name="Picture 4" descr="👌 Ok Emoji: Signification &amp; Utilisation">
            <a:extLst>
              <a:ext uri="{FF2B5EF4-FFF2-40B4-BE49-F238E27FC236}">
                <a16:creationId xmlns:a16="http://schemas.microsoft.com/office/drawing/2014/main" id="{BBB02796-414D-AE73-C6E8-841A0EB024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10521" y="1714508"/>
            <a:ext cx="560100" cy="56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68235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BF950-CD2F-0393-F673-9F646FDFC6A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E48377A-59CE-9329-F6A9-158AB84FD849}"/>
              </a:ext>
            </a:extLst>
          </p:cNvPr>
          <p:cNvSpPr/>
          <p:nvPr/>
        </p:nvSpPr>
        <p:spPr>
          <a:xfrm>
            <a:off x="-200628" y="521160"/>
            <a:ext cx="12593255" cy="684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000" b="1" i="1" spc="-1" dirty="0">
                <a:solidFill>
                  <a:schemeClr val="tx1"/>
                </a:solidFill>
                <a:latin typeface="FUTURA MEDIUM" panose="020B0602020204020303" pitchFamily="34" charset="-79"/>
                <a:cs typeface="FUTURA MEDIUM" panose="020B0602020204020303" pitchFamily="34" charset="-79"/>
              </a:rPr>
              <a:t>     Analyse copie « 763 » </a:t>
            </a:r>
            <a:r>
              <a:rPr lang="fr-FR" sz="3000" b="1" spc="-1" dirty="0">
                <a:solidFill>
                  <a:schemeClr val="tx1"/>
                </a:solidFill>
                <a:latin typeface="Futura Condensed ExtraBold" panose="020B0602020204020303" pitchFamily="34" charset="-79"/>
                <a:cs typeface="Futura Condensed ExtraBold" panose="020B0602020204020303" pitchFamily="34" charset="-79"/>
              </a:rPr>
              <a:t>= </a:t>
            </a:r>
            <a:r>
              <a:rPr lang="fr-FR" sz="3000" b="1" u="sng" spc="-1" dirty="0">
                <a:solidFill>
                  <a:schemeClr val="tx1"/>
                </a:solidFill>
                <a:latin typeface="Futura Condensed ExtraBold" panose="020B0602020204020303" pitchFamily="34" charset="-79"/>
                <a:cs typeface="Futura Condensed ExtraBold" panose="020B0602020204020303" pitchFamily="34" charset="-79"/>
              </a:rPr>
              <a:t>Haut</a:t>
            </a:r>
            <a:r>
              <a:rPr lang="fr-FR" sz="3000" b="1" spc="-1" dirty="0">
                <a:solidFill>
                  <a:schemeClr val="tx1"/>
                </a:solidFill>
                <a:latin typeface="Futura Condensed ExtraBold" panose="020B0602020204020303" pitchFamily="34" charset="-79"/>
                <a:cs typeface="Futura Condensed ExtraBold" panose="020B0602020204020303" pitchFamily="34" charset="-79"/>
              </a:rPr>
              <a:t> de B3</a:t>
            </a:r>
            <a:endParaRPr lang="fr-FR" sz="3000" b="1" dirty="0">
              <a:solidFill>
                <a:schemeClr val="tx1"/>
              </a:solidFill>
              <a:latin typeface="Futura Condensed ExtraBold" panose="020B0602020204020303" pitchFamily="34" charset="-79"/>
              <a:cs typeface="Futura Condensed ExtraBold" panose="020B0602020204020303" pitchFamily="34" charset="-79"/>
            </a:endParaRPr>
          </a:p>
        </p:txBody>
      </p:sp>
      <p:sp>
        <p:nvSpPr>
          <p:cNvPr id="6" name="Rectangle : coins arrondis 5">
            <a:extLst>
              <a:ext uri="{FF2B5EF4-FFF2-40B4-BE49-F238E27FC236}">
                <a16:creationId xmlns:a16="http://schemas.microsoft.com/office/drawing/2014/main" id="{7E543792-974B-FAC7-E7A6-F1959FB1EEC1}"/>
              </a:ext>
            </a:extLst>
          </p:cNvPr>
          <p:cNvSpPr/>
          <p:nvPr/>
        </p:nvSpPr>
        <p:spPr>
          <a:xfrm>
            <a:off x="8544109" y="383281"/>
            <a:ext cx="2879452" cy="959758"/>
          </a:xfrm>
          <a:prstGeom prst="roundRect">
            <a:avLst/>
          </a:prstGeom>
          <a:solidFill>
            <a:schemeClr val="bg1"/>
          </a:solidFill>
          <a:ln w="57150">
            <a:solidFill>
              <a:schemeClr val="accent5">
                <a:alpha val="53333"/>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fr-FR" sz="3200" b="1" dirty="0">
                <a:solidFill>
                  <a:schemeClr val="tx1"/>
                </a:solidFill>
                <a:latin typeface="Futura Condensed ExtraBold" panose="020B0602020204020303" pitchFamily="34" charset="-79"/>
                <a:cs typeface="Futura Condensed ExtraBold" panose="020B0602020204020303" pitchFamily="34" charset="-79"/>
              </a:rPr>
              <a:t>18/20</a:t>
            </a:r>
          </a:p>
        </p:txBody>
      </p:sp>
      <p:sp>
        <p:nvSpPr>
          <p:cNvPr id="2" name="ZoneTexte 1">
            <a:extLst>
              <a:ext uri="{FF2B5EF4-FFF2-40B4-BE49-F238E27FC236}">
                <a16:creationId xmlns:a16="http://schemas.microsoft.com/office/drawing/2014/main" id="{EFBB15D4-0067-D245-AC30-061493078FBE}"/>
              </a:ext>
            </a:extLst>
          </p:cNvPr>
          <p:cNvSpPr txBox="1"/>
          <p:nvPr/>
        </p:nvSpPr>
        <p:spPr>
          <a:xfrm>
            <a:off x="555091" y="1519706"/>
            <a:ext cx="10174580" cy="1554272"/>
          </a:xfrm>
          <a:prstGeom prst="rect">
            <a:avLst/>
          </a:prstGeom>
          <a:noFill/>
        </p:spPr>
        <p:txBody>
          <a:bodyPr wrap="none" rtlCol="0">
            <a:spAutoFit/>
          </a:bodyPr>
          <a:lstStyle/>
          <a:p>
            <a:pPr>
              <a:spcAft>
                <a:spcPts val="600"/>
              </a:spcAft>
            </a:pPr>
            <a:r>
              <a:rPr lang="fr-FR" sz="2000" b="1" u="sng" dirty="0">
                <a:uFill>
                  <a:solidFill>
                    <a:schemeClr val="accent6">
                      <a:lumMod val="75000"/>
                    </a:schemeClr>
                  </a:solidFill>
                </a:uFill>
                <a:latin typeface="FUTURA MEDIUM" panose="020B0602020204020303" pitchFamily="34" charset="-79"/>
                <a:cs typeface="FUTURA MEDIUM" panose="020B0602020204020303" pitchFamily="34" charset="-79"/>
              </a:rPr>
              <a:t>Dès l’introduction</a:t>
            </a:r>
            <a:r>
              <a:rPr lang="fr-FR" sz="2000" dirty="0">
                <a:latin typeface="Futura Medium" panose="020B0602020204020303" pitchFamily="34" charset="-79"/>
                <a:cs typeface="Futura Medium" panose="020B0602020204020303" pitchFamily="34" charset="-79"/>
              </a:rPr>
              <a:t> : </a:t>
            </a:r>
          </a:p>
          <a:p>
            <a:pPr marL="742950" lvl="1" indent="-285750">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Une copie qui cible des </a:t>
            </a:r>
            <a:r>
              <a:rPr lang="fr-FR" sz="2000" b="1" dirty="0">
                <a:latin typeface="FUTURA MEDIUM" panose="020B0602020204020303" pitchFamily="34" charset="-79"/>
                <a:cs typeface="FUTURA MEDIUM" panose="020B0602020204020303" pitchFamily="34" charset="-79"/>
              </a:rPr>
              <a:t>indicateurs</a:t>
            </a:r>
            <a:r>
              <a:rPr lang="fr-FR" sz="2000" dirty="0">
                <a:latin typeface="Futura Medium" panose="020B0602020204020303" pitchFamily="34" charset="-79"/>
                <a:cs typeface="Futura Medium" panose="020B0602020204020303" pitchFamily="34" charset="-79"/>
              </a:rPr>
              <a:t> précis</a:t>
            </a:r>
          </a:p>
          <a:p>
            <a:pPr marL="742950" lvl="1" indent="-285750">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Des </a:t>
            </a:r>
            <a:r>
              <a:rPr lang="fr-FR" sz="2000" b="1" dirty="0">
                <a:latin typeface="FUTURA MEDIUM" panose="020B0602020204020303" pitchFamily="34" charset="-79"/>
                <a:cs typeface="FUTURA MEDIUM" panose="020B0602020204020303" pitchFamily="34" charset="-79"/>
              </a:rPr>
              <a:t>enjeux</a:t>
            </a:r>
            <a:r>
              <a:rPr lang="fr-FR" sz="2000" dirty="0">
                <a:latin typeface="Futura Medium" panose="020B0602020204020303" pitchFamily="34" charset="-79"/>
                <a:cs typeface="Futura Medium" panose="020B0602020204020303" pitchFamily="34" charset="-79"/>
              </a:rPr>
              <a:t> sous-jacents mis en avant</a:t>
            </a:r>
          </a:p>
          <a:p>
            <a:pPr marL="742950" lvl="1" indent="-285750">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Une </a:t>
            </a:r>
            <a:r>
              <a:rPr lang="fr-FR" sz="2000" b="1" dirty="0">
                <a:latin typeface="FUTURA MEDIUM" panose="020B0602020204020303" pitchFamily="34" charset="-79"/>
                <a:cs typeface="FUTURA MEDIUM" panose="020B0602020204020303" pitchFamily="34" charset="-79"/>
              </a:rPr>
              <a:t>réponse nuancée </a:t>
            </a:r>
            <a:r>
              <a:rPr lang="fr-FR" sz="2000" dirty="0">
                <a:latin typeface="Futura Medium" panose="020B0602020204020303" pitchFamily="34" charset="-79"/>
                <a:cs typeface="Futura Medium" panose="020B0602020204020303" pitchFamily="34" charset="-79"/>
              </a:rPr>
              <a:t>autour du « </a:t>
            </a:r>
            <a:r>
              <a:rPr lang="fr-FR" sz="2000" b="1" i="1" dirty="0">
                <a:latin typeface="FUTURA MEDIUM" panose="020B0602020204020303" pitchFamily="34" charset="-79"/>
                <a:cs typeface="FUTURA MEDIUM" panose="020B0602020204020303" pitchFamily="34" charset="-79"/>
              </a:rPr>
              <a:t>pourquoi</a:t>
            </a:r>
            <a:r>
              <a:rPr lang="fr-FR" sz="2000" dirty="0">
                <a:latin typeface="Futura Medium" panose="020B0602020204020303" pitchFamily="34" charset="-79"/>
                <a:cs typeface="Futura Medium" panose="020B0602020204020303" pitchFamily="34" charset="-79"/>
              </a:rPr>
              <a:t> » de la pluralité de l’enseignement</a:t>
            </a:r>
          </a:p>
        </p:txBody>
      </p:sp>
      <p:sp>
        <p:nvSpPr>
          <p:cNvPr id="3" name="Flèche vers la droite 2">
            <a:extLst>
              <a:ext uri="{FF2B5EF4-FFF2-40B4-BE49-F238E27FC236}">
                <a16:creationId xmlns:a16="http://schemas.microsoft.com/office/drawing/2014/main" id="{0E2B8696-72A2-0ED8-1238-7390E23869FC}"/>
              </a:ext>
            </a:extLst>
          </p:cNvPr>
          <p:cNvSpPr/>
          <p:nvPr/>
        </p:nvSpPr>
        <p:spPr>
          <a:xfrm>
            <a:off x="-1" y="1545464"/>
            <a:ext cx="576000" cy="373487"/>
          </a:xfrm>
          <a:prstGeom prst="rightArrow">
            <a:avLst/>
          </a:prstGeom>
          <a:solidFill>
            <a:schemeClr val="accent5">
              <a:lumMod val="40000"/>
              <a:lumOff val="60000"/>
              <a:alpha val="7411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ZoneTexte 4">
            <a:extLst>
              <a:ext uri="{FF2B5EF4-FFF2-40B4-BE49-F238E27FC236}">
                <a16:creationId xmlns:a16="http://schemas.microsoft.com/office/drawing/2014/main" id="{5236637F-F629-67A3-1C05-3EEBD70813EA}"/>
              </a:ext>
            </a:extLst>
          </p:cNvPr>
          <p:cNvSpPr txBox="1"/>
          <p:nvPr/>
        </p:nvSpPr>
        <p:spPr>
          <a:xfrm>
            <a:off x="1533963" y="5598886"/>
            <a:ext cx="8814977" cy="1169551"/>
          </a:xfrm>
          <a:prstGeom prst="rect">
            <a:avLst/>
          </a:prstGeom>
          <a:noFill/>
        </p:spPr>
        <p:txBody>
          <a:bodyPr wrap="none" rtlCol="0">
            <a:spAutoFit/>
          </a:bodyPr>
          <a:lstStyle/>
          <a:p>
            <a:pPr marL="285750" indent="-285750">
              <a:spcAft>
                <a:spcPts val="600"/>
              </a:spcAft>
              <a:buClr>
                <a:srgbClr val="C00000"/>
              </a:buClr>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Léger déséquilibre (P1 &lt; P2 – P3)</a:t>
            </a:r>
          </a:p>
          <a:p>
            <a:pPr marL="285750" indent="-285750">
              <a:spcAft>
                <a:spcPts val="600"/>
              </a:spcAft>
              <a:buClr>
                <a:srgbClr val="C00000"/>
              </a:buClr>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Contexte et enjeux qui manquent de précision</a:t>
            </a:r>
          </a:p>
          <a:p>
            <a:pPr marL="285750" indent="-285750">
              <a:spcAft>
                <a:spcPts val="600"/>
              </a:spcAft>
              <a:buClr>
                <a:srgbClr val="C00000"/>
              </a:buClr>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Difficulté à exploiter « l’enjeu » sous-jacent au cœur de l’argumentation</a:t>
            </a:r>
          </a:p>
        </p:txBody>
      </p:sp>
      <p:sp>
        <p:nvSpPr>
          <p:cNvPr id="7" name="Flèche vers la droite 6">
            <a:extLst>
              <a:ext uri="{FF2B5EF4-FFF2-40B4-BE49-F238E27FC236}">
                <a16:creationId xmlns:a16="http://schemas.microsoft.com/office/drawing/2014/main" id="{D898EDA3-49F0-2CF2-DCEE-150110EE5837}"/>
              </a:ext>
            </a:extLst>
          </p:cNvPr>
          <p:cNvSpPr/>
          <p:nvPr/>
        </p:nvSpPr>
        <p:spPr>
          <a:xfrm>
            <a:off x="0" y="3342243"/>
            <a:ext cx="2179065" cy="373487"/>
          </a:xfrm>
          <a:prstGeom prst="rightArrow">
            <a:avLst/>
          </a:prstGeom>
          <a:solidFill>
            <a:schemeClr val="accent5">
              <a:lumMod val="40000"/>
              <a:lumOff val="60000"/>
              <a:alpha val="7411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14913F7D-BA52-251F-0017-2E9CE83D4F09}"/>
              </a:ext>
            </a:extLst>
          </p:cNvPr>
          <p:cNvSpPr txBox="1"/>
          <p:nvPr/>
        </p:nvSpPr>
        <p:spPr>
          <a:xfrm>
            <a:off x="2179065" y="3302161"/>
            <a:ext cx="9759650" cy="1992853"/>
          </a:xfrm>
          <a:prstGeom prst="rect">
            <a:avLst/>
          </a:prstGeom>
          <a:noFill/>
        </p:spPr>
        <p:txBody>
          <a:bodyPr wrap="square" rtlCol="0">
            <a:spAutoFit/>
          </a:bodyPr>
          <a:lstStyle/>
          <a:p>
            <a:pPr>
              <a:lnSpc>
                <a:spcPct val="110000"/>
              </a:lnSpc>
              <a:spcAft>
                <a:spcPts val="600"/>
              </a:spcAft>
            </a:pPr>
            <a:r>
              <a:rPr lang="fr-FR" sz="2000" b="1" u="sng" dirty="0">
                <a:uFill>
                  <a:solidFill>
                    <a:schemeClr val="accent6">
                      <a:lumMod val="75000"/>
                    </a:schemeClr>
                  </a:solidFill>
                </a:uFill>
                <a:latin typeface="FUTURA MEDIUM" panose="020B0602020204020303" pitchFamily="34" charset="-79"/>
                <a:cs typeface="FUTURA MEDIUM" panose="020B0602020204020303" pitchFamily="34" charset="-79"/>
              </a:rPr>
              <a:t>Dans l’argumentation</a:t>
            </a:r>
            <a:r>
              <a:rPr lang="fr-FR" sz="2000" dirty="0">
                <a:latin typeface="Futura Medium" panose="020B0602020204020303" pitchFamily="34" charset="-79"/>
                <a:cs typeface="Futura Medium" panose="020B0602020204020303" pitchFamily="34" charset="-79"/>
              </a:rPr>
              <a:t> : </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Des </a:t>
            </a:r>
            <a:r>
              <a:rPr lang="fr-FR" sz="2000" b="1" dirty="0">
                <a:latin typeface="FUTURA MEDIUM" panose="020B0602020204020303" pitchFamily="34" charset="-79"/>
                <a:cs typeface="FUTURA MEDIUM" panose="020B0602020204020303" pitchFamily="34" charset="-79"/>
              </a:rPr>
              <a:t>indicateurs</a:t>
            </a:r>
            <a:r>
              <a:rPr lang="fr-FR" sz="2000" dirty="0">
                <a:latin typeface="Futura Medium" panose="020B0602020204020303" pitchFamily="34" charset="-79"/>
                <a:cs typeface="Futura Medium" panose="020B0602020204020303" pitchFamily="34" charset="-79"/>
              </a:rPr>
              <a:t> pertinents récurrents</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Une copie qui propose des </a:t>
            </a:r>
            <a:r>
              <a:rPr lang="fr-FR" sz="2000" b="1" dirty="0">
                <a:latin typeface="Futura Medium" panose="020B0602020204020303" pitchFamily="34" charset="-79"/>
                <a:cs typeface="Futura Medium" panose="020B0602020204020303" pitchFamily="34" charset="-79"/>
              </a:rPr>
              <a:t>connaissances</a:t>
            </a:r>
            <a:r>
              <a:rPr lang="fr-FR" sz="2000" dirty="0">
                <a:latin typeface="Futura Medium" panose="020B0602020204020303" pitchFamily="34" charset="-79"/>
                <a:cs typeface="Futura Medium" panose="020B0602020204020303" pitchFamily="34" charset="-79"/>
              </a:rPr>
              <a:t> précisées, référencées, adaptées</a:t>
            </a:r>
          </a:p>
          <a:p>
            <a:pPr marL="742950" lvl="1" indent="-285750">
              <a:lnSpc>
                <a:spcPct val="110000"/>
              </a:lnSpc>
              <a:spcAft>
                <a:spcPts val="600"/>
              </a:spcAft>
              <a:buFont typeface="Arial" panose="020B0604020202020204" pitchFamily="34" charset="0"/>
              <a:buChar char="•"/>
            </a:pPr>
            <a:r>
              <a:rPr lang="fr-FR" sz="2000" dirty="0">
                <a:latin typeface="Futura Medium" panose="020B0602020204020303" pitchFamily="34" charset="-79"/>
                <a:cs typeface="Futura Medium" panose="020B0602020204020303" pitchFamily="34" charset="-79"/>
              </a:rPr>
              <a:t>Une copie qui « descend » jusqu’aux </a:t>
            </a:r>
            <a:r>
              <a:rPr lang="fr-FR" sz="2000" b="1" dirty="0">
                <a:latin typeface="Futura Medium" panose="020B0602020204020303" pitchFamily="34" charset="-79"/>
                <a:cs typeface="Futura Medium" panose="020B0602020204020303" pitchFamily="34" charset="-79"/>
              </a:rPr>
              <a:t>pratiques de terrain </a:t>
            </a:r>
            <a:r>
              <a:rPr lang="fr-FR" sz="2000" dirty="0">
                <a:latin typeface="Futura Medium" panose="020B0602020204020303" pitchFamily="34" charset="-79"/>
                <a:cs typeface="Futura Medium" panose="020B0602020204020303" pitchFamily="34" charset="-79"/>
              </a:rPr>
              <a:t>pour argumenter et illustrer sur ce qu’il se passe concrètement en EPS</a:t>
            </a:r>
          </a:p>
        </p:txBody>
      </p:sp>
      <p:pic>
        <p:nvPicPr>
          <p:cNvPr id="1026" name="Picture 2" descr="315 500+ Vigilance Stock Illustrations, graphiques vectoriels libre de  droits et Clip Art - iStock | Attention, Surveillance, Sécurité">
            <a:extLst>
              <a:ext uri="{FF2B5EF4-FFF2-40B4-BE49-F238E27FC236}">
                <a16:creationId xmlns:a16="http://schemas.microsoft.com/office/drawing/2014/main" id="{C05E677C-693E-2EA9-99B5-24F3FE2DD508}"/>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0830" t="21700" r="16823" b="17182"/>
          <a:stretch/>
        </p:blipFill>
        <p:spPr bwMode="auto">
          <a:xfrm>
            <a:off x="25758" y="5493025"/>
            <a:ext cx="1416676" cy="1388730"/>
          </a:xfrm>
          <a:prstGeom prst="rect">
            <a:avLst/>
          </a:prstGeom>
          <a:noFill/>
          <a:extLst>
            <a:ext uri="{909E8E84-426E-40DD-AFC4-6F175D3DCCD1}">
              <a14:hiddenFill xmlns:a14="http://schemas.microsoft.com/office/drawing/2010/main">
                <a:solidFill>
                  <a:srgbClr val="FFFFFF"/>
                </a:solidFill>
              </a14:hiddenFill>
            </a:ext>
          </a:extLst>
        </p:spPr>
      </p:pic>
      <p:sp>
        <p:nvSpPr>
          <p:cNvPr id="9" name="Bulle rectangulaire à coins arrondis 8">
            <a:extLst>
              <a:ext uri="{FF2B5EF4-FFF2-40B4-BE49-F238E27FC236}">
                <a16:creationId xmlns:a16="http://schemas.microsoft.com/office/drawing/2014/main" id="{FFBBDF0B-3A8C-EFC0-0703-558081C19297}"/>
              </a:ext>
            </a:extLst>
          </p:cNvPr>
          <p:cNvSpPr/>
          <p:nvPr/>
        </p:nvSpPr>
        <p:spPr>
          <a:xfrm>
            <a:off x="7856113" y="1602387"/>
            <a:ext cx="4167877" cy="828000"/>
          </a:xfrm>
          <a:prstGeom prst="wedgeRoundRectCallout">
            <a:avLst>
              <a:gd name="adj1" fmla="val -23573"/>
              <a:gd name="adj2" fmla="val -65410"/>
              <a:gd name="adj3" fmla="val 16667"/>
            </a:avLst>
          </a:prstGeom>
          <a:solidFill>
            <a:schemeClr val="accent5">
              <a:lumMod val="40000"/>
              <a:lumOff val="60000"/>
              <a:alpha val="411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a:solidFill>
                  <a:schemeClr val="tx1"/>
                </a:solidFill>
                <a:latin typeface="Futura Condensed ExtraBold" panose="020B0602020204020303" pitchFamily="34" charset="-79"/>
                <a:cs typeface="Futura Condensed ExtraBold" panose="020B0602020204020303" pitchFamily="34" charset="-79"/>
              </a:rPr>
              <a:t> « Style » et « Orthographe »</a:t>
            </a:r>
          </a:p>
        </p:txBody>
      </p:sp>
      <p:pic>
        <p:nvPicPr>
          <p:cNvPr id="1028" name="Picture 4" descr="👌 Ok Emoji: Signification &amp; Utilisation">
            <a:extLst>
              <a:ext uri="{FF2B5EF4-FFF2-40B4-BE49-F238E27FC236}">
                <a16:creationId xmlns:a16="http://schemas.microsoft.com/office/drawing/2014/main" id="{56BF40C6-67E0-74E9-7F64-521BA2D947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10521" y="1714508"/>
            <a:ext cx="560100" cy="56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300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9486DEBD-C892-EE95-9E18-79C04DD8C55F}"/>
              </a:ext>
            </a:extLst>
          </p:cNvPr>
          <p:cNvPicPr>
            <a:picLocks noChangeAspect="1"/>
          </p:cNvPicPr>
          <p:nvPr/>
        </p:nvPicPr>
        <p:blipFill>
          <a:blip r:embed="rId3"/>
          <a:stretch>
            <a:fillRect/>
          </a:stretch>
        </p:blipFill>
        <p:spPr>
          <a:xfrm>
            <a:off x="4592048" y="901910"/>
            <a:ext cx="5987892" cy="5722549"/>
          </a:xfrm>
          <a:prstGeom prst="rect">
            <a:avLst/>
          </a:prstGeom>
        </p:spPr>
      </p:pic>
      <p:sp>
        <p:nvSpPr>
          <p:cNvPr id="5" name="Rectangle 4">
            <a:extLst>
              <a:ext uri="{FF2B5EF4-FFF2-40B4-BE49-F238E27FC236}">
                <a16:creationId xmlns:a16="http://schemas.microsoft.com/office/drawing/2014/main" id="{9C0A2A1C-67C1-9620-D1FC-78CF9319C73C}"/>
              </a:ext>
            </a:extLst>
          </p:cNvPr>
          <p:cNvSpPr/>
          <p:nvPr/>
        </p:nvSpPr>
        <p:spPr>
          <a:xfrm>
            <a:off x="1" y="23355"/>
            <a:ext cx="12192000" cy="66108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4400" b="1" strike="noStrike" cap="small" spc="-1" dirty="0">
                <a:solidFill>
                  <a:srgbClr val="44546A"/>
                </a:solidFill>
                <a:latin typeface="Futura Condensed ExtraBold" panose="020B0602020204020303" pitchFamily="34" charset="-79"/>
                <a:cs typeface="Futura Condensed ExtraBold" panose="020B0602020204020303" pitchFamily="34" charset="-79"/>
              </a:rPr>
              <a:t>  Avant propos… </a:t>
            </a:r>
            <a:endParaRPr lang="fr-FR" sz="4400" b="1" cap="small" dirty="0">
              <a:solidFill>
                <a:srgbClr val="44546A"/>
              </a:solidFill>
              <a:latin typeface="Futura Condensed ExtraBold" panose="020B0602020204020303" pitchFamily="34" charset="-79"/>
              <a:cs typeface="Futura Condensed ExtraBold" panose="020B0602020204020303" pitchFamily="34" charset="-79"/>
            </a:endParaRPr>
          </a:p>
        </p:txBody>
      </p:sp>
      <p:sp>
        <p:nvSpPr>
          <p:cNvPr id="4" name="ZoneTexte 3">
            <a:extLst>
              <a:ext uri="{FF2B5EF4-FFF2-40B4-BE49-F238E27FC236}">
                <a16:creationId xmlns:a16="http://schemas.microsoft.com/office/drawing/2014/main" id="{6639ADBF-BD71-EBF7-7119-3F21F8C0CF2F}"/>
              </a:ext>
            </a:extLst>
          </p:cNvPr>
          <p:cNvSpPr txBox="1"/>
          <p:nvPr/>
        </p:nvSpPr>
        <p:spPr>
          <a:xfrm>
            <a:off x="229269" y="1404176"/>
            <a:ext cx="3127389" cy="4995278"/>
          </a:xfrm>
          <a:prstGeom prst="rect">
            <a:avLst/>
          </a:prstGeom>
          <a:noFill/>
        </p:spPr>
        <p:txBody>
          <a:bodyPr wrap="square" rtlCol="0">
            <a:spAutoFit/>
          </a:bodyPr>
          <a:lstStyle/>
          <a:p>
            <a:pPr marL="285750" indent="-285750">
              <a:lnSpc>
                <a:spcPct val="112000"/>
              </a:lnSpc>
              <a:spcAft>
                <a:spcPts val="600"/>
              </a:spcAft>
              <a:buFont typeface="Arial" panose="020B0604020202020204" pitchFamily="34" charset="0"/>
              <a:buChar char="•"/>
            </a:pPr>
            <a:r>
              <a:rPr lang="fr-FR" sz="2200" dirty="0">
                <a:latin typeface="Futura Medium" panose="020B0602020204020303" pitchFamily="34" charset="-79"/>
                <a:cs typeface="Futura Medium" panose="020B0602020204020303" pitchFamily="34" charset="-79"/>
              </a:rPr>
              <a:t>Un concours qui reste attractif…</a:t>
            </a:r>
          </a:p>
          <a:p>
            <a:pPr marL="285750" indent="-285750">
              <a:lnSpc>
                <a:spcPct val="112000"/>
              </a:lnSpc>
              <a:spcAft>
                <a:spcPts val="600"/>
              </a:spcAft>
              <a:buFont typeface="Arial" panose="020B0604020202020204" pitchFamily="34" charset="0"/>
              <a:buChar char="•"/>
            </a:pPr>
            <a:r>
              <a:rPr lang="fr-FR" sz="2200" dirty="0">
                <a:latin typeface="Futura Medium" panose="020B0602020204020303" pitchFamily="34" charset="-79"/>
                <a:cs typeface="Futura Medium" panose="020B0602020204020303" pitchFamily="34" charset="-79"/>
              </a:rPr>
              <a:t>Et donc exigeant !</a:t>
            </a:r>
          </a:p>
          <a:p>
            <a:pPr marL="285750" indent="-285750">
              <a:lnSpc>
                <a:spcPct val="112000"/>
              </a:lnSpc>
              <a:spcAft>
                <a:spcPts val="600"/>
              </a:spcAft>
              <a:buFont typeface="Arial" panose="020B0604020202020204" pitchFamily="34" charset="0"/>
              <a:buChar char="•"/>
            </a:pPr>
            <a:endParaRPr lang="fr-FR" sz="2200" dirty="0">
              <a:latin typeface="Futura Medium" panose="020B0602020204020303" pitchFamily="34" charset="-79"/>
              <a:cs typeface="Futura Medium" panose="020B0602020204020303" pitchFamily="34" charset="-79"/>
            </a:endParaRPr>
          </a:p>
          <a:p>
            <a:pPr marL="285750" indent="-285750">
              <a:lnSpc>
                <a:spcPct val="112000"/>
              </a:lnSpc>
              <a:spcAft>
                <a:spcPts val="600"/>
              </a:spcAft>
              <a:buFont typeface="Arial" panose="020B0604020202020204" pitchFamily="34" charset="0"/>
              <a:buChar char="•"/>
            </a:pPr>
            <a:r>
              <a:rPr lang="fr-FR" sz="2200" dirty="0">
                <a:latin typeface="Futura Medium" panose="020B0602020204020303" pitchFamily="34" charset="-79"/>
                <a:cs typeface="Futura Medium" panose="020B0602020204020303" pitchFamily="34" charset="-79"/>
              </a:rPr>
              <a:t>Un concours  toujours marqué par une différenciation sexuée </a:t>
            </a:r>
            <a:r>
              <a:rPr lang="fr-FR" sz="2200" i="1" dirty="0">
                <a:solidFill>
                  <a:schemeClr val="tx2">
                    <a:lumMod val="75000"/>
                  </a:schemeClr>
                </a:solidFill>
                <a:latin typeface="Futura Medium" panose="020B0602020204020303" pitchFamily="34" charset="-79"/>
                <a:cs typeface="Futura Medium" panose="020B0602020204020303" pitchFamily="34" charset="-79"/>
              </a:rPr>
              <a:t>(écrit 1…)</a:t>
            </a:r>
            <a:endParaRPr lang="fr-FR" sz="2200" dirty="0">
              <a:solidFill>
                <a:schemeClr val="tx2">
                  <a:lumMod val="75000"/>
                </a:schemeClr>
              </a:solidFill>
              <a:latin typeface="Futura Medium" panose="020B0602020204020303" pitchFamily="34" charset="-79"/>
              <a:cs typeface="Futura Medium" panose="020B0602020204020303" pitchFamily="34" charset="-79"/>
            </a:endParaRPr>
          </a:p>
          <a:p>
            <a:pPr marL="285750" indent="-285750">
              <a:lnSpc>
                <a:spcPct val="112000"/>
              </a:lnSpc>
              <a:spcAft>
                <a:spcPts val="600"/>
              </a:spcAft>
              <a:buFont typeface="Arial" panose="020B0604020202020204" pitchFamily="34" charset="0"/>
              <a:buChar char="•"/>
            </a:pPr>
            <a:endParaRPr lang="fr-FR" sz="2200" dirty="0">
              <a:latin typeface="Futura Medium" panose="020B0602020204020303" pitchFamily="34" charset="-79"/>
              <a:cs typeface="Futura Medium" panose="020B0602020204020303" pitchFamily="34" charset="-79"/>
            </a:endParaRPr>
          </a:p>
          <a:p>
            <a:pPr marL="285750" indent="-285750">
              <a:lnSpc>
                <a:spcPct val="112000"/>
              </a:lnSpc>
              <a:spcAft>
                <a:spcPts val="600"/>
              </a:spcAft>
              <a:buFont typeface="Arial" panose="020B0604020202020204" pitchFamily="34" charset="0"/>
              <a:buChar char="•"/>
            </a:pPr>
            <a:r>
              <a:rPr lang="fr-FR" sz="2200" dirty="0">
                <a:latin typeface="Futura Medium" panose="020B0602020204020303" pitchFamily="34" charset="-79"/>
                <a:cs typeface="Futura Medium" panose="020B0602020204020303" pitchFamily="34" charset="-79"/>
              </a:rPr>
              <a:t>Un CAFEP qui semble plus difficile à obtenir</a:t>
            </a:r>
          </a:p>
        </p:txBody>
      </p:sp>
      <p:sp>
        <p:nvSpPr>
          <p:cNvPr id="6" name="Rectangle : coins arrondis 5">
            <a:extLst>
              <a:ext uri="{FF2B5EF4-FFF2-40B4-BE49-F238E27FC236}">
                <a16:creationId xmlns:a16="http://schemas.microsoft.com/office/drawing/2014/main" id="{FEC664EB-F177-9A55-5E6E-BFC276492279}"/>
              </a:ext>
            </a:extLst>
          </p:cNvPr>
          <p:cNvSpPr/>
          <p:nvPr/>
        </p:nvSpPr>
        <p:spPr>
          <a:xfrm>
            <a:off x="7276793" y="2874988"/>
            <a:ext cx="437881" cy="321972"/>
          </a:xfrm>
          <a:prstGeom prst="roundRect">
            <a:avLst/>
          </a:prstGeom>
          <a:noFill/>
          <a:ln w="57150">
            <a:solidFill>
              <a:srgbClr val="A91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 coins arrondis 6">
            <a:extLst>
              <a:ext uri="{FF2B5EF4-FFF2-40B4-BE49-F238E27FC236}">
                <a16:creationId xmlns:a16="http://schemas.microsoft.com/office/drawing/2014/main" id="{26CB51EB-3525-8AFB-5F3E-7BD60A710B65}"/>
              </a:ext>
            </a:extLst>
          </p:cNvPr>
          <p:cNvSpPr/>
          <p:nvPr/>
        </p:nvSpPr>
        <p:spPr>
          <a:xfrm>
            <a:off x="7239926" y="6146276"/>
            <a:ext cx="437881" cy="321972"/>
          </a:xfrm>
          <a:prstGeom prst="roundRect">
            <a:avLst/>
          </a:prstGeom>
          <a:noFill/>
          <a:ln w="57150">
            <a:solidFill>
              <a:srgbClr val="A91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ZoneTexte 11">
            <a:extLst>
              <a:ext uri="{FF2B5EF4-FFF2-40B4-BE49-F238E27FC236}">
                <a16:creationId xmlns:a16="http://schemas.microsoft.com/office/drawing/2014/main" id="{B5FF7484-CD8D-1878-BA7F-14D4485C283D}"/>
              </a:ext>
            </a:extLst>
          </p:cNvPr>
          <p:cNvSpPr txBox="1"/>
          <p:nvPr/>
        </p:nvSpPr>
        <p:spPr>
          <a:xfrm>
            <a:off x="9362940" y="137635"/>
            <a:ext cx="2560316" cy="523220"/>
          </a:xfrm>
          <a:prstGeom prst="rect">
            <a:avLst/>
          </a:prstGeom>
          <a:noFill/>
        </p:spPr>
        <p:txBody>
          <a:bodyPr wrap="none" rtlCol="0">
            <a:spAutoFit/>
          </a:bodyPr>
          <a:lstStyle/>
          <a:p>
            <a:r>
              <a:rPr lang="fr-FR" sz="2800" b="1" dirty="0">
                <a:solidFill>
                  <a:schemeClr val="tx2">
                    <a:lumMod val="75000"/>
                  </a:schemeClr>
                </a:solidFill>
                <a:latin typeface="Futura Condensed ExtraBold" panose="020B0602020204020303" pitchFamily="34" charset="-79"/>
                <a:cs typeface="Futura Condensed ExtraBold" panose="020B0602020204020303" pitchFamily="34" charset="-79"/>
              </a:rPr>
              <a:t>CAPEPS 2026</a:t>
            </a:r>
          </a:p>
        </p:txBody>
      </p:sp>
    </p:spTree>
    <p:extLst>
      <p:ext uri="{BB962C8B-B14F-4D97-AF65-F5344CB8AC3E}">
        <p14:creationId xmlns:p14="http://schemas.microsoft.com/office/powerpoint/2010/main" val="10093250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Connecteur droit 14">
            <a:extLst>
              <a:ext uri="{FF2B5EF4-FFF2-40B4-BE49-F238E27FC236}">
                <a16:creationId xmlns:a16="http://schemas.microsoft.com/office/drawing/2014/main" id="{2B620B91-045B-015E-D4B2-683EEAE5C587}"/>
              </a:ext>
            </a:extLst>
          </p:cNvPr>
          <p:cNvCxnSpPr>
            <a:cxnSpLocks/>
          </p:cNvCxnSpPr>
          <p:nvPr/>
        </p:nvCxnSpPr>
        <p:spPr>
          <a:xfrm>
            <a:off x="0" y="4317024"/>
            <a:ext cx="12192000" cy="0"/>
          </a:xfrm>
          <a:prstGeom prst="line">
            <a:avLst/>
          </a:prstGeom>
          <a:ln w="190500">
            <a:solidFill>
              <a:srgbClr val="A91E4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1B117AB8-8F29-D84C-5D28-C1E802288F4A}"/>
              </a:ext>
            </a:extLst>
          </p:cNvPr>
          <p:cNvSpPr/>
          <p:nvPr/>
        </p:nvSpPr>
        <p:spPr>
          <a:xfrm>
            <a:off x="-200628" y="212794"/>
            <a:ext cx="12593255" cy="66108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4400" b="1" strike="noStrike" cap="small" spc="-1" dirty="0">
                <a:solidFill>
                  <a:srgbClr val="44546A"/>
                </a:solidFill>
                <a:latin typeface="Futura Condensed ExtraBold" panose="020B0602020204020303" pitchFamily="34" charset="-79"/>
                <a:cs typeface="Futura Condensed ExtraBold" panose="020B0602020204020303" pitchFamily="34" charset="-79"/>
              </a:rPr>
              <a:t>  CAPEPS 2027 : Perspectives</a:t>
            </a:r>
            <a:endParaRPr lang="fr-FR" sz="4400" b="1" cap="small" dirty="0">
              <a:solidFill>
                <a:srgbClr val="44546A"/>
              </a:solidFill>
              <a:latin typeface="Futura Condensed ExtraBold" panose="020B0602020204020303" pitchFamily="34" charset="-79"/>
              <a:cs typeface="Futura Condensed ExtraBold" panose="020B0602020204020303" pitchFamily="34" charset="-79"/>
            </a:endParaRPr>
          </a:p>
        </p:txBody>
      </p:sp>
      <p:sp>
        <p:nvSpPr>
          <p:cNvPr id="5" name="Rectangle : coins arrondis 4">
            <a:extLst>
              <a:ext uri="{FF2B5EF4-FFF2-40B4-BE49-F238E27FC236}">
                <a16:creationId xmlns:a16="http://schemas.microsoft.com/office/drawing/2014/main" id="{F3C4A1D4-F305-C632-6007-93F4BD1E1943}"/>
              </a:ext>
            </a:extLst>
          </p:cNvPr>
          <p:cNvSpPr/>
          <p:nvPr/>
        </p:nvSpPr>
        <p:spPr>
          <a:xfrm>
            <a:off x="8924544" y="131601"/>
            <a:ext cx="3078479" cy="846385"/>
          </a:xfrm>
          <a:prstGeom prst="roundRect">
            <a:avLst/>
          </a:prstGeom>
          <a:ln w="19050">
            <a:solidFill>
              <a:srgbClr val="A91E4F"/>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12000"/>
              </a:lnSpc>
            </a:pPr>
            <a:r>
              <a:rPr lang="fr-FR" sz="3200" b="1" dirty="0">
                <a:latin typeface="Futura Condensed ExtraBold" panose="020B0602020204020303" pitchFamily="34" charset="-79"/>
                <a:cs typeface="Futura Condensed ExtraBold" panose="020B0602020204020303" pitchFamily="34" charset="-79"/>
              </a:rPr>
              <a:t>Le programme</a:t>
            </a:r>
            <a:endParaRPr lang="fr-FR" sz="2800" dirty="0">
              <a:latin typeface="Futura Medium" panose="020B0602020204020303" pitchFamily="34" charset="-79"/>
              <a:cs typeface="Futura Medium" panose="020B0602020204020303" pitchFamily="34" charset="-79"/>
            </a:endParaRPr>
          </a:p>
        </p:txBody>
      </p:sp>
      <p:sp>
        <p:nvSpPr>
          <p:cNvPr id="9" name="Rectangle : coins arrondis 8">
            <a:extLst>
              <a:ext uri="{FF2B5EF4-FFF2-40B4-BE49-F238E27FC236}">
                <a16:creationId xmlns:a16="http://schemas.microsoft.com/office/drawing/2014/main" id="{F767284D-84BE-1589-6F88-7031D5FE002B}"/>
              </a:ext>
            </a:extLst>
          </p:cNvPr>
          <p:cNvSpPr/>
          <p:nvPr/>
        </p:nvSpPr>
        <p:spPr>
          <a:xfrm>
            <a:off x="1018033" y="3491306"/>
            <a:ext cx="3078000" cy="1653718"/>
          </a:xfrm>
          <a:prstGeom prst="roundRect">
            <a:avLst/>
          </a:prstGeom>
          <a:ln w="19050">
            <a:solidFill>
              <a:srgbClr val="A91E4F"/>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12000"/>
              </a:lnSpc>
            </a:pPr>
            <a:r>
              <a:rPr lang="fr-FR" sz="3200" b="1" dirty="0">
                <a:latin typeface="Futura Condensed ExtraBold" panose="020B0602020204020303" pitchFamily="34" charset="-79"/>
                <a:cs typeface="Futura Condensed ExtraBold" panose="020B0602020204020303" pitchFamily="34" charset="-79"/>
              </a:rPr>
              <a:t>Item 1</a:t>
            </a:r>
          </a:p>
          <a:p>
            <a:pPr algn="ctr">
              <a:lnSpc>
                <a:spcPct val="112000"/>
              </a:lnSpc>
            </a:pPr>
            <a:r>
              <a:rPr lang="fr-FR" sz="2800" dirty="0">
                <a:latin typeface="Futura Medium" panose="020B0602020204020303" pitchFamily="34" charset="-79"/>
                <a:cs typeface="Futura Medium" panose="020B0602020204020303" pitchFamily="34" charset="-79"/>
              </a:rPr>
              <a:t>Transmettre </a:t>
            </a:r>
          </a:p>
          <a:p>
            <a:pPr algn="ctr">
              <a:lnSpc>
                <a:spcPct val="112000"/>
              </a:lnSpc>
            </a:pPr>
            <a:r>
              <a:rPr lang="fr-FR" sz="2800" dirty="0">
                <a:latin typeface="Futura Medium" panose="020B0602020204020303" pitchFamily="34" charset="-79"/>
                <a:cs typeface="Futura Medium" panose="020B0602020204020303" pitchFamily="34" charset="-79"/>
              </a:rPr>
              <a:t>et adapter</a:t>
            </a:r>
          </a:p>
        </p:txBody>
      </p:sp>
      <p:sp>
        <p:nvSpPr>
          <p:cNvPr id="10" name="Rectangle : coins arrondis 9">
            <a:extLst>
              <a:ext uri="{FF2B5EF4-FFF2-40B4-BE49-F238E27FC236}">
                <a16:creationId xmlns:a16="http://schemas.microsoft.com/office/drawing/2014/main" id="{B2C8A07E-CDCF-5B3D-D2CF-E9A75DE8A1A0}"/>
              </a:ext>
            </a:extLst>
          </p:cNvPr>
          <p:cNvSpPr/>
          <p:nvPr/>
        </p:nvSpPr>
        <p:spPr>
          <a:xfrm>
            <a:off x="4532615" y="3489024"/>
            <a:ext cx="3078000" cy="1656000"/>
          </a:xfrm>
          <a:prstGeom prst="roundRect">
            <a:avLst/>
          </a:prstGeom>
          <a:ln w="19050">
            <a:solidFill>
              <a:srgbClr val="A91E4F"/>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12000"/>
              </a:lnSpc>
            </a:pPr>
            <a:r>
              <a:rPr lang="fr-FR" sz="3200" b="1" dirty="0">
                <a:latin typeface="Futura Condensed ExtraBold" panose="020B0602020204020303" pitchFamily="34" charset="-79"/>
                <a:cs typeface="Futura Condensed ExtraBold" panose="020B0602020204020303" pitchFamily="34" charset="-79"/>
              </a:rPr>
              <a:t>Item 2</a:t>
            </a:r>
          </a:p>
          <a:p>
            <a:pPr algn="ctr">
              <a:lnSpc>
                <a:spcPct val="112000"/>
              </a:lnSpc>
            </a:pPr>
            <a:r>
              <a:rPr lang="fr-FR" sz="2800" dirty="0">
                <a:latin typeface="Futura Medium" panose="020B0602020204020303" pitchFamily="34" charset="-79"/>
                <a:cs typeface="Futura Medium" panose="020B0602020204020303" pitchFamily="34" charset="-79"/>
              </a:rPr>
              <a:t>Le geste </a:t>
            </a:r>
          </a:p>
          <a:p>
            <a:pPr algn="ctr">
              <a:lnSpc>
                <a:spcPct val="112000"/>
              </a:lnSpc>
            </a:pPr>
            <a:r>
              <a:rPr lang="fr-FR" sz="2800" dirty="0">
                <a:latin typeface="Futura Medium" panose="020B0602020204020303" pitchFamily="34" charset="-79"/>
                <a:cs typeface="Futura Medium" panose="020B0602020204020303" pitchFamily="34" charset="-79"/>
              </a:rPr>
              <a:t>et l’effort</a:t>
            </a:r>
          </a:p>
        </p:txBody>
      </p:sp>
      <p:sp>
        <p:nvSpPr>
          <p:cNvPr id="11" name="Rectangle : coins arrondis 10">
            <a:extLst>
              <a:ext uri="{FF2B5EF4-FFF2-40B4-BE49-F238E27FC236}">
                <a16:creationId xmlns:a16="http://schemas.microsoft.com/office/drawing/2014/main" id="{4F5839BD-B9CC-0899-1E61-5F7046980159}"/>
              </a:ext>
            </a:extLst>
          </p:cNvPr>
          <p:cNvSpPr/>
          <p:nvPr/>
        </p:nvSpPr>
        <p:spPr>
          <a:xfrm>
            <a:off x="7903463" y="3491303"/>
            <a:ext cx="3078478" cy="1656000"/>
          </a:xfrm>
          <a:prstGeom prst="roundRect">
            <a:avLst/>
          </a:prstGeom>
          <a:ln w="19050">
            <a:solidFill>
              <a:srgbClr val="A91E4F"/>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12000"/>
              </a:lnSpc>
            </a:pPr>
            <a:r>
              <a:rPr lang="fr-FR" sz="3200" b="1" dirty="0">
                <a:latin typeface="Futura Condensed ExtraBold" panose="020B0602020204020303" pitchFamily="34" charset="-79"/>
                <a:cs typeface="Futura Condensed ExtraBold" panose="020B0602020204020303" pitchFamily="34" charset="-79"/>
              </a:rPr>
              <a:t>Item 3</a:t>
            </a:r>
          </a:p>
          <a:p>
            <a:pPr algn="ctr">
              <a:lnSpc>
                <a:spcPct val="112000"/>
              </a:lnSpc>
            </a:pPr>
            <a:r>
              <a:rPr lang="fr-FR" sz="2800" dirty="0">
                <a:latin typeface="Futura Medium" panose="020B0602020204020303" pitchFamily="34" charset="-79"/>
                <a:cs typeface="Futura Medium" panose="020B0602020204020303" pitchFamily="34" charset="-79"/>
              </a:rPr>
              <a:t>Débats et controverses</a:t>
            </a:r>
            <a:endParaRPr lang="fr-FR" sz="2400" dirty="0">
              <a:latin typeface="Futura Medium" panose="020B0602020204020303" pitchFamily="34" charset="-79"/>
              <a:cs typeface="Futura Medium" panose="020B0602020204020303" pitchFamily="34" charset="-79"/>
            </a:endParaRPr>
          </a:p>
        </p:txBody>
      </p:sp>
      <p:sp>
        <p:nvSpPr>
          <p:cNvPr id="13" name="ZoneTexte 12">
            <a:extLst>
              <a:ext uri="{FF2B5EF4-FFF2-40B4-BE49-F238E27FC236}">
                <a16:creationId xmlns:a16="http://schemas.microsoft.com/office/drawing/2014/main" id="{737C9CB4-0650-D206-6B1C-741D3FB2D443}"/>
              </a:ext>
            </a:extLst>
          </p:cNvPr>
          <p:cNvSpPr txBox="1"/>
          <p:nvPr/>
        </p:nvSpPr>
        <p:spPr>
          <a:xfrm>
            <a:off x="335279" y="1231205"/>
            <a:ext cx="11521440" cy="2218300"/>
          </a:xfrm>
          <a:prstGeom prst="rect">
            <a:avLst/>
          </a:prstGeom>
          <a:noFill/>
        </p:spPr>
        <p:txBody>
          <a:bodyPr wrap="square">
            <a:spAutoFit/>
          </a:bodyPr>
          <a:lstStyle/>
          <a:p>
            <a:pPr algn="ctr">
              <a:lnSpc>
                <a:spcPct val="110000"/>
              </a:lnSpc>
            </a:pPr>
            <a:r>
              <a:rPr lang="fr-FR" dirty="0">
                <a:effectLst/>
                <a:latin typeface="American Typewriter Condensed" panose="02090606020004020304" pitchFamily="18" charset="77"/>
              </a:rPr>
              <a:t>« </a:t>
            </a:r>
            <a:r>
              <a:rPr lang="fr-FR" i="1" dirty="0">
                <a:effectLst/>
                <a:latin typeface="AMERICAN TYPEWRITER CONDENSED" panose="02090606020004020304" pitchFamily="18" charset="77"/>
              </a:rPr>
              <a:t>L’épreuve vise à apprécier la </a:t>
            </a:r>
            <a:r>
              <a:rPr lang="fr-FR" b="1" i="1" dirty="0">
                <a:effectLst/>
                <a:latin typeface="AMERICAN TYPEWRITER CONDENSED" panose="02090606020004020304" pitchFamily="18" charset="77"/>
              </a:rPr>
              <a:t>maîtrise de la discipline EPS dans son environnement scolaire </a:t>
            </a:r>
            <a:r>
              <a:rPr lang="fr-FR" i="1" dirty="0">
                <a:effectLst/>
                <a:latin typeface="AMERICAN TYPEWRITER CONDENSED" panose="02090606020004020304" pitchFamily="18" charset="77"/>
              </a:rPr>
              <a:t>et à évaluer la </a:t>
            </a:r>
            <a:r>
              <a:rPr lang="fr-FR" b="1" i="1" dirty="0">
                <a:effectLst/>
                <a:latin typeface="AMERICAN TYPEWRITER CONDENSED" panose="02090606020004020304" pitchFamily="18" charset="77"/>
              </a:rPr>
              <a:t>capacité du candidat à </a:t>
            </a:r>
            <a:r>
              <a:rPr lang="fr-FR" b="1" i="1" dirty="0">
                <a:solidFill>
                  <a:srgbClr val="A91E4F"/>
                </a:solidFill>
                <a:effectLst/>
                <a:latin typeface="AMERICAN TYPEWRITER CONDENSED" panose="02090606020004020304" pitchFamily="18" charset="77"/>
              </a:rPr>
              <a:t>mobiliser des connaissances </a:t>
            </a:r>
            <a:r>
              <a:rPr lang="fr-FR" b="1" i="1" dirty="0">
                <a:effectLst/>
                <a:latin typeface="AMERICAN TYPEWRITER CONDENSED" panose="02090606020004020304" pitchFamily="18" charset="77"/>
              </a:rPr>
              <a:t>diversifiées issues des sciences humaines et sociales</a:t>
            </a:r>
            <a:r>
              <a:rPr lang="fr-FR" i="1" dirty="0">
                <a:effectLst/>
                <a:latin typeface="AMERICAN TYPEWRITER CONDENSED" panose="02090606020004020304" pitchFamily="18" charset="77"/>
              </a:rPr>
              <a:t>. Celles-ci doivent permettre d’</a:t>
            </a:r>
            <a:r>
              <a:rPr lang="fr-FR" b="1" i="1" dirty="0">
                <a:effectLst/>
                <a:latin typeface="AMERICAN TYPEWRITER CONDENSED" panose="02090606020004020304" pitchFamily="18" charset="77"/>
              </a:rPr>
              <a:t>entrer dans une </a:t>
            </a:r>
            <a:r>
              <a:rPr lang="fr-FR" b="1" i="1" dirty="0">
                <a:solidFill>
                  <a:srgbClr val="A91E4F"/>
                </a:solidFill>
                <a:effectLst/>
                <a:latin typeface="AMERICAN TYPEWRITER CONDENSED" panose="02090606020004020304" pitchFamily="18" charset="77"/>
              </a:rPr>
              <a:t>démarche réflexive </a:t>
            </a:r>
            <a:r>
              <a:rPr lang="fr-FR" i="1" dirty="0">
                <a:effectLst/>
                <a:latin typeface="AMERICAN TYPEWRITER CONDENSED" panose="02090606020004020304" pitchFamily="18" charset="77"/>
              </a:rPr>
              <a:t>pour mieux </a:t>
            </a:r>
            <a:r>
              <a:rPr lang="fr-FR" b="1" i="1" dirty="0">
                <a:solidFill>
                  <a:srgbClr val="A91E4F"/>
                </a:solidFill>
                <a:effectLst/>
                <a:latin typeface="AMERICAN TYPEWRITER CONDENSED" panose="02090606020004020304" pitchFamily="18" charset="77"/>
              </a:rPr>
              <a:t>saisir les enjeux </a:t>
            </a:r>
            <a:r>
              <a:rPr lang="fr-FR" b="1" i="1" dirty="0">
                <a:effectLst/>
                <a:latin typeface="AMERICAN TYPEWRITER CONDENSED" panose="02090606020004020304" pitchFamily="18" charset="77"/>
              </a:rPr>
              <a:t>historiques, sociaux, culturels et éducatifs</a:t>
            </a:r>
            <a:r>
              <a:rPr lang="fr-FR" i="1" dirty="0">
                <a:effectLst/>
                <a:latin typeface="AMERICAN TYPEWRITER CONDENSED" panose="02090606020004020304" pitchFamily="18" charset="77"/>
              </a:rPr>
              <a:t> de l’EPS, </a:t>
            </a:r>
            <a:r>
              <a:rPr lang="fr-FR" b="1" i="1" dirty="0">
                <a:effectLst/>
                <a:latin typeface="AMERICAN TYPEWRITER CONDENSED" panose="02090606020004020304" pitchFamily="18" charset="77"/>
              </a:rPr>
              <a:t>afin de </a:t>
            </a:r>
            <a:r>
              <a:rPr lang="fr-FR" b="1" i="1" dirty="0">
                <a:solidFill>
                  <a:srgbClr val="A91E4F"/>
                </a:solidFill>
                <a:effectLst/>
                <a:latin typeface="AMERICAN TYPEWRITER CONDENSED" panose="02090606020004020304" pitchFamily="18" charset="77"/>
              </a:rPr>
              <a:t>comprendre</a:t>
            </a:r>
            <a:r>
              <a:rPr lang="fr-FR" b="1" i="1" dirty="0">
                <a:effectLst/>
                <a:latin typeface="AMERICAN TYPEWRITER CONDENSED" panose="02090606020004020304" pitchFamily="18" charset="77"/>
              </a:rPr>
              <a:t> les mutations </a:t>
            </a:r>
            <a:r>
              <a:rPr lang="fr-FR" i="1" dirty="0">
                <a:effectLst/>
                <a:latin typeface="AMERICAN TYPEWRITER CONDENSED" panose="02090606020004020304" pitchFamily="18" charset="77"/>
              </a:rPr>
              <a:t>contemporaines d’une matière d’enseignement obligatoire pour tous les élèves du 2</a:t>
            </a:r>
            <a:r>
              <a:rPr lang="fr-FR" i="1" baseline="30000" dirty="0">
                <a:effectLst/>
                <a:latin typeface="AMERICAN TYPEWRITER CONDENSED" panose="02090606020004020304" pitchFamily="18" charset="77"/>
              </a:rPr>
              <a:t>nd</a:t>
            </a:r>
            <a:r>
              <a:rPr lang="fr-FR" i="1" dirty="0">
                <a:effectLst/>
                <a:latin typeface="American Typewriter Condensed" panose="02090606020004020304" pitchFamily="18" charset="77"/>
              </a:rPr>
              <a:t> degré. </a:t>
            </a:r>
            <a:r>
              <a:rPr lang="fr-FR" dirty="0">
                <a:effectLst/>
                <a:latin typeface="American Typewriter Condensed" panose="02090606020004020304" pitchFamily="18" charset="77"/>
              </a:rPr>
              <a:t>»</a:t>
            </a:r>
            <a:endParaRPr lang="fr-FR" dirty="0">
              <a:latin typeface="American Typewriter Condensed" panose="02090606020004020304" pitchFamily="18" charset="77"/>
            </a:endParaRPr>
          </a:p>
        </p:txBody>
      </p:sp>
      <p:pic>
        <p:nvPicPr>
          <p:cNvPr id="2050" name="Picture 2" descr="Flèche noire Dessin vers le coin droit inférieur PNG transparents - StickPNG">
            <a:extLst>
              <a:ext uri="{FF2B5EF4-FFF2-40B4-BE49-F238E27FC236}">
                <a16:creationId xmlns:a16="http://schemas.microsoft.com/office/drawing/2014/main" id="{9963C9BA-2D45-237A-8D19-15979A5ACD32}"/>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4920" y="5311369"/>
            <a:ext cx="1509911" cy="1269558"/>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65010F-432C-6E6B-8252-9A38007FA778}"/>
              </a:ext>
            </a:extLst>
          </p:cNvPr>
          <p:cNvSpPr txBox="1"/>
          <p:nvPr/>
        </p:nvSpPr>
        <p:spPr>
          <a:xfrm>
            <a:off x="2231136" y="5779463"/>
            <a:ext cx="7546848" cy="877997"/>
          </a:xfrm>
          <a:prstGeom prst="rect">
            <a:avLst/>
          </a:prstGeom>
          <a:noFill/>
        </p:spPr>
        <p:txBody>
          <a:bodyPr wrap="square" rtlCol="0">
            <a:spAutoFit/>
          </a:bodyPr>
          <a:lstStyle/>
          <a:p>
            <a:pPr>
              <a:lnSpc>
                <a:spcPct val="110000"/>
              </a:lnSpc>
            </a:pPr>
            <a:r>
              <a:rPr lang="fr-FR" sz="2400" i="1" dirty="0">
                <a:latin typeface="Futura Medium" panose="020B0602020204020303" pitchFamily="34" charset="-79"/>
                <a:cs typeface="Futura Medium" panose="020B0602020204020303" pitchFamily="34" charset="-79"/>
              </a:rPr>
              <a:t>Des items « </a:t>
            </a:r>
            <a:r>
              <a:rPr lang="fr-FR" sz="2400" i="1" dirty="0">
                <a:solidFill>
                  <a:srgbClr val="44546A"/>
                </a:solidFill>
                <a:latin typeface="Futura Medium" panose="020B0602020204020303" pitchFamily="34" charset="-79"/>
                <a:cs typeface="Futura Medium" panose="020B0602020204020303" pitchFamily="34" charset="-79"/>
              </a:rPr>
              <a:t>larges</a:t>
            </a:r>
            <a:r>
              <a:rPr lang="fr-FR" sz="2400" i="1" dirty="0">
                <a:latin typeface="Futura Medium" panose="020B0602020204020303" pitchFamily="34" charset="-79"/>
                <a:cs typeface="Futura Medium" panose="020B0602020204020303" pitchFamily="34" charset="-79"/>
              </a:rPr>
              <a:t> » qui invitent chaque candidat à </a:t>
            </a:r>
            <a:r>
              <a:rPr lang="fr-FR" sz="2400" i="1" dirty="0">
                <a:solidFill>
                  <a:srgbClr val="44546A"/>
                </a:solidFill>
                <a:latin typeface="Futura Medium" panose="020B0602020204020303" pitchFamily="34" charset="-79"/>
                <a:cs typeface="Futura Medium" panose="020B0602020204020303" pitchFamily="34" charset="-79"/>
              </a:rPr>
              <a:t>sélectionner</a:t>
            </a:r>
            <a:r>
              <a:rPr lang="fr-FR" sz="2400" i="1" dirty="0">
                <a:latin typeface="Futura Medium" panose="020B0602020204020303" pitchFamily="34" charset="-79"/>
                <a:cs typeface="Futura Medium" panose="020B0602020204020303" pitchFamily="34" charset="-79"/>
              </a:rPr>
              <a:t> </a:t>
            </a:r>
            <a:r>
              <a:rPr lang="fr-FR" sz="2400" b="1" i="1" u="sng" dirty="0">
                <a:latin typeface="FUTURA MEDIUM" panose="020B0602020204020303" pitchFamily="34" charset="-79"/>
                <a:cs typeface="FUTURA MEDIUM" panose="020B0602020204020303" pitchFamily="34" charset="-79"/>
              </a:rPr>
              <a:t>ses</a:t>
            </a:r>
            <a:r>
              <a:rPr lang="fr-FR" sz="2400" b="1" i="1" dirty="0">
                <a:latin typeface="FUTURA MEDIUM" panose="020B0602020204020303" pitchFamily="34" charset="-79"/>
                <a:cs typeface="FUTURA MEDIUM" panose="020B0602020204020303" pitchFamily="34" charset="-79"/>
              </a:rPr>
              <a:t> </a:t>
            </a:r>
            <a:r>
              <a:rPr lang="fr-FR" sz="2400" i="1" dirty="0">
                <a:latin typeface="Futura Medium" panose="020B0602020204020303" pitchFamily="34" charset="-79"/>
                <a:cs typeface="Futura Medium" panose="020B0602020204020303" pitchFamily="34" charset="-79"/>
              </a:rPr>
              <a:t>indicateurs pour répondre au sujet </a:t>
            </a:r>
          </a:p>
        </p:txBody>
      </p:sp>
      <p:pic>
        <p:nvPicPr>
          <p:cNvPr id="18" name="Picture 2" descr="Reflechir : 119 images vectorielles de stock et images vectorielles |  Shutterstock">
            <a:extLst>
              <a:ext uri="{FF2B5EF4-FFF2-40B4-BE49-F238E27FC236}">
                <a16:creationId xmlns:a16="http://schemas.microsoft.com/office/drawing/2014/main" id="{3B9ABCB1-EDD2-C0BD-E23B-2057B3CA0167}"/>
              </a:ext>
            </a:extLst>
          </p:cNvPr>
          <p:cNvPicPr>
            <a:picLocks noChangeAspect="1" noChangeArrowheads="1"/>
          </p:cNvPicPr>
          <p:nvPr/>
        </p:nvPicPr>
        <p:blipFill rotWithShape="1">
          <a:blip r:embed="rId4">
            <a:clrChange>
              <a:clrFrom>
                <a:srgbClr val="FCFCFC"/>
              </a:clrFrom>
              <a:clrTo>
                <a:srgbClr val="FCFCFC">
                  <a:alpha val="0"/>
                </a:srgbClr>
              </a:clrTo>
            </a:clrChange>
            <a:extLst>
              <a:ext uri="{28A0092B-C50C-407E-A947-70E740481C1C}">
                <a14:useLocalDpi xmlns:a14="http://schemas.microsoft.com/office/drawing/2010/main" val="0"/>
              </a:ext>
            </a:extLst>
          </a:blip>
          <a:srcRect b="25995"/>
          <a:stretch/>
        </p:blipFill>
        <p:spPr bwMode="auto">
          <a:xfrm>
            <a:off x="9656331" y="5570614"/>
            <a:ext cx="2651219" cy="1359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36603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7B92E45-1DCE-79BE-E88A-D82B8148E9BC}"/>
              </a:ext>
            </a:extLst>
          </p:cNvPr>
          <p:cNvPicPr>
            <a:picLocks noChangeAspect="1"/>
          </p:cNvPicPr>
          <p:nvPr/>
        </p:nvPicPr>
        <p:blipFill rotWithShape="1">
          <a:blip r:embed="rId3">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10944" t="1111" r="11571" b="1466"/>
          <a:stretch/>
        </p:blipFill>
        <p:spPr>
          <a:xfrm rot="5400000">
            <a:off x="2671952" y="-2671952"/>
            <a:ext cx="6858001" cy="12201907"/>
          </a:xfrm>
          <a:prstGeom prst="rect">
            <a:avLst/>
          </a:prstGeom>
        </p:spPr>
      </p:pic>
    </p:spTree>
    <p:extLst>
      <p:ext uri="{BB962C8B-B14F-4D97-AF65-F5344CB8AC3E}">
        <p14:creationId xmlns:p14="http://schemas.microsoft.com/office/powerpoint/2010/main" val="30352218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49C9CA-8436-5731-EB73-7797AE5BADA3}"/>
              </a:ext>
            </a:extLst>
          </p:cNvPr>
          <p:cNvSpPr/>
          <p:nvPr/>
        </p:nvSpPr>
        <p:spPr>
          <a:xfrm>
            <a:off x="-200628" y="212794"/>
            <a:ext cx="12593255" cy="66108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4400" b="1" strike="noStrike" cap="small" spc="-1" dirty="0">
                <a:solidFill>
                  <a:srgbClr val="44546A"/>
                </a:solidFill>
                <a:latin typeface="Futura Condensed ExtraBold" panose="020B0602020204020303" pitchFamily="34" charset="-79"/>
                <a:cs typeface="Futura Condensed ExtraBold" panose="020B0602020204020303" pitchFamily="34" charset="-79"/>
              </a:rPr>
              <a:t>  CAPEPS 2026 : Perspectives</a:t>
            </a:r>
            <a:endParaRPr lang="fr-FR" sz="4400" b="1" cap="small" dirty="0">
              <a:solidFill>
                <a:srgbClr val="44546A"/>
              </a:solidFill>
              <a:latin typeface="Futura Condensed ExtraBold" panose="020B0602020204020303" pitchFamily="34" charset="-79"/>
              <a:cs typeface="Futura Condensed ExtraBold" panose="020B0602020204020303" pitchFamily="34" charset="-79"/>
            </a:endParaRPr>
          </a:p>
        </p:txBody>
      </p:sp>
      <p:sp>
        <p:nvSpPr>
          <p:cNvPr id="3" name="Rectangle : coins arrondis 2">
            <a:extLst>
              <a:ext uri="{FF2B5EF4-FFF2-40B4-BE49-F238E27FC236}">
                <a16:creationId xmlns:a16="http://schemas.microsoft.com/office/drawing/2014/main" id="{36147EA3-FA83-F779-9700-C595E72225B6}"/>
              </a:ext>
            </a:extLst>
          </p:cNvPr>
          <p:cNvSpPr/>
          <p:nvPr/>
        </p:nvSpPr>
        <p:spPr>
          <a:xfrm>
            <a:off x="8705088" y="131601"/>
            <a:ext cx="3297935" cy="846385"/>
          </a:xfrm>
          <a:prstGeom prst="roundRect">
            <a:avLst/>
          </a:prstGeom>
          <a:ln w="19050">
            <a:solidFill>
              <a:srgbClr val="A91E4F"/>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12000"/>
              </a:lnSpc>
            </a:pPr>
            <a:r>
              <a:rPr lang="fr-FR" sz="3200" b="1" dirty="0">
                <a:latin typeface="Futura Condensed ExtraBold" panose="020B0602020204020303" pitchFamily="34" charset="-79"/>
                <a:cs typeface="Futura Condensed ExtraBold" panose="020B0602020204020303" pitchFamily="34" charset="-79"/>
              </a:rPr>
              <a:t>Conseils du jury</a:t>
            </a:r>
            <a:endParaRPr lang="fr-FR" sz="2800" dirty="0">
              <a:latin typeface="Futura Medium" panose="020B0602020204020303" pitchFamily="34" charset="-79"/>
              <a:cs typeface="Futura Medium" panose="020B0602020204020303" pitchFamily="34" charset="-79"/>
            </a:endParaRPr>
          </a:p>
        </p:txBody>
      </p:sp>
      <p:sp>
        <p:nvSpPr>
          <p:cNvPr id="7" name="Flèche vers la droite 6">
            <a:extLst>
              <a:ext uri="{FF2B5EF4-FFF2-40B4-BE49-F238E27FC236}">
                <a16:creationId xmlns:a16="http://schemas.microsoft.com/office/drawing/2014/main" id="{B7FDCD70-F6BE-2D8F-D284-CB7727D3EE4C}"/>
              </a:ext>
            </a:extLst>
          </p:cNvPr>
          <p:cNvSpPr/>
          <p:nvPr/>
        </p:nvSpPr>
        <p:spPr>
          <a:xfrm>
            <a:off x="0" y="1365159"/>
            <a:ext cx="1365161" cy="759854"/>
          </a:xfrm>
          <a:prstGeom prst="rightArrow">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2FCAF870-666B-0835-D52D-B348E0176393}"/>
              </a:ext>
            </a:extLst>
          </p:cNvPr>
          <p:cNvSpPr txBox="1"/>
          <p:nvPr/>
        </p:nvSpPr>
        <p:spPr>
          <a:xfrm>
            <a:off x="1493949" y="1514253"/>
            <a:ext cx="7572907" cy="461665"/>
          </a:xfrm>
          <a:prstGeom prst="rect">
            <a:avLst/>
          </a:prstGeom>
          <a:noFill/>
        </p:spPr>
        <p:txBody>
          <a:bodyPr wrap="none" rtlCol="0">
            <a:spAutoFit/>
          </a:bodyPr>
          <a:lstStyle/>
          <a:p>
            <a:r>
              <a:rPr lang="fr-FR" sz="2400" dirty="0">
                <a:latin typeface="Futura Medium" panose="020B0602020204020303" pitchFamily="34" charset="-79"/>
                <a:cs typeface="Futura Medium" panose="020B0602020204020303" pitchFamily="34" charset="-79"/>
              </a:rPr>
              <a:t>Des sujets « explicites » ; concis </a:t>
            </a:r>
            <a:r>
              <a:rPr lang="fr-FR" sz="2400" dirty="0">
                <a:latin typeface="Futura Medium" panose="020B0602020204020303" pitchFamily="34" charset="-79"/>
                <a:cs typeface="Futura Medium" panose="020B0602020204020303" pitchFamily="34" charset="-79"/>
                <a:sym typeface="Wingdings" pitchFamily="2" charset="2"/>
              </a:rPr>
              <a:t> mais complexes ! </a:t>
            </a:r>
            <a:endParaRPr lang="fr-FR" sz="2400" dirty="0">
              <a:latin typeface="Futura Medium" panose="020B0602020204020303" pitchFamily="34" charset="-79"/>
              <a:cs typeface="Futura Medium" panose="020B0602020204020303" pitchFamily="34" charset="-79"/>
            </a:endParaRPr>
          </a:p>
        </p:txBody>
      </p:sp>
      <p:sp>
        <p:nvSpPr>
          <p:cNvPr id="9" name="Bulle rectangulaire à coins arrondis 8">
            <a:extLst>
              <a:ext uri="{FF2B5EF4-FFF2-40B4-BE49-F238E27FC236}">
                <a16:creationId xmlns:a16="http://schemas.microsoft.com/office/drawing/2014/main" id="{709F1F11-E8BE-FBA1-AFE1-105E41DFF32F}"/>
              </a:ext>
            </a:extLst>
          </p:cNvPr>
          <p:cNvSpPr/>
          <p:nvPr/>
        </p:nvSpPr>
        <p:spPr>
          <a:xfrm>
            <a:off x="4275786" y="2382592"/>
            <a:ext cx="7727237" cy="1159098"/>
          </a:xfrm>
          <a:prstGeom prst="wedgeRoundRectCallout">
            <a:avLst>
              <a:gd name="adj1" fmla="val -22695"/>
              <a:gd name="adj2" fmla="val -81945"/>
              <a:gd name="adj3" fmla="val 16667"/>
            </a:avLst>
          </a:prstGeom>
          <a:solidFill>
            <a:schemeClr val="bg1"/>
          </a:solidFill>
          <a:ln>
            <a:solidFill>
              <a:srgbClr val="A91E4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929" marR="3572" algn="l">
              <a:lnSpc>
                <a:spcPct val="109800"/>
              </a:lnSpc>
            </a:pPr>
            <a:r>
              <a:rPr lang="fr-FR" sz="2000" u="sng" dirty="0">
                <a:solidFill>
                  <a:schemeClr val="tx1"/>
                </a:solidFill>
                <a:uFill>
                  <a:solidFill>
                    <a:srgbClr val="414141"/>
                  </a:solidFill>
                </a:uFill>
                <a:latin typeface="Futura Condensed Medium" panose="020B0602020204020303" pitchFamily="34" charset="-79"/>
                <a:cs typeface="Futura Condensed Medium" panose="020B0602020204020303" pitchFamily="34" charset="-79"/>
              </a:rPr>
              <a:t>RDJ</a:t>
            </a:r>
            <a:r>
              <a:rPr lang="fr-FR" sz="2000" u="sng" spc="-11" dirty="0">
                <a:solidFill>
                  <a:schemeClr val="tx1"/>
                </a:solidFill>
                <a:uFill>
                  <a:solidFill>
                    <a:srgbClr val="414141"/>
                  </a:solidFill>
                </a:uFill>
                <a:latin typeface="Futura Condensed Medium" panose="020B0602020204020303" pitchFamily="34" charset="-79"/>
                <a:cs typeface="Futura Condensed Medium" panose="020B0602020204020303" pitchFamily="34" charset="-79"/>
              </a:rPr>
              <a:t> </a:t>
            </a:r>
            <a:r>
              <a:rPr lang="fr-FR" sz="2000" u="sng" dirty="0">
                <a:solidFill>
                  <a:schemeClr val="tx1"/>
                </a:solidFill>
                <a:uFill>
                  <a:solidFill>
                    <a:srgbClr val="414141"/>
                  </a:solidFill>
                </a:uFill>
                <a:latin typeface="Futura Condensed Medium" panose="020B0602020204020303" pitchFamily="34" charset="-79"/>
                <a:cs typeface="Futura Condensed Medium" panose="020B0602020204020303" pitchFamily="34" charset="-79"/>
              </a:rPr>
              <a:t>2018</a:t>
            </a:r>
            <a:r>
              <a:rPr lang="fr-FR" sz="2000" dirty="0">
                <a:solidFill>
                  <a:schemeClr val="tx1"/>
                </a:solidFill>
                <a:uFill>
                  <a:solidFill>
                    <a:srgbClr val="414141"/>
                  </a:solidFill>
                </a:uFill>
                <a:latin typeface="Futura Condensed Medium" panose="020B0602020204020303" pitchFamily="34" charset="-79"/>
                <a:cs typeface="Futura Condensed Medium" panose="020B0602020204020303" pitchFamily="34" charset="-79"/>
              </a:rPr>
              <a:t> :</a:t>
            </a:r>
            <a:r>
              <a:rPr lang="fr-FR" sz="2000" spc="-14"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a:t>
            </a:r>
            <a:r>
              <a:rPr lang="fr-FR" sz="2000" spc="-7"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Nous</a:t>
            </a:r>
            <a:r>
              <a:rPr lang="fr-FR" sz="2000" spc="-11"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invitons</a:t>
            </a:r>
            <a:r>
              <a:rPr lang="fr-FR" sz="2000" spc="-11"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donc</a:t>
            </a:r>
            <a:r>
              <a:rPr lang="fr-FR" sz="2000" spc="-11"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les</a:t>
            </a:r>
            <a:r>
              <a:rPr lang="fr-FR" sz="2000" spc="-11"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candidats</a:t>
            </a:r>
            <a:r>
              <a:rPr lang="fr-FR" sz="2000" spc="-7"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à</a:t>
            </a:r>
            <a:r>
              <a:rPr lang="fr-FR" sz="2000" spc="-14"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être</a:t>
            </a:r>
            <a:r>
              <a:rPr lang="fr-FR" sz="2000" spc="-7"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prudents,</a:t>
            </a:r>
            <a:r>
              <a:rPr lang="fr-FR" sz="2000" spc="-11"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patients</a:t>
            </a:r>
            <a:r>
              <a:rPr lang="fr-FR" sz="2000" spc="-11"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et</a:t>
            </a:r>
            <a:r>
              <a:rPr lang="fr-FR" sz="2000" spc="-7"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attentifs</a:t>
            </a:r>
            <a:r>
              <a:rPr lang="fr-FR" sz="2000" spc="-11"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lors</a:t>
            </a:r>
            <a:r>
              <a:rPr lang="fr-FR" sz="2000" spc="-11"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de</a:t>
            </a:r>
            <a:r>
              <a:rPr lang="fr-FR" sz="2000" spc="-7"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la</a:t>
            </a:r>
            <a:r>
              <a:rPr lang="fr-FR" sz="2000" spc="-14"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lecture</a:t>
            </a:r>
            <a:r>
              <a:rPr lang="fr-FR" sz="2000" spc="-7"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du</a:t>
            </a:r>
            <a:r>
              <a:rPr lang="fr-FR" sz="2000" spc="-11"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sujet</a:t>
            </a:r>
            <a:r>
              <a:rPr lang="fr-FR" sz="2000" spc="-11"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afin</a:t>
            </a:r>
            <a:r>
              <a:rPr lang="fr-FR" sz="2000" spc="-7" dirty="0">
                <a:solidFill>
                  <a:schemeClr val="tx1"/>
                </a:solidFill>
                <a:latin typeface="Futura Condensed Medium" panose="020B0602020204020303" pitchFamily="34" charset="-79"/>
                <a:cs typeface="Futura Condensed Medium" panose="020B0602020204020303" pitchFamily="34" charset="-79"/>
              </a:rPr>
              <a:t> </a:t>
            </a:r>
            <a:r>
              <a:rPr lang="fr-FR" sz="2000" spc="-18" dirty="0">
                <a:solidFill>
                  <a:schemeClr val="tx1"/>
                </a:solidFill>
                <a:latin typeface="Futura Condensed Medium" panose="020B0602020204020303" pitchFamily="34" charset="-79"/>
                <a:cs typeface="Futura Condensed Medium" panose="020B0602020204020303" pitchFamily="34" charset="-79"/>
              </a:rPr>
              <a:t>de </a:t>
            </a:r>
            <a:r>
              <a:rPr lang="fr-FR" sz="2000" dirty="0">
                <a:solidFill>
                  <a:schemeClr val="tx1"/>
                </a:solidFill>
                <a:latin typeface="Futura Condensed Medium" panose="020B0602020204020303" pitchFamily="34" charset="-79"/>
                <a:cs typeface="Futura Condensed Medium" panose="020B0602020204020303" pitchFamily="34" charset="-79"/>
              </a:rPr>
              <a:t>mettre</a:t>
            </a:r>
            <a:r>
              <a:rPr lang="fr-FR" sz="2000" spc="-14"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en</a:t>
            </a:r>
            <a:r>
              <a:rPr lang="fr-FR" sz="2000" spc="-14"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œuvre</a:t>
            </a:r>
            <a:r>
              <a:rPr lang="fr-FR" sz="2000" spc="-14"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une</a:t>
            </a:r>
            <a:r>
              <a:rPr lang="fr-FR" sz="2000" spc="-14"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stratégie</a:t>
            </a:r>
            <a:r>
              <a:rPr lang="fr-FR" sz="2000" spc="-14"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d’analyse</a:t>
            </a:r>
            <a:r>
              <a:rPr lang="fr-FR" sz="2000" spc="-11"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devant</a:t>
            </a:r>
            <a:r>
              <a:rPr lang="fr-FR" sz="2000" spc="-14"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conduire</a:t>
            </a:r>
            <a:r>
              <a:rPr lang="fr-FR" sz="2000" spc="-14"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à</a:t>
            </a:r>
            <a:r>
              <a:rPr lang="fr-FR" sz="2000" spc="-18"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percevoir</a:t>
            </a:r>
            <a:r>
              <a:rPr lang="fr-FR" sz="2000" spc="-14"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la</a:t>
            </a:r>
            <a:r>
              <a:rPr lang="fr-FR" sz="2000" spc="-14" dirty="0">
                <a:solidFill>
                  <a:schemeClr val="tx1"/>
                </a:solidFill>
                <a:latin typeface="Futura Condensed Medium" panose="020B0602020204020303" pitchFamily="34" charset="-79"/>
                <a:cs typeface="Futura Condensed Medium" panose="020B0602020204020303" pitchFamily="34" charset="-79"/>
              </a:rPr>
              <a:t> </a:t>
            </a:r>
            <a:r>
              <a:rPr lang="fr-FR" sz="2000" b="1" dirty="0">
                <a:solidFill>
                  <a:srgbClr val="A91E4F"/>
                </a:solidFill>
                <a:latin typeface="Futura Condensed Medium" panose="020B0602020204020303" pitchFamily="34" charset="-79"/>
                <a:cs typeface="Futura Condensed Medium" panose="020B0602020204020303" pitchFamily="34" charset="-79"/>
              </a:rPr>
              <a:t>complexité</a:t>
            </a:r>
            <a:r>
              <a:rPr lang="fr-FR" sz="2000" b="1" spc="-14" dirty="0">
                <a:solidFill>
                  <a:srgbClr val="A91E4F"/>
                </a:solidFill>
                <a:latin typeface="Futura Condensed Medium" panose="020B0602020204020303" pitchFamily="34" charset="-79"/>
                <a:cs typeface="Futura Condensed Medium" panose="020B0602020204020303" pitchFamily="34" charset="-79"/>
              </a:rPr>
              <a:t> </a:t>
            </a:r>
            <a:r>
              <a:rPr lang="fr-FR" sz="2000" b="1" dirty="0">
                <a:solidFill>
                  <a:srgbClr val="A91E4F"/>
                </a:solidFill>
                <a:latin typeface="Futura Condensed Medium" panose="020B0602020204020303" pitchFamily="34" charset="-79"/>
                <a:cs typeface="Futura Condensed Medium" panose="020B0602020204020303" pitchFamily="34" charset="-79"/>
              </a:rPr>
              <a:t>du</a:t>
            </a:r>
            <a:r>
              <a:rPr lang="fr-FR" sz="2000" b="1" spc="-14" dirty="0">
                <a:solidFill>
                  <a:srgbClr val="A91E4F"/>
                </a:solidFill>
                <a:latin typeface="Futura Condensed Medium" panose="020B0602020204020303" pitchFamily="34" charset="-79"/>
                <a:cs typeface="Futura Condensed Medium" panose="020B0602020204020303" pitchFamily="34" charset="-79"/>
              </a:rPr>
              <a:t> </a:t>
            </a:r>
            <a:r>
              <a:rPr lang="fr-FR" sz="2000" b="1" dirty="0">
                <a:solidFill>
                  <a:srgbClr val="A91E4F"/>
                </a:solidFill>
                <a:latin typeface="Futura Condensed Medium" panose="020B0602020204020303" pitchFamily="34" charset="-79"/>
                <a:cs typeface="Futura Condensed Medium" panose="020B0602020204020303" pitchFamily="34" charset="-79"/>
              </a:rPr>
              <a:t>libellé</a:t>
            </a:r>
            <a:r>
              <a:rPr lang="fr-FR" sz="2000" dirty="0">
                <a:solidFill>
                  <a:schemeClr val="tx1"/>
                </a:solidFill>
                <a:latin typeface="Futura Condensed Medium" panose="020B0602020204020303" pitchFamily="34" charset="-79"/>
                <a:cs typeface="Futura Condensed Medium" panose="020B0602020204020303" pitchFamily="34" charset="-79"/>
              </a:rPr>
              <a:t>,</a:t>
            </a:r>
            <a:r>
              <a:rPr lang="fr-FR" sz="2000" spc="-14"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mais</a:t>
            </a:r>
            <a:r>
              <a:rPr lang="fr-FR" sz="2000" spc="-14"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surtout</a:t>
            </a:r>
            <a:r>
              <a:rPr lang="fr-FR" sz="2000" spc="-11" dirty="0">
                <a:solidFill>
                  <a:schemeClr val="tx1"/>
                </a:solidFill>
                <a:latin typeface="Futura Condensed Medium" panose="020B0602020204020303" pitchFamily="34" charset="-79"/>
                <a:cs typeface="Futura Condensed Medium" panose="020B0602020204020303" pitchFamily="34" charset="-79"/>
              </a:rPr>
              <a:t> </a:t>
            </a:r>
            <a:r>
              <a:rPr lang="fr-FR" sz="2000" spc="-18" dirty="0">
                <a:solidFill>
                  <a:schemeClr val="tx1"/>
                </a:solidFill>
                <a:latin typeface="Futura Condensed Medium" panose="020B0602020204020303" pitchFamily="34" charset="-79"/>
                <a:cs typeface="Futura Condensed Medium" panose="020B0602020204020303" pitchFamily="34" charset="-79"/>
              </a:rPr>
              <a:t>sa </a:t>
            </a:r>
            <a:r>
              <a:rPr lang="fr-FR" sz="2000" b="1" dirty="0">
                <a:solidFill>
                  <a:srgbClr val="A91E4F"/>
                </a:solidFill>
                <a:latin typeface="Futura Condensed Medium" panose="020B0602020204020303" pitchFamily="34" charset="-79"/>
                <a:cs typeface="Futura Condensed Medium" panose="020B0602020204020303" pitchFamily="34" charset="-79"/>
              </a:rPr>
              <a:t>spécificité</a:t>
            </a:r>
            <a:r>
              <a:rPr lang="fr-FR" sz="2000" spc="-21"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et</a:t>
            </a:r>
            <a:r>
              <a:rPr lang="fr-FR" sz="2000" spc="-18" dirty="0">
                <a:solidFill>
                  <a:schemeClr val="tx1"/>
                </a:solidFill>
                <a:latin typeface="Futura Condensed Medium" panose="020B0602020204020303" pitchFamily="34" charset="-79"/>
                <a:cs typeface="Futura Condensed Medium" panose="020B0602020204020303" pitchFamily="34" charset="-79"/>
              </a:rPr>
              <a:t> </a:t>
            </a:r>
            <a:r>
              <a:rPr lang="fr-FR" sz="2000" dirty="0">
                <a:solidFill>
                  <a:schemeClr val="tx1"/>
                </a:solidFill>
                <a:latin typeface="Futura Condensed Medium" panose="020B0602020204020303" pitchFamily="34" charset="-79"/>
                <a:cs typeface="Futura Condensed Medium" panose="020B0602020204020303" pitchFamily="34" charset="-79"/>
              </a:rPr>
              <a:t>ses</a:t>
            </a:r>
            <a:r>
              <a:rPr lang="fr-FR" sz="2000" spc="-18" dirty="0">
                <a:solidFill>
                  <a:schemeClr val="tx1"/>
                </a:solidFill>
                <a:latin typeface="Futura Condensed Medium" panose="020B0602020204020303" pitchFamily="34" charset="-79"/>
                <a:cs typeface="Futura Condensed Medium" panose="020B0602020204020303" pitchFamily="34" charset="-79"/>
              </a:rPr>
              <a:t> </a:t>
            </a:r>
            <a:r>
              <a:rPr lang="fr-FR" sz="2000" b="1" dirty="0">
                <a:solidFill>
                  <a:srgbClr val="A91E4F"/>
                </a:solidFill>
                <a:latin typeface="Futura Condensed Medium" panose="020B0602020204020303" pitchFamily="34" charset="-79"/>
                <a:cs typeface="Futura Condensed Medium" panose="020B0602020204020303" pitchFamily="34" charset="-79"/>
              </a:rPr>
              <a:t>enjeux</a:t>
            </a:r>
            <a:r>
              <a:rPr lang="fr-FR" sz="2000" dirty="0">
                <a:solidFill>
                  <a:schemeClr val="tx1"/>
                </a:solidFill>
                <a:latin typeface="Futura Condensed Medium" panose="020B0602020204020303" pitchFamily="34" charset="-79"/>
                <a:cs typeface="Futura Condensed Medium" panose="020B0602020204020303" pitchFamily="34" charset="-79"/>
              </a:rPr>
              <a:t>.</a:t>
            </a:r>
            <a:r>
              <a:rPr lang="fr-FR" sz="2000" spc="-21" dirty="0">
                <a:solidFill>
                  <a:schemeClr val="tx1"/>
                </a:solidFill>
                <a:latin typeface="Futura Condensed Medium" panose="020B0602020204020303" pitchFamily="34" charset="-79"/>
                <a:cs typeface="Futura Condensed Medium" panose="020B0602020204020303" pitchFamily="34" charset="-79"/>
              </a:rPr>
              <a:t> </a:t>
            </a:r>
            <a:r>
              <a:rPr lang="fr-FR" sz="2000" spc="-35" dirty="0">
                <a:solidFill>
                  <a:schemeClr val="tx1"/>
                </a:solidFill>
                <a:latin typeface="Futura Condensed Medium" panose="020B0602020204020303" pitchFamily="34" charset="-79"/>
                <a:cs typeface="Futura Condensed Medium" panose="020B0602020204020303" pitchFamily="34" charset="-79"/>
              </a:rPr>
              <a:t>»</a:t>
            </a:r>
          </a:p>
        </p:txBody>
      </p:sp>
      <p:sp>
        <p:nvSpPr>
          <p:cNvPr id="10" name="Bulle ronde 9">
            <a:extLst>
              <a:ext uri="{FF2B5EF4-FFF2-40B4-BE49-F238E27FC236}">
                <a16:creationId xmlns:a16="http://schemas.microsoft.com/office/drawing/2014/main" id="{6D3E0A8F-CE3E-B84F-A726-0CD21C2C51BF}"/>
              </a:ext>
            </a:extLst>
          </p:cNvPr>
          <p:cNvSpPr/>
          <p:nvPr/>
        </p:nvSpPr>
        <p:spPr>
          <a:xfrm>
            <a:off x="2150769" y="2202288"/>
            <a:ext cx="1476000" cy="734096"/>
          </a:xfrm>
          <a:prstGeom prst="wedgeEllipseCallout">
            <a:avLst>
              <a:gd name="adj1" fmla="val 80383"/>
              <a:gd name="adj2" fmla="val 29166"/>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latin typeface="Futura Condensed ExtraBold" panose="020B0602020204020303" pitchFamily="34" charset="-79"/>
                <a:cs typeface="Futura Condensed ExtraBold" panose="020B0602020204020303" pitchFamily="34" charset="-79"/>
              </a:rPr>
              <a:t>Quoi</a:t>
            </a:r>
          </a:p>
        </p:txBody>
      </p:sp>
      <p:sp>
        <p:nvSpPr>
          <p:cNvPr id="11" name="Bulle ronde 10">
            <a:extLst>
              <a:ext uri="{FF2B5EF4-FFF2-40B4-BE49-F238E27FC236}">
                <a16:creationId xmlns:a16="http://schemas.microsoft.com/office/drawing/2014/main" id="{EA07098A-0BEB-1D74-7671-C2398D2ECF56}"/>
              </a:ext>
            </a:extLst>
          </p:cNvPr>
          <p:cNvSpPr/>
          <p:nvPr/>
        </p:nvSpPr>
        <p:spPr>
          <a:xfrm>
            <a:off x="359142" y="2936384"/>
            <a:ext cx="2285220" cy="734096"/>
          </a:xfrm>
          <a:prstGeom prst="wedgeEllipseCallout">
            <a:avLst>
              <a:gd name="adj1" fmla="val 109689"/>
              <a:gd name="adj2" fmla="val -30483"/>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latin typeface="Futura Condensed ExtraBold" panose="020B0602020204020303" pitchFamily="34" charset="-79"/>
                <a:cs typeface="Futura Condensed ExtraBold" panose="020B0602020204020303" pitchFamily="34" charset="-79"/>
              </a:rPr>
              <a:t>Comment</a:t>
            </a:r>
          </a:p>
        </p:txBody>
      </p:sp>
      <p:sp>
        <p:nvSpPr>
          <p:cNvPr id="12" name="Bulle ronde 11">
            <a:extLst>
              <a:ext uri="{FF2B5EF4-FFF2-40B4-BE49-F238E27FC236}">
                <a16:creationId xmlns:a16="http://schemas.microsoft.com/office/drawing/2014/main" id="{BC6657AB-9D7A-A0A7-8099-4FCFDCC21309}"/>
              </a:ext>
            </a:extLst>
          </p:cNvPr>
          <p:cNvSpPr/>
          <p:nvPr/>
        </p:nvSpPr>
        <p:spPr>
          <a:xfrm>
            <a:off x="1365161" y="3825926"/>
            <a:ext cx="2344537" cy="734096"/>
          </a:xfrm>
          <a:prstGeom prst="wedgeEllipseCallout">
            <a:avLst>
              <a:gd name="adj1" fmla="val 61645"/>
              <a:gd name="adj2" fmla="val -116448"/>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u="dbl" dirty="0">
                <a:latin typeface="Futura Condensed ExtraBold" panose="020B0602020204020303" pitchFamily="34" charset="-79"/>
                <a:cs typeface="Futura Condensed ExtraBold" panose="020B0602020204020303" pitchFamily="34" charset="-79"/>
              </a:rPr>
              <a:t>Pourquoi</a:t>
            </a:r>
          </a:p>
        </p:txBody>
      </p:sp>
      <p:pic>
        <p:nvPicPr>
          <p:cNvPr id="8194" name="Picture 2" descr="Voyance - Icônes divertissement gratuites">
            <a:extLst>
              <a:ext uri="{FF2B5EF4-FFF2-40B4-BE49-F238E27FC236}">
                <a16:creationId xmlns:a16="http://schemas.microsoft.com/office/drawing/2014/main" id="{020C7692-7687-B6E8-A9DD-52B98828DF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6769" y="4302353"/>
            <a:ext cx="2693115" cy="2693115"/>
          </a:xfrm>
          <a:prstGeom prst="rect">
            <a:avLst/>
          </a:prstGeom>
          <a:noFill/>
          <a:extLst>
            <a:ext uri="{909E8E84-426E-40DD-AFC4-6F175D3DCCD1}">
              <a14:hiddenFill xmlns:a14="http://schemas.microsoft.com/office/drawing/2010/main">
                <a:solidFill>
                  <a:srgbClr val="FFFFFF"/>
                </a:solidFill>
              </a14:hiddenFill>
            </a:ext>
          </a:extLst>
        </p:spPr>
      </p:pic>
      <p:sp>
        <p:nvSpPr>
          <p:cNvPr id="13" name="Bulle ronde 12">
            <a:extLst>
              <a:ext uri="{FF2B5EF4-FFF2-40B4-BE49-F238E27FC236}">
                <a16:creationId xmlns:a16="http://schemas.microsoft.com/office/drawing/2014/main" id="{3D1210ED-BC01-4735-70CF-FBDC309FC5E8}"/>
              </a:ext>
            </a:extLst>
          </p:cNvPr>
          <p:cNvSpPr/>
          <p:nvPr/>
        </p:nvSpPr>
        <p:spPr>
          <a:xfrm>
            <a:off x="6332733" y="3783488"/>
            <a:ext cx="2285220" cy="734096"/>
          </a:xfrm>
          <a:prstGeom prst="wedgeEllipseCallout">
            <a:avLst>
              <a:gd name="adj1" fmla="val -56565"/>
              <a:gd name="adj2" fmla="val 78289"/>
            </a:avLst>
          </a:prstGeom>
          <a:solidFill>
            <a:srgbClr val="A98293">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latin typeface="Futura Condensed ExtraBold" panose="020B0602020204020303" pitchFamily="34" charset="-79"/>
                <a:cs typeface="Futura Condensed ExtraBold" panose="020B0602020204020303" pitchFamily="34" charset="-79"/>
              </a:rPr>
              <a:t>Santé ?</a:t>
            </a:r>
          </a:p>
        </p:txBody>
      </p:sp>
      <p:sp>
        <p:nvSpPr>
          <p:cNvPr id="14" name="Bulle ronde 13">
            <a:extLst>
              <a:ext uri="{FF2B5EF4-FFF2-40B4-BE49-F238E27FC236}">
                <a16:creationId xmlns:a16="http://schemas.microsoft.com/office/drawing/2014/main" id="{0E32589C-E992-BE91-6636-9E936B773349}"/>
              </a:ext>
            </a:extLst>
          </p:cNvPr>
          <p:cNvSpPr/>
          <p:nvPr/>
        </p:nvSpPr>
        <p:spPr>
          <a:xfrm>
            <a:off x="8805072" y="4102821"/>
            <a:ext cx="2285220" cy="734096"/>
          </a:xfrm>
          <a:prstGeom prst="wedgeEllipseCallout">
            <a:avLst>
              <a:gd name="adj1" fmla="val -149554"/>
              <a:gd name="adj2" fmla="val 90570"/>
            </a:avLst>
          </a:prstGeom>
          <a:solidFill>
            <a:srgbClr val="A98293">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latin typeface="Futura Condensed ExtraBold" panose="020B0602020204020303" pitchFamily="34" charset="-79"/>
                <a:cs typeface="Futura Condensed ExtraBold" panose="020B0602020204020303" pitchFamily="34" charset="-79"/>
              </a:rPr>
              <a:t>Sport ?</a:t>
            </a:r>
          </a:p>
        </p:txBody>
      </p:sp>
      <p:sp>
        <p:nvSpPr>
          <p:cNvPr id="15" name="Bulle ronde 14">
            <a:extLst>
              <a:ext uri="{FF2B5EF4-FFF2-40B4-BE49-F238E27FC236}">
                <a16:creationId xmlns:a16="http://schemas.microsoft.com/office/drawing/2014/main" id="{CCACC06E-3868-419B-1510-C07DBFE0C9A2}"/>
              </a:ext>
            </a:extLst>
          </p:cNvPr>
          <p:cNvSpPr/>
          <p:nvPr/>
        </p:nvSpPr>
        <p:spPr>
          <a:xfrm>
            <a:off x="436415" y="5082516"/>
            <a:ext cx="2285220" cy="734096"/>
          </a:xfrm>
          <a:prstGeom prst="wedgeEllipseCallout">
            <a:avLst>
              <a:gd name="adj1" fmla="val 78129"/>
              <a:gd name="adj2" fmla="val 46710"/>
            </a:avLst>
          </a:prstGeom>
          <a:solidFill>
            <a:srgbClr val="A98293">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latin typeface="Futura Condensed ExtraBold" panose="020B0602020204020303" pitchFamily="34" charset="-79"/>
                <a:cs typeface="Futura Condensed ExtraBold" panose="020B0602020204020303" pitchFamily="34" charset="-79"/>
              </a:rPr>
              <a:t>Réussite ?</a:t>
            </a:r>
          </a:p>
        </p:txBody>
      </p:sp>
      <p:sp>
        <p:nvSpPr>
          <p:cNvPr id="16" name="Bulle ronde 15">
            <a:extLst>
              <a:ext uri="{FF2B5EF4-FFF2-40B4-BE49-F238E27FC236}">
                <a16:creationId xmlns:a16="http://schemas.microsoft.com/office/drawing/2014/main" id="{A8D66E5E-705B-DAB4-F675-0316941644BF}"/>
              </a:ext>
            </a:extLst>
          </p:cNvPr>
          <p:cNvSpPr/>
          <p:nvPr/>
        </p:nvSpPr>
        <p:spPr>
          <a:xfrm>
            <a:off x="6096001" y="6018061"/>
            <a:ext cx="2545692" cy="734096"/>
          </a:xfrm>
          <a:prstGeom prst="wedgeEllipseCallout">
            <a:avLst>
              <a:gd name="adj1" fmla="val -43871"/>
              <a:gd name="adj2" fmla="val -70834"/>
            </a:avLst>
          </a:prstGeom>
          <a:solidFill>
            <a:srgbClr val="A98293">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latin typeface="Futura Condensed ExtraBold" panose="020B0602020204020303" pitchFamily="34" charset="-79"/>
                <a:cs typeface="Futura Condensed ExtraBold" panose="020B0602020204020303" pitchFamily="34" charset="-79"/>
              </a:rPr>
              <a:t>Diversité ?</a:t>
            </a:r>
          </a:p>
        </p:txBody>
      </p:sp>
      <p:sp>
        <p:nvSpPr>
          <p:cNvPr id="17" name="Bulle ronde 16">
            <a:extLst>
              <a:ext uri="{FF2B5EF4-FFF2-40B4-BE49-F238E27FC236}">
                <a16:creationId xmlns:a16="http://schemas.microsoft.com/office/drawing/2014/main" id="{68611EC1-3D68-B930-48F3-E5466EF2A960}"/>
              </a:ext>
            </a:extLst>
          </p:cNvPr>
          <p:cNvSpPr/>
          <p:nvPr/>
        </p:nvSpPr>
        <p:spPr>
          <a:xfrm>
            <a:off x="9096558" y="5002485"/>
            <a:ext cx="2514993" cy="734096"/>
          </a:xfrm>
          <a:prstGeom prst="wedgeEllipseCallout">
            <a:avLst>
              <a:gd name="adj1" fmla="val -152309"/>
              <a:gd name="adj2" fmla="val 9868"/>
            </a:avLst>
          </a:prstGeom>
          <a:solidFill>
            <a:srgbClr val="A98293">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latin typeface="Futura Condensed ExtraBold" panose="020B0602020204020303" pitchFamily="34" charset="-79"/>
                <a:cs typeface="Futura Condensed ExtraBold" panose="020B0602020204020303" pitchFamily="34" charset="-79"/>
              </a:rPr>
              <a:t>Inclusion ?</a:t>
            </a:r>
          </a:p>
        </p:txBody>
      </p:sp>
      <p:sp>
        <p:nvSpPr>
          <p:cNvPr id="18" name="Bulle ronde 17">
            <a:extLst>
              <a:ext uri="{FF2B5EF4-FFF2-40B4-BE49-F238E27FC236}">
                <a16:creationId xmlns:a16="http://schemas.microsoft.com/office/drawing/2014/main" id="{4597730D-C6C1-3996-6A2A-CBB2F89D35ED}"/>
              </a:ext>
            </a:extLst>
          </p:cNvPr>
          <p:cNvSpPr/>
          <p:nvPr/>
        </p:nvSpPr>
        <p:spPr>
          <a:xfrm>
            <a:off x="850095" y="5992303"/>
            <a:ext cx="2285220" cy="734096"/>
          </a:xfrm>
          <a:prstGeom prst="wedgeEllipseCallout">
            <a:avLst>
              <a:gd name="adj1" fmla="val 64603"/>
              <a:gd name="adj2" fmla="val -48027"/>
            </a:avLst>
          </a:prstGeom>
          <a:solidFill>
            <a:srgbClr val="A98293">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latin typeface="Futura Condensed ExtraBold" panose="020B0602020204020303" pitchFamily="34" charset="-79"/>
                <a:cs typeface="Futura Condensed ExtraBold" panose="020B0602020204020303" pitchFamily="34" charset="-79"/>
              </a:rPr>
              <a:t>Effort ?</a:t>
            </a:r>
          </a:p>
        </p:txBody>
      </p:sp>
      <p:sp>
        <p:nvSpPr>
          <p:cNvPr id="19" name="Bulle ronde 18">
            <a:extLst>
              <a:ext uri="{FF2B5EF4-FFF2-40B4-BE49-F238E27FC236}">
                <a16:creationId xmlns:a16="http://schemas.microsoft.com/office/drawing/2014/main" id="{5F82EE8D-1AA4-A6C9-6FD5-DEFDAFA271E5}"/>
              </a:ext>
            </a:extLst>
          </p:cNvPr>
          <p:cNvSpPr/>
          <p:nvPr/>
        </p:nvSpPr>
        <p:spPr>
          <a:xfrm>
            <a:off x="8834877" y="5957001"/>
            <a:ext cx="3263895" cy="734096"/>
          </a:xfrm>
          <a:prstGeom prst="wedgeEllipseCallout">
            <a:avLst>
              <a:gd name="adj1" fmla="val -119953"/>
              <a:gd name="adj2" fmla="val -105921"/>
            </a:avLst>
          </a:prstGeom>
          <a:solidFill>
            <a:srgbClr val="A98293">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latin typeface="Futura Condensed ExtraBold" panose="020B0602020204020303" pitchFamily="34" charset="-79"/>
                <a:cs typeface="Futura Condensed ExtraBold" panose="020B0602020204020303" pitchFamily="34" charset="-79"/>
              </a:rPr>
              <a:t>Performance ?</a:t>
            </a:r>
          </a:p>
        </p:txBody>
      </p:sp>
    </p:spTree>
    <p:extLst>
      <p:ext uri="{BB962C8B-B14F-4D97-AF65-F5344CB8AC3E}">
        <p14:creationId xmlns:p14="http://schemas.microsoft.com/office/powerpoint/2010/main" val="1297309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3495551-000B-DE75-C87A-3011B6538F74}"/>
              </a:ext>
            </a:extLst>
          </p:cNvPr>
          <p:cNvSpPr/>
          <p:nvPr/>
        </p:nvSpPr>
        <p:spPr>
          <a:xfrm>
            <a:off x="-200628" y="212794"/>
            <a:ext cx="12593255" cy="66108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4400" b="1" strike="noStrike" cap="small" spc="-1" dirty="0">
                <a:solidFill>
                  <a:srgbClr val="44546A"/>
                </a:solidFill>
                <a:latin typeface="Futura Condensed ExtraBold" panose="020B0602020204020303" pitchFamily="34" charset="-79"/>
                <a:cs typeface="Futura Condensed ExtraBold" panose="020B0602020204020303" pitchFamily="34" charset="-79"/>
              </a:rPr>
              <a:t>  CAPEPS 2027 : Perspectives</a:t>
            </a:r>
            <a:endParaRPr lang="fr-FR" sz="4400" b="1" cap="small" dirty="0">
              <a:solidFill>
                <a:srgbClr val="44546A"/>
              </a:solidFill>
              <a:latin typeface="Futura Condensed ExtraBold" panose="020B0602020204020303" pitchFamily="34" charset="-79"/>
              <a:cs typeface="Futura Condensed ExtraBold" panose="020B0602020204020303" pitchFamily="34" charset="-79"/>
            </a:endParaRPr>
          </a:p>
        </p:txBody>
      </p:sp>
      <p:sp>
        <p:nvSpPr>
          <p:cNvPr id="7" name="Rectangle : coins arrondis 6">
            <a:extLst>
              <a:ext uri="{FF2B5EF4-FFF2-40B4-BE49-F238E27FC236}">
                <a16:creationId xmlns:a16="http://schemas.microsoft.com/office/drawing/2014/main" id="{49D48573-75DB-A858-37F0-A2C001D15C6C}"/>
              </a:ext>
            </a:extLst>
          </p:cNvPr>
          <p:cNvSpPr/>
          <p:nvPr/>
        </p:nvSpPr>
        <p:spPr>
          <a:xfrm>
            <a:off x="8705088" y="131601"/>
            <a:ext cx="3297935" cy="846385"/>
          </a:xfrm>
          <a:prstGeom prst="roundRect">
            <a:avLst/>
          </a:prstGeom>
          <a:ln w="19050">
            <a:solidFill>
              <a:srgbClr val="A91E4F"/>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12000"/>
              </a:lnSpc>
            </a:pPr>
            <a:r>
              <a:rPr lang="fr-FR" sz="3200" b="1" dirty="0">
                <a:latin typeface="Futura Condensed ExtraBold" panose="020B0602020204020303" pitchFamily="34" charset="-79"/>
                <a:cs typeface="Futura Condensed ExtraBold" panose="020B0602020204020303" pitchFamily="34" charset="-79"/>
              </a:rPr>
              <a:t>Conseils du jury</a:t>
            </a:r>
            <a:endParaRPr lang="fr-FR" sz="2800" dirty="0">
              <a:latin typeface="Futura Medium" panose="020B0602020204020303" pitchFamily="34" charset="-79"/>
              <a:cs typeface="Futura Medium" panose="020B0602020204020303" pitchFamily="34" charset="-79"/>
            </a:endParaRPr>
          </a:p>
        </p:txBody>
      </p:sp>
      <p:sp>
        <p:nvSpPr>
          <p:cNvPr id="8" name="Rectangle : coins arrondis 7">
            <a:extLst>
              <a:ext uri="{FF2B5EF4-FFF2-40B4-BE49-F238E27FC236}">
                <a16:creationId xmlns:a16="http://schemas.microsoft.com/office/drawing/2014/main" id="{702E1751-655E-5D84-C83C-8AC7D791F1EE}"/>
              </a:ext>
            </a:extLst>
          </p:cNvPr>
          <p:cNvSpPr/>
          <p:nvPr/>
        </p:nvSpPr>
        <p:spPr>
          <a:xfrm>
            <a:off x="285484" y="1140311"/>
            <a:ext cx="4237149" cy="3503054"/>
          </a:xfrm>
          <a:prstGeom prst="roundRect">
            <a:avLst/>
          </a:prstGeom>
          <a:solidFill>
            <a:schemeClr val="bg1"/>
          </a:solidFill>
          <a:ln>
            <a:solidFill>
              <a:srgbClr val="A91E4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spcAft>
                <a:spcPts val="600"/>
              </a:spcAft>
            </a:pPr>
            <a:r>
              <a:rPr lang="fr-FR" b="1" dirty="0">
                <a:solidFill>
                  <a:srgbClr val="A91E4F"/>
                </a:solidFill>
                <a:latin typeface="Futura Condensed ExtraBold" panose="020B0602020204020303" pitchFamily="34" charset="-79"/>
                <a:cs typeface="Futura Condensed ExtraBold" panose="020B0602020204020303" pitchFamily="34" charset="-79"/>
              </a:rPr>
              <a:t>Le contexte ?</a:t>
            </a:r>
          </a:p>
          <a:p>
            <a:pPr>
              <a:lnSpc>
                <a:spcPct val="112000"/>
              </a:lnSpc>
              <a:spcAft>
                <a:spcPts val="600"/>
              </a:spcAft>
            </a:pPr>
            <a:r>
              <a:rPr lang="fr-FR" sz="1800" dirty="0">
                <a:solidFill>
                  <a:srgbClr val="44546A"/>
                </a:solidFill>
                <a:effectLst/>
                <a:latin typeface="Futura Medium" panose="020B0602020204020303" pitchFamily="34" charset="-79"/>
                <a:cs typeface="Futura Medium" panose="020B0602020204020303" pitchFamily="34" charset="-79"/>
              </a:rPr>
              <a:t>CAPEPS 2024 </a:t>
            </a:r>
            <a:r>
              <a:rPr lang="fr-FR" sz="1800" dirty="0">
                <a:solidFill>
                  <a:schemeClr val="tx1"/>
                </a:solidFill>
                <a:effectLst/>
                <a:latin typeface="Futura Medium" panose="020B0602020204020303" pitchFamily="34" charset="-79"/>
                <a:cs typeface="Futura Medium" panose="020B0602020204020303" pitchFamily="34" charset="-79"/>
              </a:rPr>
              <a:t>: « </a:t>
            </a:r>
            <a:r>
              <a:rPr lang="fr-FR" sz="1800" i="1" dirty="0">
                <a:solidFill>
                  <a:schemeClr val="tx1"/>
                </a:solidFill>
                <a:effectLst/>
                <a:latin typeface="Futura Medium" panose="020B0602020204020303" pitchFamily="34" charset="-79"/>
                <a:cs typeface="Futura Medium" panose="020B0602020204020303" pitchFamily="34" charset="-79"/>
              </a:rPr>
              <a:t>Quand le sujet ne fait pas explicitement référence à des dimensions exogènes à l’EPS, le </a:t>
            </a:r>
            <a:r>
              <a:rPr lang="fr-FR" sz="1800" i="1" dirty="0">
                <a:solidFill>
                  <a:srgbClr val="A91E4F"/>
                </a:solidFill>
                <a:effectLst/>
                <a:latin typeface="Futura Medium" panose="020B0602020204020303" pitchFamily="34" charset="-79"/>
                <a:cs typeface="Futura Medium" panose="020B0602020204020303" pitchFamily="34" charset="-79"/>
              </a:rPr>
              <a:t>contexte doit être envisagé comme un élément explicatif</a:t>
            </a:r>
            <a:r>
              <a:rPr lang="fr-FR" sz="1800" i="1" dirty="0">
                <a:solidFill>
                  <a:schemeClr val="tx1"/>
                </a:solidFill>
                <a:effectLst/>
                <a:latin typeface="Futura Medium" panose="020B0602020204020303" pitchFamily="34" charset="-79"/>
                <a:cs typeface="Futura Medium" panose="020B0602020204020303" pitchFamily="34" charset="-79"/>
              </a:rPr>
              <a:t>, permettant de mieux comprendre l’esprit d’une époque et/ou un changement de situation. </a:t>
            </a:r>
            <a:r>
              <a:rPr lang="fr-FR" sz="1800" dirty="0">
                <a:solidFill>
                  <a:schemeClr val="tx1"/>
                </a:solidFill>
                <a:effectLst/>
                <a:latin typeface="Futura Medium" panose="020B0602020204020303" pitchFamily="34" charset="-79"/>
                <a:cs typeface="Futura Medium" panose="020B0602020204020303" pitchFamily="34" charset="-79"/>
              </a:rPr>
              <a:t>» </a:t>
            </a:r>
            <a:r>
              <a:rPr lang="fr-FR" sz="1800" dirty="0">
                <a:solidFill>
                  <a:schemeClr val="tx1"/>
                </a:solidFill>
                <a:effectLst/>
                <a:latin typeface="Futura Medium" panose="020B0602020204020303" pitchFamily="34" charset="-79"/>
                <a:cs typeface="Futura Medium" panose="020B0602020204020303" pitchFamily="34" charset="-79"/>
                <a:sym typeface="Wingdings" pitchFamily="2" charset="2"/>
              </a:rPr>
              <a:t> ce n’est pas un élément « décor » !</a:t>
            </a:r>
            <a:endParaRPr lang="fr-FR" sz="1800" dirty="0">
              <a:solidFill>
                <a:schemeClr val="tx1"/>
              </a:solidFill>
              <a:effectLst/>
              <a:latin typeface="Futura Medium" panose="020B0602020204020303" pitchFamily="34" charset="-79"/>
              <a:cs typeface="Futura Medium" panose="020B0602020204020303" pitchFamily="34" charset="-79"/>
            </a:endParaRPr>
          </a:p>
        </p:txBody>
      </p:sp>
      <p:sp>
        <p:nvSpPr>
          <p:cNvPr id="9" name="Rectangle : coins arrondis 8">
            <a:extLst>
              <a:ext uri="{FF2B5EF4-FFF2-40B4-BE49-F238E27FC236}">
                <a16:creationId xmlns:a16="http://schemas.microsoft.com/office/drawing/2014/main" id="{EBD9759F-0AD3-B007-FA2A-EC827C36AC09}"/>
              </a:ext>
            </a:extLst>
          </p:cNvPr>
          <p:cNvSpPr/>
          <p:nvPr/>
        </p:nvSpPr>
        <p:spPr>
          <a:xfrm>
            <a:off x="4842456" y="1140312"/>
            <a:ext cx="7160567" cy="1538494"/>
          </a:xfrm>
          <a:prstGeom prst="roundRect">
            <a:avLst/>
          </a:prstGeom>
          <a:solidFill>
            <a:schemeClr val="bg1"/>
          </a:solidFill>
          <a:ln>
            <a:solidFill>
              <a:srgbClr val="A91E4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spcAft>
                <a:spcPts val="600"/>
              </a:spcAft>
            </a:pPr>
            <a:r>
              <a:rPr lang="fr-FR" b="1" dirty="0">
                <a:solidFill>
                  <a:srgbClr val="A91E4F"/>
                </a:solidFill>
                <a:latin typeface="Futura Condensed ExtraBold" panose="020B0602020204020303" pitchFamily="34" charset="-79"/>
                <a:cs typeface="Futura Condensed ExtraBold" panose="020B0602020204020303" pitchFamily="34" charset="-79"/>
              </a:rPr>
              <a:t>La P3 : </a:t>
            </a:r>
            <a:r>
              <a:rPr lang="fr-FR" dirty="0">
                <a:solidFill>
                  <a:schemeClr val="tx1"/>
                </a:solidFill>
                <a:latin typeface="Futura Medium" panose="020B0602020204020303" pitchFamily="34" charset="-79"/>
                <a:cs typeface="Futura Medium" panose="020B0602020204020303" pitchFamily="34" charset="-79"/>
              </a:rPr>
              <a:t>« </a:t>
            </a:r>
            <a:r>
              <a:rPr lang="fr-FR" b="1" dirty="0">
                <a:solidFill>
                  <a:schemeClr val="tx1"/>
                </a:solidFill>
                <a:latin typeface="FUTURA MEDIUM" panose="020B0602020204020303" pitchFamily="34" charset="-79"/>
                <a:cs typeface="FUTURA MEDIUM" panose="020B0602020204020303" pitchFamily="34" charset="-79"/>
              </a:rPr>
              <a:t>Temps immédiat </a:t>
            </a:r>
            <a:r>
              <a:rPr lang="fr-FR" dirty="0">
                <a:solidFill>
                  <a:schemeClr val="tx1"/>
                </a:solidFill>
                <a:latin typeface="Futura Medium" panose="020B0602020204020303" pitchFamily="34" charset="-79"/>
                <a:cs typeface="Futura Medium" panose="020B0602020204020303" pitchFamily="34" charset="-79"/>
              </a:rPr>
              <a:t>» ? </a:t>
            </a:r>
            <a:endParaRPr lang="fr-FR" b="1" dirty="0">
              <a:solidFill>
                <a:srgbClr val="A91E4F"/>
              </a:solidFill>
              <a:latin typeface="Futura Condensed ExtraBold" panose="020B0602020204020303" pitchFamily="34" charset="-79"/>
              <a:cs typeface="Futura Condensed ExtraBold" panose="020B0602020204020303" pitchFamily="34" charset="-79"/>
            </a:endParaRPr>
          </a:p>
          <a:p>
            <a:r>
              <a:rPr lang="fr-FR" sz="1800" dirty="0">
                <a:solidFill>
                  <a:srgbClr val="44546A"/>
                </a:solidFill>
                <a:effectLst/>
                <a:latin typeface="Futura Medium" panose="020B0602020204020303" pitchFamily="34" charset="-79"/>
                <a:cs typeface="Futura Medium" panose="020B0602020204020303" pitchFamily="34" charset="-79"/>
              </a:rPr>
              <a:t>CAPEPS 2024 </a:t>
            </a:r>
            <a:r>
              <a:rPr lang="fr-FR" sz="1800" dirty="0">
                <a:solidFill>
                  <a:schemeClr val="tx1"/>
                </a:solidFill>
                <a:effectLst/>
                <a:latin typeface="Futura Medium" panose="020B0602020204020303" pitchFamily="34" charset="-79"/>
                <a:cs typeface="Futura Medium" panose="020B0602020204020303" pitchFamily="34" charset="-79"/>
              </a:rPr>
              <a:t>: </a:t>
            </a:r>
            <a:r>
              <a:rPr lang="fr-FR" dirty="0">
                <a:solidFill>
                  <a:schemeClr val="tx1"/>
                </a:solidFill>
                <a:latin typeface="Futura Medium" panose="020B0602020204020303" pitchFamily="34" charset="-79"/>
                <a:cs typeface="Futura Medium" panose="020B0602020204020303" pitchFamily="34" charset="-79"/>
              </a:rPr>
              <a:t>« </a:t>
            </a:r>
            <a:r>
              <a:rPr lang="fr-FR" sz="1800" i="1" dirty="0">
                <a:solidFill>
                  <a:schemeClr val="tx1"/>
                </a:solidFill>
                <a:effectLst/>
                <a:latin typeface="Futura Medium" panose="020B0602020204020303" pitchFamily="34" charset="-79"/>
                <a:cs typeface="Futura Medium" panose="020B0602020204020303" pitchFamily="34" charset="-79"/>
              </a:rPr>
              <a:t>conserver une </a:t>
            </a:r>
            <a:r>
              <a:rPr lang="fr-FR" sz="1800" i="1" dirty="0">
                <a:solidFill>
                  <a:srgbClr val="A91E4F"/>
                </a:solidFill>
                <a:effectLst/>
                <a:latin typeface="Futura Medium" panose="020B0602020204020303" pitchFamily="34" charset="-79"/>
                <a:cs typeface="Futura Medium" panose="020B0602020204020303" pitchFamily="34" charset="-79"/>
              </a:rPr>
              <a:t>démarche critique</a:t>
            </a:r>
            <a:r>
              <a:rPr lang="fr-FR" sz="1800" i="1" dirty="0">
                <a:solidFill>
                  <a:schemeClr val="tx1"/>
                </a:solidFill>
                <a:effectLst/>
                <a:latin typeface="Futura Medium" panose="020B0602020204020303" pitchFamily="34" charset="-79"/>
                <a:cs typeface="Futura Medium" panose="020B0602020204020303" pitchFamily="34" charset="-79"/>
              </a:rPr>
              <a:t>, basée sur des témoignages, des chiffres, des débats et controverses, et mobiliser là encore des ouvrages et articles récents</a:t>
            </a:r>
            <a:r>
              <a:rPr lang="fr-FR" i="1" dirty="0">
                <a:solidFill>
                  <a:schemeClr val="tx1"/>
                </a:solidFill>
                <a:latin typeface="Futura Medium" panose="020B0602020204020303" pitchFamily="34" charset="-79"/>
                <a:cs typeface="Futura Medium" panose="020B0602020204020303" pitchFamily="34" charset="-79"/>
              </a:rPr>
              <a:t> </a:t>
            </a:r>
            <a:r>
              <a:rPr lang="fr-FR" dirty="0">
                <a:solidFill>
                  <a:schemeClr val="tx1"/>
                </a:solidFill>
                <a:latin typeface="Futura Medium" panose="020B0602020204020303" pitchFamily="34" charset="-79"/>
                <a:cs typeface="Futura Medium" panose="020B0602020204020303" pitchFamily="34" charset="-79"/>
              </a:rPr>
              <a:t>»</a:t>
            </a:r>
          </a:p>
        </p:txBody>
      </p:sp>
      <p:sp>
        <p:nvSpPr>
          <p:cNvPr id="10" name="Rectangle : coins arrondis 9">
            <a:extLst>
              <a:ext uri="{FF2B5EF4-FFF2-40B4-BE49-F238E27FC236}">
                <a16:creationId xmlns:a16="http://schemas.microsoft.com/office/drawing/2014/main" id="{B0217EE5-FA93-3C58-3B90-83A0CF0CF2CC}"/>
              </a:ext>
            </a:extLst>
          </p:cNvPr>
          <p:cNvSpPr/>
          <p:nvPr/>
        </p:nvSpPr>
        <p:spPr>
          <a:xfrm>
            <a:off x="4842456" y="2772873"/>
            <a:ext cx="7160567" cy="1870491"/>
          </a:xfrm>
          <a:prstGeom prst="roundRect">
            <a:avLst/>
          </a:prstGeom>
          <a:solidFill>
            <a:schemeClr val="bg1"/>
          </a:solidFill>
          <a:ln>
            <a:solidFill>
              <a:srgbClr val="A91E4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spcAft>
                <a:spcPts val="600"/>
              </a:spcAft>
            </a:pPr>
            <a:r>
              <a:rPr lang="fr-FR" b="1" dirty="0">
                <a:solidFill>
                  <a:srgbClr val="A91E4F"/>
                </a:solidFill>
                <a:latin typeface="Futura Condensed ExtraBold" panose="020B0602020204020303" pitchFamily="34" charset="-79"/>
                <a:cs typeface="Futura Condensed ExtraBold" panose="020B0602020204020303" pitchFamily="34" charset="-79"/>
              </a:rPr>
              <a:t>« Style » : </a:t>
            </a:r>
            <a:r>
              <a:rPr lang="fr-FR" dirty="0">
                <a:solidFill>
                  <a:schemeClr val="tx1"/>
                </a:solidFill>
                <a:latin typeface="Futura Medium" panose="020B0602020204020303" pitchFamily="34" charset="-79"/>
                <a:cs typeface="Futura Medium" panose="020B0602020204020303" pitchFamily="34" charset="-79"/>
              </a:rPr>
              <a:t>Paragraphes de transition ?</a:t>
            </a:r>
            <a:endParaRPr lang="fr-FR" b="1" dirty="0">
              <a:solidFill>
                <a:srgbClr val="A91E4F"/>
              </a:solidFill>
              <a:latin typeface="Futura Condensed ExtraBold" panose="020B0602020204020303" pitchFamily="34" charset="-79"/>
              <a:cs typeface="Futura Condensed ExtraBold" panose="020B0602020204020303" pitchFamily="34" charset="-79"/>
            </a:endParaRPr>
          </a:p>
          <a:p>
            <a:r>
              <a:rPr lang="fr-FR" sz="1800" dirty="0">
                <a:solidFill>
                  <a:srgbClr val="44546A"/>
                </a:solidFill>
                <a:effectLst/>
                <a:latin typeface="Futura Medium" panose="020B0602020204020303" pitchFamily="34" charset="-79"/>
                <a:cs typeface="Futura Medium" panose="020B0602020204020303" pitchFamily="34" charset="-79"/>
              </a:rPr>
              <a:t>CAPEPS 2024 </a:t>
            </a:r>
            <a:r>
              <a:rPr lang="fr-FR" sz="1800" dirty="0">
                <a:solidFill>
                  <a:schemeClr val="tx1"/>
                </a:solidFill>
                <a:effectLst/>
                <a:latin typeface="Futura Medium" panose="020B0602020204020303" pitchFamily="34" charset="-79"/>
                <a:cs typeface="Futura Medium" panose="020B0602020204020303" pitchFamily="34" charset="-79"/>
              </a:rPr>
              <a:t>: </a:t>
            </a:r>
            <a:r>
              <a:rPr lang="fr-FR" dirty="0">
                <a:solidFill>
                  <a:schemeClr val="tx1"/>
                </a:solidFill>
                <a:latin typeface="Futura Medium" panose="020B0602020204020303" pitchFamily="34" charset="-79"/>
                <a:cs typeface="Futura Medium" panose="020B0602020204020303" pitchFamily="34" charset="-79"/>
              </a:rPr>
              <a:t>« </a:t>
            </a:r>
            <a:r>
              <a:rPr lang="fr-FR" sz="1800" i="1" dirty="0">
                <a:solidFill>
                  <a:schemeClr val="tx1"/>
                </a:solidFill>
                <a:effectLst/>
                <a:latin typeface="Futura Medium" panose="020B0602020204020303" pitchFamily="34" charset="-79"/>
                <a:cs typeface="Futura Medium" panose="020B0602020204020303" pitchFamily="34" charset="-79"/>
              </a:rPr>
              <a:t>les paragraphes liminaires et de transition (qui n’apportent rien à la démonstration) étaient encore trop nombreux et préjudiciables</a:t>
            </a:r>
            <a:r>
              <a:rPr lang="fr-FR" i="1" dirty="0">
                <a:solidFill>
                  <a:schemeClr val="tx1"/>
                </a:solidFill>
                <a:latin typeface="Futura Medium" panose="020B0602020204020303" pitchFamily="34" charset="-79"/>
                <a:cs typeface="Futura Medium" panose="020B0602020204020303" pitchFamily="34" charset="-79"/>
              </a:rPr>
              <a:t> ; Supprimer toute forme de redondance </a:t>
            </a:r>
            <a:r>
              <a:rPr lang="fr-FR" dirty="0">
                <a:solidFill>
                  <a:schemeClr val="tx1"/>
                </a:solidFill>
                <a:latin typeface="Futura Medium" panose="020B0602020204020303" pitchFamily="34" charset="-79"/>
                <a:cs typeface="Futura Medium" panose="020B0602020204020303" pitchFamily="34" charset="-79"/>
              </a:rPr>
              <a:t>» </a:t>
            </a:r>
            <a:r>
              <a:rPr lang="fr-FR" dirty="0">
                <a:solidFill>
                  <a:schemeClr val="tx1"/>
                </a:solidFill>
                <a:latin typeface="Futura Medium" panose="020B0602020204020303" pitchFamily="34" charset="-79"/>
                <a:cs typeface="Futura Medium" panose="020B0602020204020303" pitchFamily="34" charset="-79"/>
                <a:sym typeface="Wingdings" pitchFamily="2" charset="2"/>
              </a:rPr>
              <a:t> </a:t>
            </a:r>
            <a:r>
              <a:rPr lang="fr-FR" b="1" dirty="0">
                <a:solidFill>
                  <a:srgbClr val="A91E4F"/>
                </a:solidFill>
                <a:latin typeface="Futura Medium" panose="020B0602020204020303" pitchFamily="34" charset="-79"/>
                <a:cs typeface="Futura Medium" panose="020B0602020204020303" pitchFamily="34" charset="-79"/>
                <a:sym typeface="Wingdings" pitchFamily="2" charset="2"/>
              </a:rPr>
              <a:t>Bandeau 2025 : paratexte sanctionné</a:t>
            </a:r>
            <a:endParaRPr lang="fr-FR" b="1" dirty="0">
              <a:solidFill>
                <a:srgbClr val="A91E4F"/>
              </a:solidFill>
              <a:latin typeface="FUTURA MEDIUM" panose="020B0602020204020303" pitchFamily="34" charset="-79"/>
              <a:cs typeface="FUTURA MEDIUM" panose="020B0602020204020303" pitchFamily="34" charset="-79"/>
            </a:endParaRPr>
          </a:p>
        </p:txBody>
      </p:sp>
      <p:sp>
        <p:nvSpPr>
          <p:cNvPr id="12" name="Rectangle : coins arrondis 11">
            <a:extLst>
              <a:ext uri="{FF2B5EF4-FFF2-40B4-BE49-F238E27FC236}">
                <a16:creationId xmlns:a16="http://schemas.microsoft.com/office/drawing/2014/main" id="{D5E00D65-7E7F-4555-3F8E-846558735119}"/>
              </a:ext>
            </a:extLst>
          </p:cNvPr>
          <p:cNvSpPr/>
          <p:nvPr/>
        </p:nvSpPr>
        <p:spPr>
          <a:xfrm>
            <a:off x="5125212" y="4809388"/>
            <a:ext cx="6595054" cy="1816599"/>
          </a:xfrm>
          <a:prstGeom prst="roundRect">
            <a:avLst/>
          </a:prstGeom>
          <a:solidFill>
            <a:schemeClr val="bg1"/>
          </a:solidFill>
          <a:ln>
            <a:solidFill>
              <a:srgbClr val="A91E4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spcAft>
                <a:spcPts val="600"/>
              </a:spcAft>
            </a:pPr>
            <a:r>
              <a:rPr lang="fr-FR" b="1" dirty="0">
                <a:solidFill>
                  <a:srgbClr val="A91E4F"/>
                </a:solidFill>
                <a:latin typeface="Futura Condensed ExtraBold" panose="020B0602020204020303" pitchFamily="34" charset="-79"/>
                <a:cs typeface="Futura Condensed ExtraBold" panose="020B0602020204020303" pitchFamily="34" charset="-79"/>
              </a:rPr>
              <a:t>Argumentation et réponse au sujet</a:t>
            </a:r>
          </a:p>
          <a:p>
            <a:pPr algn="ctr">
              <a:lnSpc>
                <a:spcPct val="112000"/>
              </a:lnSpc>
              <a:spcAft>
                <a:spcPts val="600"/>
              </a:spcAft>
            </a:pPr>
            <a:r>
              <a:rPr lang="fr-FR" sz="1800" dirty="0">
                <a:solidFill>
                  <a:schemeClr val="tx1"/>
                </a:solidFill>
                <a:effectLst/>
                <a:latin typeface="Futura Medium" panose="020B0602020204020303" pitchFamily="34" charset="-79"/>
                <a:cs typeface="Futura Medium" panose="020B0602020204020303" pitchFamily="34" charset="-79"/>
              </a:rPr>
              <a:t>Discuter de l’EP scolaire obligatoire mais également des autres lieux d’enseignement (sections, AS…) + envisager l’EP dans sa pluralité intra période : secondaire/primaire ; disparités géographiques ; contextes d’enseignement…</a:t>
            </a:r>
          </a:p>
        </p:txBody>
      </p:sp>
      <p:pic>
        <p:nvPicPr>
          <p:cNvPr id="9218" name="Picture 2" descr="Conseil - Icônes les communications gratuites">
            <a:extLst>
              <a:ext uri="{FF2B5EF4-FFF2-40B4-BE49-F238E27FC236}">
                <a16:creationId xmlns:a16="http://schemas.microsoft.com/office/drawing/2014/main" id="{99ECF2C7-6BA2-943A-D237-6532428CDA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9260" y="5034313"/>
            <a:ext cx="1366746" cy="1366746"/>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 coins arrondis 10">
            <a:extLst>
              <a:ext uri="{FF2B5EF4-FFF2-40B4-BE49-F238E27FC236}">
                <a16:creationId xmlns:a16="http://schemas.microsoft.com/office/drawing/2014/main" id="{795499E9-8559-7DA7-8A3F-6DD20AA4F572}"/>
              </a:ext>
            </a:extLst>
          </p:cNvPr>
          <p:cNvSpPr/>
          <p:nvPr/>
        </p:nvSpPr>
        <p:spPr>
          <a:xfrm>
            <a:off x="162060" y="4887747"/>
            <a:ext cx="3727360" cy="1659879"/>
          </a:xfrm>
          <a:prstGeom prst="roundRect">
            <a:avLst/>
          </a:prstGeom>
          <a:solidFill>
            <a:schemeClr val="bg1"/>
          </a:solidFill>
          <a:ln>
            <a:solidFill>
              <a:srgbClr val="A91E4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2000"/>
              </a:lnSpc>
              <a:spcAft>
                <a:spcPts val="600"/>
              </a:spcAft>
            </a:pPr>
            <a:r>
              <a:rPr lang="fr-FR" b="1" dirty="0">
                <a:solidFill>
                  <a:srgbClr val="A91E4F"/>
                </a:solidFill>
                <a:latin typeface="Futura Condensed ExtraBold" panose="020B0602020204020303" pitchFamily="34" charset="-79"/>
                <a:cs typeface="Futura Condensed ExtraBold" panose="020B0602020204020303" pitchFamily="34" charset="-79"/>
              </a:rPr>
              <a:t>Analyse et argumentation</a:t>
            </a:r>
          </a:p>
          <a:p>
            <a:pPr algn="ctr">
              <a:lnSpc>
                <a:spcPct val="112000"/>
              </a:lnSpc>
              <a:spcAft>
                <a:spcPts val="600"/>
              </a:spcAft>
            </a:pPr>
            <a:r>
              <a:rPr lang="fr-FR" sz="1800" dirty="0">
                <a:solidFill>
                  <a:schemeClr val="tx1"/>
                </a:solidFill>
                <a:effectLst/>
                <a:latin typeface="Futura Medium" panose="020B0602020204020303" pitchFamily="34" charset="-79"/>
                <a:cs typeface="Futura Medium" panose="020B0602020204020303" pitchFamily="34" charset="-79"/>
              </a:rPr>
              <a:t>Identifier </a:t>
            </a:r>
            <a:r>
              <a:rPr lang="fr-FR" sz="1800" dirty="0">
                <a:solidFill>
                  <a:srgbClr val="A91E4F"/>
                </a:solidFill>
                <a:effectLst/>
                <a:latin typeface="Futura Medium" panose="020B0602020204020303" pitchFamily="34" charset="-79"/>
                <a:cs typeface="Futura Medium" panose="020B0602020204020303" pitchFamily="34" charset="-79"/>
              </a:rPr>
              <a:t>des indicateurs précisés </a:t>
            </a:r>
            <a:r>
              <a:rPr lang="fr-FR" sz="1800" dirty="0">
                <a:solidFill>
                  <a:schemeClr val="tx1"/>
                </a:solidFill>
                <a:effectLst/>
                <a:latin typeface="Futura Medium" panose="020B0602020204020303" pitchFamily="34" charset="-79"/>
                <a:cs typeface="Futura Medium" panose="020B0602020204020303" pitchFamily="34" charset="-79"/>
              </a:rPr>
              <a:t>et </a:t>
            </a:r>
            <a:r>
              <a:rPr lang="fr-FR" sz="1800" dirty="0">
                <a:solidFill>
                  <a:srgbClr val="A91E4F"/>
                </a:solidFill>
                <a:effectLst/>
                <a:latin typeface="Futura Medium" panose="020B0602020204020303" pitchFamily="34" charset="-79"/>
                <a:cs typeface="Futura Medium" panose="020B0602020204020303" pitchFamily="34" charset="-79"/>
              </a:rPr>
              <a:t>justifiés</a:t>
            </a:r>
            <a:r>
              <a:rPr lang="fr-FR" sz="1800" dirty="0">
                <a:solidFill>
                  <a:schemeClr val="tx1"/>
                </a:solidFill>
                <a:effectLst/>
                <a:latin typeface="Futura Medium" panose="020B0602020204020303" pitchFamily="34" charset="-79"/>
                <a:cs typeface="Futura Medium" panose="020B0602020204020303" pitchFamily="34" charset="-79"/>
              </a:rPr>
              <a:t>, </a:t>
            </a:r>
            <a:r>
              <a:rPr lang="fr-FR" sz="1800" dirty="0">
                <a:solidFill>
                  <a:srgbClr val="A91E4F"/>
                </a:solidFill>
                <a:effectLst/>
                <a:latin typeface="Futura Medium" panose="020B0602020204020303" pitchFamily="34" charset="-79"/>
                <a:cs typeface="Futura Medium" panose="020B0602020204020303" pitchFamily="34" charset="-79"/>
              </a:rPr>
              <a:t>récurrents</a:t>
            </a:r>
            <a:r>
              <a:rPr lang="fr-FR" sz="1800" dirty="0">
                <a:solidFill>
                  <a:schemeClr val="tx1"/>
                </a:solidFill>
                <a:effectLst/>
                <a:latin typeface="Futura Medium" panose="020B0602020204020303" pitchFamily="34" charset="-79"/>
                <a:cs typeface="Futura Medium" panose="020B0602020204020303" pitchFamily="34" charset="-79"/>
              </a:rPr>
              <a:t> dans chacune des parties</a:t>
            </a:r>
          </a:p>
        </p:txBody>
      </p:sp>
    </p:spTree>
    <p:extLst>
      <p:ext uri="{BB962C8B-B14F-4D97-AF65-F5344CB8AC3E}">
        <p14:creationId xmlns:p14="http://schemas.microsoft.com/office/powerpoint/2010/main" val="33641115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TextShape 2"/>
          <p:cNvSpPr txBox="1"/>
          <p:nvPr/>
        </p:nvSpPr>
        <p:spPr>
          <a:xfrm>
            <a:off x="-1" y="4881421"/>
            <a:ext cx="12192000" cy="1656000"/>
          </a:xfrm>
          <a:prstGeom prst="rect">
            <a:avLst/>
          </a:prstGeom>
          <a:solidFill>
            <a:srgbClr val="A91E4F">
              <a:alpha val="9804"/>
            </a:srgbClr>
          </a:solidFill>
          <a:ln w="0">
            <a:noFill/>
          </a:ln>
        </p:spPr>
        <p:txBody>
          <a:bodyPr>
            <a:normAutofit/>
          </a:bodyPr>
          <a:lstStyle/>
          <a:p>
            <a:pPr algn="ctr">
              <a:lnSpc>
                <a:spcPct val="110000"/>
              </a:lnSpc>
              <a:tabLst>
                <a:tab pos="0" algn="l"/>
              </a:tabLst>
            </a:pPr>
            <a:r>
              <a:rPr lang="fr-FR" sz="3000" b="1" u="sng" strike="noStrike" spc="-1" dirty="0">
                <a:solidFill>
                  <a:srgbClr val="000000"/>
                </a:solidFill>
                <a:uFillTx/>
                <a:latin typeface="FUTURA MEDIUM" panose="020B0602020204020303" pitchFamily="34" charset="-79"/>
                <a:cs typeface="FUTURA MEDIUM" panose="020B0602020204020303" pitchFamily="34" charset="-79"/>
              </a:rPr>
              <a:t>Sujet 1-TD n°2/3</a:t>
            </a:r>
            <a:r>
              <a:rPr lang="fr-FR" sz="3000" b="1" strike="noStrike" spc="-1" dirty="0">
                <a:solidFill>
                  <a:srgbClr val="000000"/>
                </a:solidFill>
                <a:uFillTx/>
                <a:latin typeface="FUTURA MEDIUM" panose="020B0602020204020303" pitchFamily="34" charset="-79"/>
                <a:cs typeface="FUTURA MEDIUM" panose="020B0602020204020303" pitchFamily="34" charset="-79"/>
              </a:rPr>
              <a:t> : </a:t>
            </a:r>
            <a:r>
              <a:rPr lang="fr-FR" sz="3000" b="0" i="1" dirty="0">
                <a:solidFill>
                  <a:srgbClr val="000000"/>
                </a:solidFill>
                <a:effectLst/>
                <a:latin typeface="Futura Medium" panose="020B0602020204020303" pitchFamily="34" charset="-79"/>
                <a:cs typeface="Futura Medium" panose="020B0602020204020303" pitchFamily="34" charset="-79"/>
              </a:rPr>
              <a:t>Vous montrerez que, depuis la fin du 20</a:t>
            </a:r>
            <a:r>
              <a:rPr lang="fr-FR" sz="3000" b="0" i="1" baseline="30000" dirty="0">
                <a:solidFill>
                  <a:srgbClr val="000000"/>
                </a:solidFill>
                <a:effectLst/>
                <a:latin typeface="Futura Medium" panose="020B0602020204020303" pitchFamily="34" charset="-79"/>
                <a:cs typeface="Futura Medium" panose="020B0602020204020303" pitchFamily="34" charset="-79"/>
              </a:rPr>
              <a:t>e</a:t>
            </a:r>
            <a:r>
              <a:rPr lang="fr-FR" sz="3000" b="0" i="1" dirty="0">
                <a:solidFill>
                  <a:srgbClr val="000000"/>
                </a:solidFill>
                <a:effectLst/>
                <a:latin typeface="Futura Medium" panose="020B0602020204020303" pitchFamily="34" charset="-79"/>
                <a:cs typeface="Futura Medium" panose="020B0602020204020303" pitchFamily="34" charset="-79"/>
              </a:rPr>
              <a:t>,  l’EPS s’est positionnée à l’interface de différentes influences?</a:t>
            </a:r>
            <a:endParaRPr lang="fr-FR" sz="3000" i="1" dirty="0">
              <a:solidFill>
                <a:schemeClr val="accent1">
                  <a:lumMod val="50000"/>
                </a:schemeClr>
              </a:solidFill>
              <a:effectLst/>
              <a:latin typeface="Futura Medium" panose="020B0602020204020303" pitchFamily="34" charset="-79"/>
              <a:ea typeface="Calibri" panose="020F0502020204030204" pitchFamily="34" charset="0"/>
              <a:cs typeface="Futura Medium" panose="020B0602020204020303" pitchFamily="34" charset="-79"/>
            </a:endParaRPr>
          </a:p>
        </p:txBody>
      </p:sp>
      <p:sp>
        <p:nvSpPr>
          <p:cNvPr id="2" name="Rectangle 1">
            <a:extLst>
              <a:ext uri="{FF2B5EF4-FFF2-40B4-BE49-F238E27FC236}">
                <a16:creationId xmlns:a16="http://schemas.microsoft.com/office/drawing/2014/main" id="{F784D090-1742-99F7-091A-11C492AA7222}"/>
              </a:ext>
            </a:extLst>
          </p:cNvPr>
          <p:cNvSpPr/>
          <p:nvPr/>
        </p:nvSpPr>
        <p:spPr>
          <a:xfrm>
            <a:off x="-200628" y="293777"/>
            <a:ext cx="12593255" cy="684000"/>
          </a:xfrm>
          <a:prstGeom prst="rect">
            <a:avLst/>
          </a:prstGeom>
          <a:solidFill>
            <a:srgbClr val="A91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strike="noStrike" spc="-1" dirty="0">
                <a:solidFill>
                  <a:schemeClr val="bg1"/>
                </a:solidFill>
                <a:latin typeface="Futura Condensed ExtraBold" panose="020B0602020204020303" pitchFamily="34" charset="-79"/>
                <a:cs typeface="Futura Condensed ExtraBold" panose="020B0602020204020303" pitchFamily="34" charset="-79"/>
              </a:rPr>
              <a:t>Pour la semaine prochaine…</a:t>
            </a:r>
            <a:endParaRPr lang="fr-FR" sz="4000" b="1" dirty="0">
              <a:solidFill>
                <a:schemeClr val="bg1"/>
              </a:solidFill>
              <a:latin typeface="Futura Condensed ExtraBold" panose="020B0602020204020303" pitchFamily="34" charset="-79"/>
              <a:cs typeface="Futura Condensed ExtraBold" panose="020B0602020204020303" pitchFamily="34" charset="-79"/>
            </a:endParaRPr>
          </a:p>
        </p:txBody>
      </p:sp>
      <p:sp>
        <p:nvSpPr>
          <p:cNvPr id="4" name="ZoneTexte 3">
            <a:extLst>
              <a:ext uri="{FF2B5EF4-FFF2-40B4-BE49-F238E27FC236}">
                <a16:creationId xmlns:a16="http://schemas.microsoft.com/office/drawing/2014/main" id="{5BE78957-28BD-9084-9DED-49CA388917DE}"/>
              </a:ext>
            </a:extLst>
          </p:cNvPr>
          <p:cNvSpPr txBox="1"/>
          <p:nvPr/>
        </p:nvSpPr>
        <p:spPr>
          <a:xfrm>
            <a:off x="4258702" y="1303602"/>
            <a:ext cx="7567538" cy="3140155"/>
          </a:xfrm>
          <a:prstGeom prst="rect">
            <a:avLst/>
          </a:prstGeom>
          <a:noFill/>
        </p:spPr>
        <p:txBody>
          <a:bodyPr wrap="square">
            <a:spAutoFit/>
          </a:bodyPr>
          <a:lstStyle/>
          <a:p>
            <a:pPr marL="285750" indent="-285750" rtl="0" fontAlgn="base">
              <a:lnSpc>
                <a:spcPct val="110000"/>
              </a:lnSpc>
              <a:spcAft>
                <a:spcPts val="600"/>
              </a:spcAft>
              <a:buFont typeface="Arial" panose="020B0604020202020204" pitchFamily="34" charset="0"/>
              <a:buChar char="•"/>
            </a:pPr>
            <a:r>
              <a:rPr lang="fr-FR" sz="2400" spc="-1" dirty="0">
                <a:solidFill>
                  <a:srgbClr val="000000"/>
                </a:solidFill>
                <a:latin typeface="Futura Medium" panose="020B0602020204020303" pitchFamily="34" charset="-79"/>
                <a:cs typeface="Futura Medium" panose="020B0602020204020303" pitchFamily="34" charset="-79"/>
              </a:rPr>
              <a:t>Préparer le TD n°2</a:t>
            </a:r>
          </a:p>
          <a:p>
            <a:pPr marL="285750" indent="-285750" rtl="0" fontAlgn="base">
              <a:lnSpc>
                <a:spcPct val="110000"/>
              </a:lnSpc>
              <a:spcAft>
                <a:spcPts val="600"/>
              </a:spcAft>
              <a:buFont typeface="Arial" panose="020B0604020202020204" pitchFamily="34" charset="0"/>
              <a:buChar char="•"/>
            </a:pPr>
            <a:r>
              <a:rPr lang="fr-FR" sz="2400" b="0" strike="noStrike" spc="-1" dirty="0">
                <a:solidFill>
                  <a:srgbClr val="000000"/>
                </a:solidFill>
                <a:latin typeface="Futura Medium" panose="020B0602020204020303" pitchFamily="34" charset="-79"/>
                <a:cs typeface="Futura Medium" panose="020B0602020204020303" pitchFamily="34" charset="-79"/>
              </a:rPr>
              <a:t>Travail individuel ou collectif</a:t>
            </a:r>
            <a:endParaRPr lang="fr-FR" sz="2400" spc="-1" dirty="0">
              <a:solidFill>
                <a:srgbClr val="000000"/>
              </a:solidFill>
              <a:latin typeface="Futura Medium" panose="020B0602020204020303" pitchFamily="34" charset="-79"/>
              <a:cs typeface="Futura Medium" panose="020B0602020204020303" pitchFamily="34" charset="-79"/>
            </a:endParaRPr>
          </a:p>
          <a:p>
            <a:pPr marL="285750" indent="-285750" rtl="0" fontAlgn="base">
              <a:lnSpc>
                <a:spcPct val="110000"/>
              </a:lnSpc>
              <a:spcAft>
                <a:spcPts val="600"/>
              </a:spcAft>
              <a:buFont typeface="Arial" panose="020B0604020202020204" pitchFamily="34" charset="0"/>
              <a:buChar char="•"/>
            </a:pPr>
            <a:r>
              <a:rPr lang="fr-FR" sz="2400" b="0" strike="noStrike" spc="-1" dirty="0">
                <a:solidFill>
                  <a:srgbClr val="000000"/>
                </a:solidFill>
                <a:latin typeface="Futura Medium" panose="020B0602020204020303" pitchFamily="34" charset="-79"/>
                <a:cs typeface="Futura Medium" panose="020B0602020204020303" pitchFamily="34" charset="-79"/>
              </a:rPr>
              <a:t>Mais </a:t>
            </a:r>
            <a:r>
              <a:rPr lang="fr-FR" sz="2400" b="0" u="sng" strike="noStrike" spc="-1" dirty="0">
                <a:solidFill>
                  <a:srgbClr val="000000"/>
                </a:solidFill>
                <a:latin typeface="Futura Medium" panose="020B0602020204020303" pitchFamily="34" charset="-79"/>
                <a:cs typeface="Futura Medium" panose="020B0602020204020303" pitchFamily="34" charset="-79"/>
              </a:rPr>
              <a:t>tout le monde</a:t>
            </a:r>
            <a:r>
              <a:rPr lang="fr-FR" sz="2400" b="0" strike="noStrike" spc="-1" dirty="0">
                <a:solidFill>
                  <a:srgbClr val="000000"/>
                </a:solidFill>
                <a:latin typeface="Futura Medium" panose="020B0602020204020303" pitchFamily="34" charset="-79"/>
                <a:cs typeface="Futura Medium" panose="020B0602020204020303" pitchFamily="34" charset="-79"/>
              </a:rPr>
              <a:t> doit venir avec des éléments à présenter : </a:t>
            </a:r>
            <a:r>
              <a:rPr lang="fr-FR" sz="2400" b="1" i="1" strike="noStrike" spc="-1" dirty="0">
                <a:solidFill>
                  <a:srgbClr val="A91E4F"/>
                </a:solidFill>
                <a:latin typeface="Futura Medium" panose="020B0602020204020303" pitchFamily="34" charset="-79"/>
                <a:cs typeface="Futura Medium" panose="020B0602020204020303" pitchFamily="34" charset="-79"/>
              </a:rPr>
              <a:t>conditionne l’accès au TD</a:t>
            </a:r>
          </a:p>
          <a:p>
            <a:pPr marL="285750" indent="-285750" rtl="0" fontAlgn="base">
              <a:lnSpc>
                <a:spcPct val="110000"/>
              </a:lnSpc>
              <a:spcAft>
                <a:spcPts val="600"/>
              </a:spcAft>
              <a:buFont typeface="Arial" panose="020B0604020202020204" pitchFamily="34" charset="0"/>
              <a:buChar char="•"/>
            </a:pPr>
            <a:r>
              <a:rPr lang="fr-FR" sz="2400" b="0" strike="noStrike" spc="-1" dirty="0">
                <a:solidFill>
                  <a:srgbClr val="000000"/>
                </a:solidFill>
                <a:latin typeface="Futura Medium" panose="020B0602020204020303" pitchFamily="34" charset="-79"/>
                <a:cs typeface="Futura Medium" panose="020B0602020204020303" pitchFamily="34" charset="-79"/>
              </a:rPr>
              <a:t>Analyse du sujet, travail préparatoire à l’intro : </a:t>
            </a:r>
            <a:r>
              <a:rPr lang="fr-FR" sz="2400" b="0" i="1" strike="noStrike" spc="-1" dirty="0">
                <a:solidFill>
                  <a:srgbClr val="000000"/>
                </a:solidFill>
                <a:latin typeface="Futura Medium" panose="020B0602020204020303" pitchFamily="34" charset="-79"/>
                <a:cs typeface="Futura Medium" panose="020B0602020204020303" pitchFamily="34" charset="-79"/>
              </a:rPr>
              <a:t>termes clé, définitions, mises en tension, questionnements, piste de problématique…</a:t>
            </a:r>
            <a:endParaRPr lang="en-US" sz="2400" b="1" i="1" strike="noStrike" spc="-1" dirty="0">
              <a:solidFill>
                <a:srgbClr val="A91E4F"/>
              </a:solidFill>
              <a:latin typeface="FUTURA MEDIUM" panose="020B0602020204020303" pitchFamily="34" charset="-79"/>
              <a:cs typeface="FUTURA MEDIUM" panose="020B0602020204020303" pitchFamily="34" charset="-79"/>
            </a:endParaRPr>
          </a:p>
        </p:txBody>
      </p:sp>
      <p:pic>
        <p:nvPicPr>
          <p:cNvPr id="6146" name="Picture 2" descr="Devoirs - Icônes éducation gratuites">
            <a:extLst>
              <a:ext uri="{FF2B5EF4-FFF2-40B4-BE49-F238E27FC236}">
                <a16:creationId xmlns:a16="http://schemas.microsoft.com/office/drawing/2014/main" id="{54403FB8-72EF-9D48-E746-CBD54CBE42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76495" y="723354"/>
            <a:ext cx="1470830" cy="14708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lèche vers la droite 9">
            <a:extLst>
              <a:ext uri="{FF2B5EF4-FFF2-40B4-BE49-F238E27FC236}">
                <a16:creationId xmlns:a16="http://schemas.microsoft.com/office/drawing/2014/main" id="{98E67809-ECA4-68F0-21D0-05D2C4D09E02}"/>
              </a:ext>
            </a:extLst>
          </p:cNvPr>
          <p:cNvSpPr/>
          <p:nvPr/>
        </p:nvSpPr>
        <p:spPr>
          <a:xfrm>
            <a:off x="0" y="4109272"/>
            <a:ext cx="6189697" cy="425796"/>
          </a:xfrm>
          <a:prstGeom prst="rightArrow">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Flèche vers la droite 3">
            <a:extLst>
              <a:ext uri="{FF2B5EF4-FFF2-40B4-BE49-F238E27FC236}">
                <a16:creationId xmlns:a16="http://schemas.microsoft.com/office/drawing/2014/main" id="{1B3B3CF9-1F84-7170-4A79-5FF571307211}"/>
              </a:ext>
            </a:extLst>
          </p:cNvPr>
          <p:cNvSpPr/>
          <p:nvPr/>
        </p:nvSpPr>
        <p:spPr>
          <a:xfrm>
            <a:off x="0" y="1426464"/>
            <a:ext cx="3121152" cy="677672"/>
          </a:xfrm>
          <a:prstGeom prst="rightArrow">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Rectangle 2">
            <a:extLst>
              <a:ext uri="{FF2B5EF4-FFF2-40B4-BE49-F238E27FC236}">
                <a16:creationId xmlns:a16="http://schemas.microsoft.com/office/drawing/2014/main" id="{1CA32DAB-CC33-0E5C-220E-3F9612A37647}"/>
              </a:ext>
            </a:extLst>
          </p:cNvPr>
          <p:cNvSpPr/>
          <p:nvPr/>
        </p:nvSpPr>
        <p:spPr>
          <a:xfrm>
            <a:off x="-200628" y="212794"/>
            <a:ext cx="12593255" cy="66108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strike="noStrike" cap="small" spc="-1" dirty="0">
                <a:solidFill>
                  <a:srgbClr val="44546A"/>
                </a:solidFill>
                <a:latin typeface="Futura Condensed ExtraBold" panose="020B0602020204020303" pitchFamily="34" charset="-79"/>
                <a:cs typeface="Futura Condensed ExtraBold" panose="020B0602020204020303" pitchFamily="34" charset="-79"/>
              </a:rPr>
              <a:t>CAPEPS 2026 : Attentes et Analyses</a:t>
            </a:r>
            <a:endParaRPr lang="fr-FR" sz="4400" b="1" cap="small" dirty="0">
              <a:solidFill>
                <a:srgbClr val="44546A"/>
              </a:solidFill>
              <a:latin typeface="Futura Condensed ExtraBold" panose="020B0602020204020303" pitchFamily="34" charset="-79"/>
              <a:cs typeface="Futura Condensed ExtraBold" panose="020B0602020204020303" pitchFamily="34" charset="-79"/>
            </a:endParaRPr>
          </a:p>
        </p:txBody>
      </p:sp>
      <p:pic>
        <p:nvPicPr>
          <p:cNvPr id="1026" name="Picture 2" descr="Évaluation - Icônes fichiers et dossiers gratuites">
            <a:extLst>
              <a:ext uri="{FF2B5EF4-FFF2-40B4-BE49-F238E27FC236}">
                <a16:creationId xmlns:a16="http://schemas.microsoft.com/office/drawing/2014/main" id="{A07AB7FD-46AD-77D9-2DEC-5F53D4BDE9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376187">
            <a:off x="438912" y="1039368"/>
            <a:ext cx="2470912" cy="2470912"/>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A0CE622B-4F36-0F14-8E0C-0D84A63C6CED}"/>
              </a:ext>
            </a:extLst>
          </p:cNvPr>
          <p:cNvSpPr txBox="1"/>
          <p:nvPr/>
        </p:nvSpPr>
        <p:spPr>
          <a:xfrm>
            <a:off x="3230880" y="1472912"/>
            <a:ext cx="4765792" cy="646331"/>
          </a:xfrm>
          <a:prstGeom prst="rect">
            <a:avLst/>
          </a:prstGeom>
          <a:noFill/>
        </p:spPr>
        <p:txBody>
          <a:bodyPr wrap="none" rtlCol="0">
            <a:spAutoFit/>
          </a:bodyPr>
          <a:lstStyle/>
          <a:p>
            <a:r>
              <a:rPr lang="fr-FR" sz="3600" b="1" dirty="0">
                <a:latin typeface="Futura Condensed ExtraBold" panose="020B0602020204020303" pitchFamily="34" charset="-79"/>
                <a:cs typeface="Futura Condensed ExtraBold" panose="020B0602020204020303" pitchFamily="34" charset="-79"/>
              </a:rPr>
              <a:t>L’évaluation en Écrit 1</a:t>
            </a:r>
          </a:p>
        </p:txBody>
      </p:sp>
      <p:sp>
        <p:nvSpPr>
          <p:cNvPr id="6" name="Bulle rectangulaire à coins arrondis 5">
            <a:extLst>
              <a:ext uri="{FF2B5EF4-FFF2-40B4-BE49-F238E27FC236}">
                <a16:creationId xmlns:a16="http://schemas.microsoft.com/office/drawing/2014/main" id="{F26FFE63-7874-7437-BB07-E09A8A5EC047}"/>
              </a:ext>
            </a:extLst>
          </p:cNvPr>
          <p:cNvSpPr/>
          <p:nvPr/>
        </p:nvSpPr>
        <p:spPr>
          <a:xfrm>
            <a:off x="3414344" y="2401824"/>
            <a:ext cx="8594776" cy="954107"/>
          </a:xfrm>
          <a:prstGeom prst="wedgeRoundRectCallout">
            <a:avLst>
              <a:gd name="adj1" fmla="val -23502"/>
              <a:gd name="adj2" fmla="val -78451"/>
              <a:gd name="adj3" fmla="val 16667"/>
            </a:avLst>
          </a:prstGeom>
          <a:solidFill>
            <a:schemeClr val="bg1"/>
          </a:solidFill>
          <a:ln w="19050">
            <a:solidFill>
              <a:srgbClr val="44546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fr-FR" sz="2600" dirty="0">
                <a:solidFill>
                  <a:schemeClr val="tx1"/>
                </a:solidFill>
                <a:latin typeface="Futura Medium" panose="020B0602020204020303" pitchFamily="34" charset="-79"/>
                <a:cs typeface="Futura Medium" panose="020B0602020204020303" pitchFamily="34" charset="-79"/>
              </a:rPr>
              <a:t>Analyser le bandeau en E1 et son fonctionnement</a:t>
            </a:r>
          </a:p>
          <a:p>
            <a:pPr algn="ctr"/>
            <a:r>
              <a:rPr lang="fr-FR" sz="2400" i="1" dirty="0">
                <a:solidFill>
                  <a:schemeClr val="tx1"/>
                </a:solidFill>
                <a:latin typeface="Futura Medium" panose="020B0602020204020303" pitchFamily="34" charset="-79"/>
                <a:cs typeface="Futura Medium" panose="020B0602020204020303" pitchFamily="34" charset="-79"/>
              </a:rPr>
              <a:t>Repérer et comprendre les attentes</a:t>
            </a:r>
          </a:p>
        </p:txBody>
      </p:sp>
      <p:pic>
        <p:nvPicPr>
          <p:cNvPr id="8" name="Image 7">
            <a:extLst>
              <a:ext uri="{FF2B5EF4-FFF2-40B4-BE49-F238E27FC236}">
                <a16:creationId xmlns:a16="http://schemas.microsoft.com/office/drawing/2014/main" id="{2D457863-2AD8-C2CD-3626-F88D439C945B}"/>
              </a:ext>
            </a:extLst>
          </p:cNvPr>
          <p:cNvPicPr>
            <a:picLocks noChangeAspect="1"/>
          </p:cNvPicPr>
          <p:nvPr/>
        </p:nvPicPr>
        <p:blipFill rotWithShape="1">
          <a:blip r:embed="rId3">
            <a:extLst>
              <a:ext uri="{28A0092B-C50C-407E-A947-70E740481C1C}">
                <a14:useLocalDpi xmlns:a14="http://schemas.microsoft.com/office/drawing/2010/main" val="0"/>
              </a:ext>
            </a:extLst>
          </a:blip>
          <a:srcRect l="4705" t="12432" r="4627" b="7212"/>
          <a:stretch/>
        </p:blipFill>
        <p:spPr>
          <a:xfrm>
            <a:off x="1295671" y="3814769"/>
            <a:ext cx="4193585" cy="2626432"/>
          </a:xfrm>
          <a:prstGeom prst="rect">
            <a:avLst/>
          </a:prstGeom>
          <a:solidFill>
            <a:schemeClr val="bg1"/>
          </a:solidFill>
          <a:ln>
            <a:solidFill>
              <a:schemeClr val="tx1"/>
            </a:solidFill>
          </a:ln>
        </p:spPr>
      </p:pic>
      <p:sp>
        <p:nvSpPr>
          <p:cNvPr id="9" name="ZoneTexte 8">
            <a:extLst>
              <a:ext uri="{FF2B5EF4-FFF2-40B4-BE49-F238E27FC236}">
                <a16:creationId xmlns:a16="http://schemas.microsoft.com/office/drawing/2014/main" id="{53ACF66C-4CDC-75E5-13FE-73436B77DB98}"/>
              </a:ext>
            </a:extLst>
          </p:cNvPr>
          <p:cNvSpPr txBox="1"/>
          <p:nvPr/>
        </p:nvSpPr>
        <p:spPr>
          <a:xfrm>
            <a:off x="6238465" y="4074436"/>
            <a:ext cx="5558048" cy="2131481"/>
          </a:xfrm>
          <a:prstGeom prst="rect">
            <a:avLst/>
          </a:prstGeom>
          <a:noFill/>
        </p:spPr>
        <p:txBody>
          <a:bodyPr wrap="square" rtlCol="0">
            <a:spAutoFit/>
          </a:bodyPr>
          <a:lstStyle/>
          <a:p>
            <a:pPr>
              <a:lnSpc>
                <a:spcPct val="110000"/>
              </a:lnSpc>
              <a:spcAft>
                <a:spcPts val="1200"/>
              </a:spcAft>
            </a:pPr>
            <a:r>
              <a:rPr lang="fr-FR" sz="2600" b="1" i="1" dirty="0">
                <a:latin typeface="Futura Medium" panose="020B0602020204020303" pitchFamily="34" charset="-79"/>
                <a:cs typeface="Futura Medium" panose="020B0602020204020303" pitchFamily="34" charset="-79"/>
              </a:rPr>
              <a:t>Comprendre</a:t>
            </a:r>
            <a:r>
              <a:rPr lang="fr-FR" sz="2600" i="1" dirty="0">
                <a:latin typeface="Futura Medium" panose="020B0602020204020303" pitchFamily="34" charset="-79"/>
                <a:cs typeface="Futura Medium" panose="020B0602020204020303" pitchFamily="34" charset="-79"/>
              </a:rPr>
              <a:t> le bandeau</a:t>
            </a:r>
          </a:p>
          <a:p>
            <a:pPr>
              <a:lnSpc>
                <a:spcPct val="110000"/>
              </a:lnSpc>
              <a:spcAft>
                <a:spcPts val="1200"/>
              </a:spcAft>
            </a:pPr>
            <a:r>
              <a:rPr lang="fr-FR" sz="2600" i="1" dirty="0">
                <a:latin typeface="Futura Medium" panose="020B0602020204020303" pitchFamily="34" charset="-79"/>
                <a:cs typeface="Futura Medium" panose="020B0602020204020303" pitchFamily="34" charset="-79"/>
              </a:rPr>
              <a:t>     = </a:t>
            </a:r>
            <a:r>
              <a:rPr lang="fr-FR" sz="2600" b="1" i="1" dirty="0">
                <a:latin typeface="Futura Medium" panose="020B0602020204020303" pitchFamily="34" charset="-79"/>
                <a:cs typeface="Futura Medium" panose="020B0602020204020303" pitchFamily="34" charset="-79"/>
              </a:rPr>
              <a:t>Comprendre</a:t>
            </a:r>
            <a:r>
              <a:rPr lang="fr-FR" sz="2600" i="1" dirty="0">
                <a:latin typeface="Futura Medium" panose="020B0602020204020303" pitchFamily="34" charset="-79"/>
                <a:cs typeface="Futura Medium" panose="020B0602020204020303" pitchFamily="34" charset="-79"/>
              </a:rPr>
              <a:t> les règles du jeu</a:t>
            </a:r>
          </a:p>
          <a:p>
            <a:pPr>
              <a:lnSpc>
                <a:spcPct val="110000"/>
              </a:lnSpc>
              <a:spcAft>
                <a:spcPts val="1200"/>
              </a:spcAft>
            </a:pPr>
            <a:r>
              <a:rPr lang="fr-FR" sz="2600" i="1" dirty="0">
                <a:latin typeface="Futura Medium" panose="020B0602020204020303" pitchFamily="34" charset="-79"/>
                <a:cs typeface="Futura Medium" panose="020B0602020204020303" pitchFamily="34" charset="-79"/>
              </a:rPr>
              <a:t>          = Augmenter ses chances de </a:t>
            </a:r>
            <a:r>
              <a:rPr lang="fr-FR" sz="2600" b="1" i="1" dirty="0">
                <a:latin typeface="Futura Medium" panose="020B0602020204020303" pitchFamily="34" charset="-79"/>
                <a:cs typeface="Futura Medium" panose="020B0602020204020303" pitchFamily="34" charset="-79"/>
              </a:rPr>
              <a:t>gagner</a:t>
            </a:r>
            <a:r>
              <a:rPr lang="fr-FR" sz="2600" i="1" dirty="0">
                <a:latin typeface="Futura Medium" panose="020B0602020204020303" pitchFamily="34" charset="-79"/>
                <a:cs typeface="Futura Medium" panose="020B0602020204020303" pitchFamily="34" charset="-79"/>
              </a:rPr>
              <a:t> la partie !</a:t>
            </a:r>
          </a:p>
        </p:txBody>
      </p:sp>
      <p:pic>
        <p:nvPicPr>
          <p:cNvPr id="1030" name="Picture 6" descr="Dice Clip Art PNG, Vector, PSD, and Clipart With Transparent Background for  Free Download | Pngtree">
            <a:extLst>
              <a:ext uri="{FF2B5EF4-FFF2-40B4-BE49-F238E27FC236}">
                <a16:creationId xmlns:a16="http://schemas.microsoft.com/office/drawing/2014/main" id="{2F654333-7E74-4E65-0A75-AF9D2E1CC6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2777" y="4875790"/>
            <a:ext cx="1878838" cy="1853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4801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6C2954A3-8EE5-279A-841C-226A258CB08E}"/>
              </a:ext>
            </a:extLst>
          </p:cNvPr>
          <p:cNvPicPr>
            <a:picLocks noChangeAspect="1"/>
          </p:cNvPicPr>
          <p:nvPr/>
        </p:nvPicPr>
        <p:blipFill>
          <a:blip r:embed="rId3"/>
          <a:stretch>
            <a:fillRect/>
          </a:stretch>
        </p:blipFill>
        <p:spPr>
          <a:xfrm>
            <a:off x="0" y="1223194"/>
            <a:ext cx="12208586" cy="5593361"/>
          </a:xfrm>
          <a:prstGeom prst="rect">
            <a:avLst/>
          </a:prstGeom>
        </p:spPr>
      </p:pic>
      <p:sp>
        <p:nvSpPr>
          <p:cNvPr id="2" name="Rectangle 1">
            <a:extLst>
              <a:ext uri="{FF2B5EF4-FFF2-40B4-BE49-F238E27FC236}">
                <a16:creationId xmlns:a16="http://schemas.microsoft.com/office/drawing/2014/main" id="{EBA5B6C5-C2BC-EC79-E920-CBE39B27795C}"/>
              </a:ext>
            </a:extLst>
          </p:cNvPr>
          <p:cNvSpPr/>
          <p:nvPr/>
        </p:nvSpPr>
        <p:spPr>
          <a:xfrm>
            <a:off x="-200628" y="212794"/>
            <a:ext cx="12593255" cy="82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800" b="1" i="1" strike="noStrike" spc="-1" dirty="0">
                <a:solidFill>
                  <a:schemeClr val="accent1">
                    <a:lumMod val="50000"/>
                  </a:schemeClr>
                </a:solidFill>
                <a:latin typeface="FUTURA MEDIUM" panose="020B0602020204020303" pitchFamily="34" charset="-79"/>
                <a:cs typeface="FUTURA MEDIUM" panose="020B0602020204020303" pitchFamily="34" charset="-79"/>
              </a:rPr>
              <a:t>Avant propos… </a:t>
            </a:r>
            <a:endParaRPr lang="fr-FR" sz="3800" b="1" i="1" dirty="0">
              <a:solidFill>
                <a:schemeClr val="accent1">
                  <a:lumMod val="50000"/>
                </a:schemeClr>
              </a:solidFill>
              <a:latin typeface="FUTURA MEDIUM" panose="020B0602020204020303" pitchFamily="34" charset="-79"/>
              <a:cs typeface="FUTURA MEDIUM" panose="020B0602020204020303" pitchFamily="34" charset="-79"/>
            </a:endParaRPr>
          </a:p>
        </p:txBody>
      </p:sp>
      <p:sp>
        <p:nvSpPr>
          <p:cNvPr id="3" name="Rectangle 2">
            <a:extLst>
              <a:ext uri="{FF2B5EF4-FFF2-40B4-BE49-F238E27FC236}">
                <a16:creationId xmlns:a16="http://schemas.microsoft.com/office/drawing/2014/main" id="{A247B446-055B-309E-A470-B7F8210487FD}"/>
              </a:ext>
            </a:extLst>
          </p:cNvPr>
          <p:cNvSpPr/>
          <p:nvPr/>
        </p:nvSpPr>
        <p:spPr>
          <a:xfrm>
            <a:off x="8952455" y="522956"/>
            <a:ext cx="2817895" cy="1218077"/>
          </a:xfrm>
          <a:prstGeom prst="rect">
            <a:avLst/>
          </a:prstGeom>
          <a:solidFill>
            <a:schemeClr val="bg1"/>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schemeClr val="tx1"/>
                </a:solidFill>
                <a:latin typeface="Futura Condensed ExtraBold" panose="020B0602020204020303" pitchFamily="34" charset="-79"/>
                <a:cs typeface="Futura Condensed ExtraBold" panose="020B0602020204020303" pitchFamily="34" charset="-79"/>
              </a:rPr>
              <a:t>Distribution des notes</a:t>
            </a:r>
          </a:p>
        </p:txBody>
      </p:sp>
      <p:sp>
        <p:nvSpPr>
          <p:cNvPr id="5" name="Ellipse 4">
            <a:extLst>
              <a:ext uri="{FF2B5EF4-FFF2-40B4-BE49-F238E27FC236}">
                <a16:creationId xmlns:a16="http://schemas.microsoft.com/office/drawing/2014/main" id="{05BB8A18-4BF5-F9F3-F12B-289BEDABA276}"/>
              </a:ext>
            </a:extLst>
          </p:cNvPr>
          <p:cNvSpPr/>
          <p:nvPr/>
        </p:nvSpPr>
        <p:spPr>
          <a:xfrm>
            <a:off x="7132321" y="3114147"/>
            <a:ext cx="419548" cy="3825433"/>
          </a:xfrm>
          <a:prstGeom prst="ellipse">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D8C40B2A-3F18-6014-422C-5C595E41070C}"/>
              </a:ext>
            </a:extLst>
          </p:cNvPr>
          <p:cNvSpPr/>
          <p:nvPr/>
        </p:nvSpPr>
        <p:spPr>
          <a:xfrm>
            <a:off x="7369189" y="3149109"/>
            <a:ext cx="2453833" cy="828000"/>
          </a:xfrm>
          <a:prstGeom prst="rect">
            <a:avLst/>
          </a:prstGeom>
          <a:solidFill>
            <a:schemeClr val="bg1"/>
          </a:solid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i="1" dirty="0">
                <a:solidFill>
                  <a:schemeClr val="tx1"/>
                </a:solidFill>
                <a:latin typeface="Futura Medium" panose="020B0602020204020303" pitchFamily="34" charset="-79"/>
                <a:cs typeface="Futura Medium" panose="020B0602020204020303" pitchFamily="34" charset="-79"/>
              </a:rPr>
              <a:t>Un cap à viser, à dépasser</a:t>
            </a:r>
          </a:p>
        </p:txBody>
      </p:sp>
      <p:sp>
        <p:nvSpPr>
          <p:cNvPr id="7" name="Rectangle 6">
            <a:extLst>
              <a:ext uri="{FF2B5EF4-FFF2-40B4-BE49-F238E27FC236}">
                <a16:creationId xmlns:a16="http://schemas.microsoft.com/office/drawing/2014/main" id="{FDB07E3F-F7D6-89B9-006B-185AE084A196}"/>
              </a:ext>
            </a:extLst>
          </p:cNvPr>
          <p:cNvSpPr/>
          <p:nvPr/>
        </p:nvSpPr>
        <p:spPr>
          <a:xfrm>
            <a:off x="939465" y="4864260"/>
            <a:ext cx="2340000" cy="756000"/>
          </a:xfrm>
          <a:prstGeom prst="rect">
            <a:avLst/>
          </a:prstGeom>
          <a:solidFill>
            <a:schemeClr val="bg1"/>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i="1" dirty="0">
                <a:solidFill>
                  <a:schemeClr val="tx1"/>
                </a:solidFill>
                <a:latin typeface="Futura Medium" panose="020B0602020204020303" pitchFamily="34" charset="-79"/>
                <a:cs typeface="Futura Medium" panose="020B0602020204020303" pitchFamily="34" charset="-79"/>
              </a:rPr>
              <a:t>Des copies </a:t>
            </a:r>
          </a:p>
          <a:p>
            <a:pPr algn="ctr"/>
            <a:r>
              <a:rPr lang="fr-FR" sz="2000" i="1" dirty="0">
                <a:solidFill>
                  <a:schemeClr val="tx1"/>
                </a:solidFill>
                <a:latin typeface="Futura Medium" panose="020B0602020204020303" pitchFamily="34" charset="-79"/>
                <a:cs typeface="Futura Medium" panose="020B0602020204020303" pitchFamily="34" charset="-79"/>
              </a:rPr>
              <a:t>« hors concours »</a:t>
            </a:r>
          </a:p>
        </p:txBody>
      </p:sp>
      <p:sp>
        <p:nvSpPr>
          <p:cNvPr id="8" name="Rectangle 7">
            <a:extLst>
              <a:ext uri="{FF2B5EF4-FFF2-40B4-BE49-F238E27FC236}">
                <a16:creationId xmlns:a16="http://schemas.microsoft.com/office/drawing/2014/main" id="{B1C09503-F918-7BA8-8C82-12DDD9FC6D48}"/>
              </a:ext>
            </a:extLst>
          </p:cNvPr>
          <p:cNvSpPr/>
          <p:nvPr/>
        </p:nvSpPr>
        <p:spPr>
          <a:xfrm>
            <a:off x="1446836" y="1258904"/>
            <a:ext cx="2544476" cy="1218078"/>
          </a:xfrm>
          <a:prstGeom prst="rect">
            <a:avLst/>
          </a:prstGeom>
          <a:solidFill>
            <a:schemeClr val="bg1"/>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i="1" dirty="0">
                <a:solidFill>
                  <a:schemeClr val="tx1"/>
                </a:solidFill>
                <a:latin typeface="Futura Medium" panose="020B0602020204020303" pitchFamily="34" charset="-79"/>
                <a:cs typeface="Futura Medium" panose="020B0602020204020303" pitchFamily="34" charset="-79"/>
              </a:rPr>
              <a:t>Le « ventre mou » = le bandeau 2</a:t>
            </a:r>
          </a:p>
        </p:txBody>
      </p:sp>
      <p:sp>
        <p:nvSpPr>
          <p:cNvPr id="10" name="ZoneTexte 9">
            <a:extLst>
              <a:ext uri="{FF2B5EF4-FFF2-40B4-BE49-F238E27FC236}">
                <a16:creationId xmlns:a16="http://schemas.microsoft.com/office/drawing/2014/main" id="{C0EC2C40-3246-CF3C-34CB-50117ABD80DB}"/>
              </a:ext>
            </a:extLst>
          </p:cNvPr>
          <p:cNvSpPr txBox="1"/>
          <p:nvPr/>
        </p:nvSpPr>
        <p:spPr>
          <a:xfrm>
            <a:off x="421650" y="353169"/>
            <a:ext cx="2560316" cy="523220"/>
          </a:xfrm>
          <a:prstGeom prst="rect">
            <a:avLst/>
          </a:prstGeom>
          <a:noFill/>
        </p:spPr>
        <p:txBody>
          <a:bodyPr wrap="none" rtlCol="0">
            <a:spAutoFit/>
          </a:bodyPr>
          <a:lstStyle/>
          <a:p>
            <a:r>
              <a:rPr lang="fr-FR" sz="2800" b="1" dirty="0">
                <a:solidFill>
                  <a:schemeClr val="tx2">
                    <a:lumMod val="75000"/>
                  </a:schemeClr>
                </a:solidFill>
                <a:latin typeface="Futura Condensed ExtraBold" panose="020B0602020204020303" pitchFamily="34" charset="-79"/>
                <a:cs typeface="Futura Condensed ExtraBold" panose="020B0602020204020303" pitchFamily="34" charset="-79"/>
              </a:rPr>
              <a:t>CAPEPS 2026</a:t>
            </a:r>
          </a:p>
        </p:txBody>
      </p:sp>
    </p:spTree>
    <p:extLst>
      <p:ext uri="{BB962C8B-B14F-4D97-AF65-F5344CB8AC3E}">
        <p14:creationId xmlns:p14="http://schemas.microsoft.com/office/powerpoint/2010/main" val="3403419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85865" y="1087628"/>
            <a:ext cx="10796270" cy="2637790"/>
          </a:xfrm>
          <a:prstGeom prst="rect">
            <a:avLst/>
          </a:prstGeom>
        </p:spPr>
        <p:txBody>
          <a:bodyPr vert="horz" wrap="square" lIns="0" tIns="12700" rIns="0" bIns="0" rtlCol="0">
            <a:spAutoFit/>
          </a:bodyPr>
          <a:lstStyle/>
          <a:p>
            <a:pPr marL="240029" indent="-227329">
              <a:lnSpc>
                <a:spcPct val="100000"/>
              </a:lnSpc>
              <a:spcBef>
                <a:spcPts val="100"/>
              </a:spcBef>
              <a:buFont typeface="Arial"/>
              <a:buChar char="•"/>
              <a:tabLst>
                <a:tab pos="240029" algn="l"/>
              </a:tabLst>
            </a:pPr>
            <a:r>
              <a:rPr sz="2400" b="1" dirty="0">
                <a:solidFill>
                  <a:srgbClr val="2F5597"/>
                </a:solidFill>
                <a:latin typeface="Century Gothic"/>
                <a:cs typeface="Century Gothic"/>
              </a:rPr>
              <a:t>Contextualisation</a:t>
            </a:r>
            <a:r>
              <a:rPr sz="2400" b="1" spc="-95" dirty="0">
                <a:solidFill>
                  <a:srgbClr val="2F5597"/>
                </a:solidFill>
                <a:latin typeface="Century Gothic"/>
                <a:cs typeface="Century Gothic"/>
              </a:rPr>
              <a:t> </a:t>
            </a:r>
            <a:r>
              <a:rPr sz="2400" dirty="0">
                <a:latin typeface="Century Gothic"/>
                <a:cs typeface="Century Gothic"/>
              </a:rPr>
              <a:t>/</a:t>
            </a:r>
            <a:r>
              <a:rPr sz="2400" spc="-85" dirty="0">
                <a:latin typeface="Century Gothic"/>
                <a:cs typeface="Century Gothic"/>
              </a:rPr>
              <a:t> </a:t>
            </a:r>
            <a:r>
              <a:rPr sz="2400" spc="-10" dirty="0">
                <a:latin typeface="Century Gothic"/>
                <a:cs typeface="Century Gothic"/>
              </a:rPr>
              <a:t>Accroche</a:t>
            </a:r>
            <a:endParaRPr sz="2400" dirty="0">
              <a:latin typeface="Century Gothic"/>
              <a:cs typeface="Century Gothic"/>
            </a:endParaRPr>
          </a:p>
          <a:p>
            <a:pPr marL="240029" marR="5080" indent="-227329">
              <a:lnSpc>
                <a:spcPct val="114199"/>
              </a:lnSpc>
              <a:spcBef>
                <a:spcPts val="2300"/>
              </a:spcBef>
              <a:buFont typeface="Arial"/>
              <a:buChar char="•"/>
              <a:tabLst>
                <a:tab pos="241300" algn="l"/>
              </a:tabLst>
            </a:pPr>
            <a:r>
              <a:rPr sz="2400" b="1" dirty="0">
                <a:solidFill>
                  <a:srgbClr val="2F5597"/>
                </a:solidFill>
                <a:latin typeface="Century Gothic"/>
                <a:cs typeface="Century Gothic"/>
              </a:rPr>
              <a:t>Analyse</a:t>
            </a:r>
            <a:r>
              <a:rPr sz="2400" b="1" spc="-55" dirty="0">
                <a:solidFill>
                  <a:srgbClr val="2F5597"/>
                </a:solidFill>
                <a:latin typeface="Century Gothic"/>
                <a:cs typeface="Century Gothic"/>
              </a:rPr>
              <a:t> </a:t>
            </a:r>
            <a:r>
              <a:rPr sz="2400" dirty="0">
                <a:latin typeface="Century Gothic"/>
                <a:cs typeface="Century Gothic"/>
              </a:rPr>
              <a:t>du</a:t>
            </a:r>
            <a:r>
              <a:rPr sz="2400" spc="-50" dirty="0">
                <a:latin typeface="Century Gothic"/>
                <a:cs typeface="Century Gothic"/>
              </a:rPr>
              <a:t> </a:t>
            </a:r>
            <a:r>
              <a:rPr sz="2400" dirty="0">
                <a:latin typeface="Century Gothic"/>
                <a:cs typeface="Century Gothic"/>
              </a:rPr>
              <a:t>sujet</a:t>
            </a:r>
            <a:r>
              <a:rPr sz="2400" spc="-50" dirty="0">
                <a:latin typeface="Century Gothic"/>
                <a:cs typeface="Century Gothic"/>
              </a:rPr>
              <a:t> </a:t>
            </a:r>
            <a:r>
              <a:rPr sz="2400" dirty="0">
                <a:latin typeface="Segoe UI Symbol"/>
                <a:cs typeface="Segoe UI Symbol"/>
              </a:rPr>
              <a:t>➔</a:t>
            </a:r>
            <a:r>
              <a:rPr sz="2400" spc="-50" dirty="0">
                <a:latin typeface="Segoe UI Symbol"/>
                <a:cs typeface="Segoe UI Symbol"/>
              </a:rPr>
              <a:t> </a:t>
            </a:r>
            <a:r>
              <a:rPr sz="2400" b="1" dirty="0">
                <a:latin typeface="Century Gothic"/>
                <a:cs typeface="Century Gothic"/>
              </a:rPr>
              <a:t>donc</a:t>
            </a:r>
            <a:r>
              <a:rPr sz="2400" b="1" spc="-55" dirty="0">
                <a:latin typeface="Century Gothic"/>
                <a:cs typeface="Century Gothic"/>
              </a:rPr>
              <a:t> </a:t>
            </a:r>
            <a:r>
              <a:rPr sz="2400" dirty="0">
                <a:latin typeface="Century Gothic"/>
                <a:cs typeface="Century Gothic"/>
              </a:rPr>
              <a:t>définitions</a:t>
            </a:r>
            <a:r>
              <a:rPr sz="2400" spc="-50" dirty="0">
                <a:latin typeface="Century Gothic"/>
                <a:cs typeface="Century Gothic"/>
              </a:rPr>
              <a:t> </a:t>
            </a:r>
            <a:r>
              <a:rPr sz="2400" dirty="0">
                <a:latin typeface="Century Gothic"/>
                <a:cs typeface="Century Gothic"/>
              </a:rPr>
              <a:t>des</a:t>
            </a:r>
            <a:r>
              <a:rPr sz="2400" spc="-45" dirty="0">
                <a:latin typeface="Century Gothic"/>
                <a:cs typeface="Century Gothic"/>
              </a:rPr>
              <a:t> </a:t>
            </a:r>
            <a:r>
              <a:rPr sz="2400" dirty="0">
                <a:latin typeface="Century Gothic"/>
                <a:cs typeface="Century Gothic"/>
              </a:rPr>
              <a:t>termes.</a:t>
            </a:r>
            <a:r>
              <a:rPr sz="2400" spc="-60" dirty="0">
                <a:latin typeface="Century Gothic"/>
                <a:cs typeface="Century Gothic"/>
              </a:rPr>
              <a:t> </a:t>
            </a:r>
            <a:r>
              <a:rPr sz="2400" dirty="0">
                <a:latin typeface="Century Gothic"/>
                <a:cs typeface="Century Gothic"/>
              </a:rPr>
              <a:t>Attention</a:t>
            </a:r>
            <a:r>
              <a:rPr sz="2400" spc="-50" dirty="0">
                <a:latin typeface="Century Gothic"/>
                <a:cs typeface="Century Gothic"/>
              </a:rPr>
              <a:t> </a:t>
            </a:r>
            <a:r>
              <a:rPr sz="2400" dirty="0">
                <a:latin typeface="Century Gothic"/>
                <a:cs typeface="Century Gothic"/>
              </a:rPr>
              <a:t>au</a:t>
            </a:r>
            <a:r>
              <a:rPr sz="2400" spc="-50" dirty="0">
                <a:latin typeface="Century Gothic"/>
                <a:cs typeface="Century Gothic"/>
              </a:rPr>
              <a:t> </a:t>
            </a:r>
            <a:r>
              <a:rPr sz="2400" dirty="0">
                <a:latin typeface="Century Gothic"/>
                <a:cs typeface="Century Gothic"/>
              </a:rPr>
              <a:t>«</a:t>
            </a:r>
            <a:r>
              <a:rPr sz="2400" spc="-35" dirty="0">
                <a:latin typeface="Century Gothic"/>
                <a:cs typeface="Century Gothic"/>
              </a:rPr>
              <a:t> </a:t>
            </a:r>
            <a:r>
              <a:rPr sz="2400" spc="-10" dirty="0">
                <a:latin typeface="Century Gothic"/>
                <a:cs typeface="Century Gothic"/>
              </a:rPr>
              <a:t>cadrage 	</a:t>
            </a:r>
            <a:r>
              <a:rPr sz="2400" dirty="0">
                <a:latin typeface="Century Gothic"/>
                <a:cs typeface="Century Gothic"/>
              </a:rPr>
              <a:t>théorique</a:t>
            </a:r>
            <a:r>
              <a:rPr sz="2400" spc="-55" dirty="0">
                <a:latin typeface="Century Gothic"/>
                <a:cs typeface="Century Gothic"/>
              </a:rPr>
              <a:t> </a:t>
            </a:r>
            <a:r>
              <a:rPr sz="2400" dirty="0">
                <a:latin typeface="Century Gothic"/>
                <a:cs typeface="Century Gothic"/>
              </a:rPr>
              <a:t>»,</a:t>
            </a:r>
            <a:r>
              <a:rPr sz="2400" spc="-55" dirty="0">
                <a:latin typeface="Century Gothic"/>
                <a:cs typeface="Century Gothic"/>
              </a:rPr>
              <a:t> </a:t>
            </a:r>
            <a:r>
              <a:rPr sz="2400" dirty="0">
                <a:latin typeface="Century Gothic"/>
                <a:cs typeface="Century Gothic"/>
              </a:rPr>
              <a:t>être</a:t>
            </a:r>
            <a:r>
              <a:rPr sz="2400" spc="-50" dirty="0">
                <a:latin typeface="Century Gothic"/>
                <a:cs typeface="Century Gothic"/>
              </a:rPr>
              <a:t> </a:t>
            </a:r>
            <a:r>
              <a:rPr sz="2400" dirty="0">
                <a:latin typeface="Century Gothic"/>
                <a:cs typeface="Century Gothic"/>
              </a:rPr>
              <a:t>bref</a:t>
            </a:r>
            <a:r>
              <a:rPr sz="2400" spc="-55" dirty="0">
                <a:latin typeface="Century Gothic"/>
                <a:cs typeface="Century Gothic"/>
              </a:rPr>
              <a:t> </a:t>
            </a:r>
            <a:r>
              <a:rPr sz="2400" dirty="0">
                <a:latin typeface="Century Gothic"/>
                <a:cs typeface="Century Gothic"/>
              </a:rPr>
              <a:t>mais</a:t>
            </a:r>
            <a:r>
              <a:rPr sz="2400" spc="-45" dirty="0">
                <a:latin typeface="Century Gothic"/>
                <a:cs typeface="Century Gothic"/>
              </a:rPr>
              <a:t> </a:t>
            </a:r>
            <a:r>
              <a:rPr sz="2400" spc="-10" dirty="0">
                <a:latin typeface="Century Gothic"/>
                <a:cs typeface="Century Gothic"/>
              </a:rPr>
              <a:t>pertinent.</a:t>
            </a:r>
            <a:endParaRPr sz="2400" dirty="0">
              <a:latin typeface="Century Gothic"/>
              <a:cs typeface="Century Gothic"/>
            </a:endParaRPr>
          </a:p>
          <a:p>
            <a:pPr marL="240029" indent="-227329">
              <a:lnSpc>
                <a:spcPct val="100000"/>
              </a:lnSpc>
              <a:spcBef>
                <a:spcPts val="2740"/>
              </a:spcBef>
              <a:buFont typeface="Arial"/>
              <a:buChar char="•"/>
              <a:tabLst>
                <a:tab pos="240029" algn="l"/>
              </a:tabLst>
            </a:pPr>
            <a:r>
              <a:rPr sz="2400" b="1" dirty="0">
                <a:solidFill>
                  <a:srgbClr val="2F5597"/>
                </a:solidFill>
                <a:latin typeface="Century Gothic"/>
                <a:cs typeface="Century Gothic"/>
              </a:rPr>
              <a:t>Problématique</a:t>
            </a:r>
            <a:r>
              <a:rPr sz="2400" b="1" spc="-60" dirty="0">
                <a:solidFill>
                  <a:srgbClr val="2F5597"/>
                </a:solidFill>
                <a:latin typeface="Century Gothic"/>
                <a:cs typeface="Century Gothic"/>
              </a:rPr>
              <a:t> </a:t>
            </a:r>
            <a:r>
              <a:rPr sz="2400" dirty="0">
                <a:latin typeface="Century Gothic"/>
                <a:cs typeface="Century Gothic"/>
              </a:rPr>
              <a:t>=</a:t>
            </a:r>
            <a:r>
              <a:rPr sz="2400" spc="-60" dirty="0">
                <a:latin typeface="Century Gothic"/>
                <a:cs typeface="Century Gothic"/>
              </a:rPr>
              <a:t> </a:t>
            </a:r>
            <a:r>
              <a:rPr sz="2400" dirty="0">
                <a:latin typeface="Century Gothic"/>
                <a:cs typeface="Century Gothic"/>
              </a:rPr>
              <a:t>votre</a:t>
            </a:r>
            <a:r>
              <a:rPr sz="2400" spc="-50" dirty="0">
                <a:latin typeface="Century Gothic"/>
                <a:cs typeface="Century Gothic"/>
              </a:rPr>
              <a:t> </a:t>
            </a:r>
            <a:r>
              <a:rPr sz="2400" dirty="0">
                <a:latin typeface="Century Gothic"/>
                <a:cs typeface="Century Gothic"/>
              </a:rPr>
              <a:t>réponse</a:t>
            </a:r>
            <a:r>
              <a:rPr sz="2400" spc="-50" dirty="0">
                <a:latin typeface="Century Gothic"/>
                <a:cs typeface="Century Gothic"/>
              </a:rPr>
              <a:t> </a:t>
            </a:r>
            <a:r>
              <a:rPr sz="2400" dirty="0">
                <a:latin typeface="Century Gothic"/>
                <a:cs typeface="Century Gothic"/>
              </a:rPr>
              <a:t>au</a:t>
            </a:r>
            <a:r>
              <a:rPr sz="2400" spc="-50" dirty="0">
                <a:latin typeface="Century Gothic"/>
                <a:cs typeface="Century Gothic"/>
              </a:rPr>
              <a:t> </a:t>
            </a:r>
            <a:r>
              <a:rPr sz="2400" dirty="0">
                <a:latin typeface="Century Gothic"/>
                <a:cs typeface="Century Gothic"/>
              </a:rPr>
              <a:t>sujet,</a:t>
            </a:r>
            <a:r>
              <a:rPr sz="2400" spc="-50" dirty="0">
                <a:latin typeface="Century Gothic"/>
                <a:cs typeface="Century Gothic"/>
              </a:rPr>
              <a:t> </a:t>
            </a:r>
            <a:r>
              <a:rPr sz="2400" dirty="0">
                <a:latin typeface="Century Gothic"/>
                <a:cs typeface="Century Gothic"/>
              </a:rPr>
              <a:t>elle</a:t>
            </a:r>
            <a:r>
              <a:rPr sz="2400" spc="-50" dirty="0">
                <a:latin typeface="Century Gothic"/>
                <a:cs typeface="Century Gothic"/>
              </a:rPr>
              <a:t> </a:t>
            </a:r>
            <a:r>
              <a:rPr sz="2400" dirty="0">
                <a:latin typeface="Century Gothic"/>
                <a:cs typeface="Century Gothic"/>
              </a:rPr>
              <a:t>doit</a:t>
            </a:r>
            <a:r>
              <a:rPr sz="2400" spc="-55" dirty="0">
                <a:latin typeface="Century Gothic"/>
                <a:cs typeface="Century Gothic"/>
              </a:rPr>
              <a:t> </a:t>
            </a:r>
            <a:r>
              <a:rPr sz="2400" spc="-20" dirty="0">
                <a:latin typeface="Century Gothic"/>
                <a:cs typeface="Century Gothic"/>
              </a:rPr>
              <a:t>être</a:t>
            </a:r>
            <a:endParaRPr sz="2400" dirty="0">
              <a:latin typeface="Century Gothic"/>
              <a:cs typeface="Century Gothic"/>
            </a:endParaRPr>
          </a:p>
          <a:p>
            <a:pPr marL="241300">
              <a:lnSpc>
                <a:spcPct val="100000"/>
              </a:lnSpc>
              <a:spcBef>
                <a:spcPts val="310"/>
              </a:spcBef>
            </a:pPr>
            <a:r>
              <a:rPr sz="2400" b="1" spc="-10" dirty="0">
                <a:latin typeface="Century Gothic"/>
                <a:cs typeface="Century Gothic"/>
              </a:rPr>
              <a:t>argumentée</a:t>
            </a:r>
            <a:r>
              <a:rPr sz="2400" spc="-10" dirty="0">
                <a:latin typeface="Century Gothic"/>
                <a:cs typeface="Century Gothic"/>
              </a:rPr>
              <a:t>/</a:t>
            </a:r>
            <a:r>
              <a:rPr sz="2400" b="1" spc="-10" dirty="0">
                <a:latin typeface="Century Gothic"/>
                <a:cs typeface="Century Gothic"/>
              </a:rPr>
              <a:t>contextualisée</a:t>
            </a:r>
            <a:r>
              <a:rPr sz="2400" spc="-10" dirty="0">
                <a:latin typeface="Century Gothic"/>
                <a:cs typeface="Century Gothic"/>
              </a:rPr>
              <a:t>/</a:t>
            </a:r>
            <a:r>
              <a:rPr sz="2400" b="1" spc="-10" dirty="0">
                <a:latin typeface="Century Gothic"/>
                <a:cs typeface="Century Gothic"/>
              </a:rPr>
              <a:t>personnalisée</a:t>
            </a:r>
            <a:endParaRPr sz="2400" dirty="0">
              <a:latin typeface="Century Gothic"/>
              <a:cs typeface="Century Gothic"/>
            </a:endParaRPr>
          </a:p>
        </p:txBody>
      </p:sp>
      <p:sp>
        <p:nvSpPr>
          <p:cNvPr id="3" name="object 3"/>
          <p:cNvSpPr txBox="1"/>
          <p:nvPr/>
        </p:nvSpPr>
        <p:spPr>
          <a:xfrm>
            <a:off x="485865" y="4044188"/>
            <a:ext cx="5781040" cy="391160"/>
          </a:xfrm>
          <a:prstGeom prst="rect">
            <a:avLst/>
          </a:prstGeom>
        </p:spPr>
        <p:txBody>
          <a:bodyPr vert="horz" wrap="square" lIns="0" tIns="12700" rIns="0" bIns="0" rtlCol="0">
            <a:spAutoFit/>
          </a:bodyPr>
          <a:lstStyle/>
          <a:p>
            <a:pPr marL="240029" indent="-227329">
              <a:lnSpc>
                <a:spcPct val="100000"/>
              </a:lnSpc>
              <a:spcBef>
                <a:spcPts val="100"/>
              </a:spcBef>
              <a:buFont typeface="Arial"/>
              <a:buChar char="•"/>
              <a:tabLst>
                <a:tab pos="240029" algn="l"/>
              </a:tabLst>
            </a:pPr>
            <a:r>
              <a:rPr sz="2400" b="1" strike="sngStrike" dirty="0">
                <a:solidFill>
                  <a:srgbClr val="2F5597"/>
                </a:solidFill>
                <a:latin typeface="Century Gothic"/>
                <a:cs typeface="Century Gothic"/>
              </a:rPr>
              <a:t>Annonce</a:t>
            </a:r>
            <a:r>
              <a:rPr sz="2400" b="1" strike="sngStrike" spc="-35" dirty="0">
                <a:solidFill>
                  <a:srgbClr val="2F5597"/>
                </a:solidFill>
                <a:latin typeface="Century Gothic"/>
                <a:cs typeface="Century Gothic"/>
              </a:rPr>
              <a:t> </a:t>
            </a:r>
            <a:r>
              <a:rPr sz="2400" b="1" strike="sngStrike" dirty="0">
                <a:solidFill>
                  <a:srgbClr val="2F5597"/>
                </a:solidFill>
                <a:latin typeface="Century Gothic"/>
                <a:cs typeface="Century Gothic"/>
              </a:rPr>
              <a:t>du</a:t>
            </a:r>
            <a:r>
              <a:rPr sz="2400" b="1" strike="sngStrike" spc="-35" dirty="0">
                <a:solidFill>
                  <a:srgbClr val="2F5597"/>
                </a:solidFill>
                <a:latin typeface="Century Gothic"/>
                <a:cs typeface="Century Gothic"/>
              </a:rPr>
              <a:t> </a:t>
            </a:r>
            <a:r>
              <a:rPr sz="2400" b="1" strike="sngStrike" dirty="0">
                <a:solidFill>
                  <a:srgbClr val="2F5597"/>
                </a:solidFill>
                <a:latin typeface="Century Gothic"/>
                <a:cs typeface="Century Gothic"/>
              </a:rPr>
              <a:t>plan</a:t>
            </a:r>
            <a:r>
              <a:rPr sz="2400" b="1" strike="sngStrike" spc="-35" dirty="0">
                <a:solidFill>
                  <a:srgbClr val="2F5597"/>
                </a:solidFill>
                <a:latin typeface="Century Gothic"/>
                <a:cs typeface="Century Gothic"/>
              </a:rPr>
              <a:t> </a:t>
            </a:r>
            <a:r>
              <a:rPr sz="2400" dirty="0">
                <a:latin typeface="Century Gothic"/>
                <a:cs typeface="Century Gothic"/>
              </a:rPr>
              <a:t>:</a:t>
            </a:r>
            <a:r>
              <a:rPr sz="2400" spc="-35" dirty="0">
                <a:latin typeface="Century Gothic"/>
                <a:cs typeface="Century Gothic"/>
              </a:rPr>
              <a:t> </a:t>
            </a:r>
            <a:r>
              <a:rPr sz="2400" dirty="0">
                <a:latin typeface="Century Gothic"/>
                <a:cs typeface="Century Gothic"/>
              </a:rPr>
              <a:t>justifier</a:t>
            </a:r>
            <a:r>
              <a:rPr sz="2400" spc="-35" dirty="0">
                <a:latin typeface="Century Gothic"/>
                <a:cs typeface="Century Gothic"/>
              </a:rPr>
              <a:t> </a:t>
            </a:r>
            <a:r>
              <a:rPr sz="2400" dirty="0">
                <a:latin typeface="Century Gothic"/>
                <a:cs typeface="Century Gothic"/>
              </a:rPr>
              <a:t>le</a:t>
            </a:r>
            <a:r>
              <a:rPr sz="2400" spc="-35" dirty="0">
                <a:latin typeface="Century Gothic"/>
                <a:cs typeface="Century Gothic"/>
              </a:rPr>
              <a:t> </a:t>
            </a:r>
            <a:r>
              <a:rPr sz="2400" spc="-10" dirty="0">
                <a:latin typeface="Century Gothic"/>
                <a:cs typeface="Century Gothic"/>
              </a:rPr>
              <a:t>bornage</a:t>
            </a:r>
            <a:endParaRPr sz="2400" dirty="0">
              <a:latin typeface="Century Gothic"/>
              <a:cs typeface="Century Gothic"/>
            </a:endParaRPr>
          </a:p>
        </p:txBody>
      </p:sp>
      <p:sp>
        <p:nvSpPr>
          <p:cNvPr id="4" name="object 4"/>
          <p:cNvSpPr txBox="1"/>
          <p:nvPr/>
        </p:nvSpPr>
        <p:spPr>
          <a:xfrm>
            <a:off x="485865" y="4729988"/>
            <a:ext cx="6995159" cy="1208601"/>
          </a:xfrm>
          <a:prstGeom prst="rect">
            <a:avLst/>
          </a:prstGeom>
        </p:spPr>
        <p:txBody>
          <a:bodyPr vert="horz" wrap="square" lIns="0" tIns="12700" rIns="0" bIns="0" rtlCol="0">
            <a:spAutoFit/>
          </a:bodyPr>
          <a:lstStyle/>
          <a:p>
            <a:pPr marL="12700" marR="5080" indent="227329">
              <a:lnSpc>
                <a:spcPct val="110800"/>
              </a:lnSpc>
              <a:spcBef>
                <a:spcPts val="100"/>
              </a:spcBef>
              <a:buFont typeface="Arial"/>
              <a:buChar char="•"/>
              <a:tabLst>
                <a:tab pos="240029" algn="l"/>
              </a:tabLst>
            </a:pPr>
            <a:r>
              <a:rPr sz="2400" b="1" dirty="0" err="1">
                <a:solidFill>
                  <a:srgbClr val="2F5597"/>
                </a:solidFill>
                <a:latin typeface="Century Gothic"/>
                <a:cs typeface="Century Gothic"/>
              </a:rPr>
              <a:t>Annonce</a:t>
            </a:r>
            <a:r>
              <a:rPr sz="2400" b="1" spc="-45" dirty="0">
                <a:solidFill>
                  <a:srgbClr val="2F5597"/>
                </a:solidFill>
                <a:latin typeface="Century Gothic"/>
                <a:cs typeface="Century Gothic"/>
              </a:rPr>
              <a:t> </a:t>
            </a:r>
            <a:r>
              <a:rPr sz="2400" b="1" dirty="0">
                <a:solidFill>
                  <a:srgbClr val="2F5597"/>
                </a:solidFill>
                <a:latin typeface="Century Gothic"/>
                <a:cs typeface="Century Gothic"/>
              </a:rPr>
              <a:t>de</a:t>
            </a:r>
            <a:r>
              <a:rPr sz="2400" b="1" spc="-35" dirty="0">
                <a:solidFill>
                  <a:srgbClr val="2F5597"/>
                </a:solidFill>
                <a:latin typeface="Century Gothic"/>
                <a:cs typeface="Century Gothic"/>
              </a:rPr>
              <a:t> </a:t>
            </a:r>
            <a:r>
              <a:rPr sz="2400" b="1" dirty="0" err="1">
                <a:solidFill>
                  <a:srgbClr val="2F5597"/>
                </a:solidFill>
                <a:latin typeface="Century Gothic"/>
                <a:cs typeface="Century Gothic"/>
              </a:rPr>
              <a:t>partie</a:t>
            </a:r>
            <a:r>
              <a:rPr sz="2400" b="1" spc="-55" dirty="0">
                <a:solidFill>
                  <a:srgbClr val="2F5597"/>
                </a:solidFill>
                <a:latin typeface="Century Gothic"/>
                <a:cs typeface="Century Gothic"/>
              </a:rPr>
              <a:t> </a:t>
            </a:r>
            <a:r>
              <a:rPr lang="fr-FR" sz="2400" b="1" spc="-55" dirty="0">
                <a:solidFill>
                  <a:srgbClr val="2F5597"/>
                </a:solidFill>
                <a:latin typeface="Century Gothic"/>
                <a:cs typeface="Century Gothic"/>
              </a:rPr>
              <a:t>+ argumentation</a:t>
            </a:r>
            <a:r>
              <a:rPr sz="2400" dirty="0">
                <a:latin typeface="Century Gothic"/>
                <a:cs typeface="Century Gothic"/>
              </a:rPr>
              <a:t>:</a:t>
            </a:r>
            <a:r>
              <a:rPr sz="2400" spc="-40" dirty="0">
                <a:latin typeface="Century Gothic"/>
                <a:cs typeface="Century Gothic"/>
              </a:rPr>
              <a:t> </a:t>
            </a:r>
            <a:r>
              <a:rPr sz="2400" dirty="0">
                <a:latin typeface="Century Gothic"/>
                <a:cs typeface="Century Gothic"/>
              </a:rPr>
              <a:t>annonce</a:t>
            </a:r>
            <a:r>
              <a:rPr sz="2400" spc="-40" dirty="0">
                <a:latin typeface="Century Gothic"/>
                <a:cs typeface="Century Gothic"/>
              </a:rPr>
              <a:t> </a:t>
            </a:r>
            <a:r>
              <a:rPr sz="2400" spc="-50" dirty="0">
                <a:latin typeface="Century Gothic"/>
                <a:cs typeface="Century Gothic"/>
              </a:rPr>
              <a:t>? </a:t>
            </a:r>
            <a:r>
              <a:rPr sz="2400" dirty="0">
                <a:latin typeface="Century Gothic"/>
                <a:cs typeface="Century Gothic"/>
              </a:rPr>
              <a:t>Idées/arguments</a:t>
            </a:r>
            <a:r>
              <a:rPr sz="2400" spc="-60" dirty="0">
                <a:latin typeface="Century Gothic"/>
                <a:cs typeface="Century Gothic"/>
              </a:rPr>
              <a:t> </a:t>
            </a:r>
            <a:r>
              <a:rPr sz="2400" dirty="0">
                <a:latin typeface="Century Gothic"/>
                <a:cs typeface="Century Gothic"/>
              </a:rPr>
              <a:t>–</a:t>
            </a:r>
            <a:r>
              <a:rPr sz="2400" spc="-65" dirty="0">
                <a:latin typeface="Century Gothic"/>
                <a:cs typeface="Century Gothic"/>
              </a:rPr>
              <a:t> </a:t>
            </a:r>
            <a:r>
              <a:rPr sz="2400" strike="sngStrike" dirty="0">
                <a:latin typeface="Century Gothic"/>
                <a:cs typeface="Century Gothic"/>
              </a:rPr>
              <a:t>bouclage</a:t>
            </a:r>
            <a:r>
              <a:rPr sz="2400" strike="sngStrike" spc="-60" dirty="0">
                <a:latin typeface="Century Gothic"/>
                <a:cs typeface="Century Gothic"/>
              </a:rPr>
              <a:t> </a:t>
            </a:r>
            <a:r>
              <a:rPr sz="2400" strike="sngStrike" dirty="0">
                <a:latin typeface="Century Gothic"/>
                <a:cs typeface="Century Gothic"/>
              </a:rPr>
              <a:t>(retour</a:t>
            </a:r>
            <a:r>
              <a:rPr sz="2400" strike="sngStrike" spc="-60" dirty="0">
                <a:latin typeface="Century Gothic"/>
                <a:cs typeface="Century Gothic"/>
              </a:rPr>
              <a:t> </a:t>
            </a:r>
            <a:r>
              <a:rPr sz="2400" strike="sngStrike" dirty="0">
                <a:latin typeface="Century Gothic"/>
                <a:cs typeface="Century Gothic"/>
              </a:rPr>
              <a:t>au</a:t>
            </a:r>
            <a:r>
              <a:rPr sz="2400" strike="sngStrike" spc="-60" dirty="0">
                <a:latin typeface="Century Gothic"/>
                <a:cs typeface="Century Gothic"/>
              </a:rPr>
              <a:t> </a:t>
            </a:r>
            <a:r>
              <a:rPr sz="2400" strike="sngStrike" dirty="0">
                <a:latin typeface="Century Gothic"/>
                <a:cs typeface="Century Gothic"/>
              </a:rPr>
              <a:t>sujet)</a:t>
            </a:r>
            <a:r>
              <a:rPr sz="2400" strike="sngStrike" spc="-55" dirty="0">
                <a:latin typeface="Century Gothic"/>
                <a:cs typeface="Century Gothic"/>
              </a:rPr>
              <a:t> </a:t>
            </a:r>
            <a:r>
              <a:rPr sz="2400" strike="sngStrike" spc="-50" dirty="0">
                <a:latin typeface="Century Gothic"/>
                <a:cs typeface="Century Gothic"/>
              </a:rPr>
              <a:t>?</a:t>
            </a:r>
            <a:endParaRPr sz="2400" dirty="0">
              <a:latin typeface="Century Gothic"/>
              <a:cs typeface="Century Gothic"/>
            </a:endParaRPr>
          </a:p>
        </p:txBody>
      </p:sp>
      <p:sp>
        <p:nvSpPr>
          <p:cNvPr id="5" name="object 5"/>
          <p:cNvSpPr txBox="1"/>
          <p:nvPr/>
        </p:nvSpPr>
        <p:spPr>
          <a:xfrm>
            <a:off x="485865" y="5888228"/>
            <a:ext cx="3667125" cy="391160"/>
          </a:xfrm>
          <a:prstGeom prst="rect">
            <a:avLst/>
          </a:prstGeom>
        </p:spPr>
        <p:txBody>
          <a:bodyPr vert="horz" wrap="square" lIns="0" tIns="12700" rIns="0" bIns="0" rtlCol="0">
            <a:spAutoFit/>
          </a:bodyPr>
          <a:lstStyle/>
          <a:p>
            <a:pPr marL="240029" indent="-227329">
              <a:lnSpc>
                <a:spcPct val="100000"/>
              </a:lnSpc>
              <a:spcBef>
                <a:spcPts val="100"/>
              </a:spcBef>
              <a:buFont typeface="Arial"/>
              <a:buChar char="•"/>
              <a:tabLst>
                <a:tab pos="240029" algn="l"/>
              </a:tabLst>
            </a:pPr>
            <a:r>
              <a:rPr sz="2400" b="1" dirty="0">
                <a:solidFill>
                  <a:srgbClr val="2F5597"/>
                </a:solidFill>
                <a:latin typeface="Century Gothic"/>
                <a:cs typeface="Century Gothic"/>
              </a:rPr>
              <a:t>Conclusion</a:t>
            </a:r>
            <a:r>
              <a:rPr sz="2400" b="1" spc="-50" dirty="0">
                <a:solidFill>
                  <a:srgbClr val="2F5597"/>
                </a:solidFill>
                <a:latin typeface="Century Gothic"/>
                <a:cs typeface="Century Gothic"/>
              </a:rPr>
              <a:t> </a:t>
            </a:r>
            <a:r>
              <a:rPr sz="2400" b="1" dirty="0">
                <a:solidFill>
                  <a:srgbClr val="2F5597"/>
                </a:solidFill>
                <a:latin typeface="Century Gothic"/>
                <a:cs typeface="Century Gothic"/>
              </a:rPr>
              <a:t>+</a:t>
            </a:r>
            <a:r>
              <a:rPr sz="2400" b="1" spc="-45" dirty="0">
                <a:solidFill>
                  <a:srgbClr val="2F5597"/>
                </a:solidFill>
                <a:latin typeface="Century Gothic"/>
                <a:cs typeface="Century Gothic"/>
              </a:rPr>
              <a:t> </a:t>
            </a:r>
            <a:r>
              <a:rPr sz="2400" b="1" spc="-10" dirty="0">
                <a:solidFill>
                  <a:srgbClr val="2F5597"/>
                </a:solidFill>
                <a:latin typeface="Century Gothic"/>
                <a:cs typeface="Century Gothic"/>
              </a:rPr>
              <a:t>ouverture</a:t>
            </a:r>
            <a:endParaRPr sz="2400">
              <a:latin typeface="Century Gothic"/>
              <a:cs typeface="Century Gothic"/>
            </a:endParaRPr>
          </a:p>
        </p:txBody>
      </p:sp>
      <p:sp>
        <p:nvSpPr>
          <p:cNvPr id="6" name="object 6"/>
          <p:cNvSpPr/>
          <p:nvPr/>
        </p:nvSpPr>
        <p:spPr>
          <a:xfrm>
            <a:off x="0" y="212793"/>
            <a:ext cx="12192000" cy="684530"/>
          </a:xfrm>
          <a:custGeom>
            <a:avLst/>
            <a:gdLst/>
            <a:ahLst/>
            <a:cxnLst/>
            <a:rect l="l" t="t" r="r" b="b"/>
            <a:pathLst>
              <a:path w="12192000" h="684530">
                <a:moveTo>
                  <a:pt x="0" y="684000"/>
                </a:moveTo>
                <a:lnTo>
                  <a:pt x="0" y="0"/>
                </a:lnTo>
                <a:lnTo>
                  <a:pt x="12192000" y="0"/>
                </a:lnTo>
                <a:lnTo>
                  <a:pt x="12192000" y="684000"/>
                </a:lnTo>
                <a:lnTo>
                  <a:pt x="0" y="684000"/>
                </a:lnTo>
                <a:close/>
              </a:path>
            </a:pathLst>
          </a:custGeom>
          <a:solidFill>
            <a:srgbClr val="DAE3F3"/>
          </a:solidFill>
        </p:spPr>
        <p:txBody>
          <a:bodyPr wrap="square" lIns="0" tIns="0" rIns="0" bIns="0" rtlCol="0"/>
          <a:lstStyle/>
          <a:p>
            <a:endParaRPr/>
          </a:p>
        </p:txBody>
      </p:sp>
      <p:sp>
        <p:nvSpPr>
          <p:cNvPr id="7" name="object 7"/>
          <p:cNvSpPr txBox="1">
            <a:spLocks noGrp="1"/>
          </p:cNvSpPr>
          <p:nvPr>
            <p:ph type="title"/>
          </p:nvPr>
        </p:nvSpPr>
        <p:spPr>
          <a:xfrm>
            <a:off x="3311271" y="227076"/>
            <a:ext cx="5570855" cy="604520"/>
          </a:xfrm>
          <a:prstGeom prst="rect">
            <a:avLst/>
          </a:prstGeom>
        </p:spPr>
        <p:txBody>
          <a:bodyPr vert="horz" wrap="square" lIns="0" tIns="12700" rIns="0" bIns="0" rtlCol="0">
            <a:spAutoFit/>
          </a:bodyPr>
          <a:lstStyle/>
          <a:p>
            <a:pPr marL="12700">
              <a:lnSpc>
                <a:spcPct val="100000"/>
              </a:lnSpc>
              <a:spcBef>
                <a:spcPts val="100"/>
              </a:spcBef>
            </a:pPr>
            <a:r>
              <a:rPr dirty="0">
                <a:solidFill>
                  <a:srgbClr val="203864"/>
                </a:solidFill>
              </a:rPr>
              <a:t>Méthodologie</a:t>
            </a:r>
            <a:r>
              <a:rPr spc="-229" dirty="0">
                <a:solidFill>
                  <a:srgbClr val="203864"/>
                </a:solidFill>
              </a:rPr>
              <a:t> </a:t>
            </a:r>
            <a:r>
              <a:rPr spc="-10" dirty="0">
                <a:solidFill>
                  <a:srgbClr val="203864"/>
                </a:solidFill>
              </a:rPr>
              <a:t>générale</a:t>
            </a:r>
          </a:p>
        </p:txBody>
      </p:sp>
      <p:sp>
        <p:nvSpPr>
          <p:cNvPr id="8" name="object 8"/>
          <p:cNvSpPr/>
          <p:nvPr/>
        </p:nvSpPr>
        <p:spPr>
          <a:xfrm>
            <a:off x="7674014" y="3710761"/>
            <a:ext cx="4375785" cy="2623820"/>
          </a:xfrm>
          <a:custGeom>
            <a:avLst/>
            <a:gdLst/>
            <a:ahLst/>
            <a:cxnLst/>
            <a:rect l="l" t="t" r="r" b="b"/>
            <a:pathLst>
              <a:path w="4375784" h="2623820">
                <a:moveTo>
                  <a:pt x="0" y="0"/>
                </a:moveTo>
                <a:lnTo>
                  <a:pt x="4375231" y="0"/>
                </a:lnTo>
                <a:lnTo>
                  <a:pt x="4375231" y="2623772"/>
                </a:lnTo>
                <a:lnTo>
                  <a:pt x="0" y="2623772"/>
                </a:lnTo>
                <a:lnTo>
                  <a:pt x="0" y="0"/>
                </a:lnTo>
                <a:close/>
              </a:path>
            </a:pathLst>
          </a:custGeom>
          <a:ln w="19050">
            <a:solidFill>
              <a:srgbClr val="203864"/>
            </a:solidFill>
          </a:ln>
        </p:spPr>
        <p:txBody>
          <a:bodyPr wrap="square" lIns="0" tIns="0" rIns="0" bIns="0" rtlCol="0"/>
          <a:lstStyle/>
          <a:p>
            <a:endParaRPr/>
          </a:p>
        </p:txBody>
      </p:sp>
      <p:sp>
        <p:nvSpPr>
          <p:cNvPr id="9" name="object 9"/>
          <p:cNvSpPr txBox="1"/>
          <p:nvPr/>
        </p:nvSpPr>
        <p:spPr>
          <a:xfrm>
            <a:off x="7819119" y="3691182"/>
            <a:ext cx="4090670" cy="2589530"/>
          </a:xfrm>
          <a:prstGeom prst="rect">
            <a:avLst/>
          </a:prstGeom>
        </p:spPr>
        <p:txBody>
          <a:bodyPr vert="horz" wrap="square" lIns="0" tIns="12700" rIns="0" bIns="0" rtlCol="0">
            <a:spAutoFit/>
          </a:bodyPr>
          <a:lstStyle/>
          <a:p>
            <a:pPr marL="62230" marR="55244" indent="76835" algn="just">
              <a:lnSpc>
                <a:spcPts val="2900"/>
              </a:lnSpc>
              <a:spcBef>
                <a:spcPts val="100"/>
              </a:spcBef>
            </a:pPr>
            <a:r>
              <a:rPr sz="2200" u="sng" spc="-130" dirty="0">
                <a:uFill>
                  <a:solidFill>
                    <a:srgbClr val="414141"/>
                  </a:solidFill>
                </a:uFill>
                <a:latin typeface="Times New Roman"/>
                <a:cs typeface="Times New Roman"/>
              </a:rPr>
              <a:t>RDJ</a:t>
            </a:r>
            <a:r>
              <a:rPr sz="2200" u="sng" spc="-10" dirty="0">
                <a:uFill>
                  <a:solidFill>
                    <a:srgbClr val="414141"/>
                  </a:solidFill>
                </a:uFill>
                <a:latin typeface="Times New Roman"/>
                <a:cs typeface="Times New Roman"/>
              </a:rPr>
              <a:t> </a:t>
            </a:r>
            <a:r>
              <a:rPr sz="2200" u="sng" dirty="0">
                <a:uFill>
                  <a:solidFill>
                    <a:srgbClr val="414141"/>
                  </a:solidFill>
                </a:uFill>
                <a:latin typeface="Times New Roman"/>
                <a:cs typeface="Times New Roman"/>
              </a:rPr>
              <a:t>2</a:t>
            </a:r>
            <a:r>
              <a:rPr sz="2200" u="sng" spc="-155" dirty="0">
                <a:uFill>
                  <a:solidFill>
                    <a:srgbClr val="414141"/>
                  </a:solidFill>
                </a:uFill>
                <a:latin typeface="Times New Roman"/>
                <a:cs typeface="Times New Roman"/>
              </a:rPr>
              <a:t>0</a:t>
            </a:r>
            <a:r>
              <a:rPr sz="2200" u="sng" spc="-105" dirty="0">
                <a:uFill>
                  <a:solidFill>
                    <a:srgbClr val="414141"/>
                  </a:solidFill>
                </a:uFill>
                <a:latin typeface="Times New Roman"/>
                <a:cs typeface="Times New Roman"/>
              </a:rPr>
              <a:t>1</a:t>
            </a:r>
            <a:r>
              <a:rPr sz="2200" u="sng" dirty="0">
                <a:uFill>
                  <a:solidFill>
                    <a:srgbClr val="414141"/>
                  </a:solidFill>
                </a:uFill>
                <a:latin typeface="Times New Roman"/>
                <a:cs typeface="Times New Roman"/>
              </a:rPr>
              <a:t>8</a:t>
            </a:r>
            <a:r>
              <a:rPr sz="2200" u="none" spc="-5" dirty="0">
                <a:latin typeface="Times New Roman"/>
                <a:cs typeface="Times New Roman"/>
              </a:rPr>
              <a:t> </a:t>
            </a:r>
            <a:r>
              <a:rPr sz="2200" u="none" spc="-145" dirty="0">
                <a:latin typeface="Times New Roman"/>
                <a:cs typeface="Times New Roman"/>
              </a:rPr>
              <a:t>:</a:t>
            </a:r>
            <a:r>
              <a:rPr sz="2200" u="none" spc="-15" dirty="0">
                <a:latin typeface="Times New Roman"/>
                <a:cs typeface="Times New Roman"/>
              </a:rPr>
              <a:t> </a:t>
            </a:r>
            <a:r>
              <a:rPr sz="2200" u="none" spc="-365" dirty="0">
                <a:latin typeface="Times New Roman"/>
                <a:cs typeface="Times New Roman"/>
              </a:rPr>
              <a:t>«</a:t>
            </a:r>
            <a:r>
              <a:rPr sz="2200" u="none" spc="-10" dirty="0">
                <a:latin typeface="Times New Roman"/>
                <a:cs typeface="Times New Roman"/>
              </a:rPr>
              <a:t> </a:t>
            </a:r>
            <a:r>
              <a:rPr sz="2300" i="1" u="none" spc="-160" dirty="0">
                <a:latin typeface="Times New Roman"/>
                <a:cs typeface="Times New Roman"/>
              </a:rPr>
              <a:t>Nous</a:t>
            </a:r>
            <a:r>
              <a:rPr sz="2300" i="1" u="none" spc="-40" dirty="0">
                <a:latin typeface="Times New Roman"/>
                <a:cs typeface="Times New Roman"/>
              </a:rPr>
              <a:t> </a:t>
            </a:r>
            <a:r>
              <a:rPr sz="2300" i="1" u="none" spc="-55" dirty="0">
                <a:latin typeface="Times New Roman"/>
                <a:cs typeface="Times New Roman"/>
              </a:rPr>
              <a:t>invitons</a:t>
            </a:r>
            <a:r>
              <a:rPr sz="2300" i="1" u="none" spc="-40" dirty="0">
                <a:latin typeface="Times New Roman"/>
                <a:cs typeface="Times New Roman"/>
              </a:rPr>
              <a:t> </a:t>
            </a:r>
            <a:r>
              <a:rPr sz="2300" i="1" u="none" spc="-140" dirty="0">
                <a:latin typeface="Times New Roman"/>
                <a:cs typeface="Times New Roman"/>
              </a:rPr>
              <a:t>donc</a:t>
            </a:r>
            <a:r>
              <a:rPr sz="2300" i="1" u="none" spc="-40" dirty="0">
                <a:latin typeface="Times New Roman"/>
                <a:cs typeface="Times New Roman"/>
              </a:rPr>
              <a:t> </a:t>
            </a:r>
            <a:r>
              <a:rPr sz="2300" i="1" u="none" spc="-85" dirty="0">
                <a:latin typeface="Times New Roman"/>
                <a:cs typeface="Times New Roman"/>
              </a:rPr>
              <a:t>les</a:t>
            </a:r>
            <a:r>
              <a:rPr sz="2300" i="1" u="none" dirty="0">
                <a:latin typeface="Times New Roman"/>
                <a:cs typeface="Times New Roman"/>
              </a:rPr>
              <a:t> </a:t>
            </a:r>
            <a:r>
              <a:rPr sz="2300" i="1" u="none" spc="-100" dirty="0">
                <a:latin typeface="Times New Roman"/>
                <a:cs typeface="Times New Roman"/>
              </a:rPr>
              <a:t>candidats</a:t>
            </a:r>
            <a:r>
              <a:rPr sz="2300" i="1" u="none" spc="-40" dirty="0">
                <a:latin typeface="Times New Roman"/>
                <a:cs typeface="Times New Roman"/>
              </a:rPr>
              <a:t> </a:t>
            </a:r>
            <a:r>
              <a:rPr sz="2300" i="1" u="none" spc="-185" dirty="0">
                <a:latin typeface="Times New Roman"/>
                <a:cs typeface="Times New Roman"/>
              </a:rPr>
              <a:t>à</a:t>
            </a:r>
            <a:r>
              <a:rPr sz="2300" i="1" u="none" spc="-40" dirty="0">
                <a:latin typeface="Times New Roman"/>
                <a:cs typeface="Times New Roman"/>
              </a:rPr>
              <a:t> </a:t>
            </a:r>
            <a:r>
              <a:rPr sz="2300" i="1" u="none" spc="-55" dirty="0">
                <a:latin typeface="Times New Roman"/>
                <a:cs typeface="Times New Roman"/>
              </a:rPr>
              <a:t>être</a:t>
            </a:r>
            <a:r>
              <a:rPr sz="2300" i="1" u="none" spc="-30" dirty="0">
                <a:latin typeface="Times New Roman"/>
                <a:cs typeface="Times New Roman"/>
              </a:rPr>
              <a:t> </a:t>
            </a:r>
            <a:r>
              <a:rPr sz="2300" i="1" u="none" spc="-80" dirty="0">
                <a:latin typeface="Times New Roman"/>
                <a:cs typeface="Times New Roman"/>
              </a:rPr>
              <a:t>prudents,</a:t>
            </a:r>
            <a:r>
              <a:rPr sz="2300" i="1" u="none" spc="-40" dirty="0">
                <a:latin typeface="Times New Roman"/>
                <a:cs typeface="Times New Roman"/>
              </a:rPr>
              <a:t> </a:t>
            </a:r>
            <a:r>
              <a:rPr sz="2300" i="1" u="none" spc="-65" dirty="0">
                <a:latin typeface="Times New Roman"/>
                <a:cs typeface="Times New Roman"/>
              </a:rPr>
              <a:t>patients</a:t>
            </a:r>
            <a:r>
              <a:rPr sz="2300" i="1" u="none" spc="20" dirty="0">
                <a:latin typeface="Times New Roman"/>
                <a:cs typeface="Times New Roman"/>
              </a:rPr>
              <a:t> </a:t>
            </a:r>
            <a:r>
              <a:rPr sz="2300" i="1" u="none" spc="-25" dirty="0">
                <a:latin typeface="Times New Roman"/>
                <a:cs typeface="Times New Roman"/>
              </a:rPr>
              <a:t>et</a:t>
            </a:r>
            <a:r>
              <a:rPr sz="2300" i="1" u="none" spc="-35" dirty="0">
                <a:latin typeface="Times New Roman"/>
                <a:cs typeface="Times New Roman"/>
              </a:rPr>
              <a:t> </a:t>
            </a:r>
            <a:r>
              <a:rPr sz="2300" i="1" u="none" spc="-30" dirty="0">
                <a:latin typeface="Times New Roman"/>
                <a:cs typeface="Times New Roman"/>
              </a:rPr>
              <a:t>attentifs</a:t>
            </a:r>
            <a:r>
              <a:rPr sz="2300" i="1" u="none" spc="-45" dirty="0">
                <a:latin typeface="Times New Roman"/>
                <a:cs typeface="Times New Roman"/>
              </a:rPr>
              <a:t> </a:t>
            </a:r>
            <a:r>
              <a:rPr sz="2300" i="1" u="none" spc="-100" dirty="0">
                <a:latin typeface="Times New Roman"/>
                <a:cs typeface="Times New Roman"/>
              </a:rPr>
              <a:t>lors</a:t>
            </a:r>
            <a:r>
              <a:rPr sz="2300" i="1" u="none" spc="-40" dirty="0">
                <a:latin typeface="Times New Roman"/>
                <a:cs typeface="Times New Roman"/>
              </a:rPr>
              <a:t> </a:t>
            </a:r>
            <a:r>
              <a:rPr sz="2300" i="1" u="none" spc="-145" dirty="0">
                <a:latin typeface="Times New Roman"/>
                <a:cs typeface="Times New Roman"/>
              </a:rPr>
              <a:t>de</a:t>
            </a:r>
            <a:r>
              <a:rPr sz="2300" i="1" u="none" spc="-35" dirty="0">
                <a:latin typeface="Times New Roman"/>
                <a:cs typeface="Times New Roman"/>
              </a:rPr>
              <a:t> </a:t>
            </a:r>
            <a:r>
              <a:rPr sz="2300" i="1" u="none" spc="-155" dirty="0">
                <a:latin typeface="Times New Roman"/>
                <a:cs typeface="Times New Roman"/>
              </a:rPr>
              <a:t>la</a:t>
            </a:r>
            <a:r>
              <a:rPr sz="2300" i="1" u="none" spc="-40" dirty="0">
                <a:latin typeface="Times New Roman"/>
                <a:cs typeface="Times New Roman"/>
              </a:rPr>
              <a:t> </a:t>
            </a:r>
            <a:r>
              <a:rPr sz="2300" i="1" u="none" spc="-90" dirty="0">
                <a:latin typeface="Times New Roman"/>
                <a:cs typeface="Times New Roman"/>
              </a:rPr>
              <a:t>lecture</a:t>
            </a:r>
            <a:r>
              <a:rPr sz="2300" i="1" u="none" spc="-30" dirty="0">
                <a:latin typeface="Times New Roman"/>
                <a:cs typeface="Times New Roman"/>
              </a:rPr>
              <a:t> </a:t>
            </a:r>
            <a:r>
              <a:rPr sz="2300" i="1" u="none" spc="-130" dirty="0">
                <a:latin typeface="Times New Roman"/>
                <a:cs typeface="Times New Roman"/>
              </a:rPr>
              <a:t>du</a:t>
            </a:r>
            <a:r>
              <a:rPr sz="2300" i="1" u="none" spc="-45" dirty="0">
                <a:latin typeface="Times New Roman"/>
                <a:cs typeface="Times New Roman"/>
              </a:rPr>
              <a:t> </a:t>
            </a:r>
            <a:r>
              <a:rPr sz="2300" i="1" u="none" spc="-65" dirty="0">
                <a:latin typeface="Times New Roman"/>
                <a:cs typeface="Times New Roman"/>
              </a:rPr>
              <a:t>sujet</a:t>
            </a:r>
            <a:endParaRPr sz="2300">
              <a:latin typeface="Times New Roman"/>
              <a:cs typeface="Times New Roman"/>
            </a:endParaRPr>
          </a:p>
          <a:p>
            <a:pPr marL="12700" marR="5080" indent="1270" algn="just">
              <a:lnSpc>
                <a:spcPts val="2880"/>
              </a:lnSpc>
              <a:spcBef>
                <a:spcPts val="30"/>
              </a:spcBef>
            </a:pPr>
            <a:r>
              <a:rPr sz="2300" i="1" spc="-65" dirty="0">
                <a:latin typeface="Times New Roman"/>
                <a:cs typeface="Times New Roman"/>
              </a:rPr>
              <a:t>afin</a:t>
            </a:r>
            <a:r>
              <a:rPr sz="2300" i="1" spc="-80" dirty="0">
                <a:latin typeface="Times New Roman"/>
                <a:cs typeface="Times New Roman"/>
              </a:rPr>
              <a:t> </a:t>
            </a:r>
            <a:r>
              <a:rPr sz="2300" i="1" spc="-220" dirty="0">
                <a:latin typeface="Times New Roman"/>
                <a:cs typeface="Times New Roman"/>
              </a:rPr>
              <a:t>de</a:t>
            </a:r>
            <a:r>
              <a:rPr sz="2300" i="1" spc="75" dirty="0">
                <a:latin typeface="Times New Roman"/>
                <a:cs typeface="Times New Roman"/>
              </a:rPr>
              <a:t> </a:t>
            </a:r>
            <a:r>
              <a:rPr sz="2300" i="1" spc="-35" dirty="0">
                <a:latin typeface="Times New Roman"/>
                <a:cs typeface="Times New Roman"/>
              </a:rPr>
              <a:t>mettre</a:t>
            </a:r>
            <a:r>
              <a:rPr sz="2300" i="1" spc="-110" dirty="0">
                <a:latin typeface="Times New Roman"/>
                <a:cs typeface="Times New Roman"/>
              </a:rPr>
              <a:t> </a:t>
            </a:r>
            <a:r>
              <a:rPr sz="2300" i="1" spc="-75" dirty="0">
                <a:latin typeface="Times New Roman"/>
                <a:cs typeface="Times New Roman"/>
              </a:rPr>
              <a:t>en</a:t>
            </a:r>
            <a:r>
              <a:rPr sz="2300" i="1" spc="-50" dirty="0">
                <a:latin typeface="Times New Roman"/>
                <a:cs typeface="Times New Roman"/>
              </a:rPr>
              <a:t> </a:t>
            </a:r>
            <a:r>
              <a:rPr sz="2300" i="1" spc="-65" dirty="0">
                <a:latin typeface="Times New Roman"/>
                <a:cs typeface="Times New Roman"/>
              </a:rPr>
              <a:t>œuvre</a:t>
            </a:r>
            <a:r>
              <a:rPr sz="2300" i="1" spc="-40" dirty="0">
                <a:latin typeface="Times New Roman"/>
                <a:cs typeface="Times New Roman"/>
              </a:rPr>
              <a:t> </a:t>
            </a:r>
            <a:r>
              <a:rPr sz="2300" i="1" spc="-90" dirty="0">
                <a:latin typeface="Times New Roman"/>
                <a:cs typeface="Times New Roman"/>
              </a:rPr>
              <a:t>une</a:t>
            </a:r>
            <a:r>
              <a:rPr sz="2300" i="1" spc="-40" dirty="0">
                <a:latin typeface="Times New Roman"/>
                <a:cs typeface="Times New Roman"/>
              </a:rPr>
              <a:t> </a:t>
            </a:r>
            <a:r>
              <a:rPr sz="2300" i="1" spc="-55" dirty="0">
                <a:latin typeface="Times New Roman"/>
                <a:cs typeface="Times New Roman"/>
              </a:rPr>
              <a:t>stratégie </a:t>
            </a:r>
            <a:r>
              <a:rPr sz="2300" i="1" spc="-130" dirty="0">
                <a:latin typeface="Times New Roman"/>
                <a:cs typeface="Times New Roman"/>
              </a:rPr>
              <a:t>d’analyse</a:t>
            </a:r>
            <a:r>
              <a:rPr sz="2300" i="1" spc="-15" dirty="0">
                <a:latin typeface="Times New Roman"/>
                <a:cs typeface="Times New Roman"/>
              </a:rPr>
              <a:t> </a:t>
            </a:r>
            <a:r>
              <a:rPr sz="2300" i="1" spc="-75" dirty="0">
                <a:latin typeface="Times New Roman"/>
                <a:cs typeface="Times New Roman"/>
              </a:rPr>
              <a:t>devant</a:t>
            </a:r>
            <a:r>
              <a:rPr sz="2300" i="1" spc="-15" dirty="0">
                <a:latin typeface="Times New Roman"/>
                <a:cs typeface="Times New Roman"/>
              </a:rPr>
              <a:t> </a:t>
            </a:r>
            <a:r>
              <a:rPr sz="2300" i="1" spc="-120" dirty="0">
                <a:latin typeface="Times New Roman"/>
                <a:cs typeface="Times New Roman"/>
              </a:rPr>
              <a:t>conduire</a:t>
            </a:r>
            <a:r>
              <a:rPr sz="2300" i="1" spc="-15" dirty="0">
                <a:latin typeface="Times New Roman"/>
                <a:cs typeface="Times New Roman"/>
              </a:rPr>
              <a:t> </a:t>
            </a:r>
            <a:r>
              <a:rPr sz="2300" i="1" spc="-190" dirty="0">
                <a:latin typeface="Times New Roman"/>
                <a:cs typeface="Times New Roman"/>
              </a:rPr>
              <a:t>à</a:t>
            </a:r>
            <a:r>
              <a:rPr sz="2300" i="1" spc="-20" dirty="0">
                <a:latin typeface="Times New Roman"/>
                <a:cs typeface="Times New Roman"/>
              </a:rPr>
              <a:t> </a:t>
            </a:r>
            <a:r>
              <a:rPr sz="2300" i="1" spc="-90" dirty="0">
                <a:latin typeface="Times New Roman"/>
                <a:cs typeface="Times New Roman"/>
              </a:rPr>
              <a:t>percevoir</a:t>
            </a:r>
            <a:endParaRPr sz="2300">
              <a:latin typeface="Times New Roman"/>
              <a:cs typeface="Times New Roman"/>
            </a:endParaRPr>
          </a:p>
          <a:p>
            <a:pPr marL="476250" marR="53975" indent="-415290" algn="just">
              <a:lnSpc>
                <a:spcPts val="2900"/>
              </a:lnSpc>
            </a:pPr>
            <a:r>
              <a:rPr sz="2300" i="1" spc="-210" dirty="0">
                <a:latin typeface="Times New Roman"/>
                <a:cs typeface="Times New Roman"/>
              </a:rPr>
              <a:t>la</a:t>
            </a:r>
            <a:r>
              <a:rPr sz="2300" i="1" spc="65" dirty="0">
                <a:latin typeface="Times New Roman"/>
                <a:cs typeface="Times New Roman"/>
              </a:rPr>
              <a:t> </a:t>
            </a:r>
            <a:r>
              <a:rPr sz="2300" b="1" i="1" spc="-195" dirty="0">
                <a:solidFill>
                  <a:srgbClr val="C55A11"/>
                </a:solidFill>
                <a:latin typeface="Cambria"/>
                <a:cs typeface="Cambria"/>
              </a:rPr>
              <a:t>complexité</a:t>
            </a:r>
            <a:r>
              <a:rPr sz="2300" b="1" i="1" spc="70" dirty="0">
                <a:solidFill>
                  <a:srgbClr val="C55A11"/>
                </a:solidFill>
                <a:latin typeface="Cambria"/>
                <a:cs typeface="Cambria"/>
              </a:rPr>
              <a:t> </a:t>
            </a:r>
            <a:r>
              <a:rPr sz="2300" i="1" spc="-165" dirty="0">
                <a:latin typeface="Times New Roman"/>
                <a:cs typeface="Times New Roman"/>
              </a:rPr>
              <a:t>du</a:t>
            </a:r>
            <a:r>
              <a:rPr sz="2300" i="1" spc="30" dirty="0">
                <a:latin typeface="Times New Roman"/>
                <a:cs typeface="Times New Roman"/>
              </a:rPr>
              <a:t> </a:t>
            </a:r>
            <a:r>
              <a:rPr sz="2300" i="1" spc="-135" dirty="0">
                <a:latin typeface="Times New Roman"/>
                <a:cs typeface="Times New Roman"/>
              </a:rPr>
              <a:t>libellé,</a:t>
            </a:r>
            <a:r>
              <a:rPr sz="2300" i="1" spc="30" dirty="0">
                <a:latin typeface="Times New Roman"/>
                <a:cs typeface="Times New Roman"/>
              </a:rPr>
              <a:t> </a:t>
            </a:r>
            <a:r>
              <a:rPr sz="2300" i="1" spc="-114" dirty="0">
                <a:latin typeface="Times New Roman"/>
                <a:cs typeface="Times New Roman"/>
              </a:rPr>
              <a:t>mais</a:t>
            </a:r>
            <a:r>
              <a:rPr sz="2300" i="1" spc="30" dirty="0">
                <a:latin typeface="Times New Roman"/>
                <a:cs typeface="Times New Roman"/>
              </a:rPr>
              <a:t> </a:t>
            </a:r>
            <a:r>
              <a:rPr sz="2300" i="1" spc="-20" dirty="0">
                <a:latin typeface="Times New Roman"/>
                <a:cs typeface="Times New Roman"/>
              </a:rPr>
              <a:t>surtout </a:t>
            </a:r>
            <a:r>
              <a:rPr sz="2300" i="1" spc="-110" dirty="0">
                <a:latin typeface="Times New Roman"/>
                <a:cs typeface="Times New Roman"/>
              </a:rPr>
              <a:t>sa</a:t>
            </a:r>
            <a:r>
              <a:rPr sz="2300" i="1" spc="-65" dirty="0">
                <a:latin typeface="Times New Roman"/>
                <a:cs typeface="Times New Roman"/>
              </a:rPr>
              <a:t> </a:t>
            </a:r>
            <a:r>
              <a:rPr sz="2300" b="1" i="1" spc="-130" dirty="0">
                <a:solidFill>
                  <a:srgbClr val="C55A11"/>
                </a:solidFill>
                <a:latin typeface="Cambria"/>
                <a:cs typeface="Cambria"/>
              </a:rPr>
              <a:t>spécificité</a:t>
            </a:r>
            <a:r>
              <a:rPr sz="2300" b="1" i="1" spc="25" dirty="0">
                <a:solidFill>
                  <a:srgbClr val="C55A11"/>
                </a:solidFill>
                <a:latin typeface="Cambria"/>
                <a:cs typeface="Cambria"/>
              </a:rPr>
              <a:t> </a:t>
            </a:r>
            <a:r>
              <a:rPr sz="2300" i="1" dirty="0">
                <a:latin typeface="Times New Roman"/>
                <a:cs typeface="Times New Roman"/>
              </a:rPr>
              <a:t>et</a:t>
            </a:r>
            <a:r>
              <a:rPr sz="2300" i="1" spc="-45" dirty="0">
                <a:latin typeface="Times New Roman"/>
                <a:cs typeface="Times New Roman"/>
              </a:rPr>
              <a:t> </a:t>
            </a:r>
            <a:r>
              <a:rPr sz="2300" i="1" spc="-20" dirty="0">
                <a:latin typeface="Times New Roman"/>
                <a:cs typeface="Times New Roman"/>
              </a:rPr>
              <a:t>ses</a:t>
            </a:r>
            <a:r>
              <a:rPr sz="2300" i="1" spc="-45" dirty="0">
                <a:latin typeface="Times New Roman"/>
                <a:cs typeface="Times New Roman"/>
              </a:rPr>
              <a:t> </a:t>
            </a:r>
            <a:r>
              <a:rPr sz="2300" b="1" i="1" spc="-195" dirty="0">
                <a:solidFill>
                  <a:srgbClr val="C55A11"/>
                </a:solidFill>
                <a:latin typeface="Cambria"/>
                <a:cs typeface="Cambria"/>
              </a:rPr>
              <a:t>enjeux</a:t>
            </a:r>
            <a:r>
              <a:rPr sz="2200" spc="-195" dirty="0">
                <a:latin typeface="Times New Roman"/>
                <a:cs typeface="Times New Roman"/>
              </a:rPr>
              <a:t>.</a:t>
            </a:r>
            <a:r>
              <a:rPr sz="2200" spc="-15" dirty="0">
                <a:latin typeface="Times New Roman"/>
                <a:cs typeface="Times New Roman"/>
              </a:rPr>
              <a:t> </a:t>
            </a:r>
            <a:r>
              <a:rPr sz="2200" spc="-415" dirty="0">
                <a:latin typeface="Times New Roman"/>
                <a:cs typeface="Times New Roman"/>
              </a:rPr>
              <a:t>»</a:t>
            </a:r>
            <a:endParaRPr sz="2200">
              <a:latin typeface="Times New Roman"/>
              <a:cs typeface="Times New Roman"/>
            </a:endParaRPr>
          </a:p>
        </p:txBody>
      </p:sp>
      <p:pic>
        <p:nvPicPr>
          <p:cNvPr id="10" name="object 10"/>
          <p:cNvPicPr/>
          <p:nvPr/>
        </p:nvPicPr>
        <p:blipFill>
          <a:blip r:embed="rId2" cstate="print"/>
          <a:stretch>
            <a:fillRect/>
          </a:stretch>
        </p:blipFill>
        <p:spPr>
          <a:xfrm>
            <a:off x="10293095" y="2148839"/>
            <a:ext cx="1597152" cy="1597152"/>
          </a:xfrm>
          <a:prstGeom prst="rect">
            <a:avLst/>
          </a:prstGeom>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29082</TotalTime>
  <Words>6629</Words>
  <Application>Microsoft Office PowerPoint</Application>
  <PresentationFormat>Grand écran</PresentationFormat>
  <Paragraphs>764</Paragraphs>
  <Slides>64</Slides>
  <Notes>36</Notes>
  <HiddenSlides>0</HiddenSlides>
  <MMClips>0</MMClips>
  <ScaleCrop>false</ScaleCrop>
  <HeadingPairs>
    <vt:vector size="6" baseType="variant">
      <vt:variant>
        <vt:lpstr>Polices utilisées</vt:lpstr>
      </vt:variant>
      <vt:variant>
        <vt:i4>25</vt:i4>
      </vt:variant>
      <vt:variant>
        <vt:lpstr>Thème</vt:lpstr>
      </vt:variant>
      <vt:variant>
        <vt:i4>1</vt:i4>
      </vt:variant>
      <vt:variant>
        <vt:lpstr>Titres des diapositives</vt:lpstr>
      </vt:variant>
      <vt:variant>
        <vt:i4>64</vt:i4>
      </vt:variant>
    </vt:vector>
  </HeadingPairs>
  <TitlesOfParts>
    <vt:vector size="90" baseType="lpstr">
      <vt:lpstr>.Apple Color Emoji UI</vt:lpstr>
      <vt:lpstr>American Typewriter Condensed</vt:lpstr>
      <vt:lpstr>American Typewriter Condensed</vt:lpstr>
      <vt:lpstr>Arial</vt:lpstr>
      <vt:lpstr>ArialMT</vt:lpstr>
      <vt:lpstr>Britannic Bold</vt:lpstr>
      <vt:lpstr>Calibri</vt:lpstr>
      <vt:lpstr>Calibri </vt:lpstr>
      <vt:lpstr>Calibri Light</vt:lpstr>
      <vt:lpstr>Cambria</vt:lpstr>
      <vt:lpstr>Century Gothic</vt:lpstr>
      <vt:lpstr>Futura</vt:lpstr>
      <vt:lpstr>Futura Condensed ExtraBold</vt:lpstr>
      <vt:lpstr>Futura Condensed ExtraBold</vt:lpstr>
      <vt:lpstr>Futura Condensed Medium</vt:lpstr>
      <vt:lpstr>Futura Condensed Medium</vt:lpstr>
      <vt:lpstr>Futura Medium</vt:lpstr>
      <vt:lpstr>Futura Medium</vt:lpstr>
      <vt:lpstr>Helvetica</vt:lpstr>
      <vt:lpstr>Rockwell</vt:lpstr>
      <vt:lpstr>Segoe UI Symbol</vt:lpstr>
      <vt:lpstr>Times New Roman</vt:lpstr>
      <vt:lpstr>TimesNewRomanPS</vt:lpstr>
      <vt:lpstr>TimesNewRomanPSMT</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Méthodologie générale</vt:lpstr>
      <vt:lpstr>Méthodologie générale</vt:lpstr>
      <vt:lpstr>Le rapport de jury - 2024</vt:lpstr>
      <vt:lpstr>Le rapport de jury – 2024 (2023)</vt:lpstr>
      <vt:lpstr>Le rapport de jury – 2024 (2023)</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Analyse Définitions / Tensions / Mises en relation</vt:lpstr>
      <vt:lpstr>Présentation PowerPoint</vt:lpstr>
      <vt:lpstr>Analyse La problématique</vt:lpstr>
      <vt:lpstr>Présentation PowerPoint</vt:lpstr>
      <vt:lpstr>Présentation PowerPoint</vt:lpstr>
      <vt:lpstr>Présentation PowerPoint</vt:lpstr>
      <vt:lpstr>Présentation PowerPoint</vt:lpstr>
      <vt:lpstr>Présentation PowerPoint</vt:lpstr>
      <vt:lpstr>Présentation PowerPoint</vt:lpstr>
      <vt:lpstr>Analyse L’argumentation</vt:lpstr>
      <vt:lpstr>Présentation PowerPoint</vt:lpstr>
      <vt:lpstr>Présentation PowerPoint</vt:lpstr>
      <vt:lpstr>Présentation PowerPoint</vt:lpstr>
      <vt:lpstr>Présentation PowerPoint</vt:lpstr>
      <vt:lpstr>Présentation PowerPoint</vt:lpstr>
      <vt:lpstr>Présentation PowerPoint</vt:lpstr>
      <vt:lpstr> </vt:lpstr>
      <vt:lpstr> </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TD Ecrit 1 Prépa CAPEPS 2021</dc:title>
  <dc:subject/>
  <dc:creator>Julien Morel</dc:creator>
  <dc:description/>
  <cp:lastModifiedBy>benjamin stephan</cp:lastModifiedBy>
  <cp:revision>561</cp:revision>
  <dcterms:created xsi:type="dcterms:W3CDTF">2020-09-09T19:33:32Z</dcterms:created>
  <dcterms:modified xsi:type="dcterms:W3CDTF">2026-09-08T21:01:00Z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Grand écran</vt:lpwstr>
  </property>
  <property fmtid="{D5CDD505-2E9C-101B-9397-08002B2CF9AE}" pid="3" name="Slides">
    <vt:i4>21</vt:i4>
  </property>
</Properties>
</file>