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78" r:id="rId1"/>
  </p:sldMasterIdLst>
  <p:notesMasterIdLst>
    <p:notesMasterId r:id="rId51"/>
  </p:notesMasterIdLst>
  <p:sldIdLst>
    <p:sldId id="279" r:id="rId2"/>
    <p:sldId id="278" r:id="rId3"/>
    <p:sldId id="394" r:id="rId4"/>
    <p:sldId id="446" r:id="rId5"/>
    <p:sldId id="463" r:id="rId6"/>
    <p:sldId id="464" r:id="rId7"/>
    <p:sldId id="259" r:id="rId8"/>
    <p:sldId id="260" r:id="rId9"/>
    <p:sldId id="261" r:id="rId10"/>
    <p:sldId id="467" r:id="rId11"/>
    <p:sldId id="294" r:id="rId12"/>
    <p:sldId id="262" r:id="rId13"/>
    <p:sldId id="405" r:id="rId14"/>
    <p:sldId id="305" r:id="rId15"/>
    <p:sldId id="412" r:id="rId16"/>
    <p:sldId id="389" r:id="rId17"/>
    <p:sldId id="391" r:id="rId18"/>
    <p:sldId id="472" r:id="rId19"/>
    <p:sldId id="491" r:id="rId20"/>
    <p:sldId id="400" r:id="rId21"/>
    <p:sldId id="384" r:id="rId22"/>
    <p:sldId id="390" r:id="rId23"/>
    <p:sldId id="303" r:id="rId24"/>
    <p:sldId id="473" r:id="rId25"/>
    <p:sldId id="474" r:id="rId26"/>
    <p:sldId id="492" r:id="rId27"/>
    <p:sldId id="494" r:id="rId28"/>
    <p:sldId id="403" r:id="rId29"/>
    <p:sldId id="306" r:id="rId30"/>
    <p:sldId id="307" r:id="rId31"/>
    <p:sldId id="308" r:id="rId32"/>
    <p:sldId id="274" r:id="rId33"/>
    <p:sldId id="475" r:id="rId34"/>
    <p:sldId id="476" r:id="rId35"/>
    <p:sldId id="485" r:id="rId36"/>
    <p:sldId id="477" r:id="rId37"/>
    <p:sldId id="478" r:id="rId38"/>
    <p:sldId id="479" r:id="rId39"/>
    <p:sldId id="493" r:id="rId40"/>
    <p:sldId id="281" r:id="rId41"/>
    <p:sldId id="311" r:id="rId42"/>
    <p:sldId id="364" r:id="rId43"/>
    <p:sldId id="461" r:id="rId44"/>
    <p:sldId id="471" r:id="rId45"/>
    <p:sldId id="480" r:id="rId46"/>
    <p:sldId id="481" r:id="rId47"/>
    <p:sldId id="482" r:id="rId48"/>
    <p:sldId id="277" r:id="rId49"/>
    <p:sldId id="495" r:id="rId50"/>
  </p:sldIdLst>
  <p:sldSz cx="12192000" cy="6858000"/>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stephan" initials="bs" lastIdx="1" clrIdx="0">
    <p:extLst>
      <p:ext uri="{19B8F6BF-5375-455C-9EA6-DF929625EA0E}">
        <p15:presenceInfo xmlns:p15="http://schemas.microsoft.com/office/powerpoint/2012/main" userId="8d312e2ab454fbf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93085" autoAdjust="0"/>
  </p:normalViewPr>
  <p:slideViewPr>
    <p:cSldViewPr snapToGrid="0">
      <p:cViewPr varScale="1">
        <p:scale>
          <a:sx n="79" d="100"/>
          <a:sy n="79"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6_1#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7BD81B-8DE0-46F1-8920-83BA79C33BF8}" type="doc">
      <dgm:prSet loTypeId="urn:microsoft.com/office/officeart/2005/8/layout/balance1" loCatId="relationship" qsTypeId="urn:microsoft.com/office/officeart/2005/8/quickstyle/simple1#1" qsCatId="simple" csTypeId="urn:microsoft.com/office/officeart/2005/8/colors/accent6_1#1" csCatId="accent6" phldr="1"/>
      <dgm:spPr/>
      <dgm:t>
        <a:bodyPr/>
        <a:lstStyle/>
        <a:p>
          <a:endParaRPr lang="fr-FR"/>
        </a:p>
      </dgm:t>
    </dgm:pt>
    <dgm:pt modelId="{F69E0C9E-EF0C-45C8-9C03-DF5FFD82B847}">
      <dgm:prSet phldrT="[Texte]"/>
      <dgm:spPr/>
      <dgm:t>
        <a:bodyPr/>
        <a:lstStyle/>
        <a:p>
          <a:r>
            <a:rPr lang="fr-FR" dirty="0"/>
            <a:t>Influences internes ou endogènes</a:t>
          </a:r>
        </a:p>
      </dgm:t>
    </dgm:pt>
    <dgm:pt modelId="{6B14F413-0AAF-4E7F-A3B9-215B8A53B4B0}" type="parTrans" cxnId="{69A5BEF9-EB9D-4515-8EC7-CE43FD192797}">
      <dgm:prSet/>
      <dgm:spPr/>
      <dgm:t>
        <a:bodyPr/>
        <a:lstStyle/>
        <a:p>
          <a:endParaRPr lang="fr-FR"/>
        </a:p>
      </dgm:t>
    </dgm:pt>
    <dgm:pt modelId="{C374ED33-B7CB-4C91-AF77-95566A7639D1}" type="sibTrans" cxnId="{69A5BEF9-EB9D-4515-8EC7-CE43FD192797}">
      <dgm:prSet/>
      <dgm:spPr/>
      <dgm:t>
        <a:bodyPr/>
        <a:lstStyle/>
        <a:p>
          <a:endParaRPr lang="fr-FR"/>
        </a:p>
      </dgm:t>
    </dgm:pt>
    <dgm:pt modelId="{F2E4ED96-43FD-4F58-B62C-51A142AAE6FB}">
      <dgm:prSet phldrT="[Texte]"/>
      <dgm:spPr/>
      <dgm:t>
        <a:bodyPr/>
        <a:lstStyle/>
        <a:p>
          <a:r>
            <a:rPr lang="fr-FR" dirty="0"/>
            <a:t>Enseignants, pratiques…</a:t>
          </a:r>
        </a:p>
      </dgm:t>
    </dgm:pt>
    <dgm:pt modelId="{30D8DDF3-F5A9-4EC5-B6EA-56B4BB860C89}" type="parTrans" cxnId="{37DDD89D-6AE6-40D7-A177-C8235E235989}">
      <dgm:prSet/>
      <dgm:spPr/>
      <dgm:t>
        <a:bodyPr/>
        <a:lstStyle/>
        <a:p>
          <a:endParaRPr lang="fr-FR"/>
        </a:p>
      </dgm:t>
    </dgm:pt>
    <dgm:pt modelId="{5032389D-D015-4BCF-96D3-ABBC769E3B78}" type="sibTrans" cxnId="{37DDD89D-6AE6-40D7-A177-C8235E235989}">
      <dgm:prSet/>
      <dgm:spPr/>
      <dgm:t>
        <a:bodyPr/>
        <a:lstStyle/>
        <a:p>
          <a:endParaRPr lang="fr-FR"/>
        </a:p>
      </dgm:t>
    </dgm:pt>
    <dgm:pt modelId="{C560B0ED-7434-431D-811D-62DD6BFCF58C}">
      <dgm:prSet phldrT="[Texte]"/>
      <dgm:spPr/>
      <dgm:t>
        <a:bodyPr/>
        <a:lstStyle/>
        <a:p>
          <a:r>
            <a:rPr lang="fr-FR" dirty="0"/>
            <a:t>Acteurs</a:t>
          </a:r>
        </a:p>
      </dgm:t>
    </dgm:pt>
    <dgm:pt modelId="{4C95D4FB-5382-41B4-97EB-D280E3FB3961}" type="parTrans" cxnId="{65015B79-A909-4C5C-8459-4726264EC2BA}">
      <dgm:prSet/>
      <dgm:spPr/>
      <dgm:t>
        <a:bodyPr/>
        <a:lstStyle/>
        <a:p>
          <a:endParaRPr lang="fr-FR"/>
        </a:p>
      </dgm:t>
    </dgm:pt>
    <dgm:pt modelId="{3F89E7FF-D189-490E-93CF-BE9FC5BE8C27}" type="sibTrans" cxnId="{65015B79-A909-4C5C-8459-4726264EC2BA}">
      <dgm:prSet/>
      <dgm:spPr/>
      <dgm:t>
        <a:bodyPr/>
        <a:lstStyle/>
        <a:p>
          <a:endParaRPr lang="fr-FR"/>
        </a:p>
      </dgm:t>
    </dgm:pt>
    <dgm:pt modelId="{0E1CBC0D-6484-48EB-87F0-C5D478060DDD}">
      <dgm:prSet phldrT="[Texte]"/>
      <dgm:spPr/>
      <dgm:t>
        <a:bodyPr/>
        <a:lstStyle/>
        <a:p>
          <a:r>
            <a:rPr lang="fr-FR" dirty="0"/>
            <a:t>Influences externes ou exogènes</a:t>
          </a:r>
        </a:p>
      </dgm:t>
    </dgm:pt>
    <dgm:pt modelId="{44F84F46-A670-4999-8A42-DE334873186E}" type="parTrans" cxnId="{28CBCDA9-A104-44A2-819A-AE3A43DD80E4}">
      <dgm:prSet/>
      <dgm:spPr/>
      <dgm:t>
        <a:bodyPr/>
        <a:lstStyle/>
        <a:p>
          <a:endParaRPr lang="fr-FR"/>
        </a:p>
      </dgm:t>
    </dgm:pt>
    <dgm:pt modelId="{8A5FDF86-F12B-4FF1-A338-208A0C8422AE}" type="sibTrans" cxnId="{28CBCDA9-A104-44A2-819A-AE3A43DD80E4}">
      <dgm:prSet/>
      <dgm:spPr/>
      <dgm:t>
        <a:bodyPr/>
        <a:lstStyle/>
        <a:p>
          <a:endParaRPr lang="fr-FR"/>
        </a:p>
      </dgm:t>
    </dgm:pt>
    <dgm:pt modelId="{E0FA7D85-128A-4F63-B367-217845343CE3}">
      <dgm:prSet phldrT="[Texte]"/>
      <dgm:spPr/>
      <dgm:t>
        <a:bodyPr/>
        <a:lstStyle/>
        <a:p>
          <a:r>
            <a:rPr lang="fr-FR" dirty="0"/>
            <a:t>Educatives, culturelles…</a:t>
          </a:r>
        </a:p>
      </dgm:t>
    </dgm:pt>
    <dgm:pt modelId="{193DC1C0-6E64-4537-BE12-BCD7119C1B5B}" type="parTrans" cxnId="{369CFC83-F5A7-43DA-9360-79AE0FD67E34}">
      <dgm:prSet/>
      <dgm:spPr/>
      <dgm:t>
        <a:bodyPr/>
        <a:lstStyle/>
        <a:p>
          <a:endParaRPr lang="fr-FR"/>
        </a:p>
      </dgm:t>
    </dgm:pt>
    <dgm:pt modelId="{C643FA2A-C692-4953-94D7-6059B9A10F12}" type="sibTrans" cxnId="{369CFC83-F5A7-43DA-9360-79AE0FD67E34}">
      <dgm:prSet/>
      <dgm:spPr/>
      <dgm:t>
        <a:bodyPr/>
        <a:lstStyle/>
        <a:p>
          <a:endParaRPr lang="fr-FR"/>
        </a:p>
      </dgm:t>
    </dgm:pt>
    <dgm:pt modelId="{EAD7A788-68F8-45A8-BB1D-74A5E8D34E53}">
      <dgm:prSet phldrT="[Texte]"/>
      <dgm:spPr/>
      <dgm:t>
        <a:bodyPr/>
        <a:lstStyle/>
        <a:p>
          <a:r>
            <a:rPr lang="fr-FR" dirty="0"/>
            <a:t>Contextuelles</a:t>
          </a:r>
        </a:p>
      </dgm:t>
    </dgm:pt>
    <dgm:pt modelId="{D7B87B5A-69DE-4390-BF26-685EC0FE642B}" type="parTrans" cxnId="{77DE0B37-B763-4A56-A490-C58B85BBCC8B}">
      <dgm:prSet/>
      <dgm:spPr/>
      <dgm:t>
        <a:bodyPr/>
        <a:lstStyle/>
        <a:p>
          <a:endParaRPr lang="fr-FR"/>
        </a:p>
      </dgm:t>
    </dgm:pt>
    <dgm:pt modelId="{C0317261-870C-4100-A715-BD0E2A25D10C}" type="sibTrans" cxnId="{77DE0B37-B763-4A56-A490-C58B85BBCC8B}">
      <dgm:prSet/>
      <dgm:spPr/>
      <dgm:t>
        <a:bodyPr/>
        <a:lstStyle/>
        <a:p>
          <a:endParaRPr lang="fr-FR"/>
        </a:p>
      </dgm:t>
    </dgm:pt>
    <dgm:pt modelId="{46E972D0-B42E-44CE-9395-5E0AF2DE4F77}">
      <dgm:prSet phldrT="[Texte]"/>
      <dgm:spPr/>
      <dgm:t>
        <a:bodyPr/>
        <a:lstStyle/>
        <a:p>
          <a:r>
            <a:rPr lang="fr-FR" dirty="0"/>
            <a:t>Politiques, sociétales</a:t>
          </a:r>
        </a:p>
      </dgm:t>
    </dgm:pt>
    <dgm:pt modelId="{1FC60FDE-154C-4FDB-8D4B-37C7C7396B7D}" type="parTrans" cxnId="{359E5226-68DA-4939-8D49-D27EC05B977F}">
      <dgm:prSet/>
      <dgm:spPr/>
      <dgm:t>
        <a:bodyPr/>
        <a:lstStyle/>
        <a:p>
          <a:endParaRPr lang="fr-FR"/>
        </a:p>
      </dgm:t>
    </dgm:pt>
    <dgm:pt modelId="{A6BC552D-CAC0-4D23-A3C8-7BB23581DDBA}" type="sibTrans" cxnId="{359E5226-68DA-4939-8D49-D27EC05B977F}">
      <dgm:prSet/>
      <dgm:spPr/>
      <dgm:t>
        <a:bodyPr/>
        <a:lstStyle/>
        <a:p>
          <a:endParaRPr lang="fr-FR"/>
        </a:p>
      </dgm:t>
    </dgm:pt>
    <dgm:pt modelId="{E6F552E4-DE4E-43F6-9F7E-AB6763CD61B2}" type="pres">
      <dgm:prSet presAssocID="{0B7BD81B-8DE0-46F1-8920-83BA79C33BF8}" presName="outerComposite" presStyleCnt="0">
        <dgm:presLayoutVars>
          <dgm:chMax val="2"/>
          <dgm:animLvl val="lvl"/>
          <dgm:resizeHandles val="exact"/>
        </dgm:presLayoutVars>
      </dgm:prSet>
      <dgm:spPr/>
    </dgm:pt>
    <dgm:pt modelId="{7A10D7C8-7008-4591-B41C-05D8C6B4EE78}" type="pres">
      <dgm:prSet presAssocID="{0B7BD81B-8DE0-46F1-8920-83BA79C33BF8}" presName="dummyMaxCanvas" presStyleCnt="0"/>
      <dgm:spPr/>
    </dgm:pt>
    <dgm:pt modelId="{7F04D2B9-053D-4F91-A068-3E639FBB6FFA}" type="pres">
      <dgm:prSet presAssocID="{0B7BD81B-8DE0-46F1-8920-83BA79C33BF8}" presName="parentComposite" presStyleCnt="0"/>
      <dgm:spPr/>
    </dgm:pt>
    <dgm:pt modelId="{67ED52B8-0760-4106-86D5-D39656BE2EC0}" type="pres">
      <dgm:prSet presAssocID="{0B7BD81B-8DE0-46F1-8920-83BA79C33BF8}" presName="parent1" presStyleLbl="alignAccFollowNode1" presStyleIdx="0" presStyleCnt="4">
        <dgm:presLayoutVars>
          <dgm:chMax val="4"/>
        </dgm:presLayoutVars>
      </dgm:prSet>
      <dgm:spPr/>
    </dgm:pt>
    <dgm:pt modelId="{AD66F5B2-959D-47F9-BC12-249B9FD0E30D}" type="pres">
      <dgm:prSet presAssocID="{0B7BD81B-8DE0-46F1-8920-83BA79C33BF8}" presName="parent2" presStyleLbl="alignAccFollowNode1" presStyleIdx="1" presStyleCnt="4">
        <dgm:presLayoutVars>
          <dgm:chMax val="4"/>
        </dgm:presLayoutVars>
      </dgm:prSet>
      <dgm:spPr/>
    </dgm:pt>
    <dgm:pt modelId="{EED51B9C-22BD-4CFC-8BB8-7910F8AB0023}" type="pres">
      <dgm:prSet presAssocID="{0B7BD81B-8DE0-46F1-8920-83BA79C33BF8}" presName="childrenComposite" presStyleCnt="0"/>
      <dgm:spPr/>
    </dgm:pt>
    <dgm:pt modelId="{3BFBE1B9-932E-48F4-BCFE-3CA59F36F507}" type="pres">
      <dgm:prSet presAssocID="{0B7BD81B-8DE0-46F1-8920-83BA79C33BF8}" presName="dummyMaxCanvas_ChildArea" presStyleCnt="0"/>
      <dgm:spPr/>
    </dgm:pt>
    <dgm:pt modelId="{E3293A4B-710D-485A-A2DC-C824A0E8BBB1}" type="pres">
      <dgm:prSet presAssocID="{0B7BD81B-8DE0-46F1-8920-83BA79C33BF8}" presName="fulcrum" presStyleLbl="alignAccFollowNode1" presStyleIdx="2" presStyleCnt="4" custAng="10800000" custScaleY="112350" custLinFactNeighborX="284" custLinFactNeighborY="25116"/>
      <dgm:spPr/>
    </dgm:pt>
    <dgm:pt modelId="{51C054AA-364F-494A-A235-BB86E5D316F8}" type="pres">
      <dgm:prSet presAssocID="{0B7BD81B-8DE0-46F1-8920-83BA79C33BF8}" presName="balance_23" presStyleLbl="alignAccFollowNode1" presStyleIdx="3" presStyleCnt="4">
        <dgm:presLayoutVars>
          <dgm:bulletEnabled val="1"/>
        </dgm:presLayoutVars>
      </dgm:prSet>
      <dgm:spPr/>
    </dgm:pt>
    <dgm:pt modelId="{626D69ED-C27F-47DF-A67D-E8B4A90C140C}" type="pres">
      <dgm:prSet presAssocID="{0B7BD81B-8DE0-46F1-8920-83BA79C33BF8}" presName="right_23_1" presStyleLbl="node1" presStyleIdx="0" presStyleCnt="5">
        <dgm:presLayoutVars>
          <dgm:bulletEnabled val="1"/>
        </dgm:presLayoutVars>
      </dgm:prSet>
      <dgm:spPr/>
    </dgm:pt>
    <dgm:pt modelId="{31C57BE4-68B2-4BEE-864F-DFF6299031B3}" type="pres">
      <dgm:prSet presAssocID="{0B7BD81B-8DE0-46F1-8920-83BA79C33BF8}" presName="right_23_2" presStyleLbl="node1" presStyleIdx="1" presStyleCnt="5">
        <dgm:presLayoutVars>
          <dgm:bulletEnabled val="1"/>
        </dgm:presLayoutVars>
      </dgm:prSet>
      <dgm:spPr/>
    </dgm:pt>
    <dgm:pt modelId="{406883BD-C290-4033-963E-0C9A687FF761}" type="pres">
      <dgm:prSet presAssocID="{0B7BD81B-8DE0-46F1-8920-83BA79C33BF8}" presName="right_23_3" presStyleLbl="node1" presStyleIdx="2" presStyleCnt="5">
        <dgm:presLayoutVars>
          <dgm:bulletEnabled val="1"/>
        </dgm:presLayoutVars>
      </dgm:prSet>
      <dgm:spPr/>
    </dgm:pt>
    <dgm:pt modelId="{30EB6F9B-77BC-4B76-9A8C-730F750F1C90}" type="pres">
      <dgm:prSet presAssocID="{0B7BD81B-8DE0-46F1-8920-83BA79C33BF8}" presName="left_23_1" presStyleLbl="node1" presStyleIdx="3" presStyleCnt="5">
        <dgm:presLayoutVars>
          <dgm:bulletEnabled val="1"/>
        </dgm:presLayoutVars>
      </dgm:prSet>
      <dgm:spPr/>
    </dgm:pt>
    <dgm:pt modelId="{FCA5BFDF-4A33-4302-889F-221AE0F648B4}" type="pres">
      <dgm:prSet presAssocID="{0B7BD81B-8DE0-46F1-8920-83BA79C33BF8}" presName="left_23_2" presStyleLbl="node1" presStyleIdx="4" presStyleCnt="5">
        <dgm:presLayoutVars>
          <dgm:bulletEnabled val="1"/>
        </dgm:presLayoutVars>
      </dgm:prSet>
      <dgm:spPr/>
    </dgm:pt>
  </dgm:ptLst>
  <dgm:cxnLst>
    <dgm:cxn modelId="{359E5226-68DA-4939-8D49-D27EC05B977F}" srcId="{0E1CBC0D-6484-48EB-87F0-C5D478060DDD}" destId="{46E972D0-B42E-44CE-9395-5E0AF2DE4F77}" srcOrd="2" destOrd="0" parTransId="{1FC60FDE-154C-4FDB-8D4B-37C7C7396B7D}" sibTransId="{A6BC552D-CAC0-4D23-A3C8-7BB23581DDBA}"/>
    <dgm:cxn modelId="{77DE0B37-B763-4A56-A490-C58B85BBCC8B}" srcId="{0E1CBC0D-6484-48EB-87F0-C5D478060DDD}" destId="{EAD7A788-68F8-45A8-BB1D-74A5E8D34E53}" srcOrd="1" destOrd="0" parTransId="{D7B87B5A-69DE-4390-BF26-685EC0FE642B}" sibTransId="{C0317261-870C-4100-A715-BD0E2A25D10C}"/>
    <dgm:cxn modelId="{C6973864-6637-4497-9402-E72300C4F3B5}" type="presOf" srcId="{46E972D0-B42E-44CE-9395-5E0AF2DE4F77}" destId="{406883BD-C290-4033-963E-0C9A687FF761}" srcOrd="0" destOrd="0" presId="urn:microsoft.com/office/officeart/2005/8/layout/balance1"/>
    <dgm:cxn modelId="{8834E075-E656-4FF1-8601-D0BBC0862841}" type="presOf" srcId="{E0FA7D85-128A-4F63-B367-217845343CE3}" destId="{626D69ED-C27F-47DF-A67D-E8B4A90C140C}" srcOrd="0" destOrd="0" presId="urn:microsoft.com/office/officeart/2005/8/layout/balance1"/>
    <dgm:cxn modelId="{65015B79-A909-4C5C-8459-4726264EC2BA}" srcId="{F69E0C9E-EF0C-45C8-9C03-DF5FFD82B847}" destId="{C560B0ED-7434-431D-811D-62DD6BFCF58C}" srcOrd="1" destOrd="0" parTransId="{4C95D4FB-5382-41B4-97EB-D280E3FB3961}" sibTransId="{3F89E7FF-D189-490E-93CF-BE9FC5BE8C27}"/>
    <dgm:cxn modelId="{369CFC83-F5A7-43DA-9360-79AE0FD67E34}" srcId="{0E1CBC0D-6484-48EB-87F0-C5D478060DDD}" destId="{E0FA7D85-128A-4F63-B367-217845343CE3}" srcOrd="0" destOrd="0" parTransId="{193DC1C0-6E64-4537-BE12-BCD7119C1B5B}" sibTransId="{C643FA2A-C692-4953-94D7-6059B9A10F12}"/>
    <dgm:cxn modelId="{37DDD89D-6AE6-40D7-A177-C8235E235989}" srcId="{F69E0C9E-EF0C-45C8-9C03-DF5FFD82B847}" destId="{F2E4ED96-43FD-4F58-B62C-51A142AAE6FB}" srcOrd="0" destOrd="0" parTransId="{30D8DDF3-F5A9-4EC5-B6EA-56B4BB860C89}" sibTransId="{5032389D-D015-4BCF-96D3-ABBC769E3B78}"/>
    <dgm:cxn modelId="{28CBCDA9-A104-44A2-819A-AE3A43DD80E4}" srcId="{0B7BD81B-8DE0-46F1-8920-83BA79C33BF8}" destId="{0E1CBC0D-6484-48EB-87F0-C5D478060DDD}" srcOrd="1" destOrd="0" parTransId="{44F84F46-A670-4999-8A42-DE334873186E}" sibTransId="{8A5FDF86-F12B-4FF1-A338-208A0C8422AE}"/>
    <dgm:cxn modelId="{89F69FAB-8CC5-45D8-92CB-BDF38E415C13}" type="presOf" srcId="{C560B0ED-7434-431D-811D-62DD6BFCF58C}" destId="{FCA5BFDF-4A33-4302-889F-221AE0F648B4}" srcOrd="0" destOrd="0" presId="urn:microsoft.com/office/officeart/2005/8/layout/balance1"/>
    <dgm:cxn modelId="{0A95C9AE-B12D-4CB8-9A93-3DDC6F1165BF}" type="presOf" srcId="{0E1CBC0D-6484-48EB-87F0-C5D478060DDD}" destId="{AD66F5B2-959D-47F9-BC12-249B9FD0E30D}" srcOrd="0" destOrd="0" presId="urn:microsoft.com/office/officeart/2005/8/layout/balance1"/>
    <dgm:cxn modelId="{1724E9B5-91CF-4F9B-822C-1FE679C15EC8}" type="presOf" srcId="{F69E0C9E-EF0C-45C8-9C03-DF5FFD82B847}" destId="{67ED52B8-0760-4106-86D5-D39656BE2EC0}" srcOrd="0" destOrd="0" presId="urn:microsoft.com/office/officeart/2005/8/layout/balance1"/>
    <dgm:cxn modelId="{042BBEBF-3B00-400F-8BF7-88951E19513E}" type="presOf" srcId="{EAD7A788-68F8-45A8-BB1D-74A5E8D34E53}" destId="{31C57BE4-68B2-4BEE-864F-DFF6299031B3}" srcOrd="0" destOrd="0" presId="urn:microsoft.com/office/officeart/2005/8/layout/balance1"/>
    <dgm:cxn modelId="{744670D2-A233-4773-8D1D-9D34A3E641DA}" type="presOf" srcId="{F2E4ED96-43FD-4F58-B62C-51A142AAE6FB}" destId="{30EB6F9B-77BC-4B76-9A8C-730F750F1C90}" srcOrd="0" destOrd="0" presId="urn:microsoft.com/office/officeart/2005/8/layout/balance1"/>
    <dgm:cxn modelId="{20577EF3-4253-4792-9A5C-3A1394E30F23}" type="presOf" srcId="{0B7BD81B-8DE0-46F1-8920-83BA79C33BF8}" destId="{E6F552E4-DE4E-43F6-9F7E-AB6763CD61B2}" srcOrd="0" destOrd="0" presId="urn:microsoft.com/office/officeart/2005/8/layout/balance1"/>
    <dgm:cxn modelId="{69A5BEF9-EB9D-4515-8EC7-CE43FD192797}" srcId="{0B7BD81B-8DE0-46F1-8920-83BA79C33BF8}" destId="{F69E0C9E-EF0C-45C8-9C03-DF5FFD82B847}" srcOrd="0" destOrd="0" parTransId="{6B14F413-0AAF-4E7F-A3B9-215B8A53B4B0}" sibTransId="{C374ED33-B7CB-4C91-AF77-95566A7639D1}"/>
    <dgm:cxn modelId="{450B3C6D-7815-466B-828E-B70AF76C45A8}" type="presParOf" srcId="{E6F552E4-DE4E-43F6-9F7E-AB6763CD61B2}" destId="{7A10D7C8-7008-4591-B41C-05D8C6B4EE78}" srcOrd="0" destOrd="0" presId="urn:microsoft.com/office/officeart/2005/8/layout/balance1"/>
    <dgm:cxn modelId="{8754266E-D145-4F20-8B9C-91A6C682935B}" type="presParOf" srcId="{E6F552E4-DE4E-43F6-9F7E-AB6763CD61B2}" destId="{7F04D2B9-053D-4F91-A068-3E639FBB6FFA}" srcOrd="1" destOrd="0" presId="urn:microsoft.com/office/officeart/2005/8/layout/balance1"/>
    <dgm:cxn modelId="{D2976772-A2CC-4E2E-A4F1-2964F2BE3227}" type="presParOf" srcId="{7F04D2B9-053D-4F91-A068-3E639FBB6FFA}" destId="{67ED52B8-0760-4106-86D5-D39656BE2EC0}" srcOrd="0" destOrd="0" presId="urn:microsoft.com/office/officeart/2005/8/layout/balance1"/>
    <dgm:cxn modelId="{DBAD09FA-AF27-41F6-AFD0-ECA7B6D58010}" type="presParOf" srcId="{7F04D2B9-053D-4F91-A068-3E639FBB6FFA}" destId="{AD66F5B2-959D-47F9-BC12-249B9FD0E30D}" srcOrd="1" destOrd="0" presId="urn:microsoft.com/office/officeart/2005/8/layout/balance1"/>
    <dgm:cxn modelId="{637C7CF5-1D4D-40B1-BBC8-1893F75CD07D}" type="presParOf" srcId="{E6F552E4-DE4E-43F6-9F7E-AB6763CD61B2}" destId="{EED51B9C-22BD-4CFC-8BB8-7910F8AB0023}" srcOrd="2" destOrd="0" presId="urn:microsoft.com/office/officeart/2005/8/layout/balance1"/>
    <dgm:cxn modelId="{414649D4-05B6-4BF0-B122-FFEF88D9876A}" type="presParOf" srcId="{EED51B9C-22BD-4CFC-8BB8-7910F8AB0023}" destId="{3BFBE1B9-932E-48F4-BCFE-3CA59F36F507}" srcOrd="0" destOrd="0" presId="urn:microsoft.com/office/officeart/2005/8/layout/balance1"/>
    <dgm:cxn modelId="{B5040C34-5FCF-4E1D-B6FF-214771FCCB60}" type="presParOf" srcId="{EED51B9C-22BD-4CFC-8BB8-7910F8AB0023}" destId="{E3293A4B-710D-485A-A2DC-C824A0E8BBB1}" srcOrd="1" destOrd="0" presId="urn:microsoft.com/office/officeart/2005/8/layout/balance1"/>
    <dgm:cxn modelId="{7B5847E4-F53F-43E7-9979-8557846F60C3}" type="presParOf" srcId="{EED51B9C-22BD-4CFC-8BB8-7910F8AB0023}" destId="{51C054AA-364F-494A-A235-BB86E5D316F8}" srcOrd="2" destOrd="0" presId="urn:microsoft.com/office/officeart/2005/8/layout/balance1"/>
    <dgm:cxn modelId="{DEB9166C-63E9-4B2E-B11E-F37AEA735DD3}" type="presParOf" srcId="{EED51B9C-22BD-4CFC-8BB8-7910F8AB0023}" destId="{626D69ED-C27F-47DF-A67D-E8B4A90C140C}" srcOrd="3" destOrd="0" presId="urn:microsoft.com/office/officeart/2005/8/layout/balance1"/>
    <dgm:cxn modelId="{3B3F1527-1298-4636-974C-E85A3D0D8047}" type="presParOf" srcId="{EED51B9C-22BD-4CFC-8BB8-7910F8AB0023}" destId="{31C57BE4-68B2-4BEE-864F-DFF6299031B3}" srcOrd="4" destOrd="0" presId="urn:microsoft.com/office/officeart/2005/8/layout/balance1"/>
    <dgm:cxn modelId="{A8F34099-393D-4287-B112-E274A4F14559}" type="presParOf" srcId="{EED51B9C-22BD-4CFC-8BB8-7910F8AB0023}" destId="{406883BD-C290-4033-963E-0C9A687FF761}" srcOrd="5" destOrd="0" presId="urn:microsoft.com/office/officeart/2005/8/layout/balance1"/>
    <dgm:cxn modelId="{C52D62B9-DF49-417C-BB17-8B995567B3A7}" type="presParOf" srcId="{EED51B9C-22BD-4CFC-8BB8-7910F8AB0023}" destId="{30EB6F9B-77BC-4B76-9A8C-730F750F1C90}" srcOrd="6" destOrd="0" presId="urn:microsoft.com/office/officeart/2005/8/layout/balance1"/>
    <dgm:cxn modelId="{A5259250-585E-41D4-86C5-4A557B2B55DF}" type="presParOf" srcId="{EED51B9C-22BD-4CFC-8BB8-7910F8AB0023}" destId="{FCA5BFDF-4A33-4302-889F-221AE0F648B4}"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D52B8-0760-4106-86D5-D39656BE2EC0}">
      <dsp:nvSpPr>
        <dsp:cNvPr id="0" name=""/>
        <dsp:cNvSpPr/>
      </dsp:nvSpPr>
      <dsp:spPr>
        <a:xfrm>
          <a:off x="2543493" y="-10074"/>
          <a:ext cx="1566169" cy="870094"/>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Influences internes ou endogènes</a:t>
          </a:r>
        </a:p>
      </dsp:txBody>
      <dsp:txXfrm>
        <a:off x="2568977" y="15410"/>
        <a:ext cx="1515201" cy="819126"/>
      </dsp:txXfrm>
    </dsp:sp>
    <dsp:sp modelId="{AD66F5B2-959D-47F9-BC12-249B9FD0E30D}">
      <dsp:nvSpPr>
        <dsp:cNvPr id="0" name=""/>
        <dsp:cNvSpPr/>
      </dsp:nvSpPr>
      <dsp:spPr>
        <a:xfrm>
          <a:off x="4805737" y="-10074"/>
          <a:ext cx="1566169" cy="870094"/>
        </a:xfrm>
        <a:prstGeom prst="roundRect">
          <a:avLst>
            <a:gd name="adj" fmla="val 10000"/>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Influences externes ou exogènes</a:t>
          </a:r>
        </a:p>
      </dsp:txBody>
      <dsp:txXfrm>
        <a:off x="4831221" y="15410"/>
        <a:ext cx="1515201" cy="819126"/>
      </dsp:txXfrm>
    </dsp:sp>
    <dsp:sp modelId="{E3293A4B-710D-485A-A2DC-C824A0E8BBB1}">
      <dsp:nvSpPr>
        <dsp:cNvPr id="0" name=""/>
        <dsp:cNvSpPr/>
      </dsp:nvSpPr>
      <dsp:spPr>
        <a:xfrm rot="10800000">
          <a:off x="4133268" y="3627381"/>
          <a:ext cx="652570" cy="733162"/>
        </a:xfrm>
        <a:prstGeom prst="triangle">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C054AA-364F-494A-A235-BB86E5D316F8}">
      <dsp:nvSpPr>
        <dsp:cNvPr id="0" name=""/>
        <dsp:cNvSpPr/>
      </dsp:nvSpPr>
      <dsp:spPr>
        <a:xfrm rot="240000">
          <a:off x="2499390" y="3388043"/>
          <a:ext cx="3916618" cy="273876"/>
        </a:xfrm>
        <a:prstGeom prst="rect">
          <a:avLst/>
        </a:prstGeom>
        <a:solidFill>
          <a:schemeClr val="lt1">
            <a:alpha val="90000"/>
            <a:tint val="40000"/>
            <a:hueOff val="0"/>
            <a:satOff val="0"/>
            <a:lumOff val="0"/>
            <a:alphaOff val="0"/>
          </a:schemeClr>
        </a:solidFill>
        <a:ln w="12700" cap="flat" cmpd="sng" algn="ctr">
          <a:solidFill>
            <a:schemeClr val="accent6">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26D69ED-C27F-47DF-A67D-E8B4A90C140C}">
      <dsp:nvSpPr>
        <dsp:cNvPr id="0" name=""/>
        <dsp:cNvSpPr/>
      </dsp:nvSpPr>
      <dsp:spPr>
        <a:xfrm rot="240000">
          <a:off x="4850979" y="2703284"/>
          <a:ext cx="1562693" cy="728055"/>
        </a:xfrm>
        <a:prstGeom prst="round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Educatives, culturelles…</a:t>
          </a:r>
        </a:p>
      </dsp:txBody>
      <dsp:txXfrm>
        <a:off x="4886520" y="2738825"/>
        <a:ext cx="1491611" cy="656973"/>
      </dsp:txXfrm>
    </dsp:sp>
    <dsp:sp modelId="{31C57BE4-68B2-4BEE-864F-DFF6299031B3}">
      <dsp:nvSpPr>
        <dsp:cNvPr id="0" name=""/>
        <dsp:cNvSpPr/>
      </dsp:nvSpPr>
      <dsp:spPr>
        <a:xfrm rot="240000">
          <a:off x="4907536" y="1920200"/>
          <a:ext cx="1562693" cy="728055"/>
        </a:xfrm>
        <a:prstGeom prst="round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Contextuelles</a:t>
          </a:r>
        </a:p>
      </dsp:txBody>
      <dsp:txXfrm>
        <a:off x="4943077" y="1955741"/>
        <a:ext cx="1491611" cy="656973"/>
      </dsp:txXfrm>
    </dsp:sp>
    <dsp:sp modelId="{406883BD-C290-4033-963E-0C9A687FF761}">
      <dsp:nvSpPr>
        <dsp:cNvPr id="0" name=""/>
        <dsp:cNvSpPr/>
      </dsp:nvSpPr>
      <dsp:spPr>
        <a:xfrm rot="240000">
          <a:off x="4964092" y="1154517"/>
          <a:ext cx="1562693" cy="728055"/>
        </a:xfrm>
        <a:prstGeom prst="round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Politiques, sociétales</a:t>
          </a:r>
        </a:p>
      </dsp:txBody>
      <dsp:txXfrm>
        <a:off x="4999633" y="1190058"/>
        <a:ext cx="1491611" cy="656973"/>
      </dsp:txXfrm>
    </dsp:sp>
    <dsp:sp modelId="{30EB6F9B-77BC-4B76-9A8C-730F750F1C90}">
      <dsp:nvSpPr>
        <dsp:cNvPr id="0" name=""/>
        <dsp:cNvSpPr/>
      </dsp:nvSpPr>
      <dsp:spPr>
        <a:xfrm rot="240000">
          <a:off x="2610487" y="2546667"/>
          <a:ext cx="1562693" cy="728055"/>
        </a:xfrm>
        <a:prstGeom prst="round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Enseignants, pratiques…</a:t>
          </a:r>
        </a:p>
      </dsp:txBody>
      <dsp:txXfrm>
        <a:off x="2646028" y="2582208"/>
        <a:ext cx="1491611" cy="656973"/>
      </dsp:txXfrm>
    </dsp:sp>
    <dsp:sp modelId="{FCA5BFDF-4A33-4302-889F-221AE0F648B4}">
      <dsp:nvSpPr>
        <dsp:cNvPr id="0" name=""/>
        <dsp:cNvSpPr/>
      </dsp:nvSpPr>
      <dsp:spPr>
        <a:xfrm rot="240000">
          <a:off x="2667043" y="1763583"/>
          <a:ext cx="1562693" cy="728055"/>
        </a:xfrm>
        <a:prstGeom prst="roundRe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Acteurs</a:t>
          </a:r>
        </a:p>
      </dsp:txBody>
      <dsp:txXfrm>
        <a:off x="2702584" y="1799124"/>
        <a:ext cx="1491611" cy="656973"/>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FBDC32E3-85B5-4387-92AB-4E40E28B20DA}" type="datetimeFigureOut">
              <a:rPr lang="fr-FR" smtClean="0"/>
              <a:t>17/09/2026</a:t>
            </a:fld>
            <a:endParaRPr lang="fr-FR"/>
          </a:p>
        </p:txBody>
      </p:sp>
      <p:sp>
        <p:nvSpPr>
          <p:cNvPr id="4" name="Espace réservé de l'image des diapositives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37741089-8F5E-4BED-B0EC-374B876BBCD4}" type="slidenum">
              <a:rPr lang="fr-FR" smtClean="0"/>
              <a:t>‹N°›</a:t>
            </a:fld>
            <a:endParaRPr lang="fr-FR"/>
          </a:p>
        </p:txBody>
      </p:sp>
    </p:spTree>
    <p:extLst>
      <p:ext uri="{BB962C8B-B14F-4D97-AF65-F5344CB8AC3E}">
        <p14:creationId xmlns:p14="http://schemas.microsoft.com/office/powerpoint/2010/main" val="2522053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1</a:t>
            </a:fld>
            <a:endParaRPr lang="fr-FR"/>
          </a:p>
        </p:txBody>
      </p:sp>
    </p:spTree>
    <p:extLst>
      <p:ext uri="{BB962C8B-B14F-4D97-AF65-F5344CB8AC3E}">
        <p14:creationId xmlns:p14="http://schemas.microsoft.com/office/powerpoint/2010/main" val="475802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dirty="0"/>
              <a:t>Explicite</a:t>
            </a:r>
          </a:p>
          <a:p>
            <a:pPr marL="228600" indent="-228600">
              <a:buAutoNum type="arabicPeriod"/>
            </a:pPr>
            <a:r>
              <a:rPr lang="fr-FR" dirty="0"/>
              <a:t>Implicite du sujet</a:t>
            </a:r>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4</a:t>
            </a:fld>
            <a:endParaRPr lang="fr-FR"/>
          </a:p>
        </p:txBody>
      </p:sp>
    </p:spTree>
    <p:extLst>
      <p:ext uri="{BB962C8B-B14F-4D97-AF65-F5344CB8AC3E}">
        <p14:creationId xmlns:p14="http://schemas.microsoft.com/office/powerpoint/2010/main" val="2563389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dirty="0"/>
              <a:t>Explicite</a:t>
            </a:r>
          </a:p>
          <a:p>
            <a:pPr marL="228600" indent="-228600">
              <a:buAutoNum type="arabicPeriod"/>
            </a:pPr>
            <a:r>
              <a:rPr lang="fr-FR" dirty="0"/>
              <a:t>Implicite du sujet</a:t>
            </a:r>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5</a:t>
            </a:fld>
            <a:endParaRPr lang="fr-FR"/>
          </a:p>
        </p:txBody>
      </p:sp>
    </p:spTree>
    <p:extLst>
      <p:ext uri="{BB962C8B-B14F-4D97-AF65-F5344CB8AC3E}">
        <p14:creationId xmlns:p14="http://schemas.microsoft.com/office/powerpoint/2010/main" val="2871339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fr-FR" dirty="0"/>
              <a:t>Explicite</a:t>
            </a:r>
          </a:p>
          <a:p>
            <a:pPr marL="228600" indent="-228600">
              <a:buAutoNum type="arabicPeriod"/>
            </a:pPr>
            <a:r>
              <a:rPr lang="fr-FR" dirty="0"/>
              <a:t>Implicite du sujet</a:t>
            </a:r>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6</a:t>
            </a:fld>
            <a:endParaRPr lang="fr-FR"/>
          </a:p>
        </p:txBody>
      </p:sp>
    </p:spTree>
    <p:extLst>
      <p:ext uri="{BB962C8B-B14F-4D97-AF65-F5344CB8AC3E}">
        <p14:creationId xmlns:p14="http://schemas.microsoft.com/office/powerpoint/2010/main" val="160058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3D8D7C5-238F-2149-89A5-54C33FB57BAF}" type="slidenum">
              <a:rPr lang="fr-FR" smtClean="0"/>
              <a:t>15</a:t>
            </a:fld>
            <a:endParaRPr lang="fr-FR"/>
          </a:p>
        </p:txBody>
      </p:sp>
    </p:spTree>
    <p:extLst>
      <p:ext uri="{BB962C8B-B14F-4D97-AF65-F5344CB8AC3E}">
        <p14:creationId xmlns:p14="http://schemas.microsoft.com/office/powerpoint/2010/main" val="2710932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16</a:t>
            </a:fld>
            <a:endParaRPr lang="fr-FR"/>
          </a:p>
        </p:txBody>
      </p:sp>
    </p:spTree>
    <p:extLst>
      <p:ext uri="{BB962C8B-B14F-4D97-AF65-F5344CB8AC3E}">
        <p14:creationId xmlns:p14="http://schemas.microsoft.com/office/powerpoint/2010/main" val="3378209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18</a:t>
            </a:fld>
            <a:endParaRPr lang="fr-FR"/>
          </a:p>
        </p:txBody>
      </p:sp>
    </p:spTree>
    <p:extLst>
      <p:ext uri="{BB962C8B-B14F-4D97-AF65-F5344CB8AC3E}">
        <p14:creationId xmlns:p14="http://schemas.microsoft.com/office/powerpoint/2010/main" val="2102116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19</a:t>
            </a:fld>
            <a:endParaRPr lang="fr-FR"/>
          </a:p>
        </p:txBody>
      </p:sp>
    </p:spTree>
    <p:extLst>
      <p:ext uri="{BB962C8B-B14F-4D97-AF65-F5344CB8AC3E}">
        <p14:creationId xmlns:p14="http://schemas.microsoft.com/office/powerpoint/2010/main" val="228124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7741089-8F5E-4BED-B0EC-374B876BBCD4}" type="slidenum">
              <a:rPr lang="fr-FR" smtClean="0"/>
              <a:t>20</a:t>
            </a:fld>
            <a:endParaRPr lang="fr-FR"/>
          </a:p>
        </p:txBody>
      </p:sp>
    </p:spTree>
    <p:extLst>
      <p:ext uri="{BB962C8B-B14F-4D97-AF65-F5344CB8AC3E}">
        <p14:creationId xmlns:p14="http://schemas.microsoft.com/office/powerpoint/2010/main" val="3113417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3D8D7C5-238F-2149-89A5-54C33FB57BAF}" type="slidenum">
              <a:rPr lang="fr-FR" smtClean="0"/>
              <a:t>21</a:t>
            </a:fld>
            <a:endParaRPr lang="fr-FR"/>
          </a:p>
        </p:txBody>
      </p:sp>
    </p:spTree>
    <p:extLst>
      <p:ext uri="{BB962C8B-B14F-4D97-AF65-F5344CB8AC3E}">
        <p14:creationId xmlns:p14="http://schemas.microsoft.com/office/powerpoint/2010/main" val="2454305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Evolut</a:t>
            </a:r>
            <a:r>
              <a:rPr lang="fr-FR" dirty="0"/>
              <a:t>° dans le temps</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22</a:t>
            </a:fld>
            <a:endParaRPr lang="fr-FR"/>
          </a:p>
        </p:txBody>
      </p:sp>
    </p:spTree>
    <p:extLst>
      <p:ext uri="{BB962C8B-B14F-4D97-AF65-F5344CB8AC3E}">
        <p14:creationId xmlns:p14="http://schemas.microsoft.com/office/powerpoint/2010/main" val="2830750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24</a:t>
            </a:fld>
            <a:endParaRPr lang="fr-FR"/>
          </a:p>
        </p:txBody>
      </p:sp>
    </p:spTree>
    <p:extLst>
      <p:ext uri="{BB962C8B-B14F-4D97-AF65-F5344CB8AC3E}">
        <p14:creationId xmlns:p14="http://schemas.microsoft.com/office/powerpoint/2010/main" val="1932660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25</a:t>
            </a:fld>
            <a:endParaRPr lang="fr-FR"/>
          </a:p>
        </p:txBody>
      </p:sp>
    </p:spTree>
    <p:extLst>
      <p:ext uri="{BB962C8B-B14F-4D97-AF65-F5344CB8AC3E}">
        <p14:creationId xmlns:p14="http://schemas.microsoft.com/office/powerpoint/2010/main" val="3354173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26</a:t>
            </a:fld>
            <a:endParaRPr lang="fr-FR"/>
          </a:p>
        </p:txBody>
      </p:sp>
    </p:spTree>
    <p:extLst>
      <p:ext uri="{BB962C8B-B14F-4D97-AF65-F5344CB8AC3E}">
        <p14:creationId xmlns:p14="http://schemas.microsoft.com/office/powerpoint/2010/main" val="705718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27</a:t>
            </a:fld>
            <a:endParaRPr lang="fr-FR"/>
          </a:p>
        </p:txBody>
      </p:sp>
    </p:spTree>
    <p:extLst>
      <p:ext uri="{BB962C8B-B14F-4D97-AF65-F5344CB8AC3E}">
        <p14:creationId xmlns:p14="http://schemas.microsoft.com/office/powerpoint/2010/main" val="3790867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3D8D7C5-238F-2149-89A5-54C33FB57BAF}" type="slidenum">
              <a:rPr lang="fr-FR" smtClean="0"/>
              <a:t>31</a:t>
            </a:fld>
            <a:endParaRPr lang="fr-FR"/>
          </a:p>
        </p:txBody>
      </p:sp>
    </p:spTree>
    <p:extLst>
      <p:ext uri="{BB962C8B-B14F-4D97-AF65-F5344CB8AC3E}">
        <p14:creationId xmlns:p14="http://schemas.microsoft.com/office/powerpoint/2010/main" val="178030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3D8D7C5-238F-2149-89A5-54C33FB57BAF}" type="slidenum">
              <a:rPr lang="fr-FR" smtClean="0"/>
              <a:t>32</a:t>
            </a:fld>
            <a:endParaRPr lang="fr-FR"/>
          </a:p>
        </p:txBody>
      </p:sp>
    </p:spTree>
    <p:extLst>
      <p:ext uri="{BB962C8B-B14F-4D97-AF65-F5344CB8AC3E}">
        <p14:creationId xmlns:p14="http://schemas.microsoft.com/office/powerpoint/2010/main" val="178030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33</a:t>
            </a:fld>
            <a:endParaRPr lang="fr-FR"/>
          </a:p>
        </p:txBody>
      </p:sp>
    </p:spTree>
    <p:extLst>
      <p:ext uri="{BB962C8B-B14F-4D97-AF65-F5344CB8AC3E}">
        <p14:creationId xmlns:p14="http://schemas.microsoft.com/office/powerpoint/2010/main" val="2835847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34</a:t>
            </a:fld>
            <a:endParaRPr lang="fr-FR"/>
          </a:p>
        </p:txBody>
      </p:sp>
    </p:spTree>
    <p:extLst>
      <p:ext uri="{BB962C8B-B14F-4D97-AF65-F5344CB8AC3E}">
        <p14:creationId xmlns:p14="http://schemas.microsoft.com/office/powerpoint/2010/main" val="13809020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36</a:t>
            </a:fld>
            <a:endParaRPr lang="fr-FR"/>
          </a:p>
        </p:txBody>
      </p:sp>
    </p:spTree>
    <p:extLst>
      <p:ext uri="{BB962C8B-B14F-4D97-AF65-F5344CB8AC3E}">
        <p14:creationId xmlns:p14="http://schemas.microsoft.com/office/powerpoint/2010/main" val="3014305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37</a:t>
            </a:fld>
            <a:endParaRPr lang="fr-FR"/>
          </a:p>
        </p:txBody>
      </p:sp>
    </p:spTree>
    <p:extLst>
      <p:ext uri="{BB962C8B-B14F-4D97-AF65-F5344CB8AC3E}">
        <p14:creationId xmlns:p14="http://schemas.microsoft.com/office/powerpoint/2010/main" val="3372797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38</a:t>
            </a:fld>
            <a:endParaRPr lang="fr-FR"/>
          </a:p>
        </p:txBody>
      </p:sp>
    </p:spTree>
    <p:extLst>
      <p:ext uri="{BB962C8B-B14F-4D97-AF65-F5344CB8AC3E}">
        <p14:creationId xmlns:p14="http://schemas.microsoft.com/office/powerpoint/2010/main" val="342500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39</a:t>
            </a:fld>
            <a:endParaRPr lang="fr-FR"/>
          </a:p>
        </p:txBody>
      </p:sp>
    </p:spTree>
    <p:extLst>
      <p:ext uri="{BB962C8B-B14F-4D97-AF65-F5344CB8AC3E}">
        <p14:creationId xmlns:p14="http://schemas.microsoft.com/office/powerpoint/2010/main" val="4054899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44</a:t>
            </a:fld>
            <a:endParaRPr lang="fr-FR"/>
          </a:p>
        </p:txBody>
      </p:sp>
    </p:spTree>
    <p:extLst>
      <p:ext uri="{BB962C8B-B14F-4D97-AF65-F5344CB8AC3E}">
        <p14:creationId xmlns:p14="http://schemas.microsoft.com/office/powerpoint/2010/main" val="513079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45</a:t>
            </a:fld>
            <a:endParaRPr lang="fr-FR"/>
          </a:p>
        </p:txBody>
      </p:sp>
    </p:spTree>
    <p:extLst>
      <p:ext uri="{BB962C8B-B14F-4D97-AF65-F5344CB8AC3E}">
        <p14:creationId xmlns:p14="http://schemas.microsoft.com/office/powerpoint/2010/main" val="58470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46</a:t>
            </a:fld>
            <a:endParaRPr lang="fr-FR"/>
          </a:p>
        </p:txBody>
      </p:sp>
    </p:spTree>
    <p:extLst>
      <p:ext uri="{BB962C8B-B14F-4D97-AF65-F5344CB8AC3E}">
        <p14:creationId xmlns:p14="http://schemas.microsoft.com/office/powerpoint/2010/main" val="583496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En quoi avec DQM… mais « vision du corps de l’enfant » restrictif car neuroscience = esprit  =&gt; Le type d’individu à former</a:t>
            </a:r>
          </a:p>
        </p:txBody>
      </p:sp>
      <p:sp>
        <p:nvSpPr>
          <p:cNvPr id="4" name="Espace réservé du numéro de diapositive 3"/>
          <p:cNvSpPr>
            <a:spLocks noGrp="1"/>
          </p:cNvSpPr>
          <p:nvPr>
            <p:ph type="sldNum" sz="quarter" idx="5"/>
          </p:nvPr>
        </p:nvSpPr>
        <p:spPr/>
        <p:txBody>
          <a:bodyPr/>
          <a:lstStyle/>
          <a:p>
            <a:fld id="{165031AB-D3AD-43B3-86D3-E7D403ADC4B0}" type="slidenum">
              <a:rPr lang="fr-FR" smtClean="0"/>
              <a:t>47</a:t>
            </a:fld>
            <a:endParaRPr lang="fr-FR"/>
          </a:p>
        </p:txBody>
      </p:sp>
    </p:spTree>
    <p:extLst>
      <p:ext uri="{BB962C8B-B14F-4D97-AF65-F5344CB8AC3E}">
        <p14:creationId xmlns:p14="http://schemas.microsoft.com/office/powerpoint/2010/main" val="394791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D50DD-6562-682C-CC2B-6472EB9DD39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6CE6D10-922B-213F-36D6-5A5B94AF8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4149BEC-EC38-84E8-2059-A55FC602231B}"/>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188B9FB7-4AE5-5E29-1D58-DC2ECC1F3CBC}"/>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4CDD60E0-C084-6184-BF9E-A69FC7F71FCD}"/>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548982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C1AE58-5D57-138B-6413-048943D00B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D8B5DF-8B59-8B17-CF9B-2E30D4E7383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E741AB-1E1B-58B8-898C-BDB19D16FD6D}"/>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FCAD3D3E-CE5A-74BC-B959-656C8C96E2E2}"/>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EB05608D-FF78-3B7E-1D75-BC7E4BEBA22E}"/>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249933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5CCBB4-90F3-7D79-2D82-561DB9DB820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4CC3B3A-8B10-261B-1427-8B057CECE5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1B863841-3723-A4B0-A387-55E1731CAD6E}"/>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FB1344F4-C620-9894-3F1D-89B14190F6C6}"/>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4A6109A1-3078-26F8-8D09-43E4942091E7}"/>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804215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8D483C-2533-CE0F-B6BF-F643ADF372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5253A8-6C67-E644-EBCA-8980051B951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48F14B1-ECA6-2D50-B2BC-F731F7A8B97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C6D09DC-41AF-D370-EA27-E506A4F553EC}"/>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6" name="Espace réservé du pied de page 5">
            <a:extLst>
              <a:ext uri="{FF2B5EF4-FFF2-40B4-BE49-F238E27FC236}">
                <a16:creationId xmlns:a16="http://schemas.microsoft.com/office/drawing/2014/main" id="{3A194D7C-651D-E96C-1E59-245E8A4E2FBD}"/>
              </a:ext>
            </a:extLst>
          </p:cNvPr>
          <p:cNvSpPr>
            <a:spLocks noGrp="1"/>
          </p:cNvSpPr>
          <p:nvPr>
            <p:ph type="ftr" sz="quarter" idx="11"/>
          </p:nvPr>
        </p:nvSpPr>
        <p:spPr/>
        <p:txBody>
          <a:bodyPr/>
          <a:lstStyle/>
          <a:p>
            <a:endParaRPr lang="fr-FR" sz="2400" b="0" strike="noStrike" spc="-1">
              <a:latin typeface="Times New Roman"/>
            </a:endParaRPr>
          </a:p>
        </p:txBody>
      </p:sp>
      <p:sp>
        <p:nvSpPr>
          <p:cNvPr id="7" name="Espace réservé du numéro de diapositive 6">
            <a:extLst>
              <a:ext uri="{FF2B5EF4-FFF2-40B4-BE49-F238E27FC236}">
                <a16:creationId xmlns:a16="http://schemas.microsoft.com/office/drawing/2014/main" id="{9A9F407E-79C3-FB74-0AC4-7E363D836C4D}"/>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50431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98507-032F-EDF8-3CD5-E0689BF8F11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9F8A73-1244-1E70-E3E0-98B8F5C5DE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995C9F7-DC59-89E9-620C-DE1234D5951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2B49C4C-DDA4-59E5-17ED-DFDE2BC0A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231795-5855-5920-4748-D591DC5B3E2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CB470C1-0A6A-D1D8-8B0E-BA24457F1B16}"/>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8" name="Espace réservé du pied de page 7">
            <a:extLst>
              <a:ext uri="{FF2B5EF4-FFF2-40B4-BE49-F238E27FC236}">
                <a16:creationId xmlns:a16="http://schemas.microsoft.com/office/drawing/2014/main" id="{C95389E5-75F6-C35F-F76F-76F18DA0D88D}"/>
              </a:ext>
            </a:extLst>
          </p:cNvPr>
          <p:cNvSpPr>
            <a:spLocks noGrp="1"/>
          </p:cNvSpPr>
          <p:nvPr>
            <p:ph type="ftr" sz="quarter" idx="11"/>
          </p:nvPr>
        </p:nvSpPr>
        <p:spPr/>
        <p:txBody>
          <a:bodyPr/>
          <a:lstStyle/>
          <a:p>
            <a:endParaRPr lang="fr-FR" sz="2400" b="0" strike="noStrike" spc="-1">
              <a:latin typeface="Times New Roman"/>
            </a:endParaRPr>
          </a:p>
        </p:txBody>
      </p:sp>
      <p:sp>
        <p:nvSpPr>
          <p:cNvPr id="9" name="Espace réservé du numéro de diapositive 8">
            <a:extLst>
              <a:ext uri="{FF2B5EF4-FFF2-40B4-BE49-F238E27FC236}">
                <a16:creationId xmlns:a16="http://schemas.microsoft.com/office/drawing/2014/main" id="{19D9CFD6-FACF-EAA4-A35F-2DD14FD3D849}"/>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3606969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5C161-13AB-C977-8165-21A6697FA32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C4796A6-F0C0-0A86-C837-08A60A660A7B}"/>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4" name="Espace réservé du pied de page 3">
            <a:extLst>
              <a:ext uri="{FF2B5EF4-FFF2-40B4-BE49-F238E27FC236}">
                <a16:creationId xmlns:a16="http://schemas.microsoft.com/office/drawing/2014/main" id="{8BB45C24-CDB7-11AB-3118-7F25F87BB33A}"/>
              </a:ext>
            </a:extLst>
          </p:cNvPr>
          <p:cNvSpPr>
            <a:spLocks noGrp="1"/>
          </p:cNvSpPr>
          <p:nvPr>
            <p:ph type="ftr" sz="quarter" idx="11"/>
          </p:nvPr>
        </p:nvSpPr>
        <p:spPr/>
        <p:txBody>
          <a:bodyPr/>
          <a:lstStyle/>
          <a:p>
            <a:endParaRPr lang="fr-FR" sz="2400" b="0" strike="noStrike" spc="-1">
              <a:latin typeface="Times New Roman"/>
            </a:endParaRPr>
          </a:p>
        </p:txBody>
      </p:sp>
      <p:sp>
        <p:nvSpPr>
          <p:cNvPr id="5" name="Espace réservé du numéro de diapositive 4">
            <a:extLst>
              <a:ext uri="{FF2B5EF4-FFF2-40B4-BE49-F238E27FC236}">
                <a16:creationId xmlns:a16="http://schemas.microsoft.com/office/drawing/2014/main" id="{FBCB7EC3-C4C0-345F-1F2B-9280D9C60539}"/>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41567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9B63531-8C80-57D1-D2E7-9B5853B2B2CC}"/>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3" name="Espace réservé du pied de page 2">
            <a:extLst>
              <a:ext uri="{FF2B5EF4-FFF2-40B4-BE49-F238E27FC236}">
                <a16:creationId xmlns:a16="http://schemas.microsoft.com/office/drawing/2014/main" id="{EA3E32B8-5D9D-C565-28C6-9A4404FBFD01}"/>
              </a:ext>
            </a:extLst>
          </p:cNvPr>
          <p:cNvSpPr>
            <a:spLocks noGrp="1"/>
          </p:cNvSpPr>
          <p:nvPr>
            <p:ph type="ftr" sz="quarter" idx="11"/>
          </p:nvPr>
        </p:nvSpPr>
        <p:spPr/>
        <p:txBody>
          <a:bodyPr/>
          <a:lstStyle/>
          <a:p>
            <a:endParaRPr lang="fr-FR" sz="2400" b="0" strike="noStrike" spc="-1">
              <a:latin typeface="Times New Roman"/>
            </a:endParaRPr>
          </a:p>
        </p:txBody>
      </p:sp>
      <p:sp>
        <p:nvSpPr>
          <p:cNvPr id="4" name="Espace réservé du numéro de diapositive 3">
            <a:extLst>
              <a:ext uri="{FF2B5EF4-FFF2-40B4-BE49-F238E27FC236}">
                <a16:creationId xmlns:a16="http://schemas.microsoft.com/office/drawing/2014/main" id="{06B974EC-C88C-B38E-9802-4C7358E9ED16}"/>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335691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3B9023-D3C9-2264-DC29-8B3A65E938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5A653C1-6F2F-9844-DD22-B2A75B93BA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07AE50F-9B17-30EE-4748-FE00D46EE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7F30438-3493-869B-6223-7EC85729D4DE}"/>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6" name="Espace réservé du pied de page 5">
            <a:extLst>
              <a:ext uri="{FF2B5EF4-FFF2-40B4-BE49-F238E27FC236}">
                <a16:creationId xmlns:a16="http://schemas.microsoft.com/office/drawing/2014/main" id="{9EF4D81F-BAF3-0AEC-F9A5-FF60CFFA3FBF}"/>
              </a:ext>
            </a:extLst>
          </p:cNvPr>
          <p:cNvSpPr>
            <a:spLocks noGrp="1"/>
          </p:cNvSpPr>
          <p:nvPr>
            <p:ph type="ftr" sz="quarter" idx="11"/>
          </p:nvPr>
        </p:nvSpPr>
        <p:spPr/>
        <p:txBody>
          <a:bodyPr/>
          <a:lstStyle/>
          <a:p>
            <a:endParaRPr lang="fr-FR" sz="2400" b="0" strike="noStrike" spc="-1">
              <a:latin typeface="Times New Roman"/>
            </a:endParaRPr>
          </a:p>
        </p:txBody>
      </p:sp>
      <p:sp>
        <p:nvSpPr>
          <p:cNvPr id="7" name="Espace réservé du numéro de diapositive 6">
            <a:extLst>
              <a:ext uri="{FF2B5EF4-FFF2-40B4-BE49-F238E27FC236}">
                <a16:creationId xmlns:a16="http://schemas.microsoft.com/office/drawing/2014/main" id="{733D39BA-E478-CECF-FD93-C5724A14C368}"/>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670010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D1B9CE-A9C5-B1F7-CCA5-1911D2E6875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BA36F3E-BB55-7D56-0952-EE78F0E9C3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A3890E4-8AB3-256A-A1D9-CAE107094F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23265D2-5ECA-C24E-302B-9B73BF2FA4CA}"/>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6" name="Espace réservé du pied de page 5">
            <a:extLst>
              <a:ext uri="{FF2B5EF4-FFF2-40B4-BE49-F238E27FC236}">
                <a16:creationId xmlns:a16="http://schemas.microsoft.com/office/drawing/2014/main" id="{7D15FA91-DAF0-4CA1-F6C2-571AA0F7A35D}"/>
              </a:ext>
            </a:extLst>
          </p:cNvPr>
          <p:cNvSpPr>
            <a:spLocks noGrp="1"/>
          </p:cNvSpPr>
          <p:nvPr>
            <p:ph type="ftr" sz="quarter" idx="11"/>
          </p:nvPr>
        </p:nvSpPr>
        <p:spPr/>
        <p:txBody>
          <a:bodyPr/>
          <a:lstStyle/>
          <a:p>
            <a:endParaRPr lang="fr-FR" sz="2400" b="0" strike="noStrike" spc="-1">
              <a:latin typeface="Times New Roman"/>
            </a:endParaRPr>
          </a:p>
        </p:txBody>
      </p:sp>
      <p:sp>
        <p:nvSpPr>
          <p:cNvPr id="7" name="Espace réservé du numéro de diapositive 6">
            <a:extLst>
              <a:ext uri="{FF2B5EF4-FFF2-40B4-BE49-F238E27FC236}">
                <a16:creationId xmlns:a16="http://schemas.microsoft.com/office/drawing/2014/main" id="{EADD1734-5303-39AF-1B51-725BD0268C45}"/>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3506851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A807E6-4930-EB49-0BAA-7A1F10913CC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BE67736-29E5-92FA-FE12-A7ECB53D758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873A8E5-FCF6-A722-5251-555208CDD820}"/>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EE57011F-2756-1FF5-0605-DE9CC0522C84}"/>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56D0AF2B-851E-997B-A0C6-E11456527035}"/>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2195011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B02ED23-CE96-AF9A-2CE0-4DA20F04C10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2E8D492-2F32-1BC0-6C6D-39DDBDA58DE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661D8BD-E24C-30CA-4F67-162C3FAE6175}"/>
              </a:ext>
            </a:extLst>
          </p:cNvPr>
          <p:cNvSpPr>
            <a:spLocks noGrp="1"/>
          </p:cNvSpPr>
          <p:nvPr>
            <p:ph type="dt" sz="half" idx="10"/>
          </p:nvPr>
        </p:nvSpPr>
        <p:spPr/>
        <p:txBody>
          <a:body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1A6A64B7-0120-1834-DE38-C8B3118A98FD}"/>
              </a:ext>
            </a:extLst>
          </p:cNvPr>
          <p:cNvSpPr>
            <a:spLocks noGrp="1"/>
          </p:cNvSpPr>
          <p:nvPr>
            <p:ph type="ftr" sz="quarter" idx="11"/>
          </p:nvPr>
        </p:nvSpPr>
        <p:spPr/>
        <p:txBody>
          <a:body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CD8116D3-02EF-F13E-9D11-668F35C35D0B}"/>
              </a:ext>
            </a:extLst>
          </p:cNvPr>
          <p:cNvSpPr>
            <a:spLocks noGrp="1"/>
          </p:cNvSpPr>
          <p:nvPr>
            <p:ph type="sldNum" sz="quarter" idx="12"/>
          </p:nvPr>
        </p:nvSpPr>
        <p:spPr/>
        <p:txBody>
          <a:body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159389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646200" y="452880"/>
            <a:ext cx="9404280" cy="1400040"/>
          </a:xfrm>
          <a:prstGeom prst="rect">
            <a:avLst/>
          </a:prstGeom>
        </p:spPr>
        <p:txBody>
          <a:bodyPr lIns="0" tIns="0" rIns="0" bIns="0" anchor="ctr">
            <a:noAutofit/>
          </a:bodyPr>
          <a:lstStyle/>
          <a:p>
            <a:endParaRPr lang="en-US" sz="1800" b="0" strike="noStrike" spc="-1">
              <a:solidFill>
                <a:srgbClr val="FFFFFF"/>
              </a:solidFill>
              <a:latin typeface="Century Gothic"/>
            </a:endParaRPr>
          </a:p>
        </p:txBody>
      </p:sp>
      <p:sp>
        <p:nvSpPr>
          <p:cNvPr id="12" name="PlaceHolder 2"/>
          <p:cNvSpPr>
            <a:spLocks noGrp="1"/>
          </p:cNvSpPr>
          <p:nvPr>
            <p:ph type="subTitle"/>
          </p:nvPr>
        </p:nvSpPr>
        <p:spPr>
          <a:xfrm>
            <a:off x="1103400" y="2053080"/>
            <a:ext cx="8946360" cy="4195080"/>
          </a:xfrm>
          <a:prstGeom prst="rect">
            <a:avLst/>
          </a:prstGeom>
        </p:spPr>
        <p:txBody>
          <a:bodyPr lIns="0" tIns="0" rIns="0" bIns="0" anchor="ctr">
            <a:noAutofit/>
          </a:bodyPr>
          <a:lstStyle/>
          <a:p>
            <a:pPr algn="ctr"/>
            <a:endParaRPr lang="fr-FR" sz="3200" b="0" strike="noStrike" spc="-1">
              <a:latin typeface="Arial"/>
            </a:endParaRPr>
          </a:p>
        </p:txBody>
      </p:sp>
    </p:spTree>
    <p:extLst>
      <p:ext uri="{BB962C8B-B14F-4D97-AF65-F5344CB8AC3E}">
        <p14:creationId xmlns:p14="http://schemas.microsoft.com/office/powerpoint/2010/main" val="3537740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996AC5-527B-2CED-59A0-67013A4AB4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E813B12-5804-CA34-B868-22C54877B5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9081A6-6624-7349-FBFB-60402C36CE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nSpc>
                <a:spcPct val="100000"/>
              </a:lnSpc>
            </a:pPr>
            <a:fld id="{045D6538-7594-4287-828C-FC7AA16BBC5B}" type="datetime">
              <a:rPr lang="fr-FR" sz="1100" b="0" strike="noStrike" spc="-1" smtClean="0">
                <a:solidFill>
                  <a:srgbClr val="FFFFFF">
                    <a:alpha val="60000"/>
                  </a:srgbClr>
                </a:solidFill>
                <a:latin typeface="Century Gothic"/>
              </a:rPr>
              <a:t>17/09/2026</a:t>
            </a:fld>
            <a:endParaRPr lang="fr-FR" sz="1100" b="0" strike="noStrike" spc="-1">
              <a:latin typeface="Times New Roman"/>
            </a:endParaRPr>
          </a:p>
        </p:txBody>
      </p:sp>
      <p:sp>
        <p:nvSpPr>
          <p:cNvPr id="5" name="Espace réservé du pied de page 4">
            <a:extLst>
              <a:ext uri="{FF2B5EF4-FFF2-40B4-BE49-F238E27FC236}">
                <a16:creationId xmlns:a16="http://schemas.microsoft.com/office/drawing/2014/main" id="{8AD35304-283E-C8C9-0DDF-D1CA709EE4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sz="2400" b="0" strike="noStrike" spc="-1">
              <a:latin typeface="Times New Roman"/>
            </a:endParaRPr>
          </a:p>
        </p:txBody>
      </p:sp>
      <p:sp>
        <p:nvSpPr>
          <p:cNvPr id="6" name="Espace réservé du numéro de diapositive 5">
            <a:extLst>
              <a:ext uri="{FF2B5EF4-FFF2-40B4-BE49-F238E27FC236}">
                <a16:creationId xmlns:a16="http://schemas.microsoft.com/office/drawing/2014/main" id="{E85FCD31-3BA5-6766-FB1D-39254930B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lnSpc>
                <a:spcPct val="100000"/>
              </a:lnSpc>
            </a:pPr>
            <a:fld id="{5BAD3C63-6E4F-4942-A4BB-8459EEBFDD6C}" type="slidenum">
              <a:rPr lang="fr-FR" sz="2800" b="0" strike="noStrike" spc="-1" smtClean="0">
                <a:solidFill>
                  <a:srgbClr val="FFFFFF"/>
                </a:solidFill>
                <a:latin typeface="Century Gothic"/>
              </a:rPr>
              <a:t>‹N°›</a:t>
            </a:fld>
            <a:endParaRPr lang="fr-FR" sz="2800" b="0" strike="noStrike" spc="-1">
              <a:latin typeface="Times New Roman"/>
            </a:endParaRPr>
          </a:p>
        </p:txBody>
      </p:sp>
    </p:spTree>
    <p:extLst>
      <p:ext uri="{BB962C8B-B14F-4D97-AF65-F5344CB8AC3E}">
        <p14:creationId xmlns:p14="http://schemas.microsoft.com/office/powerpoint/2010/main" val="1091406787"/>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hyperlink" Target="mailto:benjaminstephan@gmail.com"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hyperlink" Target="mailto:benjaminstephan7@gmail.com"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TextShape 1"/>
          <p:cNvSpPr txBox="1"/>
          <p:nvPr/>
        </p:nvSpPr>
        <p:spPr>
          <a:xfrm>
            <a:off x="225407" y="245520"/>
            <a:ext cx="10731960" cy="5018541"/>
          </a:xfrm>
          <a:prstGeom prst="rect">
            <a:avLst/>
          </a:prstGeom>
          <a:noFill/>
          <a:ln w="0">
            <a:noFill/>
          </a:ln>
        </p:spPr>
        <p:txBody>
          <a:bodyPr anchor="b">
            <a:noAutofit/>
          </a:bodyPr>
          <a:lstStyle/>
          <a:p>
            <a:pPr>
              <a:lnSpc>
                <a:spcPct val="100000"/>
              </a:lnSpc>
            </a:pPr>
            <a:br>
              <a:rPr lang="fr-FR" dirty="0"/>
            </a:br>
            <a:r>
              <a:rPr lang="fr-FR" sz="7200" b="0" strike="noStrike" spc="-1" dirty="0">
                <a:latin typeface="Century Gothic"/>
              </a:rPr>
              <a:t>Ecrit 1 </a:t>
            </a:r>
            <a:br>
              <a:rPr dirty="0"/>
            </a:br>
            <a:r>
              <a:rPr lang="fr-FR" sz="7200" b="0" strike="noStrike" spc="-1" dirty="0">
                <a:latin typeface="Century Gothic"/>
              </a:rPr>
              <a:t>Prépa CAPEPS 2027</a:t>
            </a:r>
            <a:endParaRPr lang="fr-FR" sz="7200" spc="-1" dirty="0">
              <a:latin typeface="Century Gothic"/>
            </a:endParaRPr>
          </a:p>
          <a:p>
            <a:pPr>
              <a:lnSpc>
                <a:spcPct val="100000"/>
              </a:lnSpc>
            </a:pPr>
            <a:r>
              <a:rPr kumimoji="0" lang="fr-FR" sz="7200" b="0" i="0" u="none" strike="noStrike" kern="1200" cap="none" spc="-1" normalizeH="0" baseline="0" noProof="0" dirty="0">
                <a:ln>
                  <a:noFill/>
                </a:ln>
                <a:solidFill>
                  <a:srgbClr val="FF0000"/>
                </a:solidFill>
                <a:effectLst/>
                <a:uLnTx/>
                <a:uFillTx/>
                <a:latin typeface="Century Gothic"/>
                <a:ea typeface="+mn-ea"/>
                <a:cs typeface="+mn-cs"/>
              </a:rPr>
              <a:t>TD 2 &amp; 3</a:t>
            </a:r>
            <a:br>
              <a:rPr dirty="0"/>
            </a:br>
            <a:br>
              <a:rPr dirty="0"/>
            </a:br>
            <a:r>
              <a:rPr lang="fr-FR" sz="3200" b="0" strike="noStrike" spc="-1" dirty="0">
                <a:solidFill>
                  <a:srgbClr val="0070C0"/>
                </a:solidFill>
                <a:latin typeface="Century Gothic"/>
              </a:rPr>
              <a:t>Sujet 1</a:t>
            </a:r>
            <a:endParaRPr lang="en-US" sz="3200" b="0" strike="noStrike" spc="-1" dirty="0">
              <a:solidFill>
                <a:srgbClr val="0070C0"/>
              </a:solidFill>
              <a:latin typeface="Century Gothic"/>
            </a:endParaRPr>
          </a:p>
        </p:txBody>
      </p:sp>
      <p:sp>
        <p:nvSpPr>
          <p:cNvPr id="142" name="TextShape 2"/>
          <p:cNvSpPr txBox="1"/>
          <p:nvPr/>
        </p:nvSpPr>
        <p:spPr>
          <a:xfrm>
            <a:off x="8799672" y="5711884"/>
            <a:ext cx="2782955" cy="1026720"/>
          </a:xfrm>
          <a:prstGeom prst="rect">
            <a:avLst/>
          </a:prstGeom>
          <a:noFill/>
          <a:ln w="0">
            <a:noFill/>
          </a:ln>
        </p:spPr>
        <p:txBody>
          <a:bodyPr>
            <a:normAutofit fontScale="92000" lnSpcReduction="20000"/>
          </a:bodyPr>
          <a:lstStyle/>
          <a:p>
            <a:pPr algn="r">
              <a:lnSpc>
                <a:spcPct val="100000"/>
              </a:lnSpc>
              <a:spcBef>
                <a:spcPts val="1001"/>
              </a:spcBef>
              <a:tabLst>
                <a:tab pos="0" algn="l"/>
              </a:tabLst>
            </a:pPr>
            <a:r>
              <a:rPr lang="fr-FR" sz="2000" b="0" strike="noStrike" cap="all" spc="-1" dirty="0">
                <a:solidFill>
                  <a:schemeClr val="accent6">
                    <a:lumMod val="60000"/>
                    <a:lumOff val="40000"/>
                  </a:schemeClr>
                </a:solidFill>
              </a:rPr>
              <a:t>JEUDI 13</a:t>
            </a:r>
            <a:r>
              <a:rPr lang="fr-FR" sz="2000" cap="all" spc="-1" dirty="0">
                <a:solidFill>
                  <a:schemeClr val="accent6">
                    <a:lumMod val="60000"/>
                    <a:lumOff val="40000"/>
                  </a:schemeClr>
                </a:solidFill>
              </a:rPr>
              <a:t>h30-15h30</a:t>
            </a:r>
            <a:endParaRPr lang="fr-FR" sz="2000" b="0" strike="noStrike" spc="-1" dirty="0">
              <a:solidFill>
                <a:schemeClr val="accent6">
                  <a:lumMod val="60000"/>
                  <a:lumOff val="40000"/>
                </a:schemeClr>
              </a:solidFill>
            </a:endParaRPr>
          </a:p>
          <a:p>
            <a:pPr algn="r">
              <a:lnSpc>
                <a:spcPct val="100000"/>
              </a:lnSpc>
              <a:spcBef>
                <a:spcPts val="1001"/>
              </a:spcBef>
              <a:tabLst>
                <a:tab pos="0" algn="l"/>
              </a:tabLst>
            </a:pPr>
            <a:r>
              <a:rPr lang="fr-FR" sz="2000" b="0" strike="noStrike" cap="all" spc="-1" dirty="0">
                <a:solidFill>
                  <a:schemeClr val="accent6">
                    <a:lumMod val="60000"/>
                    <a:lumOff val="40000"/>
                  </a:schemeClr>
                </a:solidFill>
              </a:rPr>
              <a:t>M2 MEEF Groupe 3  </a:t>
            </a:r>
            <a:endParaRPr lang="fr-FR" sz="2000" b="0" strike="noStrike" spc="-1" dirty="0">
              <a:solidFill>
                <a:schemeClr val="accent6">
                  <a:lumMod val="60000"/>
                  <a:lumOff val="40000"/>
                </a:schemeClr>
              </a:solidFill>
            </a:endParaRPr>
          </a:p>
          <a:p>
            <a:pPr algn="r">
              <a:lnSpc>
                <a:spcPct val="100000"/>
              </a:lnSpc>
              <a:spcBef>
                <a:spcPts val="1001"/>
              </a:spcBef>
              <a:tabLst>
                <a:tab pos="0" algn="l"/>
              </a:tabLst>
            </a:pPr>
            <a:r>
              <a:rPr lang="fr-FR" sz="2000" strike="noStrike" spc="-1" dirty="0">
                <a:solidFill>
                  <a:schemeClr val="accent6">
                    <a:lumMod val="60000"/>
                    <a:lumOff val="40000"/>
                  </a:schemeClr>
                </a:solidFill>
              </a:rPr>
              <a:t>BENJAMIN STEPHAN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Shape 1"/>
          <p:cNvSpPr txBox="1"/>
          <p:nvPr/>
        </p:nvSpPr>
        <p:spPr>
          <a:xfrm>
            <a:off x="304920" y="1689840"/>
            <a:ext cx="11555640" cy="4172040"/>
          </a:xfrm>
          <a:prstGeom prst="rect">
            <a:avLst/>
          </a:prstGeom>
          <a:noFill/>
          <a:ln w="0">
            <a:noFill/>
          </a:ln>
        </p:spPr>
        <p:txBody>
          <a:bodyPr anchor="ctr">
            <a:noAutofit/>
          </a:bodyPr>
          <a:lstStyle/>
          <a:p>
            <a:pPr>
              <a:lnSpc>
                <a:spcPct val="90000"/>
              </a:lnSpc>
              <a:spcBef>
                <a:spcPts val="1199"/>
              </a:spcBef>
            </a:pPr>
            <a:r>
              <a:rPr lang="fr-FR" sz="4400" dirty="0">
                <a:effectLst/>
                <a:latin typeface="Calibri" panose="020F0502020204030204" pitchFamily="34" charset="0"/>
                <a:ea typeface="Calibri" panose="020F0502020204030204" pitchFamily="34" charset="0"/>
                <a:cs typeface="Times New Roman" panose="02020603050405020304" pitchFamily="18" charset="0"/>
              </a:rPr>
              <a:t>Vous montrerez que l’EPS s’est toujours positionnée à l’interface de différentes influences, depuis </a:t>
            </a:r>
            <a:r>
              <a:rPr lang="fr-FR" sz="4400" dirty="0">
                <a:latin typeface="Calibri" panose="020F0502020204030204" pitchFamily="34" charset="0"/>
                <a:ea typeface="Calibri" panose="020F0502020204030204" pitchFamily="34" charset="0"/>
                <a:cs typeface="Times New Roman" panose="02020603050405020304" pitchFamily="18" charset="0"/>
              </a:rPr>
              <a:t>la fin du 19e</a:t>
            </a:r>
            <a:r>
              <a:rPr lang="fr-FR" sz="4400" dirty="0">
                <a:effectLst/>
                <a:latin typeface="Calibri" panose="020F0502020204030204" pitchFamily="34" charset="0"/>
                <a:ea typeface="Calibri" panose="020F0502020204030204" pitchFamily="34" charset="0"/>
                <a:cs typeface="Times New Roman" panose="02020603050405020304" pitchFamily="18" charset="0"/>
              </a:rPr>
              <a:t>.</a:t>
            </a:r>
            <a:endParaRPr lang="en-US" sz="4400" b="0" strike="noStrike" spc="-1" dirty="0">
              <a:solidFill>
                <a:srgbClr val="FFFFFF"/>
              </a:solidFill>
              <a:latin typeface="Century Gothic"/>
            </a:endParaRPr>
          </a:p>
        </p:txBody>
      </p:sp>
      <p:sp>
        <p:nvSpPr>
          <p:cNvPr id="144" name="TextShape 2"/>
          <p:cNvSpPr txBox="1"/>
          <p:nvPr/>
        </p:nvSpPr>
        <p:spPr>
          <a:xfrm>
            <a:off x="1154880" y="556560"/>
            <a:ext cx="8825400" cy="861120"/>
          </a:xfrm>
          <a:prstGeom prst="rect">
            <a:avLst/>
          </a:prstGeom>
          <a:noFill/>
          <a:ln w="0">
            <a:noFill/>
          </a:ln>
        </p:spPr>
        <p:txBody>
          <a:bodyPr>
            <a:normAutofit fontScale="32500" lnSpcReduction="20000"/>
          </a:bodyPr>
          <a:lstStyle/>
          <a:p>
            <a:pPr algn="ctr">
              <a:lnSpc>
                <a:spcPct val="100000"/>
              </a:lnSpc>
              <a:spcBef>
                <a:spcPts val="1001"/>
              </a:spcBef>
              <a:tabLst>
                <a:tab pos="0" algn="l"/>
              </a:tabLst>
            </a:pPr>
            <a:r>
              <a:rPr lang="fr-FR" sz="18000" b="0" strike="noStrike" cap="all" spc="-1" dirty="0">
                <a:solidFill>
                  <a:srgbClr val="000000"/>
                </a:solidFill>
                <a:latin typeface="Rockwell"/>
              </a:rPr>
              <a:t>LE SUJET 1</a:t>
            </a:r>
            <a:r>
              <a:rPr lang="fr-FR" sz="14400" b="0" strike="noStrike" cap="all" spc="-1" dirty="0">
                <a:solidFill>
                  <a:srgbClr val="000000"/>
                </a:solidFill>
                <a:latin typeface="Rockwell"/>
              </a:rPr>
              <a:t>:</a:t>
            </a:r>
            <a:endParaRPr lang="fr-FR" sz="14400" b="0" strike="noStrike" spc="-1" dirty="0">
              <a:latin typeface="Arial"/>
            </a:endParaRPr>
          </a:p>
        </p:txBody>
      </p:sp>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Tree>
    <p:extLst>
      <p:ext uri="{BB962C8B-B14F-4D97-AF65-F5344CB8AC3E}">
        <p14:creationId xmlns:p14="http://schemas.microsoft.com/office/powerpoint/2010/main" val="1466890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7080D75D-34BF-DBCF-C9D8-3632C39C6434}"/>
              </a:ext>
            </a:extLst>
          </p:cNvPr>
          <p:cNvSpPr>
            <a:spLocks noGrp="1"/>
          </p:cNvSpPr>
          <p:nvPr>
            <p:ph type="title"/>
          </p:nvPr>
        </p:nvSpPr>
        <p:spPr>
          <a:xfrm>
            <a:off x="129586" y="44984"/>
            <a:ext cx="11926579" cy="774127"/>
          </a:xfrm>
          <a:prstGeom prst="roundRect">
            <a:avLst/>
          </a:prstGeom>
          <a:ln>
            <a:solidFill>
              <a:srgbClr val="0070C0"/>
            </a:solidFill>
          </a:ln>
        </p:spPr>
        <p:txBody>
          <a:bodyPr/>
          <a:lstStyle/>
          <a:p>
            <a:pPr algn="ctr"/>
            <a:r>
              <a:rPr lang="fr-FR" dirty="0">
                <a:solidFill>
                  <a:srgbClr val="0070C0"/>
                </a:solidFill>
              </a:rPr>
              <a:t>Les sujets</a:t>
            </a:r>
          </a:p>
        </p:txBody>
      </p:sp>
      <p:sp>
        <p:nvSpPr>
          <p:cNvPr id="10" name="ZoneTexte 9">
            <a:extLst>
              <a:ext uri="{FF2B5EF4-FFF2-40B4-BE49-F238E27FC236}">
                <a16:creationId xmlns:a16="http://schemas.microsoft.com/office/drawing/2014/main" id="{773A6822-C25B-FD73-EC7E-A09BEDEFD5F5}"/>
              </a:ext>
            </a:extLst>
          </p:cNvPr>
          <p:cNvSpPr txBox="1"/>
          <p:nvPr/>
        </p:nvSpPr>
        <p:spPr>
          <a:xfrm>
            <a:off x="129586" y="5321183"/>
            <a:ext cx="11926579" cy="1464231"/>
          </a:xfrm>
          <a:prstGeom prst="roundRect">
            <a:avLst/>
          </a:prstGeom>
          <a:noFill/>
          <a:ln>
            <a:solidFill>
              <a:schemeClr val="accent4">
                <a:lumMod val="60000"/>
                <a:lumOff val="40000"/>
              </a:schemeClr>
            </a:solidFill>
          </a:ln>
        </p:spPr>
        <p:txBody>
          <a:bodyPr wrap="square" rtlCol="0">
            <a:spAutoFit/>
          </a:bodyPr>
          <a:lstStyle/>
          <a:p>
            <a:r>
              <a:rPr lang="fr-FR" sz="2000" dirty="0"/>
              <a:t>Exemple:</a:t>
            </a:r>
          </a:p>
          <a:p>
            <a:r>
              <a:rPr lang="fr-FR" sz="2000" dirty="0"/>
              <a:t>«Montrez que l’Éducation physique et sportive, depuis 1936, a toujours souhaité répondre aux attentes sociétales et scolaires. » </a:t>
            </a:r>
          </a:p>
          <a:p>
            <a:endParaRPr lang="fr-FR" sz="2000" dirty="0"/>
          </a:p>
        </p:txBody>
      </p:sp>
      <p:sp>
        <p:nvSpPr>
          <p:cNvPr id="2" name="Rectangle : coins arrondis 1">
            <a:extLst>
              <a:ext uri="{FF2B5EF4-FFF2-40B4-BE49-F238E27FC236}">
                <a16:creationId xmlns:a16="http://schemas.microsoft.com/office/drawing/2014/main" id="{250BBD1D-7A71-293B-49A7-114FA6666F77}"/>
              </a:ext>
            </a:extLst>
          </p:cNvPr>
          <p:cNvSpPr/>
          <p:nvPr/>
        </p:nvSpPr>
        <p:spPr>
          <a:xfrm>
            <a:off x="129586" y="872805"/>
            <a:ext cx="3816626" cy="357321"/>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a:t>Forme</a:t>
            </a:r>
          </a:p>
        </p:txBody>
      </p:sp>
      <p:sp>
        <p:nvSpPr>
          <p:cNvPr id="6" name="Rectangle : coins arrondis 5">
            <a:extLst>
              <a:ext uri="{FF2B5EF4-FFF2-40B4-BE49-F238E27FC236}">
                <a16:creationId xmlns:a16="http://schemas.microsoft.com/office/drawing/2014/main" id="{E36BD0F2-CC91-96C1-3D76-2A543BBB61ED}"/>
              </a:ext>
            </a:extLst>
          </p:cNvPr>
          <p:cNvSpPr/>
          <p:nvPr/>
        </p:nvSpPr>
        <p:spPr>
          <a:xfrm>
            <a:off x="4158058" y="872805"/>
            <a:ext cx="3816626" cy="357321"/>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a:t>Fonction</a:t>
            </a:r>
          </a:p>
        </p:txBody>
      </p:sp>
      <p:sp>
        <p:nvSpPr>
          <p:cNvPr id="8" name="Rectangle : coins arrondis 7">
            <a:extLst>
              <a:ext uri="{FF2B5EF4-FFF2-40B4-BE49-F238E27FC236}">
                <a16:creationId xmlns:a16="http://schemas.microsoft.com/office/drawing/2014/main" id="{0C98AFA7-5194-DEB5-370D-EE7F71D619E4}"/>
              </a:ext>
            </a:extLst>
          </p:cNvPr>
          <p:cNvSpPr/>
          <p:nvPr/>
        </p:nvSpPr>
        <p:spPr>
          <a:xfrm>
            <a:off x="8239540" y="872805"/>
            <a:ext cx="3816626" cy="357322"/>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2800" dirty="0"/>
              <a:t>Question à se poser </a:t>
            </a:r>
          </a:p>
        </p:txBody>
      </p:sp>
      <p:sp>
        <p:nvSpPr>
          <p:cNvPr id="11" name="Rectangle : coins arrondis 10">
            <a:extLst>
              <a:ext uri="{FF2B5EF4-FFF2-40B4-BE49-F238E27FC236}">
                <a16:creationId xmlns:a16="http://schemas.microsoft.com/office/drawing/2014/main" id="{E1226160-F412-3410-B5B8-695DDF96467C}"/>
              </a:ext>
            </a:extLst>
          </p:cNvPr>
          <p:cNvSpPr/>
          <p:nvPr/>
        </p:nvSpPr>
        <p:spPr>
          <a:xfrm>
            <a:off x="129586" y="1329507"/>
            <a:ext cx="3816626" cy="576469"/>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r>
              <a:rPr lang="fr-FR" sz="2000" dirty="0"/>
              <a:t>Question – Démonstration </a:t>
            </a:r>
          </a:p>
        </p:txBody>
      </p:sp>
      <p:sp>
        <p:nvSpPr>
          <p:cNvPr id="12" name="Rectangle : coins arrondis 11">
            <a:extLst>
              <a:ext uri="{FF2B5EF4-FFF2-40B4-BE49-F238E27FC236}">
                <a16:creationId xmlns:a16="http://schemas.microsoft.com/office/drawing/2014/main" id="{6AB9DBD9-1D82-79C7-F260-480AF2D949B4}"/>
              </a:ext>
            </a:extLst>
          </p:cNvPr>
          <p:cNvSpPr/>
          <p:nvPr/>
        </p:nvSpPr>
        <p:spPr>
          <a:xfrm>
            <a:off x="4114295" y="1328390"/>
            <a:ext cx="3834846" cy="1592537"/>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r>
              <a:rPr lang="fr-FR" sz="2000" dirty="0"/>
              <a:t>Quels </a:t>
            </a:r>
            <a:r>
              <a:rPr lang="fr-FR" sz="2000" b="1" dirty="0"/>
              <a:t>enjeux </a:t>
            </a:r>
            <a:r>
              <a:rPr lang="fr-FR" sz="2000" dirty="0"/>
              <a:t>soulèvent le sujet?</a:t>
            </a:r>
          </a:p>
          <a:p>
            <a:r>
              <a:rPr lang="fr-FR" sz="2000" dirty="0">
                <a:solidFill>
                  <a:schemeClr val="tx1"/>
                </a:solidFill>
              </a:rPr>
              <a:t>Quelles pertinences actuelles, quelles permanences/ruptures passées?</a:t>
            </a:r>
          </a:p>
        </p:txBody>
      </p:sp>
      <p:sp>
        <p:nvSpPr>
          <p:cNvPr id="13" name="Rectangle : coins arrondis 12">
            <a:extLst>
              <a:ext uri="{FF2B5EF4-FFF2-40B4-BE49-F238E27FC236}">
                <a16:creationId xmlns:a16="http://schemas.microsoft.com/office/drawing/2014/main" id="{7A2C1429-749E-56D7-65DE-BA3DB3973EFC}"/>
              </a:ext>
            </a:extLst>
          </p:cNvPr>
          <p:cNvSpPr/>
          <p:nvPr/>
        </p:nvSpPr>
        <p:spPr>
          <a:xfrm>
            <a:off x="8239540" y="1328390"/>
            <a:ext cx="3816625" cy="935839"/>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fr-FR" sz="2000" dirty="0"/>
              <a:t>-&gt; Comment répondre au sujet avec ma plus-values? </a:t>
            </a:r>
          </a:p>
        </p:txBody>
      </p:sp>
      <p:sp>
        <p:nvSpPr>
          <p:cNvPr id="14" name="ZoneTexte 13">
            <a:extLst>
              <a:ext uri="{FF2B5EF4-FFF2-40B4-BE49-F238E27FC236}">
                <a16:creationId xmlns:a16="http://schemas.microsoft.com/office/drawing/2014/main" id="{68E22279-2AE5-3D6F-2952-1EB34FCC327E}"/>
              </a:ext>
            </a:extLst>
          </p:cNvPr>
          <p:cNvSpPr txBox="1"/>
          <p:nvPr/>
        </p:nvSpPr>
        <p:spPr>
          <a:xfrm>
            <a:off x="103081" y="3331943"/>
            <a:ext cx="11926579" cy="1804749"/>
          </a:xfrm>
          <a:prstGeom prst="roundRect">
            <a:avLst/>
          </a:prstGeom>
          <a:noFill/>
          <a:ln>
            <a:solidFill>
              <a:srgbClr val="7030A0"/>
            </a:solidFill>
          </a:ln>
        </p:spPr>
        <p:txBody>
          <a:bodyPr wrap="square" rtlCol="0">
            <a:spAutoFit/>
          </a:bodyPr>
          <a:lstStyle/>
          <a:p>
            <a:r>
              <a:rPr lang="fr-FR" sz="2000" dirty="0"/>
              <a:t>Rapport de Jury :</a:t>
            </a:r>
          </a:p>
          <a:p>
            <a:endParaRPr lang="fr-FR" sz="2000" dirty="0"/>
          </a:p>
          <a:p>
            <a:r>
              <a:rPr lang="fr-FR" sz="2000" dirty="0"/>
              <a:t>«</a:t>
            </a:r>
            <a:r>
              <a:rPr lang="fr-FR" sz="2000" i="1" dirty="0"/>
              <a:t>une commande explicite qui supposait de mettre en relation des </a:t>
            </a:r>
            <a:r>
              <a:rPr lang="fr-FR" sz="2000" b="1" i="1" dirty="0"/>
              <a:t>éléments exogènes et endogènes </a:t>
            </a:r>
            <a:r>
              <a:rPr lang="fr-FR" sz="2000" i="1" dirty="0"/>
              <a:t>à la discipline EPS, en lien avec le programme du concours </a:t>
            </a:r>
            <a:r>
              <a:rPr lang="fr-FR" sz="2000" dirty="0"/>
              <a:t>»</a:t>
            </a:r>
          </a:p>
          <a:p>
            <a:r>
              <a:rPr lang="fr-FR" sz="2000" dirty="0"/>
              <a:t> »</a:t>
            </a:r>
          </a:p>
        </p:txBody>
      </p:sp>
    </p:spTree>
    <p:extLst>
      <p:ext uri="{BB962C8B-B14F-4D97-AF65-F5344CB8AC3E}">
        <p14:creationId xmlns:p14="http://schemas.microsoft.com/office/powerpoint/2010/main" val="748840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extShape 2"/>
          <p:cNvSpPr txBox="1"/>
          <p:nvPr/>
        </p:nvSpPr>
        <p:spPr>
          <a:xfrm>
            <a:off x="1154880" y="556560"/>
            <a:ext cx="8825400" cy="861120"/>
          </a:xfrm>
          <a:prstGeom prst="rect">
            <a:avLst/>
          </a:prstGeom>
          <a:noFill/>
          <a:ln w="0">
            <a:noFill/>
          </a:ln>
        </p:spPr>
        <p:txBody>
          <a:bodyPr>
            <a:normAutofit fontScale="25000" lnSpcReduction="20000"/>
          </a:bodyPr>
          <a:lstStyle/>
          <a:p>
            <a:pPr algn="ctr">
              <a:lnSpc>
                <a:spcPct val="100000"/>
              </a:lnSpc>
              <a:spcBef>
                <a:spcPts val="1001"/>
              </a:spcBef>
              <a:tabLst>
                <a:tab pos="0" algn="l"/>
              </a:tabLst>
            </a:pPr>
            <a:r>
              <a:rPr lang="fr-FR" sz="18000" b="0" strike="noStrike" cap="all" spc="-1" dirty="0">
                <a:solidFill>
                  <a:srgbClr val="000000"/>
                </a:solidFill>
                <a:latin typeface="Rockwell"/>
              </a:rPr>
              <a:t>Schéma de SYNTHESE (1)</a:t>
            </a:r>
            <a:r>
              <a:rPr lang="fr-FR" sz="14400" b="0" strike="noStrike" cap="all" spc="-1" dirty="0">
                <a:solidFill>
                  <a:srgbClr val="000000"/>
                </a:solidFill>
                <a:latin typeface="Rockwell"/>
              </a:rPr>
              <a:t>:</a:t>
            </a:r>
            <a:endParaRPr lang="fr-FR" sz="14400" b="0" strike="noStrike" spc="-1" dirty="0">
              <a:latin typeface="Arial"/>
            </a:endParaRPr>
          </a:p>
        </p:txBody>
      </p:sp>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
        <p:nvSpPr>
          <p:cNvPr id="3" name="Rectangle 2">
            <a:extLst>
              <a:ext uri="{FF2B5EF4-FFF2-40B4-BE49-F238E27FC236}">
                <a16:creationId xmlns:a16="http://schemas.microsoft.com/office/drawing/2014/main" id="{1B66CCF2-E645-6FF9-13C5-6C12F626FA1B}"/>
              </a:ext>
            </a:extLst>
          </p:cNvPr>
          <p:cNvSpPr/>
          <p:nvPr/>
        </p:nvSpPr>
        <p:spPr>
          <a:xfrm>
            <a:off x="1150819" y="2191751"/>
            <a:ext cx="2860529" cy="123724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Montrez - EPS</a:t>
            </a:r>
          </a:p>
        </p:txBody>
      </p:sp>
      <p:cxnSp>
        <p:nvCxnSpPr>
          <p:cNvPr id="5" name="Connecteur droit avec flèche 4">
            <a:extLst>
              <a:ext uri="{FF2B5EF4-FFF2-40B4-BE49-F238E27FC236}">
                <a16:creationId xmlns:a16="http://schemas.microsoft.com/office/drawing/2014/main" id="{08472C4C-73D0-E6ED-90E4-E39896621C97}"/>
              </a:ext>
            </a:extLst>
          </p:cNvPr>
          <p:cNvCxnSpPr>
            <a:cxnSpLocks/>
          </p:cNvCxnSpPr>
          <p:nvPr/>
        </p:nvCxnSpPr>
        <p:spPr>
          <a:xfrm>
            <a:off x="5046299" y="2897418"/>
            <a:ext cx="2099401"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42E9AC72-7879-F63D-B4FC-DDB2ED4C707A}"/>
              </a:ext>
            </a:extLst>
          </p:cNvPr>
          <p:cNvSpPr txBox="1"/>
          <p:nvPr/>
        </p:nvSpPr>
        <p:spPr>
          <a:xfrm>
            <a:off x="5308119" y="1821530"/>
            <a:ext cx="1380916" cy="923330"/>
          </a:xfrm>
          <a:prstGeom prst="rect">
            <a:avLst/>
          </a:prstGeom>
          <a:noFill/>
        </p:spPr>
        <p:txBody>
          <a:bodyPr wrap="square" rtlCol="0">
            <a:spAutoFit/>
          </a:bodyPr>
          <a:lstStyle/>
          <a:p>
            <a:r>
              <a:rPr lang="fr-FR" dirty="0">
                <a:solidFill>
                  <a:schemeClr val="accent1"/>
                </a:solidFill>
              </a:rPr>
              <a:t>Toujours positionnée à l’interface</a:t>
            </a:r>
          </a:p>
        </p:txBody>
      </p:sp>
      <p:sp>
        <p:nvSpPr>
          <p:cNvPr id="7" name="Rectangle : coins arrondis 6">
            <a:extLst>
              <a:ext uri="{FF2B5EF4-FFF2-40B4-BE49-F238E27FC236}">
                <a16:creationId xmlns:a16="http://schemas.microsoft.com/office/drawing/2014/main" id="{AE6BB787-4BE4-8568-5C97-EB02626A996F}"/>
              </a:ext>
            </a:extLst>
          </p:cNvPr>
          <p:cNvSpPr/>
          <p:nvPr/>
        </p:nvSpPr>
        <p:spPr>
          <a:xfrm>
            <a:off x="8707157" y="2065099"/>
            <a:ext cx="2546245" cy="1326706"/>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dirty="0">
                <a:solidFill>
                  <a:schemeClr val="tx1"/>
                </a:solidFill>
              </a:rPr>
              <a:t>Différentes influences</a:t>
            </a:r>
          </a:p>
        </p:txBody>
      </p:sp>
      <p:sp>
        <p:nvSpPr>
          <p:cNvPr id="13" name="ZoneTexte 12">
            <a:extLst>
              <a:ext uri="{FF2B5EF4-FFF2-40B4-BE49-F238E27FC236}">
                <a16:creationId xmlns:a16="http://schemas.microsoft.com/office/drawing/2014/main" id="{B0916F14-5FE8-ECD8-B23C-E8B1D9C7F229}"/>
              </a:ext>
            </a:extLst>
          </p:cNvPr>
          <p:cNvSpPr txBox="1"/>
          <p:nvPr/>
        </p:nvSpPr>
        <p:spPr>
          <a:xfrm>
            <a:off x="1072055" y="4209712"/>
            <a:ext cx="3827936" cy="1384995"/>
          </a:xfrm>
          <a:prstGeom prst="rect">
            <a:avLst/>
          </a:prstGeom>
          <a:noFill/>
        </p:spPr>
        <p:txBody>
          <a:bodyPr wrap="square">
            <a:spAutoFit/>
          </a:bodyPr>
          <a:lstStyle/>
          <a:p>
            <a:r>
              <a:rPr kumimoji="0" lang="fr-FR" sz="2400" b="0" i="0" u="sng" strike="noStrike" kern="1200" cap="all" spc="0" normalizeH="0" baseline="0" noProof="0" dirty="0">
                <a:ln>
                  <a:noFill/>
                </a:ln>
                <a:solidFill>
                  <a:schemeClr val="tx1"/>
                </a:solidFill>
                <a:uLnTx/>
                <a:uFillTx/>
                <a:latin typeface="Rockwell" panose="02060603020205020403" pitchFamily="18" charset="0"/>
              </a:rPr>
              <a:t>EX</a:t>
            </a:r>
            <a:r>
              <a:rPr kumimoji="0" lang="fr-FR" sz="2400" b="0" i="0" u="sng" strike="noStrike" kern="1200" cap="all" spc="0" normalizeH="0" noProof="0" dirty="0">
                <a:ln>
                  <a:noFill/>
                </a:ln>
                <a:solidFill>
                  <a:schemeClr val="tx1"/>
                </a:solidFill>
                <a:uLnTx/>
                <a:uFillTx/>
                <a:latin typeface="Rockwell" panose="02060603020205020403" pitchFamily="18" charset="0"/>
              </a:rPr>
              <a:t> 1</a:t>
            </a:r>
            <a:r>
              <a:rPr kumimoji="0" lang="fr-FR" sz="2400" b="0" i="0" u="none" strike="noStrike" kern="1200" cap="all" spc="0" normalizeH="0" baseline="0" noProof="0" dirty="0">
                <a:ln>
                  <a:noFill/>
                </a:ln>
                <a:solidFill>
                  <a:schemeClr val="tx1"/>
                </a:solidFill>
                <a:uLnTx/>
                <a:uFillTx/>
                <a:latin typeface="Rockwell" panose="02060603020205020403" pitchFamily="18" charset="0"/>
              </a:rPr>
              <a:t>: A VOUS… </a:t>
            </a:r>
            <a:br>
              <a:rPr kumimoji="0" lang="fr-FR" sz="2400" b="0" i="0" u="none" strike="noStrike" kern="1200" cap="all" spc="0" normalizeH="0" baseline="0" noProof="0" dirty="0">
                <a:ln>
                  <a:noFill/>
                </a:ln>
                <a:solidFill>
                  <a:schemeClr val="tx1"/>
                </a:solidFill>
                <a:uLnTx/>
                <a:uFillTx/>
                <a:latin typeface="Rockwell" panose="02060603020205020403" pitchFamily="18" charset="0"/>
              </a:rPr>
            </a:br>
            <a:br>
              <a:rPr kumimoji="0" lang="fr-FR" sz="2400" b="0" i="0" u="none" strike="noStrike" kern="1200" cap="all" spc="0" normalizeH="0" baseline="0" noProof="0" dirty="0">
                <a:ln>
                  <a:noFill/>
                </a:ln>
                <a:solidFill>
                  <a:schemeClr val="tx1"/>
                </a:solidFill>
                <a:uLnTx/>
                <a:uFillTx/>
                <a:latin typeface="Rockwell" panose="02060603020205020403" pitchFamily="18" charset="0"/>
              </a:rPr>
            </a:br>
            <a:br>
              <a:rPr kumimoji="0" lang="fr-FR" sz="1800" b="0" i="0" u="none" strike="noStrike" kern="1200" cap="all" spc="0" normalizeH="0" baseline="0" noProof="0" dirty="0">
                <a:ln>
                  <a:noFill/>
                </a:ln>
                <a:solidFill>
                  <a:schemeClr val="tx1"/>
                </a:solidFill>
                <a:effectLst/>
                <a:uLnTx/>
                <a:uFillTx/>
                <a:latin typeface="Rockwell" panose="02060603020205020403" pitchFamily="18" charset="0"/>
              </a:rPr>
            </a:br>
            <a:r>
              <a:rPr kumimoji="0" lang="fr-FR" sz="1800" b="0" i="0" u="none" strike="noStrike" kern="1200" cap="all" spc="0" normalizeH="0" baseline="0" noProof="0" dirty="0">
                <a:ln>
                  <a:noFill/>
                </a:ln>
                <a:solidFill>
                  <a:schemeClr val="tx1"/>
                </a:solidFill>
                <a:effectLst/>
                <a:uLnTx/>
                <a:uFillTx/>
                <a:latin typeface="Rockwell" panose="02060603020205020403" pitchFamily="18" charset="0"/>
                <a:sym typeface="Wingdings" panose="05000000000000000000" pitchFamily="2" charset="2"/>
              </a:rPr>
              <a:t> TROUVEZ l’ENJEU DU SUJET …</a:t>
            </a:r>
            <a:endParaRPr lang="fr-FR" dirty="0"/>
          </a:p>
        </p:txBody>
      </p:sp>
      <p:sp>
        <p:nvSpPr>
          <p:cNvPr id="9" name="ZoneTexte 8">
            <a:extLst>
              <a:ext uri="{FF2B5EF4-FFF2-40B4-BE49-F238E27FC236}">
                <a16:creationId xmlns:a16="http://schemas.microsoft.com/office/drawing/2014/main" id="{72666C8D-67BE-CE93-BA7D-36866089A0D0}"/>
              </a:ext>
            </a:extLst>
          </p:cNvPr>
          <p:cNvSpPr txBox="1"/>
          <p:nvPr/>
        </p:nvSpPr>
        <p:spPr>
          <a:xfrm>
            <a:off x="6384233" y="4209712"/>
            <a:ext cx="5284306" cy="1754326"/>
          </a:xfrm>
          <a:prstGeom prst="rect">
            <a:avLst/>
          </a:prstGeom>
          <a:noFill/>
        </p:spPr>
        <p:txBody>
          <a:bodyPr wrap="square">
            <a:spAutoFit/>
          </a:bodyPr>
          <a:lstStyle/>
          <a:p>
            <a:r>
              <a:rPr lang="fr-FR" dirty="0">
                <a:latin typeface="+mj-lt"/>
              </a:rPr>
              <a:t>Déterminer </a:t>
            </a:r>
            <a:r>
              <a:rPr lang="fr-FR" b="1" dirty="0">
                <a:latin typeface="+mj-lt"/>
              </a:rPr>
              <a:t>le poids </a:t>
            </a:r>
            <a:r>
              <a:rPr lang="fr-FR" dirty="0">
                <a:latin typeface="+mj-lt"/>
              </a:rPr>
              <a:t>des différentes influences sur l’EPS et </a:t>
            </a:r>
            <a:r>
              <a:rPr lang="fr-FR" b="1" dirty="0">
                <a:latin typeface="+mj-lt"/>
              </a:rPr>
              <a:t>les raisons </a:t>
            </a:r>
            <a:r>
              <a:rPr lang="fr-FR" dirty="0">
                <a:latin typeface="+mj-lt"/>
              </a:rPr>
              <a:t>de leurs appuis/évolutions.</a:t>
            </a:r>
          </a:p>
          <a:p>
            <a:endParaRPr lang="fr-FR" dirty="0">
              <a:latin typeface="+mj-lt"/>
            </a:endParaRPr>
          </a:p>
          <a:p>
            <a:r>
              <a:rPr lang="fr-FR" dirty="0">
                <a:latin typeface="+mj-lt"/>
              </a:rPr>
              <a:t>Envisager </a:t>
            </a:r>
            <a:r>
              <a:rPr lang="fr-FR" b="1" dirty="0">
                <a:latin typeface="+mj-lt"/>
              </a:rPr>
              <a:t>des décalages </a:t>
            </a:r>
            <a:r>
              <a:rPr lang="fr-FR" dirty="0">
                <a:latin typeface="+mj-lt"/>
              </a:rPr>
              <a:t>entre le poids de certaines sur les TO et d’autres sur les pratiques</a:t>
            </a:r>
          </a:p>
          <a:p>
            <a:endParaRPr lang="fr-FR" dirty="0">
              <a:latin typeface="+mj-lt"/>
            </a:endParaRPr>
          </a:p>
        </p:txBody>
      </p:sp>
    </p:spTree>
    <p:extLst>
      <p:ext uri="{BB962C8B-B14F-4D97-AF65-F5344CB8AC3E}">
        <p14:creationId xmlns:p14="http://schemas.microsoft.com/office/powerpoint/2010/main" val="289044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extShape 2"/>
          <p:cNvSpPr txBox="1"/>
          <p:nvPr/>
        </p:nvSpPr>
        <p:spPr>
          <a:xfrm>
            <a:off x="1154880" y="556560"/>
            <a:ext cx="8825400" cy="861120"/>
          </a:xfrm>
          <a:prstGeom prst="rect">
            <a:avLst/>
          </a:prstGeom>
          <a:noFill/>
          <a:ln w="0">
            <a:noFill/>
          </a:ln>
        </p:spPr>
        <p:txBody>
          <a:bodyPr>
            <a:normAutofit fontScale="25000" lnSpcReduction="20000"/>
          </a:bodyPr>
          <a:lstStyle/>
          <a:p>
            <a:pPr algn="ctr">
              <a:lnSpc>
                <a:spcPct val="100000"/>
              </a:lnSpc>
              <a:spcBef>
                <a:spcPts val="1001"/>
              </a:spcBef>
              <a:tabLst>
                <a:tab pos="0" algn="l"/>
              </a:tabLst>
            </a:pPr>
            <a:r>
              <a:rPr lang="fr-FR" sz="18000" b="0" strike="noStrike" cap="all" spc="-1" dirty="0">
                <a:solidFill>
                  <a:srgbClr val="000000"/>
                </a:solidFill>
                <a:latin typeface="Rockwell"/>
              </a:rPr>
              <a:t>Schéma de SYNTHESE (2)</a:t>
            </a:r>
            <a:r>
              <a:rPr lang="fr-FR" sz="14400" b="0" strike="noStrike" cap="all" spc="-1" dirty="0">
                <a:solidFill>
                  <a:srgbClr val="000000"/>
                </a:solidFill>
                <a:latin typeface="Rockwell"/>
              </a:rPr>
              <a:t>:</a:t>
            </a:r>
            <a:endParaRPr lang="fr-FR" sz="14400" b="0" strike="noStrike" spc="-1" dirty="0">
              <a:latin typeface="Arial"/>
            </a:endParaRPr>
          </a:p>
        </p:txBody>
      </p:sp>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
        <p:nvSpPr>
          <p:cNvPr id="3" name="Rectangle 2">
            <a:extLst>
              <a:ext uri="{FF2B5EF4-FFF2-40B4-BE49-F238E27FC236}">
                <a16:creationId xmlns:a16="http://schemas.microsoft.com/office/drawing/2014/main" id="{1B66CCF2-E645-6FF9-13C5-6C12F626FA1B}"/>
              </a:ext>
            </a:extLst>
          </p:cNvPr>
          <p:cNvSpPr/>
          <p:nvPr/>
        </p:nvSpPr>
        <p:spPr>
          <a:xfrm>
            <a:off x="1150819" y="2191751"/>
            <a:ext cx="2860529" cy="123724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Montrez - EPS</a:t>
            </a:r>
          </a:p>
        </p:txBody>
      </p:sp>
      <p:cxnSp>
        <p:nvCxnSpPr>
          <p:cNvPr id="5" name="Connecteur droit avec flèche 4">
            <a:extLst>
              <a:ext uri="{FF2B5EF4-FFF2-40B4-BE49-F238E27FC236}">
                <a16:creationId xmlns:a16="http://schemas.microsoft.com/office/drawing/2014/main" id="{08472C4C-73D0-E6ED-90E4-E39896621C97}"/>
              </a:ext>
            </a:extLst>
          </p:cNvPr>
          <p:cNvCxnSpPr>
            <a:cxnSpLocks/>
          </p:cNvCxnSpPr>
          <p:nvPr/>
        </p:nvCxnSpPr>
        <p:spPr>
          <a:xfrm>
            <a:off x="5046299" y="2897418"/>
            <a:ext cx="2099401"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42E9AC72-7879-F63D-B4FC-DDB2ED4C707A}"/>
              </a:ext>
            </a:extLst>
          </p:cNvPr>
          <p:cNvSpPr txBox="1"/>
          <p:nvPr/>
        </p:nvSpPr>
        <p:spPr>
          <a:xfrm>
            <a:off x="5405541" y="1805122"/>
            <a:ext cx="1380916" cy="923330"/>
          </a:xfrm>
          <a:prstGeom prst="rect">
            <a:avLst/>
          </a:prstGeom>
          <a:noFill/>
        </p:spPr>
        <p:txBody>
          <a:bodyPr wrap="square" rtlCol="0">
            <a:spAutoFit/>
          </a:bodyPr>
          <a:lstStyle/>
          <a:p>
            <a:r>
              <a:rPr lang="fr-FR" dirty="0">
                <a:solidFill>
                  <a:schemeClr val="accent1"/>
                </a:solidFill>
              </a:rPr>
              <a:t>Toujours positionnée à l’interface</a:t>
            </a:r>
          </a:p>
        </p:txBody>
      </p:sp>
      <p:sp>
        <p:nvSpPr>
          <p:cNvPr id="7" name="Rectangle : coins arrondis 6">
            <a:extLst>
              <a:ext uri="{FF2B5EF4-FFF2-40B4-BE49-F238E27FC236}">
                <a16:creationId xmlns:a16="http://schemas.microsoft.com/office/drawing/2014/main" id="{AE6BB787-4BE4-8568-5C97-EB02626A996F}"/>
              </a:ext>
            </a:extLst>
          </p:cNvPr>
          <p:cNvSpPr/>
          <p:nvPr/>
        </p:nvSpPr>
        <p:spPr>
          <a:xfrm>
            <a:off x="8707157" y="2065099"/>
            <a:ext cx="2546245" cy="1326706"/>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dirty="0">
                <a:solidFill>
                  <a:schemeClr val="tx1"/>
                </a:solidFill>
              </a:rPr>
              <a:t>Différentes influences</a:t>
            </a:r>
          </a:p>
        </p:txBody>
      </p:sp>
      <p:sp>
        <p:nvSpPr>
          <p:cNvPr id="4" name="ZoneTexte 3">
            <a:extLst>
              <a:ext uri="{FF2B5EF4-FFF2-40B4-BE49-F238E27FC236}">
                <a16:creationId xmlns:a16="http://schemas.microsoft.com/office/drawing/2014/main" id="{5348A75C-5BF3-1199-A80E-36787746C5BB}"/>
              </a:ext>
            </a:extLst>
          </p:cNvPr>
          <p:cNvSpPr txBox="1"/>
          <p:nvPr/>
        </p:nvSpPr>
        <p:spPr>
          <a:xfrm>
            <a:off x="1072055" y="4209712"/>
            <a:ext cx="6096000" cy="1938992"/>
          </a:xfrm>
          <a:prstGeom prst="rect">
            <a:avLst/>
          </a:prstGeom>
          <a:noFill/>
        </p:spPr>
        <p:txBody>
          <a:bodyPr wrap="square">
            <a:spAutoFit/>
          </a:bodyPr>
          <a:lstStyle/>
          <a:p>
            <a:r>
              <a:rPr kumimoji="0" lang="fr-FR" sz="2400" b="0" i="0" u="sng" strike="noStrike" kern="1200" cap="all" spc="0" normalizeH="0" baseline="0" noProof="0" dirty="0">
                <a:ln>
                  <a:noFill/>
                </a:ln>
                <a:solidFill>
                  <a:schemeClr val="tx1"/>
                </a:solidFill>
                <a:uLnTx/>
                <a:uFillTx/>
                <a:latin typeface="Rockwell" panose="02060603020205020403" pitchFamily="18" charset="0"/>
              </a:rPr>
              <a:t>EX 2 </a:t>
            </a:r>
            <a:r>
              <a:rPr kumimoji="0" lang="fr-FR" sz="2400" b="0" i="0" u="none" strike="noStrike" kern="1200" cap="all" spc="0" normalizeH="0" baseline="0" noProof="0" dirty="0">
                <a:ln>
                  <a:noFill/>
                </a:ln>
                <a:solidFill>
                  <a:schemeClr val="tx1"/>
                </a:solidFill>
                <a:uLnTx/>
                <a:uFillTx/>
                <a:latin typeface="Rockwell" panose="02060603020205020403" pitchFamily="18" charset="0"/>
              </a:rPr>
              <a:t>: A VOUS… </a:t>
            </a:r>
            <a:br>
              <a:rPr kumimoji="0" lang="fr-FR" sz="2400" b="0" i="0" u="none" strike="noStrike" kern="1200" cap="all" spc="0" normalizeH="0" baseline="0" noProof="0" dirty="0">
                <a:ln>
                  <a:noFill/>
                </a:ln>
                <a:solidFill>
                  <a:schemeClr val="tx1"/>
                </a:solidFill>
                <a:uLnTx/>
                <a:uFillTx/>
                <a:latin typeface="Rockwell" panose="02060603020205020403" pitchFamily="18" charset="0"/>
              </a:rPr>
            </a:br>
            <a:br>
              <a:rPr kumimoji="0" lang="fr-FR" sz="2400" b="0" i="0" u="none" strike="noStrike" kern="1200" cap="all" spc="0" normalizeH="0" baseline="0" noProof="0" dirty="0">
                <a:ln>
                  <a:noFill/>
                </a:ln>
                <a:solidFill>
                  <a:schemeClr val="tx1"/>
                </a:solidFill>
                <a:uLnTx/>
                <a:uFillTx/>
                <a:latin typeface="Rockwell" panose="02060603020205020403" pitchFamily="18" charset="0"/>
              </a:rPr>
            </a:br>
            <a:br>
              <a:rPr kumimoji="0" lang="fr-FR" sz="1800" b="0" i="0" u="none" strike="noStrike" kern="1200" cap="all" spc="0" normalizeH="0" baseline="0" noProof="0" dirty="0">
                <a:ln>
                  <a:noFill/>
                </a:ln>
                <a:solidFill>
                  <a:schemeClr val="tx1"/>
                </a:solidFill>
                <a:effectLst/>
                <a:uLnTx/>
                <a:uFillTx/>
                <a:latin typeface="Rockwell" panose="02060603020205020403" pitchFamily="18" charset="0"/>
              </a:rPr>
            </a:br>
            <a:r>
              <a:rPr kumimoji="0" lang="fr-FR" sz="1800" b="0" i="0" u="none" strike="noStrike" kern="1200" cap="all" spc="0" normalizeH="0" baseline="0" noProof="0" dirty="0">
                <a:ln>
                  <a:noFill/>
                </a:ln>
                <a:solidFill>
                  <a:schemeClr val="tx1"/>
                </a:solidFill>
                <a:effectLst/>
                <a:uLnTx/>
                <a:uFillTx/>
                <a:latin typeface="Rockwell" panose="02060603020205020403" pitchFamily="18" charset="0"/>
                <a:sym typeface="Wingdings" panose="05000000000000000000" pitchFamily="2" charset="2"/>
              </a:rPr>
              <a:t> Votre ANALYSE DES TERMES…</a:t>
            </a:r>
          </a:p>
          <a:p>
            <a:endParaRPr lang="fr-FR" cap="all" dirty="0">
              <a:latin typeface="Rockwell" panose="02060603020205020403" pitchFamily="18" charset="0"/>
              <a:sym typeface="Wingdings" panose="05000000000000000000" pitchFamily="2" charset="2"/>
            </a:endParaRPr>
          </a:p>
          <a:p>
            <a:r>
              <a:rPr lang="fr-FR" cap="all" dirty="0">
                <a:latin typeface="Rockwell" panose="02060603020205020403" pitchFamily="18" charset="0"/>
                <a:sym typeface="Wingdings" panose="05000000000000000000" pitchFamily="2" charset="2"/>
              </a:rPr>
              <a:t>( LE Brouillon!!)</a:t>
            </a:r>
            <a:endParaRPr lang="fr-FR" dirty="0"/>
          </a:p>
        </p:txBody>
      </p:sp>
      <p:sp>
        <p:nvSpPr>
          <p:cNvPr id="8" name="Nuage 7">
            <a:extLst>
              <a:ext uri="{FF2B5EF4-FFF2-40B4-BE49-F238E27FC236}">
                <a16:creationId xmlns:a16="http://schemas.microsoft.com/office/drawing/2014/main" id="{A4F54B79-19DC-A967-375D-07F557E096A8}"/>
              </a:ext>
            </a:extLst>
          </p:cNvPr>
          <p:cNvSpPr/>
          <p:nvPr/>
        </p:nvSpPr>
        <p:spPr>
          <a:xfrm>
            <a:off x="6044334" y="3879628"/>
            <a:ext cx="4680988" cy="2680115"/>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b="1" dirty="0"/>
              <a:t>A VOUS !</a:t>
            </a:r>
          </a:p>
          <a:p>
            <a:pPr algn="ctr"/>
            <a:endParaRPr lang="fr-FR" sz="2400" b="1" dirty="0"/>
          </a:p>
          <a:p>
            <a:pPr algn="ctr"/>
            <a:r>
              <a:rPr lang="fr-FR" sz="2400" dirty="0"/>
              <a:t>1. Analyse du sujet</a:t>
            </a:r>
          </a:p>
        </p:txBody>
      </p:sp>
    </p:spTree>
    <p:extLst>
      <p:ext uri="{BB962C8B-B14F-4D97-AF65-F5344CB8AC3E}">
        <p14:creationId xmlns:p14="http://schemas.microsoft.com/office/powerpoint/2010/main" val="781515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Connecteur droit avec flèche 16">
            <a:extLst>
              <a:ext uri="{FF2B5EF4-FFF2-40B4-BE49-F238E27FC236}">
                <a16:creationId xmlns:a16="http://schemas.microsoft.com/office/drawing/2014/main" id="{F14F9532-7DD5-743A-EC03-8C2041950DAD}"/>
              </a:ext>
            </a:extLst>
          </p:cNvPr>
          <p:cNvCxnSpPr>
            <a:cxnSpLocks/>
          </p:cNvCxnSpPr>
          <p:nvPr/>
        </p:nvCxnSpPr>
        <p:spPr>
          <a:xfrm>
            <a:off x="6937513" y="2326579"/>
            <a:ext cx="0" cy="1905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4" name="TextShape 2"/>
          <p:cNvSpPr txBox="1"/>
          <p:nvPr/>
        </p:nvSpPr>
        <p:spPr>
          <a:xfrm>
            <a:off x="1154880" y="556560"/>
            <a:ext cx="8825400" cy="861120"/>
          </a:xfrm>
          <a:prstGeom prst="rect">
            <a:avLst/>
          </a:prstGeom>
          <a:noFill/>
          <a:ln w="0">
            <a:noFill/>
          </a:ln>
        </p:spPr>
        <p:txBody>
          <a:bodyPr>
            <a:normAutofit fontScale="25000" lnSpcReduction="20000"/>
          </a:bodyPr>
          <a:lstStyle/>
          <a:p>
            <a:pPr algn="ctr">
              <a:lnSpc>
                <a:spcPct val="100000"/>
              </a:lnSpc>
              <a:spcBef>
                <a:spcPts val="1001"/>
              </a:spcBef>
              <a:tabLst>
                <a:tab pos="0" algn="l"/>
              </a:tabLst>
            </a:pPr>
            <a:r>
              <a:rPr lang="fr-FR" sz="18000" b="0" strike="noStrike" cap="all" spc="-1" dirty="0">
                <a:solidFill>
                  <a:srgbClr val="000000"/>
                </a:solidFill>
                <a:latin typeface="Rockwell"/>
              </a:rPr>
              <a:t>Schéma de SYNTHESE (2)</a:t>
            </a:r>
            <a:r>
              <a:rPr lang="fr-FR" sz="14400" b="0" strike="noStrike" cap="all" spc="-1" dirty="0">
                <a:solidFill>
                  <a:srgbClr val="000000"/>
                </a:solidFill>
                <a:latin typeface="Rockwell"/>
              </a:rPr>
              <a:t>:</a:t>
            </a:r>
            <a:endParaRPr lang="fr-FR" sz="14400" b="0" strike="noStrike" spc="-1" dirty="0">
              <a:latin typeface="Arial"/>
            </a:endParaRPr>
          </a:p>
        </p:txBody>
      </p:sp>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
        <p:nvSpPr>
          <p:cNvPr id="3" name="Rectangle 2">
            <a:extLst>
              <a:ext uri="{FF2B5EF4-FFF2-40B4-BE49-F238E27FC236}">
                <a16:creationId xmlns:a16="http://schemas.microsoft.com/office/drawing/2014/main" id="{1B66CCF2-E645-6FF9-13C5-6C12F626FA1B}"/>
              </a:ext>
            </a:extLst>
          </p:cNvPr>
          <p:cNvSpPr/>
          <p:nvPr/>
        </p:nvSpPr>
        <p:spPr>
          <a:xfrm>
            <a:off x="188446" y="1319827"/>
            <a:ext cx="2860529" cy="123724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r-FR" dirty="0"/>
              <a:t>Montrez - EPS</a:t>
            </a:r>
          </a:p>
        </p:txBody>
      </p:sp>
      <p:cxnSp>
        <p:nvCxnSpPr>
          <p:cNvPr id="5" name="Connecteur droit avec flèche 4">
            <a:extLst>
              <a:ext uri="{FF2B5EF4-FFF2-40B4-BE49-F238E27FC236}">
                <a16:creationId xmlns:a16="http://schemas.microsoft.com/office/drawing/2014/main" id="{08472C4C-73D0-E6ED-90E4-E39896621C97}"/>
              </a:ext>
            </a:extLst>
          </p:cNvPr>
          <p:cNvCxnSpPr>
            <a:cxnSpLocks/>
          </p:cNvCxnSpPr>
          <p:nvPr/>
        </p:nvCxnSpPr>
        <p:spPr>
          <a:xfrm>
            <a:off x="5019795" y="2211920"/>
            <a:ext cx="2099401"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42E9AC72-7879-F63D-B4FC-DDB2ED4C707A}"/>
              </a:ext>
            </a:extLst>
          </p:cNvPr>
          <p:cNvSpPr txBox="1"/>
          <p:nvPr/>
        </p:nvSpPr>
        <p:spPr>
          <a:xfrm>
            <a:off x="5238633" y="1500708"/>
            <a:ext cx="1380916" cy="646331"/>
          </a:xfrm>
          <a:prstGeom prst="rect">
            <a:avLst/>
          </a:prstGeom>
          <a:noFill/>
        </p:spPr>
        <p:txBody>
          <a:bodyPr wrap="square" rtlCol="0">
            <a:spAutoFit/>
          </a:bodyPr>
          <a:lstStyle/>
          <a:p>
            <a:r>
              <a:rPr lang="fr-FR" dirty="0">
                <a:solidFill>
                  <a:schemeClr val="accent1"/>
                </a:solidFill>
              </a:rPr>
              <a:t>Positionnée à l’interface</a:t>
            </a:r>
          </a:p>
        </p:txBody>
      </p:sp>
      <p:sp>
        <p:nvSpPr>
          <p:cNvPr id="7" name="Rectangle : coins arrondis 6">
            <a:extLst>
              <a:ext uri="{FF2B5EF4-FFF2-40B4-BE49-F238E27FC236}">
                <a16:creationId xmlns:a16="http://schemas.microsoft.com/office/drawing/2014/main" id="{AE6BB787-4BE4-8568-5C97-EB02626A996F}"/>
              </a:ext>
            </a:extLst>
          </p:cNvPr>
          <p:cNvSpPr/>
          <p:nvPr/>
        </p:nvSpPr>
        <p:spPr>
          <a:xfrm>
            <a:off x="8740820" y="1503679"/>
            <a:ext cx="2546245" cy="1326706"/>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dirty="0">
                <a:solidFill>
                  <a:schemeClr val="tx1"/>
                </a:solidFill>
              </a:rPr>
              <a:t>Différentes influences</a:t>
            </a:r>
          </a:p>
        </p:txBody>
      </p:sp>
      <p:sp>
        <p:nvSpPr>
          <p:cNvPr id="8" name="ZoneTexte 7">
            <a:extLst>
              <a:ext uri="{FF2B5EF4-FFF2-40B4-BE49-F238E27FC236}">
                <a16:creationId xmlns:a16="http://schemas.microsoft.com/office/drawing/2014/main" id="{22AC8995-5FA9-7320-B93F-A8FC3ECEF542}"/>
              </a:ext>
            </a:extLst>
          </p:cNvPr>
          <p:cNvSpPr txBox="1"/>
          <p:nvPr/>
        </p:nvSpPr>
        <p:spPr>
          <a:xfrm>
            <a:off x="234067" y="4055324"/>
            <a:ext cx="2218008" cy="1384995"/>
          </a:xfrm>
          <a:prstGeom prst="rect">
            <a:avLst/>
          </a:prstGeom>
          <a:noFill/>
        </p:spPr>
        <p:txBody>
          <a:bodyPr wrap="square">
            <a:spAutoFit/>
          </a:bodyPr>
          <a:lstStyle/>
          <a:p>
            <a:r>
              <a:rPr lang="fr-FR" sz="1400" dirty="0">
                <a:latin typeface="+mj-lt"/>
              </a:rPr>
              <a:t>Activités supports</a:t>
            </a:r>
          </a:p>
          <a:p>
            <a:r>
              <a:rPr lang="fr-FR" sz="1400" dirty="0">
                <a:latin typeface="+mj-lt"/>
              </a:rPr>
              <a:t>Méthodes </a:t>
            </a:r>
          </a:p>
          <a:p>
            <a:r>
              <a:rPr lang="fr-FR" sz="1400" dirty="0">
                <a:latin typeface="+mj-lt"/>
              </a:rPr>
              <a:t>Contenus d’enseignements</a:t>
            </a:r>
          </a:p>
          <a:p>
            <a:r>
              <a:rPr lang="fr-FR" sz="1400" dirty="0">
                <a:latin typeface="+mj-lt"/>
              </a:rPr>
              <a:t>Savoirs</a:t>
            </a:r>
          </a:p>
          <a:p>
            <a:r>
              <a:rPr lang="fr-FR" sz="1400" dirty="0">
                <a:latin typeface="+mj-lt"/>
              </a:rPr>
              <a:t>Procédures évaluatives</a:t>
            </a:r>
          </a:p>
          <a:p>
            <a:r>
              <a:rPr lang="fr-FR" sz="1400" dirty="0">
                <a:latin typeface="+mj-lt"/>
              </a:rPr>
              <a:t>TO/Pratiques/Conception…</a:t>
            </a:r>
          </a:p>
        </p:txBody>
      </p:sp>
      <p:sp>
        <p:nvSpPr>
          <p:cNvPr id="9" name="ZoneTexte 8">
            <a:extLst>
              <a:ext uri="{FF2B5EF4-FFF2-40B4-BE49-F238E27FC236}">
                <a16:creationId xmlns:a16="http://schemas.microsoft.com/office/drawing/2014/main" id="{3F81F3F5-50F8-E76F-52D4-298B76BB642C}"/>
              </a:ext>
            </a:extLst>
          </p:cNvPr>
          <p:cNvSpPr txBox="1"/>
          <p:nvPr/>
        </p:nvSpPr>
        <p:spPr>
          <a:xfrm>
            <a:off x="8736767" y="3520537"/>
            <a:ext cx="3032806" cy="3108543"/>
          </a:xfrm>
          <a:prstGeom prst="rect">
            <a:avLst/>
          </a:prstGeom>
          <a:noFill/>
        </p:spPr>
        <p:txBody>
          <a:bodyPr wrap="square">
            <a:spAutoFit/>
          </a:bodyPr>
          <a:lstStyle/>
          <a:p>
            <a:r>
              <a:rPr lang="fr-FR" sz="1400" dirty="0">
                <a:latin typeface="+mj-lt"/>
              </a:rPr>
              <a:t>Endogènes /Exogènes</a:t>
            </a:r>
          </a:p>
          <a:p>
            <a:endParaRPr lang="fr-FR" sz="1400" dirty="0">
              <a:latin typeface="+mj-lt"/>
            </a:endParaRPr>
          </a:p>
          <a:p>
            <a:r>
              <a:rPr lang="fr-FR" sz="1400" b="1" dirty="0">
                <a:latin typeface="+mj-lt"/>
              </a:rPr>
              <a:t>Endogène (internes à l’école ): </a:t>
            </a:r>
          </a:p>
          <a:p>
            <a:r>
              <a:rPr lang="fr-FR" sz="1400" dirty="0">
                <a:latin typeface="+mj-lt"/>
              </a:rPr>
              <a:t>- TO (PGM et certification)</a:t>
            </a:r>
          </a:p>
          <a:p>
            <a:r>
              <a:rPr lang="fr-FR" sz="1400" dirty="0">
                <a:latin typeface="+mj-lt"/>
              </a:rPr>
              <a:t>- Luttes d’acteurs (syndicats, inspections, concepteurs…)</a:t>
            </a:r>
          </a:p>
          <a:p>
            <a:r>
              <a:rPr lang="fr-FR" sz="1400" dirty="0">
                <a:latin typeface="+mj-lt"/>
              </a:rPr>
              <a:t>- Pratiques</a:t>
            </a:r>
          </a:p>
          <a:p>
            <a:endParaRPr lang="fr-FR" sz="1400" dirty="0">
              <a:latin typeface="+mj-lt"/>
            </a:endParaRPr>
          </a:p>
          <a:p>
            <a:r>
              <a:rPr lang="fr-FR" sz="1400" b="1" dirty="0">
                <a:latin typeface="+mj-lt"/>
              </a:rPr>
              <a:t>Exogènes (externes = société au sens large) </a:t>
            </a:r>
            <a:r>
              <a:rPr lang="fr-FR" sz="1400" dirty="0">
                <a:latin typeface="+mj-lt"/>
              </a:rPr>
              <a:t>:</a:t>
            </a:r>
          </a:p>
          <a:p>
            <a:r>
              <a:rPr lang="fr-FR" sz="1400" dirty="0">
                <a:latin typeface="+mj-lt"/>
              </a:rPr>
              <a:t>- société</a:t>
            </a:r>
          </a:p>
          <a:p>
            <a:r>
              <a:rPr lang="fr-FR" sz="1400" dirty="0">
                <a:latin typeface="+mj-lt"/>
              </a:rPr>
              <a:t>- monde sportif</a:t>
            </a:r>
          </a:p>
          <a:p>
            <a:r>
              <a:rPr lang="fr-FR" sz="1400" dirty="0">
                <a:latin typeface="+mj-lt"/>
              </a:rPr>
              <a:t>- monde politique</a:t>
            </a:r>
          </a:p>
          <a:p>
            <a:r>
              <a:rPr lang="fr-FR" sz="1400" dirty="0">
                <a:latin typeface="+mj-lt"/>
              </a:rPr>
              <a:t>- sciences</a:t>
            </a:r>
          </a:p>
        </p:txBody>
      </p:sp>
      <p:sp>
        <p:nvSpPr>
          <p:cNvPr id="10" name="ZoneTexte 9">
            <a:extLst>
              <a:ext uri="{FF2B5EF4-FFF2-40B4-BE49-F238E27FC236}">
                <a16:creationId xmlns:a16="http://schemas.microsoft.com/office/drawing/2014/main" id="{6E848C01-4071-E057-DF29-2AE8FC4C7B7F}"/>
              </a:ext>
            </a:extLst>
          </p:cNvPr>
          <p:cNvSpPr txBox="1"/>
          <p:nvPr/>
        </p:nvSpPr>
        <p:spPr>
          <a:xfrm>
            <a:off x="4851268" y="3008026"/>
            <a:ext cx="3032806" cy="1384995"/>
          </a:xfrm>
          <a:prstGeom prst="rect">
            <a:avLst/>
          </a:prstGeom>
          <a:noFill/>
        </p:spPr>
        <p:txBody>
          <a:bodyPr wrap="square">
            <a:spAutoFit/>
          </a:bodyPr>
          <a:lstStyle/>
          <a:p>
            <a:r>
              <a:rPr lang="fr-FR" sz="1400" dirty="0">
                <a:latin typeface="+mj-lt"/>
              </a:rPr>
              <a:t>« Se situer, se définir  par rapport à quelque chose »</a:t>
            </a:r>
          </a:p>
          <a:p>
            <a:r>
              <a:rPr lang="fr-FR" sz="1400" dirty="0">
                <a:latin typeface="+mj-lt"/>
              </a:rPr>
              <a:t>Au croisement, d’un côté plus que de l’autre, au-dessus, en-dessous…(pourquoi?)</a:t>
            </a:r>
          </a:p>
          <a:p>
            <a:r>
              <a:rPr lang="fr-FR" sz="1400" dirty="0">
                <a:latin typeface="+mj-lt"/>
              </a:rPr>
              <a:t>Comment? TO/acteurs/pratiques…</a:t>
            </a:r>
          </a:p>
        </p:txBody>
      </p:sp>
      <p:sp>
        <p:nvSpPr>
          <p:cNvPr id="11" name="ZoneTexte 10">
            <a:extLst>
              <a:ext uri="{FF2B5EF4-FFF2-40B4-BE49-F238E27FC236}">
                <a16:creationId xmlns:a16="http://schemas.microsoft.com/office/drawing/2014/main" id="{D03E4F19-CCEA-ECDF-A398-376ECE6726D2}"/>
              </a:ext>
            </a:extLst>
          </p:cNvPr>
          <p:cNvSpPr txBox="1"/>
          <p:nvPr/>
        </p:nvSpPr>
        <p:spPr>
          <a:xfrm>
            <a:off x="4943650" y="4436278"/>
            <a:ext cx="3032806" cy="954107"/>
          </a:xfrm>
          <a:prstGeom prst="rect">
            <a:avLst/>
          </a:prstGeom>
          <a:noFill/>
        </p:spPr>
        <p:txBody>
          <a:bodyPr wrap="square">
            <a:spAutoFit/>
          </a:bodyPr>
          <a:lstStyle/>
          <a:p>
            <a:r>
              <a:rPr lang="fr-FR" sz="1400" dirty="0">
                <a:latin typeface="+mj-lt"/>
              </a:rPr>
              <a:t>« Point de rencontre/Limite commune » entre plusieurs ensembles</a:t>
            </a:r>
          </a:p>
          <a:p>
            <a:endParaRPr lang="fr-FR" sz="1400" dirty="0">
              <a:latin typeface="+mj-lt"/>
            </a:endParaRPr>
          </a:p>
          <a:p>
            <a:r>
              <a:rPr lang="fr-FR" sz="1400" dirty="0">
                <a:latin typeface="+mj-lt"/>
              </a:rPr>
              <a:t>=&gt; Plus d’un côté que de l’autre?</a:t>
            </a:r>
          </a:p>
        </p:txBody>
      </p:sp>
      <p:cxnSp>
        <p:nvCxnSpPr>
          <p:cNvPr id="12" name="Connecteur droit avec flèche 11">
            <a:extLst>
              <a:ext uri="{FF2B5EF4-FFF2-40B4-BE49-F238E27FC236}">
                <a16:creationId xmlns:a16="http://schemas.microsoft.com/office/drawing/2014/main" id="{A38F130C-487C-2404-7CFA-00D8E7C47F8D}"/>
              </a:ext>
            </a:extLst>
          </p:cNvPr>
          <p:cNvCxnSpPr>
            <a:cxnSpLocks/>
          </p:cNvCxnSpPr>
          <p:nvPr/>
        </p:nvCxnSpPr>
        <p:spPr>
          <a:xfrm>
            <a:off x="1406128" y="2719238"/>
            <a:ext cx="0" cy="5952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necteur droit avec flèche 14">
            <a:extLst>
              <a:ext uri="{FF2B5EF4-FFF2-40B4-BE49-F238E27FC236}">
                <a16:creationId xmlns:a16="http://schemas.microsoft.com/office/drawing/2014/main" id="{9A6956F5-6C62-30B9-3A8E-7099B94387A8}"/>
              </a:ext>
            </a:extLst>
          </p:cNvPr>
          <p:cNvCxnSpPr>
            <a:cxnSpLocks/>
          </p:cNvCxnSpPr>
          <p:nvPr/>
        </p:nvCxnSpPr>
        <p:spPr>
          <a:xfrm>
            <a:off x="10013942" y="2921871"/>
            <a:ext cx="0" cy="5952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necteur droit avec flèche 15">
            <a:extLst>
              <a:ext uri="{FF2B5EF4-FFF2-40B4-BE49-F238E27FC236}">
                <a16:creationId xmlns:a16="http://schemas.microsoft.com/office/drawing/2014/main" id="{46A41AAA-E50A-84D1-EE33-B1C0FC2295AA}"/>
              </a:ext>
            </a:extLst>
          </p:cNvPr>
          <p:cNvCxnSpPr>
            <a:cxnSpLocks/>
          </p:cNvCxnSpPr>
          <p:nvPr/>
        </p:nvCxnSpPr>
        <p:spPr>
          <a:xfrm>
            <a:off x="5309972" y="2326579"/>
            <a:ext cx="0" cy="5952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ZoneTexte 18">
            <a:extLst>
              <a:ext uri="{FF2B5EF4-FFF2-40B4-BE49-F238E27FC236}">
                <a16:creationId xmlns:a16="http://schemas.microsoft.com/office/drawing/2014/main" id="{0A61EAD2-5CFE-DB42-D079-3F98A9E72F06}"/>
              </a:ext>
            </a:extLst>
          </p:cNvPr>
          <p:cNvSpPr txBox="1"/>
          <p:nvPr/>
        </p:nvSpPr>
        <p:spPr>
          <a:xfrm>
            <a:off x="3562734" y="1722797"/>
            <a:ext cx="1380916" cy="369332"/>
          </a:xfrm>
          <a:prstGeom prst="rect">
            <a:avLst/>
          </a:prstGeom>
          <a:noFill/>
        </p:spPr>
        <p:txBody>
          <a:bodyPr wrap="square" rtlCol="0">
            <a:spAutoFit/>
          </a:bodyPr>
          <a:lstStyle/>
          <a:p>
            <a:r>
              <a:rPr lang="fr-FR" dirty="0">
                <a:solidFill>
                  <a:schemeClr val="accent1"/>
                </a:solidFill>
              </a:rPr>
              <a:t>toujours</a:t>
            </a:r>
          </a:p>
        </p:txBody>
      </p:sp>
      <p:cxnSp>
        <p:nvCxnSpPr>
          <p:cNvPr id="20" name="Connecteur droit avec flèche 19">
            <a:extLst>
              <a:ext uri="{FF2B5EF4-FFF2-40B4-BE49-F238E27FC236}">
                <a16:creationId xmlns:a16="http://schemas.microsoft.com/office/drawing/2014/main" id="{C2697262-D1CD-4C34-B52C-F77070E1C670}"/>
              </a:ext>
            </a:extLst>
          </p:cNvPr>
          <p:cNvCxnSpPr>
            <a:cxnSpLocks/>
          </p:cNvCxnSpPr>
          <p:nvPr/>
        </p:nvCxnSpPr>
        <p:spPr>
          <a:xfrm>
            <a:off x="3971502" y="2326579"/>
            <a:ext cx="0" cy="5952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B3510875-C192-D281-C200-7E0A8F145DC2}"/>
              </a:ext>
            </a:extLst>
          </p:cNvPr>
          <p:cNvSpPr txBox="1"/>
          <p:nvPr/>
        </p:nvSpPr>
        <p:spPr>
          <a:xfrm>
            <a:off x="2360691" y="3103680"/>
            <a:ext cx="2335417" cy="738664"/>
          </a:xfrm>
          <a:prstGeom prst="rect">
            <a:avLst/>
          </a:prstGeom>
          <a:noFill/>
        </p:spPr>
        <p:txBody>
          <a:bodyPr wrap="square">
            <a:spAutoFit/>
          </a:bodyPr>
          <a:lstStyle/>
          <a:p>
            <a:r>
              <a:rPr lang="fr-FR" sz="1400" dirty="0">
                <a:latin typeface="+mj-lt"/>
              </a:rPr>
              <a:t>Expliquer </a:t>
            </a:r>
            <a:r>
              <a:rPr lang="fr-FR" sz="1400" b="1" dirty="0">
                <a:latin typeface="+mj-lt"/>
              </a:rPr>
              <a:t>pourquoi</a:t>
            </a:r>
            <a:r>
              <a:rPr lang="fr-FR" sz="1400" dirty="0">
                <a:latin typeface="+mj-lt"/>
              </a:rPr>
              <a:t> ce besoin (légitimité/représentativité culturelle)</a:t>
            </a:r>
          </a:p>
        </p:txBody>
      </p:sp>
      <p:sp>
        <p:nvSpPr>
          <p:cNvPr id="22" name="ZoneTexte 21">
            <a:extLst>
              <a:ext uri="{FF2B5EF4-FFF2-40B4-BE49-F238E27FC236}">
                <a16:creationId xmlns:a16="http://schemas.microsoft.com/office/drawing/2014/main" id="{5F70519B-63C2-A5FD-B0D5-44B15B17A245}"/>
              </a:ext>
            </a:extLst>
          </p:cNvPr>
          <p:cNvSpPr txBox="1"/>
          <p:nvPr/>
        </p:nvSpPr>
        <p:spPr>
          <a:xfrm>
            <a:off x="208564" y="3447437"/>
            <a:ext cx="2047751" cy="307777"/>
          </a:xfrm>
          <a:prstGeom prst="rect">
            <a:avLst/>
          </a:prstGeom>
          <a:noFill/>
        </p:spPr>
        <p:txBody>
          <a:bodyPr wrap="square">
            <a:spAutoFit/>
          </a:bodyPr>
          <a:lstStyle/>
          <a:p>
            <a:r>
              <a:rPr lang="fr-FR" sz="1400" dirty="0">
                <a:latin typeface="+mj-lt"/>
              </a:rPr>
              <a:t>Démontrer/Argumenter</a:t>
            </a:r>
          </a:p>
        </p:txBody>
      </p:sp>
    </p:spTree>
    <p:extLst>
      <p:ext uri="{BB962C8B-B14F-4D97-AF65-F5344CB8AC3E}">
        <p14:creationId xmlns:p14="http://schemas.microsoft.com/office/powerpoint/2010/main" val="215307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456541-C613-4AA4-8D84-AF508C4BB1EA}"/>
              </a:ext>
            </a:extLst>
          </p:cNvPr>
          <p:cNvSpPr>
            <a:spLocks noGrp="1"/>
          </p:cNvSpPr>
          <p:nvPr>
            <p:ph type="title"/>
          </p:nvPr>
        </p:nvSpPr>
        <p:spPr/>
        <p:txBody>
          <a:bodyPr/>
          <a:lstStyle/>
          <a:p>
            <a:r>
              <a:rPr lang="fr-FR" dirty="0"/>
              <a:t>Mise en relation des termes</a:t>
            </a:r>
          </a:p>
        </p:txBody>
      </p:sp>
      <p:graphicFrame>
        <p:nvGraphicFramePr>
          <p:cNvPr id="4" name="Espace réservé du contenu 3">
            <a:extLst>
              <a:ext uri="{FF2B5EF4-FFF2-40B4-BE49-F238E27FC236}">
                <a16:creationId xmlns:a16="http://schemas.microsoft.com/office/drawing/2014/main" id="{0252CF82-E353-4693-8859-74F491387E9C}"/>
              </a:ext>
            </a:extLst>
          </p:cNvPr>
          <p:cNvGraphicFramePr>
            <a:graphicFrameLocks noGrp="1"/>
          </p:cNvGraphicFramePr>
          <p:nvPr>
            <p:ph idx="1"/>
          </p:nvPr>
        </p:nvGraphicFramePr>
        <p:xfrm>
          <a:off x="687387" y="1532745"/>
          <a:ext cx="8915400" cy="4350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 coins arrondis 4">
            <a:extLst>
              <a:ext uri="{FF2B5EF4-FFF2-40B4-BE49-F238E27FC236}">
                <a16:creationId xmlns:a16="http://schemas.microsoft.com/office/drawing/2014/main" id="{9E3225F2-E579-4F24-8907-F8835FB11C10}"/>
              </a:ext>
            </a:extLst>
          </p:cNvPr>
          <p:cNvSpPr/>
          <p:nvPr/>
        </p:nvSpPr>
        <p:spPr>
          <a:xfrm>
            <a:off x="3937389" y="5776690"/>
            <a:ext cx="2415396"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2000" b="1" dirty="0"/>
              <a:t>Identité, finalités de l’EPS</a:t>
            </a:r>
          </a:p>
        </p:txBody>
      </p:sp>
      <p:sp>
        <p:nvSpPr>
          <p:cNvPr id="6" name="ZoneTexte 5">
            <a:extLst>
              <a:ext uri="{FF2B5EF4-FFF2-40B4-BE49-F238E27FC236}">
                <a16:creationId xmlns:a16="http://schemas.microsoft.com/office/drawing/2014/main" id="{F5885903-9E9D-4BCB-BA06-6F8C56A0698B}"/>
              </a:ext>
            </a:extLst>
          </p:cNvPr>
          <p:cNvSpPr txBox="1"/>
          <p:nvPr/>
        </p:nvSpPr>
        <p:spPr>
          <a:xfrm>
            <a:off x="7832785" y="1905000"/>
            <a:ext cx="3671827" cy="4031873"/>
          </a:xfrm>
          <a:prstGeom prst="rect">
            <a:avLst/>
          </a:prstGeom>
          <a:noFill/>
        </p:spPr>
        <p:txBody>
          <a:bodyPr wrap="square" rtlCol="0">
            <a:spAutoFit/>
          </a:bodyPr>
          <a:lstStyle/>
          <a:p>
            <a:pPr marL="285750" indent="-285750" algn="ctr">
              <a:buFont typeface="Wingdings" panose="05000000000000000000" pitchFamily="2" charset="2"/>
              <a:buChar char="è"/>
            </a:pPr>
            <a:r>
              <a:rPr lang="fr-FR" sz="1600" dirty="0">
                <a:sym typeface="Wingdings" panose="05000000000000000000" pitchFamily="2" charset="2"/>
              </a:rPr>
              <a:t>Nécessité </a:t>
            </a:r>
            <a:r>
              <a:rPr lang="fr-FR" sz="1600" b="1" dirty="0">
                <a:sym typeface="Wingdings" panose="05000000000000000000" pitchFamily="2" charset="2"/>
              </a:rPr>
              <a:t>d’identifier les sources d’influences, </a:t>
            </a:r>
            <a:r>
              <a:rPr lang="fr-FR" sz="1600" dirty="0">
                <a:sym typeface="Wingdings" panose="05000000000000000000" pitchFamily="2" charset="2"/>
              </a:rPr>
              <a:t>leur « poids » relatif, et leur variabilité dans le temps =continuités/ruptures</a:t>
            </a:r>
          </a:p>
          <a:p>
            <a:pPr marL="285750" indent="-285750" algn="ctr">
              <a:buFont typeface="Wingdings" panose="05000000000000000000" pitchFamily="2" charset="2"/>
              <a:buChar char="è"/>
            </a:pPr>
            <a:endParaRPr lang="fr-FR" sz="1600" dirty="0">
              <a:sym typeface="Wingdings" panose="05000000000000000000" pitchFamily="2" charset="2"/>
            </a:endParaRPr>
          </a:p>
          <a:p>
            <a:pPr marL="285750" indent="-285750" algn="ctr">
              <a:buFont typeface="Wingdings" panose="05000000000000000000" pitchFamily="2" charset="2"/>
              <a:buChar char="è"/>
            </a:pPr>
            <a:r>
              <a:rPr lang="fr-FR" sz="1600" dirty="0">
                <a:sym typeface="Wingdings" panose="05000000000000000000" pitchFamily="2" charset="2"/>
              </a:rPr>
              <a:t>Nécessité de « montrer » voire « démontrer » </a:t>
            </a:r>
            <a:r>
              <a:rPr lang="fr-FR" sz="1600" b="1" dirty="0">
                <a:sym typeface="Wingdings" panose="05000000000000000000" pitchFamily="2" charset="2"/>
              </a:rPr>
              <a:t>les raisons qui expliquent les déterminants de ces sources </a:t>
            </a:r>
            <a:r>
              <a:rPr lang="fr-FR" sz="1600" dirty="0">
                <a:sym typeface="Wingdings" panose="05000000000000000000" pitchFamily="2" charset="2"/>
              </a:rPr>
              <a:t>d’influence = </a:t>
            </a:r>
            <a:r>
              <a:rPr lang="fr-FR" sz="1600" b="1" u="sng" dirty="0">
                <a:sym typeface="Wingdings" panose="05000000000000000000" pitchFamily="2" charset="2"/>
              </a:rPr>
              <a:t>Pourquoi?</a:t>
            </a:r>
          </a:p>
          <a:p>
            <a:pPr marL="285750" indent="-285750" algn="ctr">
              <a:buFont typeface="Wingdings" panose="05000000000000000000" pitchFamily="2" charset="2"/>
              <a:buChar char="è"/>
            </a:pPr>
            <a:endParaRPr lang="fr-FR" sz="1600" dirty="0">
              <a:sym typeface="Wingdings" panose="05000000000000000000" pitchFamily="2" charset="2"/>
            </a:endParaRPr>
          </a:p>
          <a:p>
            <a:pPr marL="285750" indent="-285750" algn="ctr">
              <a:buFont typeface="Wingdings" panose="05000000000000000000" pitchFamily="2" charset="2"/>
              <a:buChar char="è"/>
            </a:pPr>
            <a:r>
              <a:rPr lang="fr-FR" sz="1600" dirty="0">
                <a:sym typeface="Wingdings" panose="05000000000000000000" pitchFamily="2" charset="2"/>
              </a:rPr>
              <a:t>Et en définitive… De parvenir à </a:t>
            </a:r>
            <a:r>
              <a:rPr lang="fr-FR" sz="1600" b="1" dirty="0">
                <a:sym typeface="Wingdings" panose="05000000000000000000" pitchFamily="2" charset="2"/>
              </a:rPr>
              <a:t>expliquer pourquoi et dans quelles mesure l’EPS n’a de cesse de  « faire bouger la balance »</a:t>
            </a:r>
            <a:r>
              <a:rPr lang="fr-FR" sz="1600" dirty="0">
                <a:sym typeface="Wingdings" panose="05000000000000000000" pitchFamily="2" charset="2"/>
              </a:rPr>
              <a:t> d’un côté ou de l’autre!! Voir de parvenir à un certain équilibre par moment.</a:t>
            </a:r>
            <a:endParaRPr lang="fr-FR" sz="1600" dirty="0"/>
          </a:p>
        </p:txBody>
      </p:sp>
    </p:spTree>
    <p:extLst>
      <p:ext uri="{BB962C8B-B14F-4D97-AF65-F5344CB8AC3E}">
        <p14:creationId xmlns:p14="http://schemas.microsoft.com/office/powerpoint/2010/main" val="309841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6ED426-1F93-4605-92D3-36ABAE4822A0}"/>
              </a:ext>
            </a:extLst>
          </p:cNvPr>
          <p:cNvSpPr>
            <a:spLocks noGrp="1"/>
          </p:cNvSpPr>
          <p:nvPr>
            <p:ph type="title"/>
          </p:nvPr>
        </p:nvSpPr>
        <p:spPr/>
        <p:txBody>
          <a:bodyPr/>
          <a:lstStyle/>
          <a:p>
            <a:r>
              <a:rPr lang="fr-FR" dirty="0"/>
              <a:t>Problématisation</a:t>
            </a:r>
          </a:p>
        </p:txBody>
      </p:sp>
      <p:sp>
        <p:nvSpPr>
          <p:cNvPr id="3" name="Espace réservé du contenu 2">
            <a:extLst>
              <a:ext uri="{FF2B5EF4-FFF2-40B4-BE49-F238E27FC236}">
                <a16:creationId xmlns:a16="http://schemas.microsoft.com/office/drawing/2014/main" id="{FA234EA4-C4AB-43D7-BD56-54105BA7387F}"/>
              </a:ext>
            </a:extLst>
          </p:cNvPr>
          <p:cNvSpPr>
            <a:spLocks noGrp="1"/>
          </p:cNvSpPr>
          <p:nvPr>
            <p:ph idx="1"/>
          </p:nvPr>
        </p:nvSpPr>
        <p:spPr>
          <a:xfrm>
            <a:off x="680898" y="1388164"/>
            <a:ext cx="10672901" cy="5032513"/>
          </a:xfrm>
        </p:spPr>
        <p:txBody>
          <a:bodyPr>
            <a:normAutofit/>
          </a:bodyPr>
          <a:lstStyle/>
          <a:p>
            <a:pPr algn="just"/>
            <a:r>
              <a:rPr lang="fr-FR" sz="2000" b="1" dirty="0"/>
              <a:t>Problématiser</a:t>
            </a:r>
            <a:r>
              <a:rPr lang="fr-FR" sz="2000" dirty="0"/>
              <a:t> implique de « </a:t>
            </a:r>
            <a:r>
              <a:rPr lang="fr-FR" sz="2000" b="1" dirty="0"/>
              <a:t>mettre en tension</a:t>
            </a:r>
            <a:r>
              <a:rPr lang="fr-FR" sz="2000" dirty="0"/>
              <a:t> » = soulever des points de tension, des écueils, des limites, des points de frottement…</a:t>
            </a:r>
          </a:p>
          <a:p>
            <a:pPr algn="just"/>
            <a:endParaRPr lang="fr-FR" sz="2000" dirty="0"/>
          </a:p>
          <a:p>
            <a:pPr algn="just"/>
            <a:r>
              <a:rPr lang="fr-FR" sz="2000" spc="-1" dirty="0">
                <a:solidFill>
                  <a:schemeClr val="tx1"/>
                </a:solidFill>
              </a:rPr>
              <a:t>Nécessité de questionner </a:t>
            </a:r>
            <a:r>
              <a:rPr lang="fr-FR" sz="2000" spc="-1" dirty="0">
                <a:solidFill>
                  <a:srgbClr val="000000"/>
                </a:solidFill>
                <a:highlight>
                  <a:srgbClr val="00FF00"/>
                </a:highlight>
              </a:rPr>
              <a:t>« </a:t>
            </a:r>
            <a:r>
              <a:rPr lang="fr-FR" sz="2000" i="1" spc="-1" dirty="0">
                <a:solidFill>
                  <a:srgbClr val="000000"/>
                </a:solidFill>
                <a:highlight>
                  <a:srgbClr val="00FF00"/>
                </a:highlight>
              </a:rPr>
              <a:t>l’EPS s’est toujours positionnée </a:t>
            </a:r>
            <a:r>
              <a:rPr lang="fr-FR" sz="2000" i="1" spc="-1" dirty="0">
                <a:solidFill>
                  <a:srgbClr val="000000"/>
                </a:solidFill>
                <a:highlight>
                  <a:srgbClr val="FF00FF"/>
                </a:highlight>
              </a:rPr>
              <a:t>à l’interface de différentes influences</a:t>
            </a:r>
            <a:r>
              <a:rPr lang="fr-FR" sz="2000" spc="-1" dirty="0">
                <a:solidFill>
                  <a:srgbClr val="000000"/>
                </a:solidFill>
                <a:highlight>
                  <a:srgbClr val="FF00FF"/>
                </a:highlight>
              </a:rPr>
              <a:t> ».</a:t>
            </a:r>
          </a:p>
          <a:p>
            <a:pPr algn="just"/>
            <a:endParaRPr lang="fr-FR" sz="2000" spc="-1" dirty="0">
              <a:solidFill>
                <a:srgbClr val="000000"/>
              </a:solidFill>
              <a:highlight>
                <a:srgbClr val="FF00FF"/>
              </a:highlight>
            </a:endParaRPr>
          </a:p>
          <a:p>
            <a:pPr lvl="1" algn="just"/>
            <a:r>
              <a:rPr lang="fr-FR" sz="1800" dirty="0"/>
              <a:t>La question du « Pourquoi » ou « dans quel but » est centrale… Ce qui implique aussi de </a:t>
            </a:r>
            <a:r>
              <a:rPr lang="fr-FR" sz="1800" b="1" dirty="0"/>
              <a:t>questionner si les choix de la discipline sont l’objet d’une identité structurée et construite de l’intérieur… Ou imposée de l’extérieur </a:t>
            </a:r>
            <a:r>
              <a:rPr lang="fr-FR" sz="1800" dirty="0"/>
              <a:t>! (probablement un peu des deux… Comme toujours en E1)</a:t>
            </a:r>
          </a:p>
          <a:p>
            <a:pPr lvl="1" algn="just"/>
            <a:endParaRPr lang="fr-FR" sz="1800" dirty="0"/>
          </a:p>
          <a:p>
            <a:pPr lvl="1" algn="just"/>
            <a:r>
              <a:rPr lang="fr-FR" sz="1800" dirty="0"/>
              <a:t>Le sujet semble nous orienter vers le fait que « la discipline » a pu se positionner de manière délibérée… Elle a pu aussi se voir imposer un positionnement (ex : finalités, sciences d’appui, pratiques privilégiées…).</a:t>
            </a:r>
          </a:p>
          <a:p>
            <a:pPr lvl="1" algn="just"/>
            <a:endParaRPr lang="fr-FR" sz="1800" dirty="0"/>
          </a:p>
          <a:p>
            <a:pPr lvl="1" algn="just"/>
            <a:r>
              <a:rPr lang="fr-FR" sz="1800" b="1" dirty="0"/>
              <a:t>Nécessité de HIERARCHISER les sources d’influence </a:t>
            </a:r>
            <a:r>
              <a:rPr lang="fr-FR" sz="1800" dirty="0"/>
              <a:t>(notamment internes ou externes) et leur importance selon la période.</a:t>
            </a:r>
          </a:p>
        </p:txBody>
      </p:sp>
    </p:spTree>
    <p:extLst>
      <p:ext uri="{BB962C8B-B14F-4D97-AF65-F5344CB8AC3E}">
        <p14:creationId xmlns:p14="http://schemas.microsoft.com/office/powerpoint/2010/main" val="228348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D0E122-65BD-45F2-8A7D-13A336771F35}"/>
              </a:ext>
            </a:extLst>
          </p:cNvPr>
          <p:cNvSpPr>
            <a:spLocks noGrp="1"/>
          </p:cNvSpPr>
          <p:nvPr>
            <p:ph type="title"/>
          </p:nvPr>
        </p:nvSpPr>
        <p:spPr/>
        <p:txBody>
          <a:bodyPr/>
          <a:lstStyle/>
          <a:p>
            <a:r>
              <a:rPr lang="fr-FR" dirty="0"/>
              <a:t>Problématisation</a:t>
            </a:r>
          </a:p>
        </p:txBody>
      </p:sp>
      <p:sp>
        <p:nvSpPr>
          <p:cNvPr id="3" name="Espace réservé du contenu 2">
            <a:extLst>
              <a:ext uri="{FF2B5EF4-FFF2-40B4-BE49-F238E27FC236}">
                <a16:creationId xmlns:a16="http://schemas.microsoft.com/office/drawing/2014/main" id="{2FB849A5-FA19-4E6D-9056-89B071BEA574}"/>
              </a:ext>
            </a:extLst>
          </p:cNvPr>
          <p:cNvSpPr>
            <a:spLocks noGrp="1"/>
          </p:cNvSpPr>
          <p:nvPr>
            <p:ph idx="1"/>
          </p:nvPr>
        </p:nvSpPr>
        <p:spPr>
          <a:xfrm>
            <a:off x="1459864" y="1463445"/>
            <a:ext cx="10178858" cy="5029430"/>
          </a:xfrm>
        </p:spPr>
        <p:txBody>
          <a:bodyPr>
            <a:noAutofit/>
          </a:bodyPr>
          <a:lstStyle/>
          <a:p>
            <a:pPr algn="just"/>
            <a:r>
              <a:rPr lang="fr-FR" sz="2400" dirty="0">
                <a:latin typeface="+mj-lt"/>
              </a:rPr>
              <a:t>L’EPS a-t-elle pris appui sur des influences </a:t>
            </a:r>
            <a:r>
              <a:rPr lang="fr-FR" sz="2400" b="1" dirty="0">
                <a:latin typeface="+mj-lt"/>
              </a:rPr>
              <a:t>imposées</a:t>
            </a:r>
            <a:r>
              <a:rPr lang="fr-FR" sz="2400" dirty="0">
                <a:latin typeface="+mj-lt"/>
              </a:rPr>
              <a:t> (institutionnellement? Politiquement?) ou </a:t>
            </a:r>
            <a:r>
              <a:rPr lang="fr-FR" sz="2400" b="1" dirty="0">
                <a:latin typeface="+mj-lt"/>
              </a:rPr>
              <a:t>délibérément choisies</a:t>
            </a:r>
            <a:r>
              <a:rPr lang="fr-FR" sz="2400" dirty="0">
                <a:latin typeface="+mj-lt"/>
              </a:rPr>
              <a:t>?</a:t>
            </a:r>
          </a:p>
          <a:p>
            <a:pPr algn="just"/>
            <a:r>
              <a:rPr lang="fr-FR" sz="2400" b="1" dirty="0">
                <a:latin typeface="+mj-lt"/>
              </a:rPr>
              <a:t>Sur quels registres se positionnent-t-elles</a:t>
            </a:r>
            <a:r>
              <a:rPr lang="fr-FR" sz="2400" dirty="0">
                <a:latin typeface="+mj-lt"/>
              </a:rPr>
              <a:t>? = le choix des APSA? Les valeurs à véhiculer? La définition de ses finalités? Ses modalités de pratique? Etc.</a:t>
            </a:r>
          </a:p>
          <a:p>
            <a:pPr algn="just"/>
            <a:r>
              <a:rPr lang="fr-FR" sz="2400" b="1" dirty="0">
                <a:latin typeface="+mj-lt"/>
              </a:rPr>
              <a:t>Pas nécessairement les mêmes influences et la même importance </a:t>
            </a:r>
            <a:r>
              <a:rPr lang="fr-FR" sz="2400" dirty="0">
                <a:latin typeface="+mj-lt"/>
              </a:rPr>
              <a:t>qui leur est accordée selon qu’on s’intéresse aux finalités, aux valeurs, aux savoirs, aux choix des pratiques…</a:t>
            </a:r>
          </a:p>
          <a:p>
            <a:pPr algn="just"/>
            <a:r>
              <a:rPr lang="fr-FR" sz="2400" dirty="0">
                <a:latin typeface="+mj-lt"/>
              </a:rPr>
              <a:t>D’autre part, </a:t>
            </a:r>
            <a:r>
              <a:rPr lang="fr-FR" sz="2400" b="1" dirty="0">
                <a:latin typeface="+mj-lt"/>
              </a:rPr>
              <a:t>différentes influences peuvent également </a:t>
            </a:r>
            <a:r>
              <a:rPr lang="fr-FR" sz="2400" b="1" dirty="0" err="1">
                <a:latin typeface="+mj-lt"/>
              </a:rPr>
              <a:t>co-exister</a:t>
            </a:r>
            <a:r>
              <a:rPr lang="fr-FR" sz="2400" b="1" dirty="0">
                <a:latin typeface="+mj-lt"/>
              </a:rPr>
              <a:t> en « interne »</a:t>
            </a:r>
            <a:r>
              <a:rPr lang="fr-FR" sz="2400" dirty="0">
                <a:latin typeface="+mj-lt"/>
              </a:rPr>
              <a:t> </a:t>
            </a:r>
            <a:r>
              <a:rPr lang="fr-FR" sz="2400" dirty="0">
                <a:latin typeface="+mj-lt"/>
                <a:sym typeface="Wingdings" panose="05000000000000000000" pitchFamily="2" charset="2"/>
              </a:rPr>
              <a:t> ex du préambule des IO 67 qui constitue un « compromis » entre différentes influences conceptuelles (Parlebas, </a:t>
            </a:r>
            <a:r>
              <a:rPr lang="fr-FR" sz="2400" dirty="0" err="1">
                <a:latin typeface="+mj-lt"/>
                <a:sym typeface="Wingdings" panose="05000000000000000000" pitchFamily="2" charset="2"/>
              </a:rPr>
              <a:t>Mérand</a:t>
            </a:r>
            <a:r>
              <a:rPr lang="fr-FR" sz="2400" dirty="0">
                <a:latin typeface="+mj-lt"/>
                <a:sym typeface="Wingdings" panose="05000000000000000000" pitchFamily="2" charset="2"/>
              </a:rPr>
              <a:t> et le courant culturaliste, Teissier, Le </a:t>
            </a:r>
            <a:r>
              <a:rPr lang="fr-FR" sz="2400" dirty="0" err="1">
                <a:latin typeface="+mj-lt"/>
                <a:sym typeface="Wingdings" panose="05000000000000000000" pitchFamily="2" charset="2"/>
              </a:rPr>
              <a:t>Boulch</a:t>
            </a:r>
            <a:r>
              <a:rPr lang="fr-FR" sz="2400" dirty="0">
                <a:latin typeface="+mj-lt"/>
                <a:sym typeface="Wingdings" panose="05000000000000000000" pitchFamily="2" charset="2"/>
              </a:rPr>
              <a:t>…).</a:t>
            </a:r>
          </a:p>
          <a:p>
            <a:pPr algn="just"/>
            <a:r>
              <a:rPr lang="fr-FR" sz="2400" b="1" dirty="0">
                <a:latin typeface="+mj-lt"/>
                <a:sym typeface="Wingdings" panose="05000000000000000000" pitchFamily="2" charset="2"/>
              </a:rPr>
              <a:t>Quel part « d’autonomie » et de liberté dans la structuration d’une identité disciplinaire</a:t>
            </a:r>
            <a:r>
              <a:rPr lang="fr-FR" sz="2400" dirty="0">
                <a:latin typeface="+mj-lt"/>
                <a:sym typeface="Wingdings" panose="05000000000000000000" pitchFamily="2" charset="2"/>
              </a:rPr>
              <a:t>?  L’EPS peut-elle s’émanciper de ces influences (exogènes notamment).</a:t>
            </a:r>
            <a:endParaRPr lang="fr-FR" sz="2400" dirty="0">
              <a:latin typeface="+mj-lt"/>
            </a:endParaRPr>
          </a:p>
          <a:p>
            <a:pPr algn="just"/>
            <a:endParaRPr lang="fr-FR" sz="2400" dirty="0">
              <a:latin typeface="+mj-lt"/>
            </a:endParaRPr>
          </a:p>
        </p:txBody>
      </p:sp>
    </p:spTree>
    <p:extLst>
      <p:ext uri="{BB962C8B-B14F-4D97-AF65-F5344CB8AC3E}">
        <p14:creationId xmlns:p14="http://schemas.microsoft.com/office/powerpoint/2010/main" val="5179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4AC9BAB5-F95C-4F58-87EA-ADCA26F4E95D}"/>
              </a:ext>
            </a:extLst>
          </p:cNvPr>
          <p:cNvSpPr/>
          <p:nvPr/>
        </p:nvSpPr>
        <p:spPr>
          <a:xfrm>
            <a:off x="1324954" y="3694699"/>
            <a:ext cx="10028845" cy="968721"/>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1E54BE0-DC33-4AB0-B58C-A16F968405AD}"/>
              </a:ext>
            </a:extLst>
          </p:cNvPr>
          <p:cNvSpPr>
            <a:spLocks noGrp="1"/>
          </p:cNvSpPr>
          <p:nvPr>
            <p:ph type="title"/>
          </p:nvPr>
        </p:nvSpPr>
        <p:spPr/>
        <p:txBody>
          <a:bodyPr/>
          <a:lstStyle/>
          <a:p>
            <a:r>
              <a:rPr lang="fr-FR" dirty="0"/>
              <a:t>Problématisation, méthodo</a:t>
            </a:r>
          </a:p>
        </p:txBody>
      </p:sp>
      <p:sp>
        <p:nvSpPr>
          <p:cNvPr id="3" name="Espace réservé du contenu 2">
            <a:extLst>
              <a:ext uri="{FF2B5EF4-FFF2-40B4-BE49-F238E27FC236}">
                <a16:creationId xmlns:a16="http://schemas.microsoft.com/office/drawing/2014/main" id="{2FF3A4B9-3EDF-4FD1-B2DB-8E54126587DA}"/>
              </a:ext>
            </a:extLst>
          </p:cNvPr>
          <p:cNvSpPr>
            <a:spLocks noGrp="1"/>
          </p:cNvSpPr>
          <p:nvPr>
            <p:ph idx="1"/>
          </p:nvPr>
        </p:nvSpPr>
        <p:spPr>
          <a:xfrm>
            <a:off x="1088404" y="1541697"/>
            <a:ext cx="10265396" cy="4951177"/>
          </a:xfrm>
        </p:spPr>
        <p:txBody>
          <a:bodyPr>
            <a:normAutofit lnSpcReduction="10000"/>
          </a:bodyPr>
          <a:lstStyle/>
          <a:p>
            <a:pPr algn="just"/>
            <a:r>
              <a:rPr lang="fr-FR" sz="2400" dirty="0">
                <a:latin typeface="+mj-lt"/>
              </a:rPr>
              <a:t>Nécessité de faire émerger par les mises en tension, le questionnement, </a:t>
            </a:r>
            <a:r>
              <a:rPr lang="fr-FR" sz="2400" b="1" dirty="0">
                <a:latin typeface="+mj-lt"/>
              </a:rPr>
              <a:t>des INDICATEURS pertinents pour l’analyse </a:t>
            </a:r>
            <a:r>
              <a:rPr lang="fr-FR" sz="2400" dirty="0">
                <a:latin typeface="+mj-lt"/>
              </a:rPr>
              <a:t>et qui serviront de base à l’argumentation.</a:t>
            </a:r>
          </a:p>
          <a:p>
            <a:pPr algn="just"/>
            <a:endParaRPr lang="fr-FR" sz="2400" dirty="0">
              <a:latin typeface="+mj-lt"/>
            </a:endParaRPr>
          </a:p>
          <a:p>
            <a:pPr lvl="1" algn="just"/>
            <a:r>
              <a:rPr lang="fr-FR" dirty="0">
                <a:latin typeface="+mj-lt"/>
              </a:rPr>
              <a:t>En partant du postulat que le </a:t>
            </a:r>
            <a:r>
              <a:rPr lang="fr-FR" b="1" u="sng" dirty="0">
                <a:latin typeface="+mj-lt"/>
              </a:rPr>
              <a:t>triptyque TO, acteurs, pratique constitue de fait un incontournable </a:t>
            </a:r>
            <a:r>
              <a:rPr lang="fr-FR" dirty="0">
                <a:latin typeface="+mj-lt"/>
              </a:rPr>
              <a:t>en matière d’exigences du jury.</a:t>
            </a:r>
          </a:p>
          <a:p>
            <a:pPr lvl="1" algn="just"/>
            <a:endParaRPr lang="fr-FR" dirty="0">
              <a:latin typeface="+mj-lt"/>
            </a:endParaRPr>
          </a:p>
          <a:p>
            <a:pPr algn="just"/>
            <a:r>
              <a:rPr lang="fr-FR" sz="2400" b="1" i="1" dirty="0">
                <a:latin typeface="+mj-lt"/>
              </a:rPr>
              <a:t>Pour pouvoir « montrer » ces différentes sources d’influence, il faut choisir des indicateurs où elles sont clairement perceptibles, explicites… ou bien implicites mais que votre démonstration rendra visibles</a:t>
            </a:r>
            <a:r>
              <a:rPr lang="fr-FR" sz="2400" dirty="0">
                <a:latin typeface="+mj-lt"/>
              </a:rPr>
              <a:t>.</a:t>
            </a:r>
          </a:p>
          <a:p>
            <a:pPr algn="just"/>
            <a:endParaRPr lang="fr-FR" sz="2400" dirty="0">
              <a:latin typeface="+mj-lt"/>
            </a:endParaRPr>
          </a:p>
          <a:p>
            <a:pPr algn="just"/>
            <a:r>
              <a:rPr lang="fr-FR" sz="2400" dirty="0">
                <a:latin typeface="+mj-lt"/>
              </a:rPr>
              <a:t>Nécessité de </a:t>
            </a:r>
            <a:r>
              <a:rPr lang="fr-FR" sz="2400" b="1" dirty="0">
                <a:latin typeface="+mj-lt"/>
              </a:rPr>
              <a:t>faire dialoguer les différentes sources d’influences </a:t>
            </a:r>
            <a:r>
              <a:rPr lang="fr-FR" sz="2400" dirty="0">
                <a:latin typeface="+mj-lt"/>
              </a:rPr>
              <a:t>(notamment conceptuelles) et discuter </a:t>
            </a:r>
            <a:r>
              <a:rPr lang="fr-FR" sz="2400" b="1" u="sng" dirty="0">
                <a:solidFill>
                  <a:schemeClr val="accent6"/>
                </a:solidFill>
                <a:latin typeface="+mj-lt"/>
              </a:rPr>
              <a:t>des CONSEQUENCES </a:t>
            </a:r>
            <a:r>
              <a:rPr lang="fr-FR" sz="2400" dirty="0">
                <a:latin typeface="+mj-lt"/>
              </a:rPr>
              <a:t>sur la restructuration de la discipline et l’établissement des ses modalités d’enseignement et de mise en œuvre.</a:t>
            </a:r>
          </a:p>
          <a:p>
            <a:pPr algn="just"/>
            <a:endParaRPr lang="fr-FR" sz="2400" dirty="0">
              <a:latin typeface="+mj-lt"/>
            </a:endParaRPr>
          </a:p>
        </p:txBody>
      </p:sp>
    </p:spTree>
    <p:extLst>
      <p:ext uri="{BB962C8B-B14F-4D97-AF65-F5344CB8AC3E}">
        <p14:creationId xmlns:p14="http://schemas.microsoft.com/office/powerpoint/2010/main" val="3704935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2BBC24-3556-3042-9DDB-204312FEE3E0}"/>
              </a:ext>
            </a:extLst>
          </p:cNvPr>
          <p:cNvSpPr>
            <a:spLocks noGrp="1"/>
          </p:cNvSpPr>
          <p:nvPr>
            <p:ph type="title"/>
          </p:nvPr>
        </p:nvSpPr>
        <p:spPr>
          <a:xfrm>
            <a:off x="560185" y="185511"/>
            <a:ext cx="10515600" cy="549275"/>
          </a:xfrm>
        </p:spPr>
        <p:txBody>
          <a:bodyPr>
            <a:normAutofit fontScale="90000"/>
          </a:bodyPr>
          <a:lstStyle/>
          <a:p>
            <a:r>
              <a:rPr lang="fr-FR" dirty="0"/>
              <a:t>De manière simplifiée</a:t>
            </a:r>
          </a:p>
        </p:txBody>
      </p:sp>
      <p:sp>
        <p:nvSpPr>
          <p:cNvPr id="3" name="Espace réservé du contenu 2">
            <a:extLst>
              <a:ext uri="{FF2B5EF4-FFF2-40B4-BE49-F238E27FC236}">
                <a16:creationId xmlns:a16="http://schemas.microsoft.com/office/drawing/2014/main" id="{6B926142-1B0F-3047-91C8-BD3EC1112F37}"/>
              </a:ext>
            </a:extLst>
          </p:cNvPr>
          <p:cNvSpPr>
            <a:spLocks noGrp="1"/>
          </p:cNvSpPr>
          <p:nvPr>
            <p:ph idx="1"/>
          </p:nvPr>
        </p:nvSpPr>
        <p:spPr>
          <a:xfrm>
            <a:off x="560185" y="1051654"/>
            <a:ext cx="10929450" cy="5508171"/>
          </a:xfrm>
        </p:spPr>
        <p:txBody>
          <a:bodyPr>
            <a:normAutofit lnSpcReduction="10000"/>
          </a:bodyPr>
          <a:lstStyle/>
          <a:p>
            <a:pPr lvl="1" algn="just"/>
            <a:r>
              <a:rPr lang="fr-FR" sz="1800" dirty="0"/>
              <a:t>Questionner le </a:t>
            </a:r>
            <a:r>
              <a:rPr lang="fr-FR" sz="1800" b="1" dirty="0">
                <a:solidFill>
                  <a:srgbClr val="FF0000"/>
                </a:solidFill>
              </a:rPr>
              <a:t>pourquoi</a:t>
            </a:r>
            <a:r>
              <a:rPr lang="fr-FR" sz="1800" dirty="0"/>
              <a:t>? </a:t>
            </a:r>
          </a:p>
          <a:p>
            <a:pPr marL="0" indent="0" algn="just">
              <a:buNone/>
            </a:pPr>
            <a:r>
              <a:rPr lang="fr-FR" sz="1800" dirty="0">
                <a:sym typeface="Wingdings" panose="05000000000000000000" pitchFamily="2" charset="2"/>
              </a:rPr>
              <a:t></a:t>
            </a:r>
            <a:r>
              <a:rPr lang="fr-FR" sz="1600" dirty="0">
                <a:sym typeface="Wingdings" panose="05000000000000000000" pitchFamily="2" charset="2"/>
              </a:rPr>
              <a:t> L’EPS se positionne toujours au carrefour de différentes influences = quels enjeux sous-jacents l’y « obligent » et/ou l’y « amènent ». </a:t>
            </a:r>
          </a:p>
          <a:p>
            <a:pPr marL="457200" lvl="1" indent="0" algn="just">
              <a:buNone/>
            </a:pPr>
            <a:endParaRPr lang="fr-FR" sz="1800" dirty="0">
              <a:sym typeface="Wingdings" panose="05000000000000000000" pitchFamily="2" charset="2"/>
            </a:endParaRPr>
          </a:p>
          <a:p>
            <a:pPr marL="457200" lvl="1" indent="0" algn="just">
              <a:buNone/>
            </a:pPr>
            <a:r>
              <a:rPr lang="fr-FR" sz="1800" dirty="0"/>
              <a:t>Questionner le en </a:t>
            </a:r>
            <a:r>
              <a:rPr lang="fr-FR" sz="1800" b="1" dirty="0">
                <a:solidFill>
                  <a:srgbClr val="FF0000"/>
                </a:solidFill>
              </a:rPr>
              <a:t>quoi/comment</a:t>
            </a:r>
            <a:r>
              <a:rPr lang="fr-FR" sz="1800" dirty="0"/>
              <a:t>? </a:t>
            </a:r>
          </a:p>
          <a:p>
            <a:pPr marL="457200" lvl="1" indent="0" algn="just">
              <a:buNone/>
            </a:pPr>
            <a:endParaRPr lang="fr-FR" sz="1800" dirty="0">
              <a:sym typeface="Wingdings" panose="05000000000000000000" pitchFamily="2" charset="2"/>
            </a:endParaRPr>
          </a:p>
          <a:p>
            <a:pPr marL="457200" lvl="1" indent="0" algn="just">
              <a:buNone/>
            </a:pPr>
            <a:r>
              <a:rPr lang="fr-FR" sz="1800" dirty="0">
                <a:sym typeface="Wingdings" panose="05000000000000000000" pitchFamily="2" charset="2"/>
              </a:rPr>
              <a:t> </a:t>
            </a:r>
            <a:r>
              <a:rPr lang="fr-FR" sz="1600" dirty="0">
                <a:sym typeface="Wingdings" panose="05000000000000000000" pitchFamily="2" charset="2"/>
              </a:rPr>
              <a:t>Cela se répercute-t-il sur l’identité de la discipline, ses supports, ses contenus?</a:t>
            </a:r>
          </a:p>
          <a:p>
            <a:pPr lvl="1" algn="just"/>
            <a:endParaRPr lang="fr-FR" sz="1800" dirty="0"/>
          </a:p>
          <a:p>
            <a:pPr lvl="1" algn="just"/>
            <a:r>
              <a:rPr lang="fr-FR" sz="1800" dirty="0"/>
              <a:t>Questionner le </a:t>
            </a:r>
            <a:r>
              <a:rPr lang="fr-FR" sz="1800" b="1" dirty="0">
                <a:solidFill>
                  <a:srgbClr val="FF0000"/>
                </a:solidFill>
              </a:rPr>
              <a:t>dans quelle mesure</a:t>
            </a:r>
            <a:r>
              <a:rPr lang="fr-FR" sz="1800" dirty="0"/>
              <a:t>?</a:t>
            </a:r>
          </a:p>
          <a:p>
            <a:pPr lvl="1" algn="just"/>
            <a:endParaRPr lang="fr-FR" sz="1800" dirty="0"/>
          </a:p>
          <a:p>
            <a:pPr marL="457200" lvl="1" indent="0" algn="just">
              <a:buNone/>
            </a:pPr>
            <a:r>
              <a:rPr lang="fr-FR" sz="1600" dirty="0"/>
              <a:t> </a:t>
            </a:r>
            <a:r>
              <a:rPr lang="fr-FR" sz="1600" dirty="0">
                <a:sym typeface="Wingdings" panose="05000000000000000000" pitchFamily="2" charset="2"/>
              </a:rPr>
              <a:t> Renvoie à </a:t>
            </a:r>
            <a:r>
              <a:rPr lang="fr-FR" sz="1600" b="1" dirty="0">
                <a:sym typeface="Wingdings" panose="05000000000000000000" pitchFamily="2" charset="2"/>
              </a:rPr>
              <a:t>définir une quantité/qualité</a:t>
            </a:r>
          </a:p>
          <a:p>
            <a:pPr marL="457200" lvl="1" indent="0" algn="just">
              <a:buNone/>
            </a:pPr>
            <a:endParaRPr lang="fr-FR" sz="1800" b="1" dirty="0">
              <a:sym typeface="Wingdings" panose="05000000000000000000" pitchFamily="2" charset="2"/>
            </a:endParaRPr>
          </a:p>
          <a:p>
            <a:pPr marL="457200" lvl="1" indent="0" algn="just">
              <a:buNone/>
            </a:pPr>
            <a:r>
              <a:rPr lang="fr-FR" sz="1800" dirty="0"/>
              <a:t>Questionner les </a:t>
            </a:r>
            <a:r>
              <a:rPr lang="fr-FR" sz="1800" b="1" dirty="0">
                <a:solidFill>
                  <a:srgbClr val="FF0000"/>
                </a:solidFill>
              </a:rPr>
              <a:t>limites</a:t>
            </a:r>
            <a:r>
              <a:rPr lang="fr-FR" sz="1800" dirty="0"/>
              <a:t>?</a:t>
            </a:r>
          </a:p>
          <a:p>
            <a:pPr marL="457200" lvl="1" indent="0" algn="just">
              <a:buNone/>
            </a:pPr>
            <a:endParaRPr lang="fr-FR" sz="1800" b="1" dirty="0">
              <a:sym typeface="Wingdings" panose="05000000000000000000" pitchFamily="2" charset="2"/>
            </a:endParaRPr>
          </a:p>
          <a:p>
            <a:pPr lvl="1" algn="just">
              <a:buFont typeface="Wingdings" panose="05000000000000000000" pitchFamily="2" charset="2"/>
              <a:buChar char="à"/>
            </a:pPr>
            <a:r>
              <a:rPr lang="fr-FR" sz="1700" dirty="0">
                <a:sym typeface="Wingdings" panose="05000000000000000000" pitchFamily="2" charset="2"/>
              </a:rPr>
              <a:t>Difficultés à définir clairement son identité, sa « matrice » disciplinaire, soumises à des périodes de continuités/ruptures marqués par des enjeux politiques, contextuels, éducatifs, culturels…</a:t>
            </a:r>
          </a:p>
          <a:p>
            <a:pPr lvl="1" algn="just">
              <a:buFont typeface="Wingdings" panose="05000000000000000000" pitchFamily="2" charset="2"/>
              <a:buChar char="à"/>
            </a:pPr>
            <a:endParaRPr lang="fr-FR" sz="1700" dirty="0">
              <a:sym typeface="Wingdings" panose="05000000000000000000" pitchFamily="2" charset="2"/>
            </a:endParaRPr>
          </a:p>
          <a:p>
            <a:pPr marL="457200" lvl="1" indent="0" algn="just">
              <a:buNone/>
            </a:pPr>
            <a:r>
              <a:rPr lang="fr-FR" sz="1800" dirty="0">
                <a:sym typeface="Wingdings" panose="05000000000000000000" pitchFamily="2" charset="2"/>
              </a:rPr>
              <a:t> En somme, une difficulté pour la discipline à se structurer et définir son identité de manière autonome, consensuelle et partagée par tous les acteurs qui la font vivre.</a:t>
            </a:r>
            <a:endParaRPr lang="fr-FR" sz="1800" dirty="0"/>
          </a:p>
          <a:p>
            <a:pPr lvl="1" algn="just">
              <a:buFont typeface="Wingdings" panose="05000000000000000000" pitchFamily="2" charset="2"/>
              <a:buChar char="à"/>
            </a:pPr>
            <a:endParaRPr lang="fr-FR" sz="1700" dirty="0">
              <a:sym typeface="Wingdings" panose="05000000000000000000" pitchFamily="2" charset="2"/>
            </a:endParaRPr>
          </a:p>
          <a:p>
            <a:pPr marL="457200" lvl="1" indent="0" algn="just">
              <a:buNone/>
            </a:pPr>
            <a:endParaRPr lang="fr-FR" dirty="0"/>
          </a:p>
        </p:txBody>
      </p:sp>
    </p:spTree>
    <p:extLst>
      <p:ext uri="{BB962C8B-B14F-4D97-AF65-F5344CB8AC3E}">
        <p14:creationId xmlns:p14="http://schemas.microsoft.com/office/powerpoint/2010/main" val="61272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extShape 1"/>
          <p:cNvSpPr txBox="1"/>
          <p:nvPr/>
        </p:nvSpPr>
        <p:spPr>
          <a:xfrm>
            <a:off x="1066680" y="106560"/>
            <a:ext cx="10058040" cy="1075680"/>
          </a:xfrm>
          <a:prstGeom prst="rect">
            <a:avLst/>
          </a:prstGeom>
          <a:noFill/>
          <a:ln w="0">
            <a:noFill/>
          </a:ln>
        </p:spPr>
        <p:txBody>
          <a:bodyPr>
            <a:noAutofit/>
          </a:bodyPr>
          <a:lstStyle/>
          <a:p>
            <a:pPr algn="ctr">
              <a:lnSpc>
                <a:spcPct val="100000"/>
              </a:lnSpc>
            </a:pPr>
            <a:r>
              <a:rPr lang="fr-FR" sz="3600" b="0" strike="noStrike" spc="-1" dirty="0">
                <a:latin typeface="Century Gothic"/>
              </a:rPr>
              <a:t>Les bandeaux en E1</a:t>
            </a:r>
            <a:endParaRPr lang="en-US" sz="3600" b="0" strike="noStrike" spc="-1" dirty="0">
              <a:latin typeface="Century Gothic"/>
            </a:endParaRPr>
          </a:p>
        </p:txBody>
      </p:sp>
      <p:pic>
        <p:nvPicPr>
          <p:cNvPr id="152" name="Image 5"/>
          <p:cNvPicPr/>
          <p:nvPr/>
        </p:nvPicPr>
        <p:blipFill>
          <a:blip r:embed="rId2"/>
          <a:stretch/>
        </p:blipFill>
        <p:spPr>
          <a:xfrm>
            <a:off x="160560" y="795240"/>
            <a:ext cx="11870280" cy="5955840"/>
          </a:xfrm>
          <a:prstGeom prst="rect">
            <a:avLst/>
          </a:prstGeom>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7080D75D-34BF-DBCF-C9D8-3632C39C6434}"/>
              </a:ext>
            </a:extLst>
          </p:cNvPr>
          <p:cNvSpPr>
            <a:spLocks noGrp="1"/>
          </p:cNvSpPr>
          <p:nvPr>
            <p:ph type="title"/>
          </p:nvPr>
        </p:nvSpPr>
        <p:spPr>
          <a:xfrm>
            <a:off x="129586" y="44984"/>
            <a:ext cx="11926579" cy="774127"/>
          </a:xfrm>
          <a:prstGeom prst="roundRect">
            <a:avLst/>
          </a:prstGeom>
          <a:ln>
            <a:solidFill>
              <a:srgbClr val="0070C0"/>
            </a:solidFill>
          </a:ln>
        </p:spPr>
        <p:txBody>
          <a:bodyPr/>
          <a:lstStyle/>
          <a:p>
            <a:pPr algn="ctr"/>
            <a:r>
              <a:rPr lang="fr-FR" dirty="0">
                <a:solidFill>
                  <a:srgbClr val="0070C0"/>
                </a:solidFill>
              </a:rPr>
              <a:t>Contextualisation -&gt; Accroche</a:t>
            </a:r>
          </a:p>
        </p:txBody>
      </p:sp>
      <p:sp>
        <p:nvSpPr>
          <p:cNvPr id="10" name="ZoneTexte 9">
            <a:extLst>
              <a:ext uri="{FF2B5EF4-FFF2-40B4-BE49-F238E27FC236}">
                <a16:creationId xmlns:a16="http://schemas.microsoft.com/office/drawing/2014/main" id="{773A6822-C25B-FD73-EC7E-A09BEDEFD5F5}"/>
              </a:ext>
            </a:extLst>
          </p:cNvPr>
          <p:cNvSpPr txBox="1"/>
          <p:nvPr/>
        </p:nvSpPr>
        <p:spPr>
          <a:xfrm>
            <a:off x="129586" y="4002640"/>
            <a:ext cx="11926579" cy="2485787"/>
          </a:xfrm>
          <a:prstGeom prst="roundRect">
            <a:avLst/>
          </a:prstGeom>
          <a:noFill/>
          <a:ln>
            <a:solidFill>
              <a:schemeClr val="accent4">
                <a:lumMod val="60000"/>
                <a:lumOff val="40000"/>
              </a:schemeClr>
            </a:solidFill>
          </a:ln>
        </p:spPr>
        <p:txBody>
          <a:bodyPr wrap="square" rtlCol="0">
            <a:spAutoFit/>
          </a:bodyPr>
          <a:lstStyle/>
          <a:p>
            <a:r>
              <a:rPr lang="fr-FR" sz="1400" dirty="0"/>
              <a:t>Exemple:</a:t>
            </a:r>
          </a:p>
          <a:p>
            <a:r>
              <a:rPr lang="fr-FR" sz="1400" dirty="0"/>
              <a:t>Sujet support: </a:t>
            </a:r>
            <a:r>
              <a:rPr lang="fr-FR" sz="1400" i="1" dirty="0"/>
              <a:t>« Dans quelle mesure </a:t>
            </a:r>
            <a:r>
              <a:rPr lang="fr-FR" sz="1400" i="1" dirty="0">
                <a:solidFill>
                  <a:schemeClr val="accent6"/>
                </a:solidFill>
              </a:rPr>
              <a:t>la place </a:t>
            </a:r>
            <a:r>
              <a:rPr lang="fr-FR" sz="1400" i="1" dirty="0"/>
              <a:t>et </a:t>
            </a:r>
            <a:r>
              <a:rPr lang="fr-FR" sz="1400" i="1" dirty="0">
                <a:solidFill>
                  <a:srgbClr val="00B050"/>
                </a:solidFill>
              </a:rPr>
              <a:t>le rôle </a:t>
            </a:r>
            <a:r>
              <a:rPr lang="fr-FR" sz="1400" i="1" dirty="0"/>
              <a:t>des </a:t>
            </a:r>
            <a:r>
              <a:rPr lang="fr-FR" sz="1400" i="1" dirty="0">
                <a:solidFill>
                  <a:srgbClr val="FF0000"/>
                </a:solidFill>
              </a:rPr>
              <a:t>activités physiques d’affrontement individuel et collectif </a:t>
            </a:r>
            <a:r>
              <a:rPr lang="fr-FR" sz="1400" i="1" dirty="0"/>
              <a:t>en EPS </a:t>
            </a:r>
            <a:r>
              <a:rPr lang="fr-FR" sz="1400" b="1" i="1" dirty="0">
                <a:solidFill>
                  <a:srgbClr val="0070C0"/>
                </a:solidFill>
              </a:rPr>
              <a:t>reflètent</a:t>
            </a:r>
            <a:r>
              <a:rPr lang="fr-FR" sz="1400" i="1" dirty="0"/>
              <a:t> les </a:t>
            </a:r>
            <a:r>
              <a:rPr lang="fr-FR" sz="1400" i="1" dirty="0">
                <a:solidFill>
                  <a:srgbClr val="7030A0"/>
                </a:solidFill>
              </a:rPr>
              <a:t>valeurs</a:t>
            </a:r>
            <a:r>
              <a:rPr lang="fr-FR" sz="1400" i="1" dirty="0"/>
              <a:t> qui accompagnent l’évolution de l’école de 1958 à nos jours ? »</a:t>
            </a:r>
          </a:p>
          <a:p>
            <a:r>
              <a:rPr lang="fr-FR" sz="1400" dirty="0"/>
              <a:t>‐‐‐‐‐‐‐‐‐‐‐‐‐‐‐‐‐‐‐‐‐‐‐‐‐‐‐‐‐‐‐‐‐‐‐‐‐‐‐‐‐‐‐‐‐‐‐‐‐‐‐‐‐‐‐‐‐‐‐‐‐‐‐‐‐‐‐‐‐‐‐‐‐‐‐‐‐‐‐‐‐‐‐‐‐‐‐‐‐‐‐‐‐‐‐‐‐‐‐‐‐‐‐‐‐‐‐‐‐‐‐‐‐‐‐‐‐‐‐‐‐‐‐‐‐‐‐‐‐‐‐‐‐‐‐‐‐‐‐‐‐‐</a:t>
            </a:r>
          </a:p>
          <a:p>
            <a:r>
              <a:rPr lang="fr-FR" sz="1400" dirty="0"/>
              <a:t>A la rentrée 2015, les Documents d’accompagnement pour la mise en </a:t>
            </a:r>
            <a:r>
              <a:rPr lang="fr-FR" sz="1400" dirty="0" err="1"/>
              <a:t>oeuvre</a:t>
            </a:r>
            <a:r>
              <a:rPr lang="fr-FR" sz="1400" dirty="0"/>
              <a:t> de l’enseignement moral et civique (EMC) proposent de faire réfléchir les élèves à la question « Se doper est‐il tricher ? » à travers un jeu de rôle impliquant par exemple : 1 footballeur présumé dopé, ses concurrents, sa famille, un médecin, un journaliste, un juge etc… Cette expérience nous montre d’une part que la préoccupation pour les </a:t>
            </a:r>
            <a:r>
              <a:rPr lang="fr-FR" sz="1400" dirty="0">
                <a:solidFill>
                  <a:srgbClr val="7030A0"/>
                </a:solidFill>
              </a:rPr>
              <a:t>valeurs morales </a:t>
            </a:r>
            <a:r>
              <a:rPr lang="fr-FR" sz="1400" dirty="0"/>
              <a:t>est actuellement une priorité de l’école, et d’autre part que </a:t>
            </a:r>
            <a:r>
              <a:rPr lang="fr-FR" sz="1400" dirty="0">
                <a:solidFill>
                  <a:srgbClr val="7030A0"/>
                </a:solidFill>
              </a:rPr>
              <a:t>les valeurs sportives </a:t>
            </a:r>
            <a:r>
              <a:rPr lang="fr-FR" sz="1400" dirty="0"/>
              <a:t>portées notamment par les </a:t>
            </a:r>
            <a:r>
              <a:rPr lang="fr-FR" sz="1400" dirty="0">
                <a:solidFill>
                  <a:srgbClr val="FF0000"/>
                </a:solidFill>
              </a:rPr>
              <a:t>Activités physiques d’affrontement individuel et collectif (APAIC) </a:t>
            </a:r>
            <a:r>
              <a:rPr lang="fr-FR" sz="1400" dirty="0"/>
              <a:t>sont critiquables. Ainsi, quelle </a:t>
            </a:r>
            <a:r>
              <a:rPr lang="fr-FR" sz="1400" dirty="0">
                <a:solidFill>
                  <a:schemeClr val="accent6"/>
                </a:solidFill>
              </a:rPr>
              <a:t>place</a:t>
            </a:r>
            <a:r>
              <a:rPr lang="fr-FR" sz="1400" dirty="0"/>
              <a:t> donner aujourd’hui aux APAIC en Education physique et sportive (EPS) dans la mesure où </a:t>
            </a:r>
            <a:r>
              <a:rPr lang="fr-FR" sz="1400" dirty="0">
                <a:solidFill>
                  <a:schemeClr val="accent6"/>
                </a:solidFill>
              </a:rPr>
              <a:t>leur rôle </a:t>
            </a:r>
            <a:r>
              <a:rPr lang="fr-FR" sz="1400" dirty="0"/>
              <a:t>dans la construction des valeurs morales de l’école peut être contesté ?</a:t>
            </a:r>
          </a:p>
        </p:txBody>
      </p:sp>
      <p:sp>
        <p:nvSpPr>
          <p:cNvPr id="2" name="Rectangle : coins arrondis 1">
            <a:extLst>
              <a:ext uri="{FF2B5EF4-FFF2-40B4-BE49-F238E27FC236}">
                <a16:creationId xmlns:a16="http://schemas.microsoft.com/office/drawing/2014/main" id="{250BBD1D-7A71-293B-49A7-114FA6666F77}"/>
              </a:ext>
            </a:extLst>
          </p:cNvPr>
          <p:cNvSpPr/>
          <p:nvPr/>
        </p:nvSpPr>
        <p:spPr>
          <a:xfrm>
            <a:off x="129586" y="872805"/>
            <a:ext cx="3816626" cy="576469"/>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Forme</a:t>
            </a:r>
          </a:p>
        </p:txBody>
      </p:sp>
      <p:sp>
        <p:nvSpPr>
          <p:cNvPr id="6" name="Rectangle : coins arrondis 5">
            <a:extLst>
              <a:ext uri="{FF2B5EF4-FFF2-40B4-BE49-F238E27FC236}">
                <a16:creationId xmlns:a16="http://schemas.microsoft.com/office/drawing/2014/main" id="{E36BD0F2-CC91-96C1-3D76-2A543BBB61ED}"/>
              </a:ext>
            </a:extLst>
          </p:cNvPr>
          <p:cNvSpPr/>
          <p:nvPr/>
        </p:nvSpPr>
        <p:spPr>
          <a:xfrm>
            <a:off x="4158058" y="872805"/>
            <a:ext cx="3816626" cy="576469"/>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Fonction</a:t>
            </a:r>
          </a:p>
        </p:txBody>
      </p:sp>
      <p:sp>
        <p:nvSpPr>
          <p:cNvPr id="8" name="Rectangle : coins arrondis 7">
            <a:extLst>
              <a:ext uri="{FF2B5EF4-FFF2-40B4-BE49-F238E27FC236}">
                <a16:creationId xmlns:a16="http://schemas.microsoft.com/office/drawing/2014/main" id="{0C98AFA7-5194-DEB5-370D-EE7F71D619E4}"/>
              </a:ext>
            </a:extLst>
          </p:cNvPr>
          <p:cNvSpPr/>
          <p:nvPr/>
        </p:nvSpPr>
        <p:spPr>
          <a:xfrm>
            <a:off x="8239540" y="872804"/>
            <a:ext cx="3816626" cy="576469"/>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Question à se poser </a:t>
            </a:r>
          </a:p>
        </p:txBody>
      </p:sp>
      <p:sp>
        <p:nvSpPr>
          <p:cNvPr id="11" name="Rectangle : coins arrondis 10">
            <a:extLst>
              <a:ext uri="{FF2B5EF4-FFF2-40B4-BE49-F238E27FC236}">
                <a16:creationId xmlns:a16="http://schemas.microsoft.com/office/drawing/2014/main" id="{E1226160-F412-3410-B5B8-695DDF96467C}"/>
              </a:ext>
            </a:extLst>
          </p:cNvPr>
          <p:cNvSpPr/>
          <p:nvPr/>
        </p:nvSpPr>
        <p:spPr>
          <a:xfrm>
            <a:off x="129586" y="1517132"/>
            <a:ext cx="3816626" cy="2310183"/>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Citation</a:t>
            </a:r>
          </a:p>
          <a:p>
            <a:pPr algn="ctr"/>
            <a:r>
              <a:rPr lang="fr-FR" dirty="0"/>
              <a:t>Idée de secours (fait actuel / commenter C° sujet / perspective historique …)</a:t>
            </a:r>
          </a:p>
          <a:p>
            <a:pPr algn="ctr"/>
            <a:r>
              <a:rPr lang="fr-FR" dirty="0"/>
              <a:t>1. Entrer par un (ou +) des termes du sujet</a:t>
            </a:r>
          </a:p>
          <a:p>
            <a:pPr algn="ctr"/>
            <a:r>
              <a:rPr lang="fr-FR" dirty="0"/>
              <a:t>2. Mise en tension ( exploitation C°)</a:t>
            </a:r>
          </a:p>
          <a:p>
            <a:pPr algn="ctr"/>
            <a:r>
              <a:rPr lang="fr-FR" dirty="0"/>
              <a:t>3. Questionnement</a:t>
            </a:r>
          </a:p>
        </p:txBody>
      </p:sp>
      <p:sp>
        <p:nvSpPr>
          <p:cNvPr id="12" name="Rectangle : coins arrondis 11">
            <a:extLst>
              <a:ext uri="{FF2B5EF4-FFF2-40B4-BE49-F238E27FC236}">
                <a16:creationId xmlns:a16="http://schemas.microsoft.com/office/drawing/2014/main" id="{6AB9DBD9-1D82-79C7-F260-480AF2D949B4}"/>
              </a:ext>
            </a:extLst>
          </p:cNvPr>
          <p:cNvSpPr/>
          <p:nvPr/>
        </p:nvSpPr>
        <p:spPr>
          <a:xfrm>
            <a:off x="4139838" y="1502967"/>
            <a:ext cx="3834846" cy="2310183"/>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solidFill>
                  <a:srgbClr val="FF0000"/>
                </a:solidFill>
              </a:rPr>
              <a:t>Expliciter la tension du sujet</a:t>
            </a:r>
          </a:p>
          <a:p>
            <a:r>
              <a:rPr lang="fr-FR" dirty="0">
                <a:solidFill>
                  <a:srgbClr val="FF0000"/>
                </a:solidFill>
              </a:rPr>
              <a:t>Contextualiser cette tension</a:t>
            </a:r>
          </a:p>
          <a:p>
            <a:endParaRPr lang="fr-FR" dirty="0">
              <a:solidFill>
                <a:schemeClr val="tx1"/>
              </a:solidFill>
            </a:endParaRPr>
          </a:p>
          <a:p>
            <a:r>
              <a:rPr lang="fr-FR" dirty="0">
                <a:solidFill>
                  <a:schemeClr val="tx1"/>
                </a:solidFill>
              </a:rPr>
              <a:t>Montrer au correcteur une compréhension de la </a:t>
            </a:r>
            <a:r>
              <a:rPr lang="fr-FR" b="1" dirty="0">
                <a:solidFill>
                  <a:schemeClr val="tx1"/>
                </a:solidFill>
              </a:rPr>
              <a:t>complexité</a:t>
            </a:r>
            <a:r>
              <a:rPr lang="fr-FR" dirty="0">
                <a:solidFill>
                  <a:schemeClr val="tx1"/>
                </a:solidFill>
              </a:rPr>
              <a:t> du sujet</a:t>
            </a:r>
          </a:p>
          <a:p>
            <a:endParaRPr lang="fr-FR" dirty="0">
              <a:solidFill>
                <a:schemeClr val="tx1"/>
              </a:solidFill>
            </a:endParaRPr>
          </a:p>
          <a:p>
            <a:r>
              <a:rPr lang="fr-FR" dirty="0" err="1">
                <a:solidFill>
                  <a:schemeClr val="tx1"/>
                </a:solidFill>
              </a:rPr>
              <a:t>Mee</a:t>
            </a:r>
            <a:r>
              <a:rPr lang="fr-FR" dirty="0">
                <a:solidFill>
                  <a:schemeClr val="tx1"/>
                </a:solidFill>
              </a:rPr>
              <a:t> un </a:t>
            </a:r>
            <a:r>
              <a:rPr lang="fr-FR" b="1" dirty="0">
                <a:solidFill>
                  <a:schemeClr val="tx1"/>
                </a:solidFill>
              </a:rPr>
              <a:t>enjeu</a:t>
            </a:r>
            <a:r>
              <a:rPr lang="fr-FR" dirty="0">
                <a:solidFill>
                  <a:schemeClr val="tx1"/>
                </a:solidFill>
              </a:rPr>
              <a:t>, une piste de réponse</a:t>
            </a:r>
          </a:p>
        </p:txBody>
      </p:sp>
      <p:sp>
        <p:nvSpPr>
          <p:cNvPr id="13" name="Rectangle : coins arrondis 12">
            <a:extLst>
              <a:ext uri="{FF2B5EF4-FFF2-40B4-BE49-F238E27FC236}">
                <a16:creationId xmlns:a16="http://schemas.microsoft.com/office/drawing/2014/main" id="{7A2C1429-749E-56D7-65DE-BA3DB3973EFC}"/>
              </a:ext>
            </a:extLst>
          </p:cNvPr>
          <p:cNvSpPr/>
          <p:nvPr/>
        </p:nvSpPr>
        <p:spPr>
          <a:xfrm>
            <a:off x="8239540" y="1517132"/>
            <a:ext cx="3816625" cy="2310183"/>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-&gt; Est-ce que je fais ressortir la </a:t>
            </a:r>
            <a:r>
              <a:rPr lang="fr-FR" b="1" dirty="0"/>
              <a:t>tension principale </a:t>
            </a:r>
            <a:r>
              <a:rPr lang="fr-FR" dirty="0"/>
              <a:t>du sujet ?</a:t>
            </a:r>
          </a:p>
          <a:p>
            <a:endParaRPr lang="fr-FR" dirty="0"/>
          </a:p>
          <a:p>
            <a:r>
              <a:rPr lang="fr-FR" dirty="0"/>
              <a:t>-&gt; Est-ce que je couvre tout le sujet ?</a:t>
            </a:r>
          </a:p>
        </p:txBody>
      </p:sp>
    </p:spTree>
    <p:extLst>
      <p:ext uri="{BB962C8B-B14F-4D97-AF65-F5344CB8AC3E}">
        <p14:creationId xmlns:p14="http://schemas.microsoft.com/office/powerpoint/2010/main" val="4251919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379B6240-BC31-4316-B3D5-ED7482C4360F}"/>
              </a:ext>
            </a:extLst>
          </p:cNvPr>
          <p:cNvSpPr>
            <a:spLocks noGrp="1"/>
          </p:cNvSpPr>
          <p:nvPr>
            <p:ph type="ctrTitle"/>
          </p:nvPr>
        </p:nvSpPr>
        <p:spPr>
          <a:xfrm>
            <a:off x="465841" y="1156253"/>
            <a:ext cx="11633394" cy="1494182"/>
          </a:xfrm>
        </p:spPr>
        <p:txBody>
          <a:bodyPr>
            <a:normAutofit fontScale="90000"/>
          </a:bodyPr>
          <a:lstStyle/>
          <a:p>
            <a:pPr algn="ctr"/>
            <a:r>
              <a:rPr kumimoji="0" lang="fr-FR" sz="3200" b="0" i="0" u="sng" strike="noStrike" kern="1200" cap="all" spc="0" normalizeH="0" baseline="0" noProof="0" dirty="0">
                <a:ln>
                  <a:noFill/>
                </a:ln>
                <a:solidFill>
                  <a:schemeClr val="tx1"/>
                </a:solidFill>
                <a:uLnTx/>
                <a:uFillTx/>
                <a:latin typeface="Rockwell" panose="02060603020205020403" pitchFamily="18" charset="0"/>
              </a:rPr>
              <a:t>ZOOM SUR les tensions/ANALYSE DU SUJET</a:t>
            </a:r>
            <a:r>
              <a:rPr kumimoji="0" lang="fr-FR" sz="3200" b="0" i="0" u="none" strike="noStrike" kern="1200" cap="all" spc="0" normalizeH="0" baseline="0" noProof="0" dirty="0">
                <a:ln>
                  <a:noFill/>
                </a:ln>
                <a:solidFill>
                  <a:schemeClr val="tx1"/>
                </a:solidFill>
                <a:uLnTx/>
                <a:uFillTx/>
                <a:latin typeface="Rockwell" panose="02060603020205020403" pitchFamily="18" charset="0"/>
              </a:rPr>
              <a:t>…</a:t>
            </a:r>
            <a:br>
              <a:rPr kumimoji="0" lang="fr-FR" sz="3200" b="0" i="0" u="none" strike="noStrike" kern="1200" cap="all" spc="0" normalizeH="0" baseline="0" noProof="0" dirty="0">
                <a:ln>
                  <a:noFill/>
                </a:ln>
                <a:solidFill>
                  <a:schemeClr val="tx1"/>
                </a:solidFill>
                <a:uLnTx/>
                <a:uFillTx/>
                <a:latin typeface="Rockwell" panose="02060603020205020403" pitchFamily="18" charset="0"/>
              </a:rPr>
            </a:br>
            <a:r>
              <a:rPr kumimoji="0" lang="fr-FR" sz="3200" b="0" i="0" u="none" strike="noStrike" kern="1200" cap="all" spc="0" normalizeH="0" baseline="0" noProof="0" dirty="0">
                <a:ln>
                  <a:noFill/>
                </a:ln>
                <a:solidFill>
                  <a:schemeClr val="tx1"/>
                </a:solidFill>
                <a:uLnTx/>
                <a:uFillTx/>
                <a:latin typeface="Rockwell" panose="02060603020205020403" pitchFamily="18" charset="0"/>
              </a:rPr>
              <a:t>… selon 3 dimensions</a:t>
            </a:r>
            <a:br>
              <a:rPr kumimoji="0" lang="fr-FR" sz="3200" b="0" i="0" u="none" strike="noStrike" kern="1200" cap="all" spc="0" normalizeH="0" baseline="0" noProof="0" dirty="0">
                <a:ln>
                  <a:noFill/>
                </a:ln>
                <a:solidFill>
                  <a:schemeClr val="tx1"/>
                </a:solidFill>
                <a:uLnTx/>
                <a:uFillTx/>
                <a:latin typeface="Rockwell" panose="02060603020205020403" pitchFamily="18" charset="0"/>
              </a:rPr>
            </a:br>
            <a:br>
              <a:rPr kumimoji="0" lang="fr-FR" sz="3200" b="0" i="0" u="none" strike="noStrike" kern="1200" cap="all" spc="0" normalizeH="0" baseline="0" noProof="0" dirty="0">
                <a:ln>
                  <a:noFill/>
                </a:ln>
                <a:solidFill>
                  <a:schemeClr val="tx1"/>
                </a:solidFill>
                <a:uLnTx/>
                <a:uFillTx/>
                <a:latin typeface="Rockwell" panose="02060603020205020403" pitchFamily="18" charset="0"/>
              </a:rPr>
            </a:br>
            <a:br>
              <a:rPr kumimoji="0" lang="fr-FR" sz="3200" b="0" i="0" u="none" strike="noStrike" kern="1200" cap="all" spc="0" normalizeH="0" baseline="0" noProof="0" dirty="0">
                <a:ln>
                  <a:noFill/>
                </a:ln>
                <a:solidFill>
                  <a:schemeClr val="tx1"/>
                </a:solidFill>
                <a:uLnTx/>
                <a:uFillTx/>
                <a:latin typeface="Rockwell" panose="02060603020205020403" pitchFamily="18" charset="0"/>
              </a:rPr>
            </a:br>
            <a:endParaRPr lang="fr-FR" sz="3200" dirty="0"/>
          </a:p>
        </p:txBody>
      </p:sp>
      <p:sp>
        <p:nvSpPr>
          <p:cNvPr id="7" name="ZoneTexte 6">
            <a:extLst>
              <a:ext uri="{FF2B5EF4-FFF2-40B4-BE49-F238E27FC236}">
                <a16:creationId xmlns:a16="http://schemas.microsoft.com/office/drawing/2014/main" id="{399AA935-1472-4D08-B3CA-E48E25843ED9}"/>
              </a:ext>
            </a:extLst>
          </p:cNvPr>
          <p:cNvSpPr txBox="1"/>
          <p:nvPr/>
        </p:nvSpPr>
        <p:spPr>
          <a:xfrm>
            <a:off x="405199" y="1697289"/>
            <a:ext cx="11381602" cy="3539430"/>
          </a:xfrm>
          <a:prstGeom prst="rect">
            <a:avLst/>
          </a:prstGeom>
          <a:noFill/>
        </p:spPr>
        <p:txBody>
          <a:bodyPr wrap="square" rtlCol="0">
            <a:spAutoFit/>
          </a:bodyPr>
          <a:lstStyle/>
          <a:p>
            <a:pPr marL="285750" indent="-285750">
              <a:buFontTx/>
              <a:buChar char="-"/>
            </a:pPr>
            <a:r>
              <a:rPr lang="fr-FR" sz="2800" dirty="0"/>
              <a:t>Tensions « </a:t>
            </a:r>
            <a:r>
              <a:rPr lang="fr-FR" sz="2800" dirty="0">
                <a:solidFill>
                  <a:schemeClr val="accent1"/>
                </a:solidFill>
              </a:rPr>
              <a:t>classiques </a:t>
            </a:r>
            <a:r>
              <a:rPr lang="fr-FR" sz="2800" dirty="0"/>
              <a:t>» entre les termes du sujet : « confrontation de l’extrait et de la question » (programme CAPEPS Externe 2021)</a:t>
            </a:r>
          </a:p>
          <a:p>
            <a:pPr marL="285750" indent="-285750">
              <a:buFontTx/>
              <a:buChar char="-"/>
            </a:pPr>
            <a:endParaRPr lang="fr-FR" sz="2800" dirty="0"/>
          </a:p>
          <a:p>
            <a:pPr marL="285750" indent="-285750">
              <a:buFontTx/>
              <a:buChar char="-"/>
            </a:pPr>
            <a:r>
              <a:rPr lang="fr-FR" sz="2800" dirty="0"/>
              <a:t>Tensions « </a:t>
            </a:r>
            <a:r>
              <a:rPr lang="fr-FR" sz="2800" dirty="0">
                <a:solidFill>
                  <a:schemeClr val="accent6"/>
                </a:solidFill>
              </a:rPr>
              <a:t>historiques</a:t>
            </a:r>
            <a:r>
              <a:rPr lang="fr-FR" sz="2800" dirty="0"/>
              <a:t> » au sein d’un même terme (ses différentes acceptions selon les périodes)</a:t>
            </a:r>
          </a:p>
          <a:p>
            <a:pPr marL="285750" indent="-285750">
              <a:buFontTx/>
              <a:buChar char="-"/>
            </a:pPr>
            <a:endParaRPr lang="fr-FR" sz="2800" dirty="0"/>
          </a:p>
          <a:p>
            <a:pPr marL="285750" indent="-285750">
              <a:buFontTx/>
              <a:buChar char="-"/>
            </a:pPr>
            <a:r>
              <a:rPr lang="fr-FR" sz="2800" dirty="0"/>
              <a:t>Tensions « </a:t>
            </a:r>
            <a:r>
              <a:rPr lang="fr-FR" sz="2800" dirty="0">
                <a:solidFill>
                  <a:srgbClr val="FF0000"/>
                </a:solidFill>
              </a:rPr>
              <a:t>des acteurs </a:t>
            </a:r>
            <a:r>
              <a:rPr lang="fr-FR" sz="2800" dirty="0"/>
              <a:t>» : les décalages dans une même période entre les acteurs de l’EP</a:t>
            </a:r>
          </a:p>
        </p:txBody>
      </p:sp>
    </p:spTree>
    <p:extLst>
      <p:ext uri="{BB962C8B-B14F-4D97-AF65-F5344CB8AC3E}">
        <p14:creationId xmlns:p14="http://schemas.microsoft.com/office/powerpoint/2010/main" val="4198614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DE7CA7-68EC-EF41-B935-1BC830FB6B8F}"/>
              </a:ext>
            </a:extLst>
          </p:cNvPr>
          <p:cNvSpPr>
            <a:spLocks noGrp="1"/>
          </p:cNvSpPr>
          <p:nvPr>
            <p:ph type="title"/>
          </p:nvPr>
        </p:nvSpPr>
        <p:spPr>
          <a:xfrm>
            <a:off x="4887591" y="977296"/>
            <a:ext cx="6207753" cy="420579"/>
          </a:xfrm>
        </p:spPr>
        <p:txBody>
          <a:bodyPr>
            <a:normAutofit fontScale="90000"/>
          </a:bodyPr>
          <a:lstStyle/>
          <a:p>
            <a:r>
              <a:rPr lang="fr-FR" sz="2800" b="1" dirty="0"/>
              <a:t>Exercice 1 : </a:t>
            </a:r>
            <a:br>
              <a:rPr lang="fr-FR" sz="2800" b="1" dirty="0"/>
            </a:br>
            <a:br>
              <a:rPr lang="fr-FR" sz="2800" dirty="0"/>
            </a:br>
            <a:r>
              <a:rPr lang="fr-FR" sz="1800" dirty="0">
                <a:latin typeface="Rockwell" panose="02060603020205020403" pitchFamily="18" charset="0"/>
              </a:rPr>
              <a:t>Rédigez une accroche contextualisée = avec une mise en tension</a:t>
            </a:r>
            <a:br>
              <a:rPr lang="fr-FR" sz="1800" dirty="0">
                <a:latin typeface="Rockwell" panose="02060603020205020403" pitchFamily="18" charset="0"/>
              </a:rPr>
            </a:br>
            <a:br>
              <a:rPr lang="fr-FR" sz="1800" dirty="0">
                <a:latin typeface="Rockwell" panose="02060603020205020403" pitchFamily="18" charset="0"/>
              </a:rPr>
            </a:br>
            <a:endParaRPr lang="fr-FR" sz="2800" dirty="0">
              <a:latin typeface="Rockwell" panose="02060603020205020403" pitchFamily="18" charset="0"/>
            </a:endParaRPr>
          </a:p>
        </p:txBody>
      </p:sp>
      <p:graphicFrame>
        <p:nvGraphicFramePr>
          <p:cNvPr id="5" name="Tableau 4">
            <a:extLst>
              <a:ext uri="{FF2B5EF4-FFF2-40B4-BE49-F238E27FC236}">
                <a16:creationId xmlns:a16="http://schemas.microsoft.com/office/drawing/2014/main" id="{4821552F-CFFB-44ED-9AB0-F5DA7106C84F}"/>
              </a:ext>
            </a:extLst>
          </p:cNvPr>
          <p:cNvGraphicFramePr>
            <a:graphicFrameLocks noGrp="1"/>
          </p:cNvGraphicFramePr>
          <p:nvPr/>
        </p:nvGraphicFramePr>
        <p:xfrm>
          <a:off x="516022" y="1747231"/>
          <a:ext cx="11159956" cy="4757409"/>
        </p:xfrm>
        <a:graphic>
          <a:graphicData uri="http://schemas.openxmlformats.org/drawingml/2006/table">
            <a:tbl>
              <a:tblPr firstRow="1" bandRow="1">
                <a:tableStyleId>{793D81CF-94F2-401A-BA57-92F5A7B2D0C5}</a:tableStyleId>
              </a:tblPr>
              <a:tblGrid>
                <a:gridCol w="5579978">
                  <a:extLst>
                    <a:ext uri="{9D8B030D-6E8A-4147-A177-3AD203B41FA5}">
                      <a16:colId xmlns:a16="http://schemas.microsoft.com/office/drawing/2014/main" val="3455554235"/>
                    </a:ext>
                  </a:extLst>
                </a:gridCol>
                <a:gridCol w="5579978">
                  <a:extLst>
                    <a:ext uri="{9D8B030D-6E8A-4147-A177-3AD203B41FA5}">
                      <a16:colId xmlns:a16="http://schemas.microsoft.com/office/drawing/2014/main" val="3134573040"/>
                    </a:ext>
                  </a:extLst>
                </a:gridCol>
              </a:tblGrid>
              <a:tr h="551169">
                <a:tc>
                  <a:txBody>
                    <a:bodyPr/>
                    <a:lstStyle/>
                    <a:p>
                      <a:pPr algn="ctr"/>
                      <a:r>
                        <a:rPr lang="fr-FR" sz="1400" kern="1200" dirty="0">
                          <a:effectLst/>
                        </a:rPr>
                        <a:t>Cadre méthodologique</a:t>
                      </a:r>
                    </a:p>
                    <a:p>
                      <a:pPr algn="ctr"/>
                      <a:r>
                        <a:rPr lang="fr-FR" sz="1400" kern="1200" dirty="0">
                          <a:effectLst/>
                        </a:rPr>
                        <a:t>« Les étapes incontournables d’une introduction »</a:t>
                      </a:r>
                      <a:r>
                        <a:rPr lang="fr-FR" sz="1400" dirty="0">
                          <a:effectLst/>
                        </a:rPr>
                        <a:t> </a:t>
                      </a:r>
                      <a:endParaRPr lang="fr-FR" sz="1400" dirty="0">
                        <a:latin typeface="+mn-lt"/>
                      </a:endParaRPr>
                    </a:p>
                  </a:txBody>
                  <a:tcPr>
                    <a:lnR w="12700" cap="flat" cmpd="sng" algn="ctr">
                      <a:solidFill>
                        <a:schemeClr val="tx1"/>
                      </a:solidFill>
                      <a:prstDash val="solid"/>
                      <a:round/>
                      <a:headEnd type="none" w="med" len="med"/>
                      <a:tailEnd type="none" w="med" len="med"/>
                    </a:lnR>
                  </a:tcPr>
                </a:tc>
                <a:tc>
                  <a:txBody>
                    <a:bodyPr/>
                    <a:lstStyle/>
                    <a:p>
                      <a:pPr algn="ctr"/>
                      <a:r>
                        <a:rPr lang="fr-FR" sz="1400" kern="1200" dirty="0">
                          <a:effectLst/>
                        </a:rPr>
                        <a:t>Objectifs </a:t>
                      </a:r>
                    </a:p>
                    <a:p>
                      <a:pPr algn="ctr"/>
                      <a:r>
                        <a:rPr lang="fr-FR" sz="1400" kern="1200" dirty="0">
                          <a:effectLst/>
                        </a:rPr>
                        <a:t>« Pourquoi passer par ces étapes ? »</a:t>
                      </a:r>
                      <a:r>
                        <a:rPr lang="fr-FR" sz="1400" dirty="0">
                          <a:effectLst/>
                        </a:rPr>
                        <a:t> </a:t>
                      </a:r>
                      <a:endParaRPr lang="fr-FR" sz="1400" dirty="0">
                        <a:latin typeface="+mn-lt"/>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88200787"/>
                  </a:ext>
                </a:extLst>
              </a:tr>
              <a:tr h="757857">
                <a:tc>
                  <a:txBody>
                    <a:bodyPr/>
                    <a:lstStyle/>
                    <a:p>
                      <a:r>
                        <a:rPr lang="fr-FR" sz="1200" u="sng" kern="1200" dirty="0">
                          <a:effectLst/>
                        </a:rPr>
                        <a:t>Accroche – Entrée dans le sujet</a:t>
                      </a:r>
                      <a:r>
                        <a:rPr lang="fr-FR" sz="1200" kern="1200" dirty="0">
                          <a:effectLst/>
                        </a:rPr>
                        <a:t> :</a:t>
                      </a:r>
                    </a:p>
                    <a:p>
                      <a:endParaRPr lang="fr-FR" sz="1200" kern="1200" dirty="0">
                        <a:effectLst/>
                      </a:endParaRPr>
                    </a:p>
                    <a:p>
                      <a:pPr lvl="0"/>
                      <a:r>
                        <a:rPr lang="fr-FR" sz="1200" kern="1200" dirty="0">
                          <a:effectLst/>
                        </a:rPr>
                        <a:t>1. Entrée par un des termes du sujet (avec une citation)</a:t>
                      </a:r>
                    </a:p>
                    <a:p>
                      <a:pPr lvl="0"/>
                      <a:r>
                        <a:rPr lang="fr-FR" sz="1200" kern="1200" dirty="0">
                          <a:effectLst/>
                        </a:rPr>
                        <a:t>2. Mise en tension (= son exploitation)</a:t>
                      </a:r>
                    </a:p>
                    <a:p>
                      <a:r>
                        <a:rPr lang="fr-FR" sz="1200" kern="1200" dirty="0">
                          <a:effectLst/>
                        </a:rPr>
                        <a:t>3. Questionnement </a:t>
                      </a:r>
                      <a:endParaRPr lang="fr-FR" sz="1200" dirty="0">
                        <a:latin typeface="+mn-lt"/>
                      </a:endParaRPr>
                    </a:p>
                  </a:txBody>
                  <a:tcPr anchor="ctr">
                    <a:lnR w="12700" cap="flat" cmpd="sng" algn="ctr">
                      <a:solidFill>
                        <a:schemeClr val="tx1"/>
                      </a:solidFill>
                      <a:prstDash val="solid"/>
                      <a:round/>
                      <a:headEnd type="none" w="med" len="med"/>
                      <a:tailEnd type="none" w="med" len="med"/>
                    </a:lnR>
                  </a:tcPr>
                </a:tc>
                <a:tc>
                  <a:txBody>
                    <a:bodyPr/>
                    <a:lstStyle/>
                    <a:p>
                      <a:r>
                        <a:rPr lang="fr-FR" sz="1200" kern="1200" dirty="0">
                          <a:effectLst/>
                        </a:rPr>
                        <a:t>- Montrer au correcteur la </a:t>
                      </a:r>
                      <a:r>
                        <a:rPr lang="fr-FR" sz="1200" u="sng" kern="1200" dirty="0">
                          <a:effectLst/>
                        </a:rPr>
                        <a:t>compréhension du sujet </a:t>
                      </a:r>
                      <a:r>
                        <a:rPr lang="fr-FR" sz="1200" kern="1200" dirty="0">
                          <a:effectLst/>
                        </a:rPr>
                        <a:t>dans sa complexité </a:t>
                      </a:r>
                    </a:p>
                    <a:p>
                      <a:r>
                        <a:rPr lang="fr-FR" sz="1200" kern="1200" dirty="0">
                          <a:effectLst/>
                        </a:rPr>
                        <a:t>- Mettre en évidence : La compréhension du sujet </a:t>
                      </a:r>
                      <a:r>
                        <a:rPr lang="fr-FR" sz="1200" u="sng" kern="1200" dirty="0">
                          <a:effectLst/>
                        </a:rPr>
                        <a:t>ou</a:t>
                      </a:r>
                      <a:r>
                        <a:rPr lang="fr-FR" sz="1200" kern="1200" dirty="0">
                          <a:effectLst/>
                        </a:rPr>
                        <a:t> un enjeu d’actualité </a:t>
                      </a:r>
                      <a:r>
                        <a:rPr lang="fr-FR" sz="1200" u="sng" kern="1200" dirty="0">
                          <a:effectLst/>
                        </a:rPr>
                        <a:t>ou</a:t>
                      </a:r>
                      <a:r>
                        <a:rPr lang="fr-FR" sz="1200" kern="1200" dirty="0">
                          <a:effectLst/>
                        </a:rPr>
                        <a:t> une première piste de réponse</a:t>
                      </a:r>
                      <a:endParaRPr lang="fr-FR" sz="1200" dirty="0">
                        <a:latin typeface="+mn-lt"/>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98279663"/>
                  </a:ext>
                </a:extLst>
              </a:tr>
              <a:tr h="1171234">
                <a:tc>
                  <a:txBody>
                    <a:bodyPr/>
                    <a:lstStyle/>
                    <a:p>
                      <a:r>
                        <a:rPr lang="fr-FR" sz="1200" u="sng" kern="1200" dirty="0">
                          <a:effectLst/>
                        </a:rPr>
                        <a:t>Analyse du sujet – Définition</a:t>
                      </a:r>
                      <a:r>
                        <a:rPr lang="fr-FR" sz="1200" kern="1200" dirty="0">
                          <a:effectLst/>
                        </a:rPr>
                        <a:t> :</a:t>
                      </a:r>
                    </a:p>
                    <a:p>
                      <a:pPr lvl="0"/>
                      <a:r>
                        <a:rPr lang="fr-FR" sz="1200" kern="1200" dirty="0">
                          <a:effectLst/>
                        </a:rPr>
                        <a:t>- Définition du terme 1</a:t>
                      </a:r>
                    </a:p>
                    <a:p>
                      <a:pPr lvl="0"/>
                      <a:r>
                        <a:rPr lang="fr-FR" sz="1200" kern="1200" dirty="0">
                          <a:effectLst/>
                        </a:rPr>
                        <a:t>- Catégoriser le terme 1</a:t>
                      </a:r>
                    </a:p>
                    <a:p>
                      <a:pPr lvl="0"/>
                      <a:r>
                        <a:rPr lang="fr-FR" sz="1200" kern="1200" dirty="0">
                          <a:effectLst/>
                        </a:rPr>
                        <a:t>- Créer tensions, discussions intra- ou inter-termes</a:t>
                      </a:r>
                    </a:p>
                    <a:p>
                      <a:pPr marL="171450" lvl="0" indent="-171450">
                        <a:buFontTx/>
                        <a:buChar char="-"/>
                      </a:pPr>
                      <a:r>
                        <a:rPr lang="fr-FR" sz="1200" kern="1200" dirty="0">
                          <a:effectLst/>
                        </a:rPr>
                        <a:t>Questionner (autour de la tension)</a:t>
                      </a:r>
                    </a:p>
                    <a:p>
                      <a:pPr marL="171450" lvl="0" indent="-171450">
                        <a:buFontTx/>
                        <a:buChar char="-"/>
                      </a:pPr>
                      <a:r>
                        <a:rPr lang="fr-FR" sz="1200" kern="1200" dirty="0">
                          <a:effectLst/>
                        </a:rPr>
                        <a:t>Retour au sujet ou « saupoudrage » d’un terme-secondaire</a:t>
                      </a:r>
                    </a:p>
                    <a:p>
                      <a:pPr marL="171450" lvl="0" indent="-171450">
                        <a:buFontTx/>
                        <a:buChar char="-"/>
                      </a:pPr>
                      <a:r>
                        <a:rPr lang="fr-FR" sz="1200" kern="1200" dirty="0">
                          <a:effectLst/>
                        </a:rPr>
                        <a:t>Définition du terme 2,     Etc….</a:t>
                      </a:r>
                    </a:p>
                  </a:txBody>
                  <a:tcPr anchor="ctr">
                    <a:lnR w="12700" cap="flat" cmpd="sng" algn="ctr">
                      <a:solidFill>
                        <a:schemeClr val="tx1"/>
                      </a:solidFill>
                      <a:prstDash val="solid"/>
                      <a:round/>
                      <a:headEnd type="none" w="med" len="med"/>
                      <a:tailEnd type="none" w="med" len="med"/>
                    </a:lnR>
                    <a:solidFill>
                      <a:schemeClr val="tx1"/>
                    </a:solidFill>
                  </a:tcPr>
                </a:tc>
                <a:tc>
                  <a:txBody>
                    <a:bodyPr/>
                    <a:lstStyle/>
                    <a:p>
                      <a:r>
                        <a:rPr lang="fr-FR" sz="1200" kern="1200" dirty="0">
                          <a:effectLst/>
                        </a:rPr>
                        <a:t>- Montrer au correcteur ce que l’on </a:t>
                      </a:r>
                      <a:r>
                        <a:rPr lang="fr-FR" sz="1200" u="sng" kern="1200" dirty="0">
                          <a:effectLst/>
                        </a:rPr>
                        <a:t>entend</a:t>
                      </a:r>
                      <a:r>
                        <a:rPr lang="fr-FR" sz="1200" kern="1200" dirty="0">
                          <a:effectLst/>
                        </a:rPr>
                        <a:t> sous chaque terme du sujet</a:t>
                      </a:r>
                    </a:p>
                    <a:p>
                      <a:r>
                        <a:rPr lang="fr-FR" sz="1200" kern="1200" dirty="0">
                          <a:effectLst/>
                        </a:rPr>
                        <a:t>- Montrer au correcteur que l’on traite du sujet dans toute sa </a:t>
                      </a:r>
                      <a:r>
                        <a:rPr lang="fr-FR" sz="1200" u="sng" kern="1200" dirty="0">
                          <a:effectLst/>
                        </a:rPr>
                        <a:t>complexité</a:t>
                      </a:r>
                      <a:r>
                        <a:rPr lang="fr-FR" sz="1200" kern="1200" dirty="0">
                          <a:effectLst/>
                        </a:rPr>
                        <a:t> (aucun terme n’est oublié dans l’analyse)</a:t>
                      </a:r>
                    </a:p>
                    <a:p>
                      <a:r>
                        <a:rPr lang="fr-FR" sz="1200" kern="1200" dirty="0">
                          <a:effectLst/>
                        </a:rPr>
                        <a:t>- Montrer qu’un terme se décline </a:t>
                      </a:r>
                      <a:r>
                        <a:rPr lang="fr-FR" sz="1200" u="sng" kern="1200" dirty="0">
                          <a:effectLst/>
                        </a:rPr>
                        <a:t>en différentes catégories </a:t>
                      </a:r>
                      <a:endParaRPr lang="fr-FR" sz="1200" u="sng" dirty="0">
                        <a:latin typeface="+mn-lt"/>
                      </a:endParaRPr>
                    </a:p>
                  </a:txBody>
                  <a:tcPr anchor="ctr">
                    <a:lnL w="12700" cap="flat" cmpd="sng" algn="ctr">
                      <a:solidFill>
                        <a:schemeClr val="tx1"/>
                      </a:solidFill>
                      <a:prstDash val="solid"/>
                      <a:round/>
                      <a:headEnd type="none" w="med" len="med"/>
                      <a:tailEnd type="none" w="med" len="med"/>
                    </a:lnL>
                    <a:solidFill>
                      <a:schemeClr val="tx1"/>
                    </a:solidFill>
                  </a:tcPr>
                </a:tc>
                <a:extLst>
                  <a:ext uri="{0D108BD9-81ED-4DB2-BD59-A6C34878D82A}">
                    <a16:rowId xmlns:a16="http://schemas.microsoft.com/office/drawing/2014/main" val="2952230005"/>
                  </a:ext>
                </a:extLst>
              </a:tr>
              <a:tr h="757857">
                <a:tc>
                  <a:txBody>
                    <a:bodyPr/>
                    <a:lstStyle/>
                    <a:p>
                      <a:r>
                        <a:rPr lang="fr-FR" sz="1200" u="sng" kern="1200" dirty="0">
                          <a:effectLst/>
                        </a:rPr>
                        <a:t>Problématique</a:t>
                      </a:r>
                      <a:r>
                        <a:rPr lang="fr-FR" sz="1200" kern="1200" dirty="0">
                          <a:effectLst/>
                        </a:rPr>
                        <a:t> :</a:t>
                      </a:r>
                    </a:p>
                    <a:p>
                      <a:pPr lvl="0"/>
                      <a:r>
                        <a:rPr lang="fr-FR" sz="1200" kern="1200" dirty="0">
                          <a:effectLst/>
                        </a:rPr>
                        <a:t>- </a:t>
                      </a:r>
                      <a:r>
                        <a:rPr lang="fr-FR" sz="1200" b="1" kern="1200" dirty="0">
                          <a:effectLst/>
                        </a:rPr>
                        <a:t>Tendance</a:t>
                      </a:r>
                    </a:p>
                    <a:p>
                      <a:pPr lvl="0"/>
                      <a:r>
                        <a:rPr lang="fr-FR" sz="1200" b="1" kern="1200" dirty="0">
                          <a:effectLst/>
                        </a:rPr>
                        <a:t>- Enjeu </a:t>
                      </a:r>
                    </a:p>
                    <a:p>
                      <a:pPr marL="171450" indent="-171450">
                        <a:buFontTx/>
                        <a:buChar char="-"/>
                      </a:pPr>
                      <a:r>
                        <a:rPr lang="fr-FR" sz="1200" i="1" u="sng" kern="1200" dirty="0">
                          <a:effectLst/>
                        </a:rPr>
                        <a:t>Limite</a:t>
                      </a:r>
                    </a:p>
                    <a:p>
                      <a:pPr marL="171450" indent="-171450">
                        <a:buFontTx/>
                        <a:buChar char="-"/>
                      </a:pPr>
                      <a:r>
                        <a:rPr lang="fr-FR" sz="1200" i="1" u="sng" kern="1200" dirty="0">
                          <a:effectLst/>
                          <a:latin typeface="+mn-lt"/>
                        </a:rPr>
                        <a:t>Touche perso</a:t>
                      </a:r>
                      <a:endParaRPr lang="fr-FR" sz="1200" i="1" u="sng" dirty="0">
                        <a:latin typeface="+mn-lt"/>
                      </a:endParaRPr>
                    </a:p>
                  </a:txBody>
                  <a:tcPr anchor="ctr">
                    <a:lnR w="12700" cap="flat" cmpd="sng" algn="ctr">
                      <a:solidFill>
                        <a:schemeClr val="tx1"/>
                      </a:solidFill>
                      <a:prstDash val="solid"/>
                      <a:round/>
                      <a:headEnd type="none" w="med" len="med"/>
                      <a:tailEnd type="none" w="med" len="med"/>
                    </a:lnR>
                    <a:solidFill>
                      <a:schemeClr val="tx1"/>
                    </a:solidFill>
                  </a:tcPr>
                </a:tc>
                <a:tc>
                  <a:txBody>
                    <a:bodyPr/>
                    <a:lstStyle/>
                    <a:p>
                      <a:r>
                        <a:rPr lang="fr-FR" sz="1200" kern="1200" dirty="0">
                          <a:effectLst/>
                        </a:rPr>
                        <a:t>- Montrer la tendance retenue (le fil rouge) : adjectifs qualificatifs</a:t>
                      </a:r>
                    </a:p>
                    <a:p>
                      <a:pPr marL="0" indent="0">
                        <a:buFontTx/>
                        <a:buNone/>
                      </a:pPr>
                      <a:r>
                        <a:rPr lang="fr-FR" sz="1200" kern="1200" dirty="0">
                          <a:effectLst/>
                        </a:rPr>
                        <a:t>- Montrer la </a:t>
                      </a:r>
                      <a:r>
                        <a:rPr lang="fr-FR" sz="1200" u="sng" kern="1200" dirty="0">
                          <a:effectLst/>
                        </a:rPr>
                        <a:t>complexité</a:t>
                      </a:r>
                      <a:r>
                        <a:rPr lang="fr-FR" sz="1200" kern="1200" dirty="0">
                          <a:effectLst/>
                        </a:rPr>
                        <a:t> du sujet, sans vouloir apporter de réponse unilatérale</a:t>
                      </a:r>
                    </a:p>
                    <a:p>
                      <a:pPr marL="0" indent="0">
                        <a:buFontTx/>
                        <a:buNone/>
                      </a:pPr>
                      <a:r>
                        <a:rPr lang="fr-FR" sz="1200" kern="1200" dirty="0">
                          <a:effectLst/>
                        </a:rPr>
                        <a:t>- Montrer une vision </a:t>
                      </a:r>
                      <a:r>
                        <a:rPr lang="fr-FR" sz="1200" u="sng" kern="1200" dirty="0">
                          <a:effectLst/>
                        </a:rPr>
                        <a:t>systémique, discutée de l’histoire de l’EP</a:t>
                      </a:r>
                      <a:endParaRPr lang="fr-FR" sz="1200" dirty="0">
                        <a:latin typeface="+mn-lt"/>
                      </a:endParaRPr>
                    </a:p>
                  </a:txBody>
                  <a:tcPr anchor="ctr">
                    <a:lnL w="12700" cap="flat" cmpd="sng" algn="ctr">
                      <a:solidFill>
                        <a:schemeClr val="tx1"/>
                      </a:solidFill>
                      <a:prstDash val="solid"/>
                      <a:round/>
                      <a:headEnd type="none" w="med" len="med"/>
                      <a:tailEnd type="none" w="med" len="med"/>
                    </a:lnL>
                    <a:solidFill>
                      <a:schemeClr val="tx1"/>
                    </a:solidFill>
                  </a:tcPr>
                </a:tc>
                <a:extLst>
                  <a:ext uri="{0D108BD9-81ED-4DB2-BD59-A6C34878D82A}">
                    <a16:rowId xmlns:a16="http://schemas.microsoft.com/office/drawing/2014/main" val="482329980"/>
                  </a:ext>
                </a:extLst>
              </a:tr>
              <a:tr h="620065">
                <a:tc>
                  <a:txBody>
                    <a:bodyPr/>
                    <a:lstStyle/>
                    <a:p>
                      <a:pPr>
                        <a:spcAft>
                          <a:spcPts val="0"/>
                        </a:spcAft>
                      </a:pPr>
                      <a:r>
                        <a:rPr lang="fr-FR" sz="1200" u="sng" dirty="0">
                          <a:effectLst/>
                        </a:rPr>
                        <a:t>Annonce de plan</a:t>
                      </a:r>
                      <a:endParaRPr lang="fr-FR" sz="1200" u="sng" dirty="0">
                        <a:effectLst/>
                        <a:latin typeface="+mn-lt"/>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solidFill>
                      <a:schemeClr val="tx1"/>
                    </a:solidFill>
                  </a:tcPr>
                </a:tc>
                <a:tc>
                  <a:txBody>
                    <a:bodyPr/>
                    <a:lstStyle/>
                    <a:p>
                      <a:r>
                        <a:rPr lang="fr-FR" sz="1200" kern="1200" dirty="0">
                          <a:effectLst/>
                        </a:rPr>
                        <a:t>- Montrer notre </a:t>
                      </a:r>
                      <a:r>
                        <a:rPr lang="fr-FR" sz="1200" u="sng" kern="1200" dirty="0">
                          <a:effectLst/>
                        </a:rPr>
                        <a:t>cheminement</a:t>
                      </a:r>
                      <a:r>
                        <a:rPr lang="fr-FR" sz="1200" kern="1200" dirty="0">
                          <a:effectLst/>
                        </a:rPr>
                        <a:t> de pensée</a:t>
                      </a:r>
                    </a:p>
                    <a:p>
                      <a:r>
                        <a:rPr lang="fr-FR" sz="1200" kern="1200" dirty="0">
                          <a:effectLst/>
                        </a:rPr>
                        <a:t>- Apporter des </a:t>
                      </a:r>
                      <a:r>
                        <a:rPr lang="fr-FR" sz="1200" u="sng" kern="1200" dirty="0">
                          <a:effectLst/>
                        </a:rPr>
                        <a:t>précisions</a:t>
                      </a:r>
                      <a:r>
                        <a:rPr lang="fr-FR" sz="1200" kern="1200" dirty="0">
                          <a:effectLst/>
                        </a:rPr>
                        <a:t> à la problématique</a:t>
                      </a:r>
                    </a:p>
                    <a:p>
                      <a:r>
                        <a:rPr lang="fr-FR" sz="1200" kern="1200" dirty="0">
                          <a:effectLst/>
                        </a:rPr>
                        <a:t>- Montrer, à travers les différentes annonces de parties, la prise en compte de la </a:t>
                      </a:r>
                      <a:r>
                        <a:rPr lang="fr-FR" sz="1200" u="sng" kern="1200" dirty="0">
                          <a:effectLst/>
                        </a:rPr>
                        <a:t>globalité et complexité </a:t>
                      </a:r>
                      <a:r>
                        <a:rPr lang="fr-FR" sz="1200" kern="1200" dirty="0">
                          <a:effectLst/>
                        </a:rPr>
                        <a:t>du sujet</a:t>
                      </a:r>
                    </a:p>
                  </a:txBody>
                  <a:tcPr anchor="ctr">
                    <a:lnL w="12700" cap="flat" cmpd="sng" algn="ctr">
                      <a:solidFill>
                        <a:schemeClr val="tx1"/>
                      </a:solidFill>
                      <a:prstDash val="solid"/>
                      <a:round/>
                      <a:headEnd type="none" w="med" len="med"/>
                      <a:tailEnd type="none" w="med" len="med"/>
                    </a:lnL>
                    <a:solidFill>
                      <a:schemeClr val="tx1"/>
                    </a:solidFill>
                  </a:tcPr>
                </a:tc>
                <a:extLst>
                  <a:ext uri="{0D108BD9-81ED-4DB2-BD59-A6C34878D82A}">
                    <a16:rowId xmlns:a16="http://schemas.microsoft.com/office/drawing/2014/main" val="4071891445"/>
                  </a:ext>
                </a:extLst>
              </a:tr>
            </a:tbl>
          </a:graphicData>
        </a:graphic>
      </p:graphicFrame>
      <p:sp>
        <p:nvSpPr>
          <p:cNvPr id="3" name="ZoneTexte 2">
            <a:extLst>
              <a:ext uri="{FF2B5EF4-FFF2-40B4-BE49-F238E27FC236}">
                <a16:creationId xmlns:a16="http://schemas.microsoft.com/office/drawing/2014/main" id="{9C684A91-184D-A159-851A-D8B3A3D953D1}"/>
              </a:ext>
            </a:extLst>
          </p:cNvPr>
          <p:cNvSpPr txBox="1"/>
          <p:nvPr/>
        </p:nvSpPr>
        <p:spPr>
          <a:xfrm>
            <a:off x="132709" y="4125935"/>
            <a:ext cx="11926579" cy="2485787"/>
          </a:xfrm>
          <a:prstGeom prst="roundRect">
            <a:avLst/>
          </a:prstGeom>
          <a:solidFill>
            <a:schemeClr val="bg1"/>
          </a:solidFill>
          <a:ln>
            <a:solidFill>
              <a:schemeClr val="accent4">
                <a:lumMod val="60000"/>
                <a:lumOff val="40000"/>
              </a:schemeClr>
            </a:solidFill>
          </a:ln>
        </p:spPr>
        <p:txBody>
          <a:bodyPr wrap="square" rtlCol="0">
            <a:spAutoFit/>
          </a:bodyPr>
          <a:lstStyle/>
          <a:p>
            <a:r>
              <a:rPr lang="fr-FR" sz="1400" dirty="0"/>
              <a:t>Exemple:</a:t>
            </a:r>
          </a:p>
          <a:p>
            <a:r>
              <a:rPr lang="fr-FR" sz="1400" dirty="0"/>
              <a:t>Sujet support: </a:t>
            </a:r>
            <a:r>
              <a:rPr lang="fr-FR" sz="1400" i="1" dirty="0"/>
              <a:t>« Dans quelle mesure </a:t>
            </a:r>
            <a:r>
              <a:rPr lang="fr-FR" sz="1400" i="1" dirty="0">
                <a:solidFill>
                  <a:schemeClr val="accent6"/>
                </a:solidFill>
              </a:rPr>
              <a:t>la place </a:t>
            </a:r>
            <a:r>
              <a:rPr lang="fr-FR" sz="1400" i="1" dirty="0"/>
              <a:t>et </a:t>
            </a:r>
            <a:r>
              <a:rPr lang="fr-FR" sz="1400" i="1" dirty="0">
                <a:solidFill>
                  <a:srgbClr val="00B050"/>
                </a:solidFill>
              </a:rPr>
              <a:t>le rôle </a:t>
            </a:r>
            <a:r>
              <a:rPr lang="fr-FR" sz="1400" i="1" dirty="0"/>
              <a:t>des </a:t>
            </a:r>
            <a:r>
              <a:rPr lang="fr-FR" sz="1400" i="1" dirty="0">
                <a:solidFill>
                  <a:srgbClr val="FF0000"/>
                </a:solidFill>
              </a:rPr>
              <a:t>activités physiques d’affrontement individuel et collectif </a:t>
            </a:r>
            <a:r>
              <a:rPr lang="fr-FR" sz="1400" i="1" dirty="0"/>
              <a:t>en EPS </a:t>
            </a:r>
            <a:r>
              <a:rPr lang="fr-FR" sz="1400" b="1" i="1" dirty="0">
                <a:solidFill>
                  <a:srgbClr val="0070C0"/>
                </a:solidFill>
              </a:rPr>
              <a:t>reflètent</a:t>
            </a:r>
            <a:r>
              <a:rPr lang="fr-FR" sz="1400" i="1" dirty="0"/>
              <a:t> les </a:t>
            </a:r>
            <a:r>
              <a:rPr lang="fr-FR" sz="1400" i="1" dirty="0">
                <a:solidFill>
                  <a:srgbClr val="7030A0"/>
                </a:solidFill>
              </a:rPr>
              <a:t>valeurs</a:t>
            </a:r>
            <a:r>
              <a:rPr lang="fr-FR" sz="1400" i="1" dirty="0"/>
              <a:t> qui accompagnent l’évolution de l’école de 1958 à nos jours ? »</a:t>
            </a:r>
          </a:p>
          <a:p>
            <a:r>
              <a:rPr lang="fr-FR" sz="1400" dirty="0"/>
              <a:t>‐‐‐‐‐‐‐‐‐‐‐‐‐‐‐‐‐‐‐‐‐‐‐‐‐‐‐‐‐‐‐‐‐‐‐‐‐‐‐‐‐‐‐‐‐‐‐‐‐‐‐‐‐‐‐‐‐‐‐‐‐‐‐‐‐‐‐‐‐‐‐‐‐‐‐‐‐‐‐‐‐‐‐‐‐‐‐‐‐‐‐‐‐‐‐‐‐‐‐‐‐‐‐‐‐‐‐‐‐‐‐‐‐‐‐‐‐‐‐‐‐‐‐‐‐‐‐‐‐‐‐‐‐‐‐‐‐‐‐‐‐‐</a:t>
            </a:r>
          </a:p>
          <a:p>
            <a:r>
              <a:rPr lang="fr-FR" sz="1400" dirty="0"/>
              <a:t>A la rentrée 2015, les Documents d’accompagnement pour la mise en œuvre de l’enseignement moral et civique (EMC) proposent de faire réfléchir les élèves à la question « Se doper est‐il tricher ? » à travers un jeu de rôle impliquant par exemple : 1 footballeur présumé dopé, ses concurrents, sa famille, un médecin, un journaliste, un juge etc… Cette expérience nous montre d’une part que la préoccupation pour les </a:t>
            </a:r>
            <a:r>
              <a:rPr lang="fr-FR" sz="1400" dirty="0">
                <a:solidFill>
                  <a:srgbClr val="7030A0"/>
                </a:solidFill>
              </a:rPr>
              <a:t>valeurs morales </a:t>
            </a:r>
            <a:r>
              <a:rPr lang="fr-FR" sz="1400" dirty="0"/>
              <a:t>est actuellement une priorité de l’école, et d’autre part que </a:t>
            </a:r>
            <a:r>
              <a:rPr lang="fr-FR" sz="1400" dirty="0">
                <a:solidFill>
                  <a:srgbClr val="7030A0"/>
                </a:solidFill>
              </a:rPr>
              <a:t>les valeurs sportives </a:t>
            </a:r>
            <a:r>
              <a:rPr lang="fr-FR" sz="1400" dirty="0"/>
              <a:t>portées notamment par les </a:t>
            </a:r>
            <a:r>
              <a:rPr lang="fr-FR" sz="1400" dirty="0">
                <a:solidFill>
                  <a:srgbClr val="FF0000"/>
                </a:solidFill>
              </a:rPr>
              <a:t>Activités physiques d’affrontement individuel et collectif (APAIC) </a:t>
            </a:r>
            <a:r>
              <a:rPr lang="fr-FR" sz="1400" dirty="0"/>
              <a:t>sont critiquables. Ainsi, quelle </a:t>
            </a:r>
            <a:r>
              <a:rPr lang="fr-FR" sz="1400" dirty="0">
                <a:solidFill>
                  <a:schemeClr val="accent6"/>
                </a:solidFill>
              </a:rPr>
              <a:t>place</a:t>
            </a:r>
            <a:r>
              <a:rPr lang="fr-FR" sz="1400" dirty="0"/>
              <a:t> donner aujourd’hui aux APAIC en Education physique et sportive (EPS) dans la mesure où </a:t>
            </a:r>
            <a:r>
              <a:rPr lang="fr-FR" sz="1400" dirty="0">
                <a:solidFill>
                  <a:schemeClr val="accent6"/>
                </a:solidFill>
              </a:rPr>
              <a:t>leur rôle </a:t>
            </a:r>
            <a:r>
              <a:rPr lang="fr-FR" sz="1400" dirty="0"/>
              <a:t>dans la construction des valeurs morales de l’école peut être contesté ?</a:t>
            </a:r>
          </a:p>
        </p:txBody>
      </p:sp>
      <p:sp>
        <p:nvSpPr>
          <p:cNvPr id="4" name="Nuage 3">
            <a:extLst>
              <a:ext uri="{FF2B5EF4-FFF2-40B4-BE49-F238E27FC236}">
                <a16:creationId xmlns:a16="http://schemas.microsoft.com/office/drawing/2014/main" id="{04792FA4-67B0-25E7-3997-34D5571894CC}"/>
              </a:ext>
            </a:extLst>
          </p:cNvPr>
          <p:cNvSpPr/>
          <p:nvPr/>
        </p:nvSpPr>
        <p:spPr>
          <a:xfrm>
            <a:off x="516022" y="0"/>
            <a:ext cx="3865442" cy="174723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b="1" dirty="0"/>
              <a:t>A VOUS !</a:t>
            </a:r>
          </a:p>
          <a:p>
            <a:pPr algn="ctr"/>
            <a:r>
              <a:rPr lang="fr-FR" sz="2400" b="1" dirty="0"/>
              <a:t>Rédaction</a:t>
            </a:r>
          </a:p>
          <a:p>
            <a:pPr algn="ctr"/>
            <a:r>
              <a:rPr lang="fr-FR" sz="2400" dirty="0"/>
              <a:t>2. Contextualiser (accroche/enjeu)</a:t>
            </a:r>
          </a:p>
        </p:txBody>
      </p:sp>
    </p:spTree>
    <p:extLst>
      <p:ext uri="{BB962C8B-B14F-4D97-AF65-F5344CB8AC3E}">
        <p14:creationId xmlns:p14="http://schemas.microsoft.com/office/powerpoint/2010/main" val="30218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078CB89-3E4B-AA00-DFAF-3FAB59284793}"/>
              </a:ext>
            </a:extLst>
          </p:cNvPr>
          <p:cNvSpPr txBox="1"/>
          <p:nvPr/>
        </p:nvSpPr>
        <p:spPr>
          <a:xfrm>
            <a:off x="1366344" y="246992"/>
            <a:ext cx="7451834" cy="461665"/>
          </a:xfrm>
          <a:prstGeom prst="rect">
            <a:avLst/>
          </a:prstGeom>
          <a:noFill/>
        </p:spPr>
        <p:txBody>
          <a:bodyPr wrap="square" rtlCol="0">
            <a:spAutoFit/>
          </a:bodyPr>
          <a:lstStyle/>
          <a:p>
            <a:pPr algn="ctr"/>
            <a:r>
              <a:rPr lang="fr-FR" sz="2400" dirty="0">
                <a:solidFill>
                  <a:srgbClr val="FF0000"/>
                </a:solidFill>
              </a:rPr>
              <a:t>En cas de panne : La boîte à outils « accroche »</a:t>
            </a:r>
          </a:p>
        </p:txBody>
      </p:sp>
      <p:sp>
        <p:nvSpPr>
          <p:cNvPr id="11" name="ZoneTexte 10">
            <a:extLst>
              <a:ext uri="{FF2B5EF4-FFF2-40B4-BE49-F238E27FC236}">
                <a16:creationId xmlns:a16="http://schemas.microsoft.com/office/drawing/2014/main" id="{A5E7CA77-60A7-A828-B79A-6B676D8FED47}"/>
              </a:ext>
            </a:extLst>
          </p:cNvPr>
          <p:cNvSpPr txBox="1"/>
          <p:nvPr/>
        </p:nvSpPr>
        <p:spPr>
          <a:xfrm>
            <a:off x="140062" y="747864"/>
            <a:ext cx="11487806" cy="4524315"/>
          </a:xfrm>
          <a:prstGeom prst="rect">
            <a:avLst/>
          </a:prstGeom>
          <a:noFill/>
        </p:spPr>
        <p:txBody>
          <a:bodyPr wrap="square" rtlCol="0">
            <a:spAutoFit/>
          </a:bodyPr>
          <a:lstStyle/>
          <a:p>
            <a:endParaRPr lang="fr-FR" sz="1800" dirty="0">
              <a:solidFill>
                <a:schemeClr val="accent2"/>
              </a:solidFill>
              <a:sym typeface="Wingdings" panose="05000000000000000000" pitchFamily="2" charset="2"/>
            </a:endParaRPr>
          </a:p>
          <a:p>
            <a:pPr marL="285750" indent="-285750">
              <a:buFont typeface="Wingdings" panose="05000000000000000000" pitchFamily="2" charset="2"/>
              <a:buChar char="à"/>
            </a:pPr>
            <a:r>
              <a:rPr lang="fr-FR" sz="1800" dirty="0">
                <a:sym typeface="Wingdings" panose="05000000000000000000" pitchFamily="2" charset="2"/>
              </a:rPr>
              <a:t>« « </a:t>
            </a:r>
            <a:r>
              <a:rPr lang="fr-FR" sz="1800" i="1" dirty="0">
                <a:sym typeface="Wingdings" panose="05000000000000000000" pitchFamily="2" charset="2"/>
              </a:rPr>
              <a:t>Il n'y a pas une révolution des pratiques à un moment donné : les pratiques enseignantes font l'objet d'une lente germination  </a:t>
            </a:r>
            <a:r>
              <a:rPr lang="fr-FR" sz="1800" dirty="0">
                <a:sym typeface="Wingdings" panose="05000000000000000000" pitchFamily="2" charset="2"/>
              </a:rPr>
              <a:t>»   </a:t>
            </a:r>
            <a:r>
              <a:rPr lang="fr-FR" sz="1800" dirty="0">
                <a:solidFill>
                  <a:schemeClr val="accent2"/>
                </a:solidFill>
                <a:sym typeface="Wingdings" panose="05000000000000000000" pitchFamily="2" charset="2"/>
              </a:rPr>
              <a:t>(</a:t>
            </a:r>
            <a:r>
              <a:rPr lang="fr-FR" sz="1800" dirty="0" err="1">
                <a:solidFill>
                  <a:schemeClr val="accent2"/>
                </a:solidFill>
                <a:sym typeface="Wingdings" panose="05000000000000000000" pitchFamily="2" charset="2"/>
              </a:rPr>
              <a:t>J.Marsenach</a:t>
            </a:r>
            <a:r>
              <a:rPr lang="fr-FR" sz="1800" dirty="0">
                <a:solidFill>
                  <a:schemeClr val="accent2"/>
                </a:solidFill>
                <a:sym typeface="Wingdings" panose="05000000000000000000" pitchFamily="2" charset="2"/>
              </a:rPr>
              <a:t>, Revue Contre-pieds n°17, 2005)</a:t>
            </a:r>
          </a:p>
          <a:p>
            <a:pPr marL="285750" indent="-285750">
              <a:buFont typeface="Wingdings" panose="05000000000000000000" pitchFamily="2" charset="2"/>
              <a:buChar char="à"/>
            </a:pPr>
            <a:endParaRPr lang="fr-FR" dirty="0">
              <a:solidFill>
                <a:schemeClr val="accent2"/>
              </a:solidFill>
              <a:sym typeface="Wingdings" panose="05000000000000000000" pitchFamily="2" charset="2"/>
            </a:endParaRPr>
          </a:p>
          <a:p>
            <a:pPr marL="285750" indent="-285750">
              <a:buFont typeface="Wingdings" panose="05000000000000000000" pitchFamily="2" charset="2"/>
              <a:buChar char="à"/>
            </a:pPr>
            <a:r>
              <a:rPr lang="fr-FR" dirty="0"/>
              <a:t>« </a:t>
            </a:r>
            <a:r>
              <a:rPr lang="fr-FR" i="1" dirty="0"/>
              <a:t>L’éducation physique n’a de spécificité que dans, par et pour l’école </a:t>
            </a:r>
            <a:r>
              <a:rPr lang="fr-FR" dirty="0"/>
              <a:t>» </a:t>
            </a:r>
            <a:r>
              <a:rPr lang="fr-FR" dirty="0">
                <a:solidFill>
                  <a:schemeClr val="accent2"/>
                </a:solidFill>
              </a:rPr>
              <a:t>(Pierre Arnaud, La didactique de l’éducation physique, p. 253, Psychopédagogie des APS, Privat, 1985). </a:t>
            </a:r>
          </a:p>
          <a:p>
            <a:pPr marL="285750" indent="-285750">
              <a:buFont typeface="Wingdings" panose="05000000000000000000" pitchFamily="2" charset="2"/>
              <a:buChar char="à"/>
            </a:pPr>
            <a:endParaRPr lang="fr-FR" sz="1800" dirty="0">
              <a:solidFill>
                <a:schemeClr val="accent2"/>
              </a:solidFill>
              <a:sym typeface="Wingdings" panose="05000000000000000000" pitchFamily="2" charset="2"/>
            </a:endParaRPr>
          </a:p>
          <a:p>
            <a:pPr marL="285750" indent="-285750">
              <a:buFont typeface="Wingdings" panose="05000000000000000000" pitchFamily="2" charset="2"/>
              <a:buChar char="à"/>
            </a:pPr>
            <a:r>
              <a:rPr lang="fr-FR" dirty="0">
                <a:sym typeface="Wingdings" panose="05000000000000000000" pitchFamily="2" charset="2"/>
              </a:rPr>
              <a:t>« </a:t>
            </a:r>
            <a:r>
              <a:rPr lang="fr-FR" i="1" dirty="0">
                <a:sym typeface="Wingdings" panose="05000000000000000000" pitchFamily="2" charset="2"/>
              </a:rPr>
              <a:t>L’EPS est mal assise entre deux chaises, l’école et la société </a:t>
            </a:r>
            <a:r>
              <a:rPr lang="fr-FR" dirty="0">
                <a:sym typeface="Wingdings" panose="05000000000000000000" pitchFamily="2" charset="2"/>
              </a:rPr>
              <a:t>» </a:t>
            </a:r>
            <a:r>
              <a:rPr lang="fr-FR" dirty="0">
                <a:solidFill>
                  <a:schemeClr val="accent2"/>
                </a:solidFill>
                <a:sym typeface="Wingdings" panose="05000000000000000000" pitchFamily="2" charset="2"/>
              </a:rPr>
              <a:t>()</a:t>
            </a:r>
          </a:p>
          <a:p>
            <a:pPr marL="285750" indent="-285750">
              <a:buFont typeface="Wingdings" panose="05000000000000000000" pitchFamily="2" charset="2"/>
              <a:buChar char="à"/>
            </a:pPr>
            <a:endParaRPr lang="fr-FR" dirty="0">
              <a:solidFill>
                <a:schemeClr val="accent2"/>
              </a:solidFill>
              <a:sym typeface="Wingdings" panose="05000000000000000000" pitchFamily="2" charset="2"/>
            </a:endParaRPr>
          </a:p>
          <a:p>
            <a:pPr marL="285750" indent="-285750">
              <a:buFont typeface="Wingdings" panose="05000000000000000000" pitchFamily="2" charset="2"/>
              <a:buChar char="à"/>
            </a:pPr>
            <a:r>
              <a:rPr lang="fr-FR" dirty="0">
                <a:sym typeface="Wingdings" panose="05000000000000000000" pitchFamily="2" charset="2"/>
              </a:rPr>
              <a:t>« </a:t>
            </a:r>
            <a:r>
              <a:rPr lang="fr-FR" i="1" dirty="0">
                <a:sym typeface="Wingdings" panose="05000000000000000000" pitchFamily="2" charset="2"/>
              </a:rPr>
              <a:t>L’EP est une discipline exerçant un regard normatif à l’égard des corps dont les valeurs dépendent d’un contexte culturel, politique, idéologique </a:t>
            </a:r>
            <a:r>
              <a:rPr lang="fr-FR" dirty="0">
                <a:sym typeface="Wingdings" panose="05000000000000000000" pitchFamily="2" charset="2"/>
              </a:rPr>
              <a:t>». </a:t>
            </a:r>
            <a:r>
              <a:rPr lang="fr-FR" dirty="0">
                <a:solidFill>
                  <a:schemeClr val="accent2"/>
                </a:solidFill>
                <a:sym typeface="Wingdings" panose="05000000000000000000" pitchFamily="2" charset="2"/>
              </a:rPr>
              <a:t>( Y, Le </a:t>
            </a:r>
            <a:r>
              <a:rPr lang="fr-FR" dirty="0" err="1">
                <a:solidFill>
                  <a:schemeClr val="accent2"/>
                </a:solidFill>
                <a:sym typeface="Wingdings" panose="05000000000000000000" pitchFamily="2" charset="2"/>
              </a:rPr>
              <a:t>Pogam</a:t>
            </a:r>
            <a:r>
              <a:rPr lang="fr-FR" dirty="0">
                <a:solidFill>
                  <a:schemeClr val="accent2"/>
                </a:solidFill>
                <a:sym typeface="Wingdings" panose="05000000000000000000" pitchFamily="2" charset="2"/>
              </a:rPr>
              <a:t>, in </a:t>
            </a:r>
            <a:r>
              <a:rPr lang="fr-FR" dirty="0" err="1">
                <a:solidFill>
                  <a:schemeClr val="accent2"/>
                </a:solidFill>
                <a:sym typeface="Wingdings" panose="05000000000000000000" pitchFamily="2" charset="2"/>
              </a:rPr>
              <a:t>Gleyse</a:t>
            </a:r>
            <a:r>
              <a:rPr lang="fr-FR" dirty="0">
                <a:solidFill>
                  <a:schemeClr val="accent2"/>
                </a:solidFill>
                <a:sym typeface="Wingdings" panose="05000000000000000000" pitchFamily="2" charset="2"/>
              </a:rPr>
              <a:t>, 1999)</a:t>
            </a:r>
          </a:p>
          <a:p>
            <a:pPr marL="285750" indent="-285750">
              <a:buFont typeface="Wingdings" panose="05000000000000000000" pitchFamily="2" charset="2"/>
              <a:buChar char="à"/>
            </a:pPr>
            <a:endParaRPr lang="fr-FR" dirty="0">
              <a:solidFill>
                <a:schemeClr val="accent2"/>
              </a:solidFill>
              <a:sym typeface="Wingdings" panose="05000000000000000000" pitchFamily="2" charset="2"/>
            </a:endParaRPr>
          </a:p>
          <a:p>
            <a:pPr marL="285750" indent="-285750">
              <a:buFont typeface="Wingdings" panose="05000000000000000000" pitchFamily="2" charset="2"/>
              <a:buChar char="à"/>
            </a:pPr>
            <a:r>
              <a:rPr lang="fr-FR" sz="1800" dirty="0">
                <a:effectLst/>
                <a:latin typeface="Liberation Serif"/>
                <a:ea typeface="NSimSun" panose="02010609030101010101" pitchFamily="49" charset="-122"/>
                <a:cs typeface="Lucida Sans" panose="020B0602030504020204" pitchFamily="34" charset="0"/>
              </a:rPr>
              <a:t>« l’EP est condamnée à épouser l’air du temps » (Delignières &amp; Garsault, 1996) </a:t>
            </a:r>
            <a:endParaRPr lang="fr-FR" dirty="0">
              <a:sym typeface="Wingdings" panose="05000000000000000000" pitchFamily="2" charset="2"/>
            </a:endParaRPr>
          </a:p>
          <a:p>
            <a:endParaRPr lang="fr-FR" dirty="0">
              <a:solidFill>
                <a:schemeClr val="accent2"/>
              </a:solidFill>
              <a:sym typeface="Wingdings" panose="05000000000000000000" pitchFamily="2" charset="2"/>
            </a:endParaRPr>
          </a:p>
          <a:p>
            <a:pPr marL="285750" indent="-285750">
              <a:buFont typeface="Wingdings" panose="05000000000000000000" pitchFamily="2" charset="2"/>
              <a:buChar char="à"/>
            </a:pPr>
            <a:endParaRPr lang="fr-FR" sz="1800" dirty="0">
              <a:sym typeface="Wingdings" panose="05000000000000000000" pitchFamily="2" charset="2"/>
            </a:endParaRPr>
          </a:p>
          <a:p>
            <a:pPr marL="285750" indent="-285750">
              <a:buFont typeface="Wingdings" panose="05000000000000000000" pitchFamily="2" charset="2"/>
              <a:buChar char="à"/>
            </a:pPr>
            <a:endParaRPr lang="fr-FR" dirty="0">
              <a:solidFill>
                <a:schemeClr val="accent2"/>
              </a:solidFill>
              <a:sym typeface="Wingdings" panose="05000000000000000000" pitchFamily="2" charset="2"/>
            </a:endParaRPr>
          </a:p>
        </p:txBody>
      </p:sp>
      <p:sp>
        <p:nvSpPr>
          <p:cNvPr id="13" name="Nuage 12">
            <a:extLst>
              <a:ext uri="{FF2B5EF4-FFF2-40B4-BE49-F238E27FC236}">
                <a16:creationId xmlns:a16="http://schemas.microsoft.com/office/drawing/2014/main" id="{647E9EC1-158C-451F-CAD6-0158D2922567}"/>
              </a:ext>
            </a:extLst>
          </p:cNvPr>
          <p:cNvSpPr/>
          <p:nvPr/>
        </p:nvSpPr>
        <p:spPr>
          <a:xfrm>
            <a:off x="8897604" y="4977014"/>
            <a:ext cx="2895600" cy="1810116"/>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A VOUS !</a:t>
            </a:r>
          </a:p>
          <a:p>
            <a:pPr algn="ctr"/>
            <a:r>
              <a:rPr lang="fr-FR" sz="1600" b="1" dirty="0"/>
              <a:t>Rattacher au sujet</a:t>
            </a:r>
          </a:p>
        </p:txBody>
      </p:sp>
    </p:spTree>
    <p:extLst>
      <p:ext uri="{BB962C8B-B14F-4D97-AF65-F5344CB8AC3E}">
        <p14:creationId xmlns:p14="http://schemas.microsoft.com/office/powerpoint/2010/main" val="1466016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4849D-0B49-5444-BF9D-6B883E671E0E}"/>
              </a:ext>
            </a:extLst>
          </p:cNvPr>
          <p:cNvSpPr>
            <a:spLocks noGrp="1"/>
          </p:cNvSpPr>
          <p:nvPr>
            <p:ph type="title"/>
          </p:nvPr>
        </p:nvSpPr>
        <p:spPr>
          <a:xfrm>
            <a:off x="206087" y="1569199"/>
            <a:ext cx="11927711" cy="1422399"/>
          </a:xfrm>
        </p:spPr>
        <p:txBody>
          <a:bodyPr>
            <a:normAutofit fontScale="90000"/>
          </a:bodyPr>
          <a:lstStyle/>
          <a:p>
            <a:pPr algn="ctr"/>
            <a:br>
              <a:rPr lang="fr-FR" dirty="0"/>
            </a:br>
            <a:br>
              <a:rPr lang="fr-FR" dirty="0"/>
            </a:br>
            <a:endParaRPr lang="fr-FR" i="1" dirty="0"/>
          </a:p>
        </p:txBody>
      </p:sp>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extLst>
              <p:ext uri="{D42A27DB-BD31-4B8C-83A1-F6EECF244321}">
                <p14:modId xmlns:p14="http://schemas.microsoft.com/office/powerpoint/2010/main" val="36936565"/>
              </p:ext>
            </p:extLst>
          </p:nvPr>
        </p:nvGraphicFramePr>
        <p:xfrm>
          <a:off x="2113360" y="3289132"/>
          <a:ext cx="9893574" cy="2743200"/>
        </p:xfrm>
        <a:graphic>
          <a:graphicData uri="http://schemas.openxmlformats.org/drawingml/2006/table">
            <a:tbl>
              <a:tblPr firstRow="1" bandRow="1">
                <a:tableStyleId>{793D81CF-94F2-401A-BA57-92F5A7B2D0C5}</a:tableStyleId>
              </a:tblPr>
              <a:tblGrid>
                <a:gridCol w="3105900">
                  <a:extLst>
                    <a:ext uri="{9D8B030D-6E8A-4147-A177-3AD203B41FA5}">
                      <a16:colId xmlns:a16="http://schemas.microsoft.com/office/drawing/2014/main" val="4062151231"/>
                    </a:ext>
                  </a:extLst>
                </a:gridCol>
                <a:gridCol w="6787674">
                  <a:extLst>
                    <a:ext uri="{9D8B030D-6E8A-4147-A177-3AD203B41FA5}">
                      <a16:colId xmlns:a16="http://schemas.microsoft.com/office/drawing/2014/main" val="2386900069"/>
                    </a:ext>
                  </a:extLst>
                </a:gridCol>
              </a:tblGrid>
              <a:tr h="0">
                <a:tc>
                  <a:txBody>
                    <a:bodyPr/>
                    <a:lstStyle/>
                    <a:p>
                      <a:pPr algn="ctr"/>
                      <a:r>
                        <a:rPr lang="fr-FR" dirty="0"/>
                        <a:t>Critères d’évaluation</a:t>
                      </a:r>
                    </a:p>
                  </a:txBody>
                  <a:tcPr anchor="ctr">
                    <a:lnR w="12700" cap="flat" cmpd="sng" algn="ctr">
                      <a:solidFill>
                        <a:schemeClr val="tx1"/>
                      </a:solidFill>
                      <a:prstDash val="solid"/>
                      <a:round/>
                      <a:headEnd type="none" w="med" len="med"/>
                      <a:tailEnd type="none" w="med" len="med"/>
                    </a:lnR>
                  </a:tcPr>
                </a:tc>
                <a:tc>
                  <a:txBody>
                    <a:bodyPr/>
                    <a:lstStyle/>
                    <a:p>
                      <a:pPr algn="ctr"/>
                      <a:endParaRPr lang="fr-FR" dirty="0"/>
                    </a:p>
                    <a:p>
                      <a:pPr algn="ctr"/>
                      <a:r>
                        <a:rPr lang="fr-FR" dirty="0"/>
                        <a:t>Indicateurs</a:t>
                      </a:r>
                    </a:p>
                    <a:p>
                      <a:pPr algn="ctr"/>
                      <a:endParaRPr lang="fr-FR"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6495664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Pertinence par rapport au sujet</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HS ou trop éloigné</a:t>
                      </a:r>
                    </a:p>
                    <a:p>
                      <a:pPr algn="ctr"/>
                      <a:r>
                        <a:rPr lang="fr-FR" dirty="0"/>
                        <a:t>N2: Lien implicite, termes du sujet peu présents </a:t>
                      </a:r>
                    </a:p>
                    <a:p>
                      <a:pPr algn="ctr"/>
                      <a:r>
                        <a:rPr lang="fr-FR" dirty="0"/>
                        <a:t>N3: Au cœur de la complexité du sujet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636052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Syntaxe / fluidité</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Difficulté de compréhension, relectures nécessaires</a:t>
                      </a:r>
                    </a:p>
                    <a:p>
                      <a:pPr algn="ctr"/>
                      <a:r>
                        <a:rPr lang="fr-FR" dirty="0"/>
                        <a:t>N2 : Phrases trop longues mais idée comprise par le lecteur</a:t>
                      </a:r>
                    </a:p>
                    <a:p>
                      <a:pPr algn="ctr"/>
                      <a:r>
                        <a:rPr lang="fr-FR" dirty="0"/>
                        <a:t>N3 : Les idées s’enchainent de façon fluide et logiques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11610457"/>
                  </a:ext>
                </a:extLst>
              </a:tr>
            </a:tbl>
          </a:graphicData>
        </a:graphic>
      </p:graphicFrame>
      <p:sp>
        <p:nvSpPr>
          <p:cNvPr id="6" name="Ellipse 5">
            <a:extLst>
              <a:ext uri="{FF2B5EF4-FFF2-40B4-BE49-F238E27FC236}">
                <a16:creationId xmlns:a16="http://schemas.microsoft.com/office/drawing/2014/main" id="{771E90CA-BF64-144F-9A96-DEB4E1A6E458}"/>
              </a:ext>
            </a:extLst>
          </p:cNvPr>
          <p:cNvSpPr/>
          <p:nvPr/>
        </p:nvSpPr>
        <p:spPr>
          <a:xfrm>
            <a:off x="546223" y="4140548"/>
            <a:ext cx="1352926" cy="853440"/>
          </a:xfrm>
          <a:prstGeom prst="ellipse">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solidFill>
                  <a:schemeClr val="bg1"/>
                </a:solidFill>
              </a:rPr>
              <a:t>Fond</a:t>
            </a:r>
          </a:p>
        </p:txBody>
      </p:sp>
      <p:sp>
        <p:nvSpPr>
          <p:cNvPr id="7" name="Ellipse 6">
            <a:extLst>
              <a:ext uri="{FF2B5EF4-FFF2-40B4-BE49-F238E27FC236}">
                <a16:creationId xmlns:a16="http://schemas.microsoft.com/office/drawing/2014/main" id="{06961C31-4AF5-814C-B91E-3D92C3F3D1C6}"/>
              </a:ext>
            </a:extLst>
          </p:cNvPr>
          <p:cNvSpPr/>
          <p:nvPr/>
        </p:nvSpPr>
        <p:spPr>
          <a:xfrm>
            <a:off x="546223" y="5142682"/>
            <a:ext cx="1352926" cy="853440"/>
          </a:xfrm>
          <a:prstGeom prst="ellipse">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200" dirty="0">
                <a:solidFill>
                  <a:schemeClr val="bg1"/>
                </a:solidFill>
              </a:rPr>
              <a:t>Forme</a:t>
            </a:r>
          </a:p>
        </p:txBody>
      </p:sp>
      <p:sp>
        <p:nvSpPr>
          <p:cNvPr id="12" name="Nuage 11">
            <a:extLst>
              <a:ext uri="{FF2B5EF4-FFF2-40B4-BE49-F238E27FC236}">
                <a16:creationId xmlns:a16="http://schemas.microsoft.com/office/drawing/2014/main" id="{1BC91A86-4999-AC4C-B907-7B4724701E7B}"/>
              </a:ext>
            </a:extLst>
          </p:cNvPr>
          <p:cNvSpPr/>
          <p:nvPr/>
        </p:nvSpPr>
        <p:spPr>
          <a:xfrm>
            <a:off x="58202" y="390431"/>
            <a:ext cx="4248755" cy="2266533"/>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b="1" dirty="0"/>
              <a:t>A VOUS !</a:t>
            </a:r>
          </a:p>
          <a:p>
            <a:pPr algn="ctr"/>
            <a:r>
              <a:rPr lang="fr-FR" sz="2400" b="1" dirty="0"/>
              <a:t>A-Rédaction (si pas fait avant)</a:t>
            </a:r>
          </a:p>
          <a:p>
            <a:pPr algn="ctr"/>
            <a:r>
              <a:rPr lang="fr-FR" sz="2400" dirty="0"/>
              <a:t>2. Contextualiser (accroche/enjeu)</a:t>
            </a:r>
          </a:p>
        </p:txBody>
      </p:sp>
      <p:sp>
        <p:nvSpPr>
          <p:cNvPr id="3" name="Nuage 2">
            <a:extLst>
              <a:ext uri="{FF2B5EF4-FFF2-40B4-BE49-F238E27FC236}">
                <a16:creationId xmlns:a16="http://schemas.microsoft.com/office/drawing/2014/main" id="{9FBA03DA-F7E9-ED4A-7056-03DBB323D95B}"/>
              </a:ext>
            </a:extLst>
          </p:cNvPr>
          <p:cNvSpPr/>
          <p:nvPr/>
        </p:nvSpPr>
        <p:spPr>
          <a:xfrm>
            <a:off x="4552800" y="261222"/>
            <a:ext cx="3584035" cy="2266532"/>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dirty="0"/>
              <a:t>B -Lire celle d’un(e) camarade et l’analyser</a:t>
            </a:r>
          </a:p>
        </p:txBody>
      </p:sp>
      <p:sp>
        <p:nvSpPr>
          <p:cNvPr id="5" name="Nuage 4">
            <a:extLst>
              <a:ext uri="{FF2B5EF4-FFF2-40B4-BE49-F238E27FC236}">
                <a16:creationId xmlns:a16="http://schemas.microsoft.com/office/drawing/2014/main" id="{75331785-C1C4-B4A4-0F36-8256A948A303}"/>
              </a:ext>
            </a:extLst>
          </p:cNvPr>
          <p:cNvSpPr/>
          <p:nvPr/>
        </p:nvSpPr>
        <p:spPr>
          <a:xfrm>
            <a:off x="8382678" y="261222"/>
            <a:ext cx="3584035" cy="2266532"/>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dirty="0"/>
              <a:t>C-Lecture et discussion collective</a:t>
            </a:r>
          </a:p>
        </p:txBody>
      </p:sp>
    </p:spTree>
    <p:extLst>
      <p:ext uri="{BB962C8B-B14F-4D97-AF65-F5344CB8AC3E}">
        <p14:creationId xmlns:p14="http://schemas.microsoft.com/office/powerpoint/2010/main" val="2849301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5" name="ZoneTexte 4">
            <a:extLst>
              <a:ext uri="{FF2B5EF4-FFF2-40B4-BE49-F238E27FC236}">
                <a16:creationId xmlns:a16="http://schemas.microsoft.com/office/drawing/2014/main" id="{A9E95551-0944-F507-ACAE-59108EAD5A11}"/>
              </a:ext>
            </a:extLst>
          </p:cNvPr>
          <p:cNvSpPr txBox="1"/>
          <p:nvPr/>
        </p:nvSpPr>
        <p:spPr>
          <a:xfrm>
            <a:off x="576469" y="1010502"/>
            <a:ext cx="8607287" cy="4955844"/>
          </a:xfrm>
          <a:prstGeom prst="rect">
            <a:avLst/>
          </a:prstGeom>
          <a:noFill/>
        </p:spPr>
        <p:txBody>
          <a:bodyPr wrap="square">
            <a:spAutoFit/>
          </a:bodyPr>
          <a:lstStyle/>
          <a:p>
            <a:pPr marL="63500" marR="71120" indent="457200" algn="just">
              <a:lnSpc>
                <a:spcPct val="115000"/>
              </a:lnSpc>
              <a:spcBef>
                <a:spcPts val="5"/>
              </a:spcBef>
              <a:spcAft>
                <a:spcPts val="0"/>
              </a:spcAft>
            </a:pPr>
            <a:r>
              <a:rPr lang="fr-FR" sz="1800" dirty="0">
                <a:effectLst/>
                <a:latin typeface="Arial" panose="020B0604020202020204" pitchFamily="34" charset="0"/>
                <a:ea typeface="Arial" panose="020B0604020202020204" pitchFamily="34" charset="0"/>
              </a:rPr>
              <a:t>« Les finalités et les valeurs de l'Éducation physique sont mouvantes et fluctuantes, totalement tributaires du contexte socio-politique et économique » (ARNAUD, 2000). En ce sens, nous pouvons affirmer que l’EPS s’est toujours positionnée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à</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l’interface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différentes influences depuis 1936, dans la mesure où cette discipline est en permanence amenée à évoluer, se trouvant au cœur de différents enjeux sociétaux qui régissent la discipline.</a:t>
            </a:r>
          </a:p>
          <a:p>
            <a:pPr>
              <a:spcBef>
                <a:spcPts val="45"/>
              </a:spcBef>
            </a:pPr>
            <a:r>
              <a:rPr lang="fr-FR" sz="1400" dirty="0">
                <a:effectLst/>
                <a:latin typeface="Arial" panose="020B0604020202020204" pitchFamily="34" charset="0"/>
                <a:ea typeface="Arial" panose="020B0604020202020204" pitchFamily="34" charset="0"/>
              </a:rPr>
              <a:t> </a:t>
            </a:r>
            <a:endParaRPr lang="fr-FR" sz="1800" dirty="0">
              <a:effectLst/>
              <a:latin typeface="Arial" panose="020B0604020202020204" pitchFamily="34" charset="0"/>
              <a:ea typeface="Arial" panose="020B0604020202020204" pitchFamily="34" charset="0"/>
            </a:endParaRPr>
          </a:p>
          <a:p>
            <a:pPr marL="63500" marR="74295" indent="457200" algn="just">
              <a:lnSpc>
                <a:spcPct val="115000"/>
              </a:lnSpc>
              <a:spcBef>
                <a:spcPts val="5"/>
              </a:spcBef>
              <a:spcAft>
                <a:spcPts val="0"/>
              </a:spcAft>
            </a:pPr>
            <a:r>
              <a:rPr lang="fr-FR" sz="1800" dirty="0">
                <a:effectLst/>
                <a:latin typeface="Arial" panose="020B0604020202020204" pitchFamily="34" charset="0"/>
                <a:ea typeface="Arial" panose="020B0604020202020204" pitchFamily="34" charset="0"/>
              </a:rPr>
              <a:t>Néanmoins, nombreuses sont les étapes pour passer du « dire au faire » (VAN ZANTEN, Entre le dire et le faire, 2004). Si d’une part, l’EPS a constamment tenté de se situer entre les différentes tensions, idéologies et besoins politiques, sociétaux, économiques, par de grandes adaptations législatives notamment, d’une autre part, cela peut apparaître comme un effet </a:t>
            </a:r>
            <a:r>
              <a:rPr lang="fr-FR" sz="1800" u="sng" dirty="0">
                <a:effectLst/>
                <a:latin typeface="Arial" panose="020B0604020202020204" pitchFamily="34" charset="0"/>
                <a:ea typeface="Arial" panose="020B0604020202020204" pitchFamily="34" charset="0"/>
              </a:rPr>
              <a:t>d’affiche </a:t>
            </a:r>
            <a:r>
              <a:rPr lang="fr-FR" sz="1800" dirty="0">
                <a:effectLst/>
                <a:latin typeface="Arial" panose="020B0604020202020204" pitchFamily="34" charset="0"/>
                <a:ea typeface="Arial" panose="020B0604020202020204" pitchFamily="34" charset="0"/>
              </a:rPr>
              <a:t>si l’on se penche sur les pratiques réelles.</a:t>
            </a:r>
          </a:p>
          <a:p>
            <a:pPr>
              <a:spcBef>
                <a:spcPts val="45"/>
              </a:spcBef>
            </a:pPr>
            <a:r>
              <a:rPr lang="fr-FR" sz="1400" dirty="0">
                <a:effectLst/>
                <a:latin typeface="Arial" panose="020B0604020202020204" pitchFamily="34" charset="0"/>
                <a:ea typeface="Arial" panose="020B0604020202020204" pitchFamily="34" charset="0"/>
              </a:rPr>
              <a:t> </a:t>
            </a:r>
            <a:endParaRPr lang="fr-FR" sz="1800" dirty="0">
              <a:effectLst/>
              <a:latin typeface="Arial" panose="020B0604020202020204" pitchFamily="34" charset="0"/>
              <a:ea typeface="Arial" panose="020B0604020202020204" pitchFamily="34" charset="0"/>
            </a:endParaRPr>
          </a:p>
          <a:p>
            <a:pPr marL="63500" marR="71755" indent="457200" algn="just">
              <a:lnSpc>
                <a:spcPct val="115000"/>
              </a:lnSpc>
              <a:spcBef>
                <a:spcPts val="5"/>
              </a:spcBef>
              <a:spcAft>
                <a:spcPts val="0"/>
              </a:spcAft>
            </a:pPr>
            <a:r>
              <a:rPr lang="fr-FR" sz="1800" dirty="0">
                <a:effectLst/>
                <a:latin typeface="Arial" panose="020B0604020202020204" pitchFamily="34" charset="0"/>
                <a:ea typeface="Arial" panose="020B0604020202020204" pitchFamily="34" charset="0"/>
              </a:rPr>
              <a:t>Dès lors, l’EPS s’est-elle toujours positionnée à l’interface de différentes influences depuis 1936 ?</a:t>
            </a:r>
          </a:p>
        </p:txBody>
      </p:sp>
    </p:spTree>
    <p:extLst>
      <p:ext uri="{BB962C8B-B14F-4D97-AF65-F5344CB8AC3E}">
        <p14:creationId xmlns:p14="http://schemas.microsoft.com/office/powerpoint/2010/main" val="1327130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6" name="ZoneTexte 5">
            <a:extLst>
              <a:ext uri="{FF2B5EF4-FFF2-40B4-BE49-F238E27FC236}">
                <a16:creationId xmlns:a16="http://schemas.microsoft.com/office/drawing/2014/main" id="{869EB802-ECDE-8C82-62DB-5C2A33948A2D}"/>
              </a:ext>
            </a:extLst>
          </p:cNvPr>
          <p:cNvSpPr txBox="1"/>
          <p:nvPr/>
        </p:nvSpPr>
        <p:spPr>
          <a:xfrm>
            <a:off x="441434" y="2242955"/>
            <a:ext cx="11505401" cy="3416320"/>
          </a:xfrm>
          <a:prstGeom prst="rect">
            <a:avLst/>
          </a:prstGeom>
          <a:noFill/>
        </p:spPr>
        <p:txBody>
          <a:bodyPr wrap="square">
            <a:spAutoFit/>
          </a:bodyPr>
          <a:lstStyle/>
          <a:p>
            <a:r>
              <a:rPr lang="fr-FR" sz="2400" b="0" i="0" u="none" strike="noStrike" baseline="0" dirty="0">
                <a:latin typeface="Times New Roman" panose="02020603050405020304" pitchFamily="18" charset="0"/>
              </a:rPr>
              <a:t>« Les textes officiels sont apparus de manière successive dans l'histoire et se sont « sédimentés » en strates superposées » (</a:t>
            </a:r>
            <a:r>
              <a:rPr lang="fr-FR" sz="2400" b="0" i="0" u="none" strike="noStrike" baseline="0" dirty="0" err="1">
                <a:solidFill>
                  <a:schemeClr val="accent2"/>
                </a:solidFill>
                <a:latin typeface="Times New Roman" panose="02020603050405020304" pitchFamily="18" charset="0"/>
              </a:rPr>
              <a:t>Delignière</a:t>
            </a:r>
            <a:r>
              <a:rPr lang="fr-FR" sz="2400" b="0" i="0" u="none" strike="noStrike" baseline="0" dirty="0">
                <a:solidFill>
                  <a:schemeClr val="accent2"/>
                </a:solidFill>
                <a:latin typeface="Times New Roman" panose="02020603050405020304" pitchFamily="18" charset="0"/>
              </a:rPr>
              <a:t> et Garsault, Objectifs et contenus de l'EPS, 1993</a:t>
            </a:r>
            <a:r>
              <a:rPr lang="fr-FR" sz="2400" b="0" i="0" u="none" strike="noStrike" baseline="0" dirty="0">
                <a:latin typeface="Times New Roman" panose="02020603050405020304" pitchFamily="18" charset="0"/>
              </a:rPr>
              <a:t>). Ces strates sont révélatrices d'influences qui ne se remplacent pas mais qui se superposent.</a:t>
            </a:r>
          </a:p>
          <a:p>
            <a:pPr marR="800"/>
            <a:r>
              <a:rPr lang="fr-FR" sz="2400" b="0" i="0" u="none" strike="noStrike" baseline="0" dirty="0">
                <a:latin typeface="Times New Roman" panose="02020603050405020304" pitchFamily="18" charset="0"/>
              </a:rPr>
              <a:t>Néanmoins, certaines prennent le pas sur d'autres. En effet, dans les années 1945-50, « rien ne fait réellement sortir l'EP de son carcan hygiéniste » (</a:t>
            </a:r>
            <a:r>
              <a:rPr lang="fr-FR" sz="2400" b="0" i="0" u="none" strike="noStrike" baseline="0" dirty="0">
                <a:solidFill>
                  <a:schemeClr val="accent2"/>
                </a:solidFill>
                <a:latin typeface="Times New Roman" panose="02020603050405020304" pitchFamily="18" charset="0"/>
              </a:rPr>
              <a:t>Terret, Education Physique et Santé, 2002</a:t>
            </a:r>
            <a:r>
              <a:rPr lang="fr-FR" sz="2400" b="0" i="0" u="none" strike="noStrike" baseline="0" dirty="0">
                <a:latin typeface="Times New Roman" panose="02020603050405020304" pitchFamily="18" charset="0"/>
              </a:rPr>
              <a:t>).</a:t>
            </a:r>
          </a:p>
          <a:p>
            <a:r>
              <a:rPr lang="fr-FR" sz="2400" b="0" i="0" u="none" strike="noStrike" baseline="0" dirty="0">
                <a:latin typeface="Times New Roman" panose="02020603050405020304" pitchFamily="18" charset="0"/>
              </a:rPr>
              <a:t>Ainsi, l'EPS s'est-elle toujours positionnée à l'interface de différentes influences, depuis 1936 ?</a:t>
            </a:r>
          </a:p>
        </p:txBody>
      </p:sp>
    </p:spTree>
    <p:extLst>
      <p:ext uri="{BB962C8B-B14F-4D97-AF65-F5344CB8AC3E}">
        <p14:creationId xmlns:p14="http://schemas.microsoft.com/office/powerpoint/2010/main" val="2902031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7080D75D-34BF-DBCF-C9D8-3632C39C6434}"/>
              </a:ext>
            </a:extLst>
          </p:cNvPr>
          <p:cNvSpPr>
            <a:spLocks noGrp="1"/>
          </p:cNvSpPr>
          <p:nvPr>
            <p:ph type="title"/>
          </p:nvPr>
        </p:nvSpPr>
        <p:spPr>
          <a:xfrm>
            <a:off x="129586" y="44984"/>
            <a:ext cx="11926579" cy="774127"/>
          </a:xfrm>
          <a:prstGeom prst="roundRect">
            <a:avLst/>
          </a:prstGeom>
          <a:ln>
            <a:solidFill>
              <a:srgbClr val="0070C0"/>
            </a:solidFill>
          </a:ln>
        </p:spPr>
        <p:txBody>
          <a:bodyPr/>
          <a:lstStyle/>
          <a:p>
            <a:pPr algn="ctr"/>
            <a:r>
              <a:rPr lang="fr-FR" dirty="0">
                <a:solidFill>
                  <a:srgbClr val="0070C0"/>
                </a:solidFill>
              </a:rPr>
              <a:t>Analyse du sujet </a:t>
            </a:r>
            <a:r>
              <a:rPr lang="fr-FR" dirty="0">
                <a:solidFill>
                  <a:srgbClr val="0070C0"/>
                </a:solidFill>
                <a:sym typeface="Wingdings" panose="05000000000000000000" pitchFamily="2" charset="2"/>
              </a:rPr>
              <a:t></a:t>
            </a:r>
            <a:r>
              <a:rPr lang="fr-FR" dirty="0">
                <a:solidFill>
                  <a:srgbClr val="0070C0"/>
                </a:solidFill>
              </a:rPr>
              <a:t>Définition</a:t>
            </a:r>
          </a:p>
        </p:txBody>
      </p:sp>
      <p:sp>
        <p:nvSpPr>
          <p:cNvPr id="2" name="Rectangle : coins arrondis 1">
            <a:extLst>
              <a:ext uri="{FF2B5EF4-FFF2-40B4-BE49-F238E27FC236}">
                <a16:creationId xmlns:a16="http://schemas.microsoft.com/office/drawing/2014/main" id="{250BBD1D-7A71-293B-49A7-114FA6666F77}"/>
              </a:ext>
            </a:extLst>
          </p:cNvPr>
          <p:cNvSpPr/>
          <p:nvPr/>
        </p:nvSpPr>
        <p:spPr>
          <a:xfrm>
            <a:off x="129586" y="872806"/>
            <a:ext cx="3816626" cy="288448"/>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Forme</a:t>
            </a:r>
          </a:p>
        </p:txBody>
      </p:sp>
      <p:sp>
        <p:nvSpPr>
          <p:cNvPr id="6" name="Rectangle : coins arrondis 5">
            <a:extLst>
              <a:ext uri="{FF2B5EF4-FFF2-40B4-BE49-F238E27FC236}">
                <a16:creationId xmlns:a16="http://schemas.microsoft.com/office/drawing/2014/main" id="{E36BD0F2-CC91-96C1-3D76-2A543BBB61ED}"/>
              </a:ext>
            </a:extLst>
          </p:cNvPr>
          <p:cNvSpPr/>
          <p:nvPr/>
        </p:nvSpPr>
        <p:spPr>
          <a:xfrm>
            <a:off x="4158058" y="872805"/>
            <a:ext cx="3816626" cy="288449"/>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Fonction</a:t>
            </a:r>
          </a:p>
        </p:txBody>
      </p:sp>
      <p:sp>
        <p:nvSpPr>
          <p:cNvPr id="8" name="Rectangle : coins arrondis 7">
            <a:extLst>
              <a:ext uri="{FF2B5EF4-FFF2-40B4-BE49-F238E27FC236}">
                <a16:creationId xmlns:a16="http://schemas.microsoft.com/office/drawing/2014/main" id="{0C98AFA7-5194-DEB5-370D-EE7F71D619E4}"/>
              </a:ext>
            </a:extLst>
          </p:cNvPr>
          <p:cNvSpPr/>
          <p:nvPr/>
        </p:nvSpPr>
        <p:spPr>
          <a:xfrm>
            <a:off x="8239540" y="872805"/>
            <a:ext cx="3816626" cy="288448"/>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Question à se poser </a:t>
            </a:r>
          </a:p>
        </p:txBody>
      </p:sp>
      <p:sp>
        <p:nvSpPr>
          <p:cNvPr id="11" name="Rectangle : coins arrondis 10">
            <a:extLst>
              <a:ext uri="{FF2B5EF4-FFF2-40B4-BE49-F238E27FC236}">
                <a16:creationId xmlns:a16="http://schemas.microsoft.com/office/drawing/2014/main" id="{E1226160-F412-3410-B5B8-695DDF96467C}"/>
              </a:ext>
            </a:extLst>
          </p:cNvPr>
          <p:cNvSpPr/>
          <p:nvPr/>
        </p:nvSpPr>
        <p:spPr>
          <a:xfrm>
            <a:off x="129586" y="1214949"/>
            <a:ext cx="3816626" cy="2022163"/>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Déf° T1 </a:t>
            </a:r>
          </a:p>
          <a:p>
            <a:r>
              <a:rPr lang="fr-FR" dirty="0"/>
              <a:t>Catégoriser T1</a:t>
            </a:r>
          </a:p>
          <a:p>
            <a:r>
              <a:rPr lang="fr-FR" dirty="0"/>
              <a:t>Créer T°, discussions intra-inter-termes</a:t>
            </a:r>
          </a:p>
          <a:p>
            <a:r>
              <a:rPr lang="fr-FR" dirty="0"/>
              <a:t>Questionner (autour de la T°)</a:t>
            </a:r>
          </a:p>
          <a:p>
            <a:r>
              <a:rPr lang="fr-FR" dirty="0"/>
              <a:t>Retour au sujet et saupoudrage T2</a:t>
            </a:r>
          </a:p>
          <a:p>
            <a:r>
              <a:rPr lang="fr-FR" dirty="0"/>
              <a:t>Idem T2…</a:t>
            </a:r>
          </a:p>
        </p:txBody>
      </p:sp>
      <p:sp>
        <p:nvSpPr>
          <p:cNvPr id="12" name="Rectangle : coins arrondis 11">
            <a:extLst>
              <a:ext uri="{FF2B5EF4-FFF2-40B4-BE49-F238E27FC236}">
                <a16:creationId xmlns:a16="http://schemas.microsoft.com/office/drawing/2014/main" id="{6AB9DBD9-1D82-79C7-F260-480AF2D949B4}"/>
              </a:ext>
            </a:extLst>
          </p:cNvPr>
          <p:cNvSpPr/>
          <p:nvPr/>
        </p:nvSpPr>
        <p:spPr>
          <a:xfrm>
            <a:off x="4139838" y="1214947"/>
            <a:ext cx="3834846" cy="2021733"/>
          </a:xfrm>
          <a:prstGeom prst="round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solidFill>
                  <a:schemeClr val="tx1"/>
                </a:solidFill>
              </a:rPr>
              <a:t>Analyser le sujet en </a:t>
            </a:r>
            <a:r>
              <a:rPr lang="fr-FR" dirty="0" err="1">
                <a:solidFill>
                  <a:schemeClr val="tx1"/>
                </a:solidFill>
              </a:rPr>
              <a:t>mee</a:t>
            </a:r>
            <a:r>
              <a:rPr lang="fr-FR" dirty="0">
                <a:solidFill>
                  <a:schemeClr val="tx1"/>
                </a:solidFill>
              </a:rPr>
              <a:t> sa complexité et des </a:t>
            </a:r>
            <a:r>
              <a:rPr lang="fr-FR" b="1" dirty="0">
                <a:solidFill>
                  <a:schemeClr val="tx1"/>
                </a:solidFill>
              </a:rPr>
              <a:t>tensions</a:t>
            </a:r>
            <a:r>
              <a:rPr lang="fr-FR" dirty="0">
                <a:solidFill>
                  <a:schemeClr val="tx1"/>
                </a:solidFill>
              </a:rPr>
              <a:t> entre les termes/des changements durant les périodes, </a:t>
            </a:r>
            <a:r>
              <a:rPr lang="fr-FR" dirty="0">
                <a:solidFill>
                  <a:srgbClr val="FF0000"/>
                </a:solidFill>
              </a:rPr>
              <a:t>au regard de la C° du sujet =&gt; problématiser</a:t>
            </a:r>
          </a:p>
          <a:p>
            <a:endParaRPr lang="fr-FR" dirty="0">
              <a:solidFill>
                <a:schemeClr val="tx1"/>
              </a:solidFill>
            </a:endParaRPr>
          </a:p>
          <a:p>
            <a:r>
              <a:rPr lang="fr-FR" dirty="0">
                <a:solidFill>
                  <a:schemeClr val="tx1"/>
                </a:solidFill>
              </a:rPr>
              <a:t>Mea des </a:t>
            </a:r>
            <a:r>
              <a:rPr lang="fr-FR" b="1" dirty="0">
                <a:solidFill>
                  <a:schemeClr val="tx1"/>
                </a:solidFill>
              </a:rPr>
              <a:t>analyseurs</a:t>
            </a:r>
          </a:p>
        </p:txBody>
      </p:sp>
      <p:sp>
        <p:nvSpPr>
          <p:cNvPr id="13" name="Rectangle : coins arrondis 12">
            <a:extLst>
              <a:ext uri="{FF2B5EF4-FFF2-40B4-BE49-F238E27FC236}">
                <a16:creationId xmlns:a16="http://schemas.microsoft.com/office/drawing/2014/main" id="{7A2C1429-749E-56D7-65DE-BA3DB3973EFC}"/>
              </a:ext>
            </a:extLst>
          </p:cNvPr>
          <p:cNvSpPr/>
          <p:nvPr/>
        </p:nvSpPr>
        <p:spPr>
          <a:xfrm>
            <a:off x="8239540" y="1214948"/>
            <a:ext cx="3816625" cy="2064230"/>
          </a:xfrm>
          <a:prstGeom prst="roundRect">
            <a:avLst/>
          </a:prstGeom>
          <a:ln>
            <a:solidFill>
              <a:schemeClr val="accent2">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Est-ce que mes définitions sont </a:t>
            </a:r>
            <a:r>
              <a:rPr lang="fr-FR" b="1" dirty="0"/>
              <a:t>nécessaires</a:t>
            </a:r>
            <a:r>
              <a:rPr lang="fr-FR" dirty="0"/>
              <a:t> ?</a:t>
            </a:r>
          </a:p>
          <a:p>
            <a:r>
              <a:rPr lang="fr-FR" dirty="0"/>
              <a:t>Est-ce que je suis toujours dans le </a:t>
            </a:r>
            <a:r>
              <a:rPr lang="fr-FR" b="1" dirty="0"/>
              <a:t>sujet</a:t>
            </a:r>
            <a:r>
              <a:rPr lang="fr-FR" dirty="0"/>
              <a:t> ?</a:t>
            </a:r>
          </a:p>
          <a:p>
            <a:r>
              <a:rPr lang="fr-FR" dirty="0"/>
              <a:t>Est-ce que je fais avancer la </a:t>
            </a:r>
            <a:r>
              <a:rPr lang="fr-FR" b="1" dirty="0"/>
              <a:t>réflexion</a:t>
            </a:r>
            <a:r>
              <a:rPr lang="fr-FR" dirty="0"/>
              <a:t> ?</a:t>
            </a:r>
          </a:p>
          <a:p>
            <a:r>
              <a:rPr lang="fr-FR" dirty="0"/>
              <a:t>Est-ce que je prépare ma </a:t>
            </a:r>
            <a:r>
              <a:rPr lang="fr-FR" b="1" dirty="0"/>
              <a:t>problématique</a:t>
            </a:r>
            <a:r>
              <a:rPr lang="fr-FR" dirty="0"/>
              <a:t> ? +++</a:t>
            </a:r>
          </a:p>
        </p:txBody>
      </p:sp>
      <p:sp>
        <p:nvSpPr>
          <p:cNvPr id="14" name="ZoneTexte 13">
            <a:extLst>
              <a:ext uri="{FF2B5EF4-FFF2-40B4-BE49-F238E27FC236}">
                <a16:creationId xmlns:a16="http://schemas.microsoft.com/office/drawing/2014/main" id="{68E22279-2AE5-3D6F-2952-1EB34FCC327E}"/>
              </a:ext>
            </a:extLst>
          </p:cNvPr>
          <p:cNvSpPr txBox="1"/>
          <p:nvPr/>
        </p:nvSpPr>
        <p:spPr>
          <a:xfrm>
            <a:off x="129587" y="3382471"/>
            <a:ext cx="11926578" cy="3473291"/>
          </a:xfrm>
          <a:prstGeom prst="roundRect">
            <a:avLst/>
          </a:prstGeom>
          <a:noFill/>
          <a:ln>
            <a:solidFill>
              <a:srgbClr val="7030A0"/>
            </a:solidFill>
          </a:ln>
        </p:spPr>
        <p:txBody>
          <a:bodyPr wrap="square" rtlCol="0">
            <a:spAutoFit/>
          </a:bodyPr>
          <a:lstStyle/>
          <a:p>
            <a:r>
              <a:rPr lang="fr-FR" dirty="0"/>
              <a:t>Rapport de Jury :</a:t>
            </a:r>
          </a:p>
          <a:p>
            <a:r>
              <a:rPr lang="fr-FR" dirty="0">
                <a:solidFill>
                  <a:schemeClr val="accent1"/>
                </a:solidFill>
              </a:rPr>
              <a:t>« Les </a:t>
            </a:r>
            <a:r>
              <a:rPr lang="fr-FR" b="1" dirty="0">
                <a:solidFill>
                  <a:schemeClr val="accent1"/>
                </a:solidFill>
              </a:rPr>
              <a:t>introductions sont en effet plus courtes </a:t>
            </a:r>
            <a:r>
              <a:rPr lang="fr-FR" dirty="0">
                <a:solidFill>
                  <a:schemeClr val="accent1"/>
                </a:solidFill>
              </a:rPr>
              <a:t>malgré des annonces de plan encore trop « copieuses ». Celles-ci doivent simplement préciser les périodisations retenues, en les justifiant au regard de la problématique proposée. » (RJ 23)</a:t>
            </a:r>
          </a:p>
          <a:p>
            <a:endParaRPr lang="fr-FR" dirty="0"/>
          </a:p>
          <a:p>
            <a:r>
              <a:rPr lang="fr-FR" dirty="0"/>
              <a:t>« La phase de questionnement ne peut être constituée d’une </a:t>
            </a:r>
            <a:r>
              <a:rPr lang="fr-FR" b="1" dirty="0"/>
              <a:t>cascade de questions généralistes </a:t>
            </a:r>
            <a:r>
              <a:rPr lang="fr-FR" dirty="0"/>
              <a:t>sur l’Identité "disciplinaire, son rôle social et ses évolutions conceptuelles… »</a:t>
            </a:r>
          </a:p>
          <a:p>
            <a:endParaRPr lang="fr-FR" dirty="0"/>
          </a:p>
          <a:p>
            <a:r>
              <a:rPr lang="fr-FR" dirty="0"/>
              <a:t>« Les définitions se succèdent jusqu’à provoquer un effet de </a:t>
            </a:r>
            <a:r>
              <a:rPr lang="fr-FR" b="1" dirty="0"/>
              <a:t>listage</a:t>
            </a:r>
            <a:r>
              <a:rPr lang="fr-FR" dirty="0"/>
              <a:t> »=&gt; Faire interagir et articuler les mots clés.</a:t>
            </a:r>
          </a:p>
          <a:p>
            <a:endParaRPr lang="fr-FR" dirty="0"/>
          </a:p>
          <a:p>
            <a:r>
              <a:rPr lang="fr-FR" dirty="0"/>
              <a:t>Phase riche mais longue et rien en P3 = pénalisés</a:t>
            </a:r>
          </a:p>
          <a:p>
            <a:endParaRPr lang="fr-FR" dirty="0"/>
          </a:p>
        </p:txBody>
      </p:sp>
    </p:spTree>
    <p:extLst>
      <p:ext uri="{BB962C8B-B14F-4D97-AF65-F5344CB8AC3E}">
        <p14:creationId xmlns:p14="http://schemas.microsoft.com/office/powerpoint/2010/main" val="966819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DE7CA7-68EC-EF41-B935-1BC830FB6B8F}"/>
              </a:ext>
            </a:extLst>
          </p:cNvPr>
          <p:cNvSpPr>
            <a:spLocks noGrp="1"/>
          </p:cNvSpPr>
          <p:nvPr>
            <p:ph type="title"/>
          </p:nvPr>
        </p:nvSpPr>
        <p:spPr>
          <a:xfrm>
            <a:off x="516023" y="353360"/>
            <a:ext cx="3933148" cy="697518"/>
          </a:xfrm>
        </p:spPr>
        <p:txBody>
          <a:bodyPr>
            <a:normAutofit fontScale="90000"/>
          </a:bodyPr>
          <a:lstStyle/>
          <a:p>
            <a:br>
              <a:rPr lang="fr-FR" sz="2800" b="1" dirty="0"/>
            </a:br>
            <a:br>
              <a:rPr lang="fr-FR" sz="2800" b="1" dirty="0"/>
            </a:br>
            <a:br>
              <a:rPr lang="fr-FR" sz="2800" b="1" dirty="0"/>
            </a:br>
            <a:r>
              <a:rPr lang="fr-FR" sz="2800" b="1" dirty="0"/>
              <a:t>La définition des termes : </a:t>
            </a:r>
            <a:br>
              <a:rPr lang="fr-FR" sz="2800" b="1" dirty="0"/>
            </a:br>
            <a:br>
              <a:rPr lang="fr-FR" sz="2800" dirty="0"/>
            </a:br>
            <a:br>
              <a:rPr lang="fr-FR" sz="1800" dirty="0">
                <a:latin typeface="Rockwell" panose="02060603020205020403" pitchFamily="18" charset="0"/>
              </a:rPr>
            </a:br>
            <a:br>
              <a:rPr lang="fr-FR" sz="1800" dirty="0">
                <a:latin typeface="Rockwell" panose="02060603020205020403" pitchFamily="18" charset="0"/>
              </a:rPr>
            </a:br>
            <a:endParaRPr lang="fr-FR" sz="2800" dirty="0">
              <a:latin typeface="Rockwell" panose="02060603020205020403" pitchFamily="18" charset="0"/>
            </a:endParaRPr>
          </a:p>
        </p:txBody>
      </p:sp>
      <p:graphicFrame>
        <p:nvGraphicFramePr>
          <p:cNvPr id="5" name="Tableau 4">
            <a:extLst>
              <a:ext uri="{FF2B5EF4-FFF2-40B4-BE49-F238E27FC236}">
                <a16:creationId xmlns:a16="http://schemas.microsoft.com/office/drawing/2014/main" id="{4821552F-CFFB-44ED-9AB0-F5DA7106C84F}"/>
              </a:ext>
            </a:extLst>
          </p:cNvPr>
          <p:cNvGraphicFramePr>
            <a:graphicFrameLocks noGrp="1"/>
          </p:cNvGraphicFramePr>
          <p:nvPr>
            <p:extLst>
              <p:ext uri="{D42A27DB-BD31-4B8C-83A1-F6EECF244321}">
                <p14:modId xmlns:p14="http://schemas.microsoft.com/office/powerpoint/2010/main" val="2741976893"/>
              </p:ext>
            </p:extLst>
          </p:nvPr>
        </p:nvGraphicFramePr>
        <p:xfrm>
          <a:off x="516021" y="1622278"/>
          <a:ext cx="11159956" cy="1922769"/>
        </p:xfrm>
        <a:graphic>
          <a:graphicData uri="http://schemas.openxmlformats.org/drawingml/2006/table">
            <a:tbl>
              <a:tblPr firstRow="1" bandRow="1">
                <a:tableStyleId>{793D81CF-94F2-401A-BA57-92F5A7B2D0C5}</a:tableStyleId>
              </a:tblPr>
              <a:tblGrid>
                <a:gridCol w="5579978">
                  <a:extLst>
                    <a:ext uri="{9D8B030D-6E8A-4147-A177-3AD203B41FA5}">
                      <a16:colId xmlns:a16="http://schemas.microsoft.com/office/drawing/2014/main" val="3455554235"/>
                    </a:ext>
                  </a:extLst>
                </a:gridCol>
                <a:gridCol w="5579978">
                  <a:extLst>
                    <a:ext uri="{9D8B030D-6E8A-4147-A177-3AD203B41FA5}">
                      <a16:colId xmlns:a16="http://schemas.microsoft.com/office/drawing/2014/main" val="3134573040"/>
                    </a:ext>
                  </a:extLst>
                </a:gridCol>
              </a:tblGrid>
              <a:tr h="551169">
                <a:tc>
                  <a:txBody>
                    <a:bodyPr/>
                    <a:lstStyle/>
                    <a:p>
                      <a:pPr algn="ctr"/>
                      <a:r>
                        <a:rPr lang="fr-FR" sz="1400" kern="1200" dirty="0">
                          <a:effectLst/>
                        </a:rPr>
                        <a:t>Cadre méthodologique</a:t>
                      </a:r>
                    </a:p>
                    <a:p>
                      <a:pPr algn="ctr"/>
                      <a:r>
                        <a:rPr lang="fr-FR" sz="1400" kern="1200" dirty="0">
                          <a:effectLst/>
                        </a:rPr>
                        <a:t>« Les étapes incontournables d’une introduction »</a:t>
                      </a:r>
                      <a:r>
                        <a:rPr lang="fr-FR" sz="1400" dirty="0">
                          <a:effectLst/>
                        </a:rPr>
                        <a:t> </a:t>
                      </a:r>
                      <a:endParaRPr lang="fr-FR" sz="1400" dirty="0">
                        <a:latin typeface="+mn-lt"/>
                      </a:endParaRPr>
                    </a:p>
                  </a:txBody>
                  <a:tcPr>
                    <a:lnR w="12700" cap="flat" cmpd="sng" algn="ctr">
                      <a:solidFill>
                        <a:schemeClr val="tx1"/>
                      </a:solidFill>
                      <a:prstDash val="solid"/>
                      <a:round/>
                      <a:headEnd type="none" w="med" len="med"/>
                      <a:tailEnd type="none" w="med" len="med"/>
                    </a:lnR>
                  </a:tcPr>
                </a:tc>
                <a:tc>
                  <a:txBody>
                    <a:bodyPr/>
                    <a:lstStyle/>
                    <a:p>
                      <a:pPr algn="ctr"/>
                      <a:r>
                        <a:rPr lang="fr-FR" sz="1400" kern="1200" dirty="0">
                          <a:effectLst/>
                        </a:rPr>
                        <a:t>Objectifs </a:t>
                      </a:r>
                    </a:p>
                    <a:p>
                      <a:pPr algn="ctr"/>
                      <a:r>
                        <a:rPr lang="fr-FR" sz="1400" kern="1200" dirty="0">
                          <a:effectLst/>
                        </a:rPr>
                        <a:t>« Pourquoi passer par ces étapes ? »</a:t>
                      </a:r>
                      <a:r>
                        <a:rPr lang="fr-FR" sz="1400" dirty="0">
                          <a:effectLst/>
                        </a:rPr>
                        <a:t> </a:t>
                      </a:r>
                      <a:endParaRPr lang="fr-FR" sz="1400" dirty="0">
                        <a:latin typeface="+mn-lt"/>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88200787"/>
                  </a:ext>
                </a:extLst>
              </a:tr>
              <a:tr h="1171234">
                <a:tc>
                  <a:txBody>
                    <a:bodyPr/>
                    <a:lstStyle/>
                    <a:p>
                      <a:r>
                        <a:rPr lang="fr-FR" sz="1200" u="sng" kern="1200" dirty="0">
                          <a:effectLst/>
                        </a:rPr>
                        <a:t>Analyse du sujet – Définition</a:t>
                      </a:r>
                      <a:r>
                        <a:rPr lang="fr-FR" sz="1200" kern="1200" dirty="0">
                          <a:effectLst/>
                        </a:rPr>
                        <a:t> :</a:t>
                      </a:r>
                    </a:p>
                    <a:p>
                      <a:pPr lvl="0"/>
                      <a:r>
                        <a:rPr lang="fr-FR" sz="1200" kern="1200" dirty="0">
                          <a:effectLst/>
                        </a:rPr>
                        <a:t>- Définition du terme 1</a:t>
                      </a:r>
                    </a:p>
                    <a:p>
                      <a:pPr lvl="0"/>
                      <a:r>
                        <a:rPr lang="fr-FR" sz="1200" kern="1200" dirty="0">
                          <a:effectLst/>
                        </a:rPr>
                        <a:t>- Catégoriser le terme 1</a:t>
                      </a:r>
                    </a:p>
                    <a:p>
                      <a:pPr lvl="0"/>
                      <a:r>
                        <a:rPr lang="fr-FR" sz="1200" kern="1200" dirty="0">
                          <a:effectLst/>
                        </a:rPr>
                        <a:t>- Créer tensions, discussions intra- ou inter-termes</a:t>
                      </a:r>
                    </a:p>
                    <a:p>
                      <a:pPr marL="171450" lvl="0" indent="-171450">
                        <a:buFontTx/>
                        <a:buChar char="-"/>
                      </a:pPr>
                      <a:r>
                        <a:rPr lang="fr-FR" sz="1200" kern="1200" dirty="0">
                          <a:effectLst/>
                        </a:rPr>
                        <a:t>Questionner (autour de la tension)</a:t>
                      </a:r>
                    </a:p>
                    <a:p>
                      <a:pPr marL="171450" lvl="0" indent="-171450">
                        <a:buFontTx/>
                        <a:buChar char="-"/>
                      </a:pPr>
                      <a:r>
                        <a:rPr lang="fr-FR" sz="1200" kern="1200" dirty="0">
                          <a:effectLst/>
                        </a:rPr>
                        <a:t>Retour au sujet ou « saupoudrage » d’un terme-secondaire</a:t>
                      </a:r>
                    </a:p>
                    <a:p>
                      <a:pPr marL="171450" lvl="0" indent="-171450">
                        <a:buFontTx/>
                        <a:buChar char="-"/>
                      </a:pPr>
                      <a:r>
                        <a:rPr lang="fr-FR" sz="1200" kern="1200" dirty="0">
                          <a:effectLst/>
                        </a:rPr>
                        <a:t>Définition du terme 2,     Etc….</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r>
                        <a:rPr lang="fr-FR" sz="1200" kern="1200" dirty="0">
                          <a:effectLst/>
                        </a:rPr>
                        <a:t>- Montrer au correcteur ce que l’on </a:t>
                      </a:r>
                      <a:r>
                        <a:rPr lang="fr-FR" sz="1200" u="sng" kern="1200" dirty="0">
                          <a:effectLst/>
                        </a:rPr>
                        <a:t>entend</a:t>
                      </a:r>
                      <a:r>
                        <a:rPr lang="fr-FR" sz="1200" kern="1200" dirty="0">
                          <a:effectLst/>
                        </a:rPr>
                        <a:t> sous chaque terme du sujet</a:t>
                      </a:r>
                    </a:p>
                    <a:p>
                      <a:r>
                        <a:rPr lang="fr-FR" sz="1200" kern="1200" dirty="0">
                          <a:effectLst/>
                        </a:rPr>
                        <a:t>- Montrer au correcteur que l’on traite du sujet dans toute sa </a:t>
                      </a:r>
                      <a:r>
                        <a:rPr lang="fr-FR" sz="1200" u="sng" kern="1200" dirty="0">
                          <a:effectLst/>
                        </a:rPr>
                        <a:t>complexité</a:t>
                      </a:r>
                      <a:r>
                        <a:rPr lang="fr-FR" sz="1200" kern="1200" dirty="0">
                          <a:effectLst/>
                        </a:rPr>
                        <a:t> (aucun terme n’est oublié dans l’analyse)</a:t>
                      </a:r>
                    </a:p>
                    <a:p>
                      <a:r>
                        <a:rPr lang="fr-FR" sz="1200" kern="1200" dirty="0">
                          <a:effectLst/>
                        </a:rPr>
                        <a:t>- Montrer qu’un terme se décline </a:t>
                      </a:r>
                      <a:r>
                        <a:rPr lang="fr-FR" sz="1200" u="sng" kern="1200" dirty="0">
                          <a:effectLst/>
                        </a:rPr>
                        <a:t>en différentes catégories  + analyseurs</a:t>
                      </a:r>
                      <a:endParaRPr lang="fr-FR" sz="1200" u="sng" dirty="0">
                        <a:latin typeface="+mn-lt"/>
                      </a:endParaRPr>
                    </a:p>
                  </a:txBody>
                  <a:tcPr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952230005"/>
                  </a:ext>
                </a:extLst>
              </a:tr>
            </a:tbl>
          </a:graphicData>
        </a:graphic>
      </p:graphicFrame>
      <p:sp>
        <p:nvSpPr>
          <p:cNvPr id="3" name="ZoneTexte 2">
            <a:extLst>
              <a:ext uri="{FF2B5EF4-FFF2-40B4-BE49-F238E27FC236}">
                <a16:creationId xmlns:a16="http://schemas.microsoft.com/office/drawing/2014/main" id="{5DBF7582-8BC4-A60E-B84C-AF5C3CE63F12}"/>
              </a:ext>
            </a:extLst>
          </p:cNvPr>
          <p:cNvSpPr txBox="1"/>
          <p:nvPr/>
        </p:nvSpPr>
        <p:spPr>
          <a:xfrm>
            <a:off x="132709" y="4116447"/>
            <a:ext cx="11926580" cy="2553891"/>
          </a:xfrm>
          <a:prstGeom prst="roundRect">
            <a:avLst/>
          </a:prstGeom>
          <a:solidFill>
            <a:schemeClr val="bg1"/>
          </a:solidFill>
          <a:ln>
            <a:solidFill>
              <a:srgbClr val="7030A0"/>
            </a:solidFill>
          </a:ln>
        </p:spPr>
        <p:txBody>
          <a:bodyPr wrap="square" rtlCol="0">
            <a:spAutoFit/>
          </a:bodyPr>
          <a:lstStyle/>
          <a:p>
            <a:r>
              <a:rPr lang="fr-FR" dirty="0"/>
              <a:t>Rapport de Jury :</a:t>
            </a:r>
          </a:p>
          <a:p>
            <a:r>
              <a:rPr lang="fr-FR" dirty="0"/>
              <a:t> « La phase de questionnement ne peut être constituée d’une </a:t>
            </a:r>
            <a:r>
              <a:rPr lang="fr-FR" b="1" dirty="0"/>
              <a:t>cascade de question généralistes </a:t>
            </a:r>
            <a:r>
              <a:rPr lang="fr-FR" dirty="0"/>
              <a:t>sur l’identité disciplinaire, son rôle social et ses </a:t>
            </a:r>
            <a:r>
              <a:rPr lang="fr-FR" dirty="0" err="1"/>
              <a:t>évol</a:t>
            </a:r>
            <a:r>
              <a:rPr lang="fr-FR" dirty="0"/>
              <a:t>° conceptuelles… »</a:t>
            </a:r>
          </a:p>
          <a:p>
            <a:endParaRPr lang="fr-FR" dirty="0"/>
          </a:p>
          <a:p>
            <a:r>
              <a:rPr lang="fr-FR" dirty="0"/>
              <a:t>Phase riche mais longue et rien en P3 = pénalisés</a:t>
            </a:r>
          </a:p>
          <a:p>
            <a:endParaRPr lang="fr-FR" dirty="0"/>
          </a:p>
          <a:p>
            <a:r>
              <a:rPr lang="fr-FR" dirty="0"/>
              <a:t>« Les définitions se succèdent jusqu’à provoquer un effet de </a:t>
            </a:r>
            <a:r>
              <a:rPr lang="fr-FR" b="1" dirty="0"/>
              <a:t>listage</a:t>
            </a:r>
            <a:r>
              <a:rPr lang="fr-FR" dirty="0"/>
              <a:t> »=&gt; Faire interagir et articuler les mots clés.</a:t>
            </a:r>
          </a:p>
          <a:p>
            <a:endParaRPr lang="fr-FR" dirty="0"/>
          </a:p>
        </p:txBody>
      </p:sp>
      <p:sp>
        <p:nvSpPr>
          <p:cNvPr id="4" name="Nuage 3">
            <a:extLst>
              <a:ext uri="{FF2B5EF4-FFF2-40B4-BE49-F238E27FC236}">
                <a16:creationId xmlns:a16="http://schemas.microsoft.com/office/drawing/2014/main" id="{ACE59B85-A77B-4DDE-B60A-AC4F29CF3204}"/>
              </a:ext>
            </a:extLst>
          </p:cNvPr>
          <p:cNvSpPr/>
          <p:nvPr/>
        </p:nvSpPr>
        <p:spPr>
          <a:xfrm>
            <a:off x="9075447" y="52384"/>
            <a:ext cx="2848303" cy="1298887"/>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b="1" dirty="0"/>
              <a:t>A VOUS !</a:t>
            </a:r>
          </a:p>
          <a:p>
            <a:pPr algn="ctr"/>
            <a:r>
              <a:rPr lang="fr-FR" sz="2400" dirty="0"/>
              <a:t>3</a:t>
            </a:r>
            <a:r>
              <a:rPr lang="fr-FR" sz="1400" dirty="0"/>
              <a:t>. Vos définitions de</a:t>
            </a:r>
          </a:p>
        </p:txBody>
      </p:sp>
    </p:spTree>
    <p:extLst>
      <p:ext uri="{BB962C8B-B14F-4D97-AF65-F5344CB8AC3E}">
        <p14:creationId xmlns:p14="http://schemas.microsoft.com/office/powerpoint/2010/main" val="3195790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BA8F0D6-B6D1-E034-1664-093A95EED5BE}"/>
              </a:ext>
            </a:extLst>
          </p:cNvPr>
          <p:cNvSpPr>
            <a:spLocks noGrp="1"/>
          </p:cNvSpPr>
          <p:nvPr>
            <p:ph idx="1"/>
          </p:nvPr>
        </p:nvSpPr>
        <p:spPr>
          <a:xfrm>
            <a:off x="718930" y="1119116"/>
            <a:ext cx="10515600" cy="4988845"/>
          </a:xfrm>
        </p:spPr>
        <p:txBody>
          <a:bodyPr>
            <a:normAutofit/>
          </a:bodyPr>
          <a:lstStyle/>
          <a:p>
            <a:pPr marL="0" indent="0">
              <a:buNone/>
            </a:pPr>
            <a:endParaRPr lang="fr-FR" sz="1800" dirty="0">
              <a:solidFill>
                <a:schemeClr val="accent2"/>
              </a:solidFill>
              <a:effectLst/>
              <a:ea typeface="Calibri" panose="020F0502020204030204" pitchFamily="34" charset="0"/>
            </a:endParaRPr>
          </a:p>
          <a:p>
            <a:r>
              <a:rPr lang="fr-FR" sz="1800" dirty="0">
                <a:latin typeface="Rockwell" panose="02060603020205020403" pitchFamily="18" charset="0"/>
              </a:rPr>
              <a:t>Partez de cette définition « brute » pour l’enrichir et aboutir à une </a:t>
            </a:r>
            <a:r>
              <a:rPr lang="fr-FR" sz="1800" u="sng" dirty="0">
                <a:latin typeface="Rockwell" panose="02060603020205020403" pitchFamily="18" charset="0"/>
              </a:rPr>
              <a:t>définition de terme « catégorisée » </a:t>
            </a:r>
            <a:r>
              <a:rPr lang="fr-FR" sz="1800" dirty="0">
                <a:latin typeface="Rockwell" panose="02060603020205020403" pitchFamily="18" charset="0"/>
              </a:rPr>
              <a:t>et « contextualisée » …</a:t>
            </a:r>
          </a:p>
          <a:p>
            <a:br>
              <a:rPr lang="fr-FR" sz="1800" dirty="0">
                <a:latin typeface="Rockwell" panose="02060603020205020403" pitchFamily="18" charset="0"/>
              </a:rPr>
            </a:br>
            <a:br>
              <a:rPr lang="fr-FR" sz="1800" dirty="0">
                <a:latin typeface="Rockwell" panose="02060603020205020403" pitchFamily="18" charset="0"/>
              </a:rPr>
            </a:br>
            <a:r>
              <a:rPr lang="fr-FR" sz="1800" i="1" u="sng" dirty="0">
                <a:latin typeface="Rockwell" panose="02060603020205020403" pitchFamily="18" charset="0"/>
              </a:rPr>
              <a:t>Il faudra pour cela rédiger a minima 3 (voire 4) phrases : </a:t>
            </a:r>
          </a:p>
          <a:p>
            <a:br>
              <a:rPr lang="fr-FR" sz="1800" i="1" u="sng" dirty="0">
                <a:latin typeface="Rockwell" panose="02060603020205020403" pitchFamily="18" charset="0"/>
              </a:rPr>
            </a:br>
            <a:br>
              <a:rPr lang="fr-FR" sz="1800" i="1" u="sng" dirty="0">
                <a:latin typeface="Rockwell" panose="02060603020205020403" pitchFamily="18" charset="0"/>
              </a:rPr>
            </a:br>
            <a:r>
              <a:rPr lang="fr-FR" sz="1800" i="1" dirty="0">
                <a:latin typeface="Rockwell" panose="02060603020205020403" pitchFamily="18" charset="0"/>
              </a:rPr>
              <a:t>Etape </a:t>
            </a:r>
            <a:r>
              <a:rPr lang="fr-FR" sz="1800" b="1" i="1" dirty="0">
                <a:latin typeface="Rockwell" panose="02060603020205020403" pitchFamily="18" charset="0"/>
              </a:rPr>
              <a:t>1)  exploiter cette définition brute avec une phrase d’analyse personnelle = </a:t>
            </a:r>
            <a:r>
              <a:rPr lang="fr-FR" sz="1800" b="1" i="1" dirty="0">
                <a:solidFill>
                  <a:schemeClr val="accent4">
                    <a:lumMod val="75000"/>
                  </a:schemeClr>
                </a:solidFill>
                <a:latin typeface="Rockwell" panose="02060603020205020403" pitchFamily="18" charset="0"/>
              </a:rPr>
              <a:t>processus de légitimité de l’EP ?</a:t>
            </a:r>
            <a:endParaRPr lang="fr-FR" sz="1800" dirty="0">
              <a:solidFill>
                <a:schemeClr val="accent4">
                  <a:lumMod val="75000"/>
                </a:schemeClr>
              </a:solidFill>
            </a:endParaRPr>
          </a:p>
          <a:p>
            <a:r>
              <a:rPr lang="fr-FR" sz="1800" dirty="0"/>
              <a:t>Etape 2 -  catégoriser la définition </a:t>
            </a:r>
            <a:br>
              <a:rPr lang="fr-FR" sz="1800" dirty="0"/>
            </a:br>
            <a:r>
              <a:rPr lang="fr-FR" sz="1800" dirty="0"/>
              <a:t>Etape 3 - relier explicitement ce terme au sujet</a:t>
            </a:r>
            <a:br>
              <a:rPr lang="fr-FR" sz="1800" dirty="0"/>
            </a:br>
            <a:r>
              <a:rPr lang="fr-FR" sz="1800" dirty="0"/>
              <a:t>Etape 4 (bonus) : Questionnement à trous</a:t>
            </a:r>
            <a:br>
              <a:rPr lang="fr-FR" sz="1800" dirty="0"/>
            </a:br>
            <a:br>
              <a:rPr lang="fr-FR" sz="1800" dirty="0"/>
            </a:br>
            <a:r>
              <a:rPr lang="fr-FR" sz="1800" dirty="0"/>
              <a:t>« Dans quelle mesure, l’évolution…(adj qualificatif) des sciences (donner une 1ere tendance) … a-t-elle … ? »</a:t>
            </a:r>
          </a:p>
          <a:p>
            <a:endParaRPr lang="fr-FR" sz="1800" dirty="0">
              <a:solidFill>
                <a:schemeClr val="accent2"/>
              </a:solidFill>
              <a:effectLst/>
              <a:ea typeface="Calibri" panose="020F0502020204030204" pitchFamily="34" charset="0"/>
            </a:endParaRPr>
          </a:p>
          <a:p>
            <a:endParaRPr lang="fr-FR" sz="1800" dirty="0">
              <a:solidFill>
                <a:schemeClr val="accent6"/>
              </a:solidFill>
              <a:effectLst/>
              <a:latin typeface="Times New Roman" panose="02020603050405020304" pitchFamily="18" charset="0"/>
              <a:ea typeface="Calibri" panose="020F0502020204030204" pitchFamily="34" charset="0"/>
            </a:endParaRPr>
          </a:p>
        </p:txBody>
      </p:sp>
      <p:sp>
        <p:nvSpPr>
          <p:cNvPr id="8" name="ZoneTexte 7">
            <a:extLst>
              <a:ext uri="{FF2B5EF4-FFF2-40B4-BE49-F238E27FC236}">
                <a16:creationId xmlns:a16="http://schemas.microsoft.com/office/drawing/2014/main" id="{657517A0-0B85-09EA-ECD4-F1DF30A921CB}"/>
              </a:ext>
            </a:extLst>
          </p:cNvPr>
          <p:cNvSpPr txBox="1"/>
          <p:nvPr/>
        </p:nvSpPr>
        <p:spPr>
          <a:xfrm>
            <a:off x="446249" y="426873"/>
            <a:ext cx="10951780" cy="738664"/>
          </a:xfrm>
          <a:prstGeom prst="rect">
            <a:avLst/>
          </a:prstGeom>
          <a:noFill/>
        </p:spPr>
        <p:txBody>
          <a:bodyPr wrap="square" rtlCol="0">
            <a:spAutoFit/>
          </a:bodyPr>
          <a:lstStyle/>
          <a:p>
            <a:r>
              <a:rPr lang="fr-FR" dirty="0">
                <a:solidFill>
                  <a:srgbClr val="FF0000"/>
                </a:solidFill>
              </a:rPr>
              <a:t>En cas de panne: « boîte à outils – définitions </a:t>
            </a:r>
            <a:r>
              <a:rPr lang="fr-FR" dirty="0"/>
              <a:t>»</a:t>
            </a:r>
          </a:p>
          <a:p>
            <a:pPr algn="ctr"/>
            <a:r>
              <a:rPr lang="fr-FR" sz="2400" dirty="0">
                <a:solidFill>
                  <a:srgbClr val="FF0000"/>
                </a:solidFill>
              </a:rPr>
              <a:t> </a:t>
            </a:r>
            <a:r>
              <a:rPr lang="fr-FR" sz="2400" dirty="0">
                <a:solidFill>
                  <a:schemeClr val="accent1"/>
                </a:solidFill>
              </a:rPr>
              <a:t>« </a:t>
            </a:r>
            <a:r>
              <a:rPr lang="fr-FR" sz="2400" b="1" dirty="0">
                <a:solidFill>
                  <a:schemeClr val="accent1"/>
                </a:solidFill>
              </a:rPr>
              <a:t>L’EPS </a:t>
            </a:r>
            <a:r>
              <a:rPr lang="fr-FR" sz="2400" dirty="0">
                <a:solidFill>
                  <a:schemeClr val="accent1"/>
                </a:solidFill>
              </a:rPr>
              <a:t>» - « Influences » - « Positionnée à l’interface »</a:t>
            </a:r>
          </a:p>
        </p:txBody>
      </p:sp>
      <p:sp>
        <p:nvSpPr>
          <p:cNvPr id="9" name="Nuage 8">
            <a:extLst>
              <a:ext uri="{FF2B5EF4-FFF2-40B4-BE49-F238E27FC236}">
                <a16:creationId xmlns:a16="http://schemas.microsoft.com/office/drawing/2014/main" id="{1FF474B9-9601-3613-142D-68DABE5932A3}"/>
              </a:ext>
            </a:extLst>
          </p:cNvPr>
          <p:cNvSpPr/>
          <p:nvPr/>
        </p:nvSpPr>
        <p:spPr>
          <a:xfrm>
            <a:off x="9252835" y="123551"/>
            <a:ext cx="2848303" cy="1298887"/>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b="1" dirty="0"/>
              <a:t>A VOUS !</a:t>
            </a:r>
          </a:p>
          <a:p>
            <a:pPr algn="ctr"/>
            <a:r>
              <a:rPr lang="fr-FR" sz="2400" dirty="0"/>
              <a:t>3</a:t>
            </a:r>
            <a:r>
              <a:rPr lang="fr-FR" sz="1400" dirty="0"/>
              <a:t>. Analyse : Définir et catégoriser les termes clés</a:t>
            </a:r>
          </a:p>
        </p:txBody>
      </p:sp>
    </p:spTree>
    <p:extLst>
      <p:ext uri="{BB962C8B-B14F-4D97-AF65-F5344CB8AC3E}">
        <p14:creationId xmlns:p14="http://schemas.microsoft.com/office/powerpoint/2010/main" val="332636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4849D-0B49-5444-BF9D-6B883E671E0E}"/>
              </a:ext>
            </a:extLst>
          </p:cNvPr>
          <p:cNvSpPr>
            <a:spLocks noGrp="1"/>
          </p:cNvSpPr>
          <p:nvPr>
            <p:ph type="title"/>
          </p:nvPr>
        </p:nvSpPr>
        <p:spPr>
          <a:xfrm>
            <a:off x="1318323" y="406129"/>
            <a:ext cx="11927711" cy="1422399"/>
          </a:xfrm>
        </p:spPr>
        <p:txBody>
          <a:bodyPr>
            <a:normAutofit fontScale="90000"/>
          </a:bodyPr>
          <a:lstStyle/>
          <a:p>
            <a:pPr algn="ctr"/>
            <a:r>
              <a:rPr lang="fr-FR" dirty="0"/>
              <a:t>ETAPE 2</a:t>
            </a:r>
            <a:br>
              <a:rPr lang="fr-FR" dirty="0"/>
            </a:br>
            <a:br>
              <a:rPr lang="fr-FR" dirty="0"/>
            </a:br>
            <a:r>
              <a:rPr lang="fr-FR" dirty="0"/>
              <a:t>Analyse </a:t>
            </a:r>
            <a:r>
              <a:rPr lang="fr-FR" sz="2700" dirty="0"/>
              <a:t>(</a:t>
            </a:r>
            <a:r>
              <a:rPr lang="fr-FR" sz="2700" i="1" dirty="0"/>
              <a:t>Définition / Tensions)</a:t>
            </a:r>
          </a:p>
        </p:txBody>
      </p:sp>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nvGraphicFramePr>
        <p:xfrm>
          <a:off x="1474460" y="2158631"/>
          <a:ext cx="10046208" cy="3931920"/>
        </p:xfrm>
        <a:graphic>
          <a:graphicData uri="http://schemas.openxmlformats.org/drawingml/2006/table">
            <a:tbl>
              <a:tblPr firstRow="1" bandRow="1">
                <a:tableStyleId>{793D81CF-94F2-401A-BA57-92F5A7B2D0C5}</a:tableStyleId>
              </a:tblPr>
              <a:tblGrid>
                <a:gridCol w="3258534">
                  <a:extLst>
                    <a:ext uri="{9D8B030D-6E8A-4147-A177-3AD203B41FA5}">
                      <a16:colId xmlns:a16="http://schemas.microsoft.com/office/drawing/2014/main" val="4062151231"/>
                    </a:ext>
                  </a:extLst>
                </a:gridCol>
                <a:gridCol w="6787674">
                  <a:extLst>
                    <a:ext uri="{9D8B030D-6E8A-4147-A177-3AD203B41FA5}">
                      <a16:colId xmlns:a16="http://schemas.microsoft.com/office/drawing/2014/main" val="2386900069"/>
                    </a:ext>
                  </a:extLst>
                </a:gridCol>
              </a:tblGrid>
              <a:tr h="0">
                <a:tc>
                  <a:txBody>
                    <a:bodyPr/>
                    <a:lstStyle/>
                    <a:p>
                      <a:pPr algn="ctr"/>
                      <a:r>
                        <a:rPr lang="fr-FR" dirty="0"/>
                        <a:t>Critères d’évaluation</a:t>
                      </a:r>
                    </a:p>
                  </a:txBody>
                  <a:tcPr anchor="ctr">
                    <a:lnR w="12700" cap="flat" cmpd="sng" algn="ctr">
                      <a:solidFill>
                        <a:schemeClr val="tx1"/>
                      </a:solidFill>
                      <a:prstDash val="solid"/>
                      <a:round/>
                      <a:headEnd type="none" w="med" len="med"/>
                      <a:tailEnd type="none" w="med" len="med"/>
                    </a:lnR>
                  </a:tcPr>
                </a:tc>
                <a:tc>
                  <a:txBody>
                    <a:bodyPr/>
                    <a:lstStyle/>
                    <a:p>
                      <a:pPr algn="ctr"/>
                      <a:endParaRPr lang="fr-FR" dirty="0"/>
                    </a:p>
                    <a:p>
                      <a:pPr algn="ctr"/>
                      <a:r>
                        <a:rPr lang="fr-FR" dirty="0"/>
                        <a:t>Indicateurs</a:t>
                      </a:r>
                    </a:p>
                    <a:p>
                      <a:pPr algn="ctr"/>
                      <a:endParaRPr lang="fr-FR"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6495664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Étapes présentes</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Définition générique, pas de tensions</a:t>
                      </a:r>
                    </a:p>
                    <a:p>
                      <a:pPr algn="ctr"/>
                      <a:r>
                        <a:rPr lang="fr-FR" dirty="0"/>
                        <a:t>N2: Définition globale, tension présente en 1 ou 2 dimensions</a:t>
                      </a:r>
                    </a:p>
                    <a:p>
                      <a:pPr algn="ctr"/>
                      <a:r>
                        <a:rPr lang="fr-FR" dirty="0"/>
                        <a:t>N3: Définition globale et catégorisée des termes, tensions sur 3 dimensions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69634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Pertinence par rapport au sujet</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HS ou trop éloigné</a:t>
                      </a:r>
                    </a:p>
                    <a:p>
                      <a:pPr algn="ctr"/>
                      <a:r>
                        <a:rPr lang="fr-FR" dirty="0"/>
                        <a:t>N2: Lien implicite, termes du sujet peu présents </a:t>
                      </a:r>
                    </a:p>
                    <a:p>
                      <a:pPr algn="ctr"/>
                      <a:r>
                        <a:rPr lang="fr-FR" dirty="0"/>
                        <a:t>N3: Au cœur de la complexité du sujet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636052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Syntaxe / fluidité</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Difficulté de compréhension, relectures nécessaires</a:t>
                      </a:r>
                    </a:p>
                    <a:p>
                      <a:pPr algn="ctr"/>
                      <a:r>
                        <a:rPr lang="fr-FR" dirty="0"/>
                        <a:t>N2 : Phrases trop longues mais idée comprise par le lecteur</a:t>
                      </a:r>
                    </a:p>
                    <a:p>
                      <a:pPr algn="ctr"/>
                      <a:r>
                        <a:rPr lang="fr-FR" dirty="0"/>
                        <a:t>N3 : Les idées s’enchainent de façon fluides et logiques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11610457"/>
                  </a:ext>
                </a:extLst>
              </a:tr>
            </a:tbl>
          </a:graphicData>
        </a:graphic>
      </p:graphicFrame>
      <p:sp>
        <p:nvSpPr>
          <p:cNvPr id="5" name="Ellipse 4">
            <a:extLst>
              <a:ext uri="{FF2B5EF4-FFF2-40B4-BE49-F238E27FC236}">
                <a16:creationId xmlns:a16="http://schemas.microsoft.com/office/drawing/2014/main" id="{D3D8C53A-41FD-3049-B0DE-B22A4F2F1882}"/>
              </a:ext>
            </a:extLst>
          </p:cNvPr>
          <p:cNvSpPr/>
          <p:nvPr/>
        </p:nvSpPr>
        <p:spPr>
          <a:xfrm>
            <a:off x="121534" y="3381071"/>
            <a:ext cx="1352926" cy="85344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1200" dirty="0">
                <a:solidFill>
                  <a:schemeClr val="bg1"/>
                </a:solidFill>
              </a:rPr>
              <a:t>Méthodo</a:t>
            </a:r>
          </a:p>
        </p:txBody>
      </p:sp>
      <p:sp>
        <p:nvSpPr>
          <p:cNvPr id="6" name="Ellipse 5">
            <a:extLst>
              <a:ext uri="{FF2B5EF4-FFF2-40B4-BE49-F238E27FC236}">
                <a16:creationId xmlns:a16="http://schemas.microsoft.com/office/drawing/2014/main" id="{771E90CA-BF64-144F-9A96-DEB4E1A6E458}"/>
              </a:ext>
            </a:extLst>
          </p:cNvPr>
          <p:cNvSpPr/>
          <p:nvPr/>
        </p:nvSpPr>
        <p:spPr>
          <a:xfrm>
            <a:off x="121534" y="4486111"/>
            <a:ext cx="1352926" cy="853440"/>
          </a:xfrm>
          <a:prstGeom prst="ellipse">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solidFill>
                  <a:schemeClr val="bg1"/>
                </a:solidFill>
              </a:rPr>
              <a:t>Fond</a:t>
            </a:r>
          </a:p>
        </p:txBody>
      </p:sp>
      <p:sp>
        <p:nvSpPr>
          <p:cNvPr id="7" name="Ellipse 6">
            <a:extLst>
              <a:ext uri="{FF2B5EF4-FFF2-40B4-BE49-F238E27FC236}">
                <a16:creationId xmlns:a16="http://schemas.microsoft.com/office/drawing/2014/main" id="{06961C31-4AF5-814C-B91E-3D92C3F3D1C6}"/>
              </a:ext>
            </a:extLst>
          </p:cNvPr>
          <p:cNvSpPr/>
          <p:nvPr/>
        </p:nvSpPr>
        <p:spPr>
          <a:xfrm>
            <a:off x="121534" y="5511431"/>
            <a:ext cx="1352926" cy="853440"/>
          </a:xfrm>
          <a:prstGeom prst="ellipse">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200" dirty="0">
                <a:solidFill>
                  <a:schemeClr val="bg1"/>
                </a:solidFill>
              </a:rPr>
              <a:t>Forme</a:t>
            </a:r>
          </a:p>
        </p:txBody>
      </p:sp>
      <p:sp>
        <p:nvSpPr>
          <p:cNvPr id="12" name="Nuage 11">
            <a:extLst>
              <a:ext uri="{FF2B5EF4-FFF2-40B4-BE49-F238E27FC236}">
                <a16:creationId xmlns:a16="http://schemas.microsoft.com/office/drawing/2014/main" id="{1BC91A86-4999-AC4C-B907-7B4724701E7B}"/>
              </a:ext>
            </a:extLst>
          </p:cNvPr>
          <p:cNvSpPr/>
          <p:nvPr/>
        </p:nvSpPr>
        <p:spPr>
          <a:xfrm>
            <a:off x="358346" y="327627"/>
            <a:ext cx="3571103" cy="1579404"/>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A VOUS !</a:t>
            </a:r>
          </a:p>
          <a:p>
            <a:pPr algn="ctr"/>
            <a:r>
              <a:rPr lang="fr-FR" sz="1600" dirty="0"/>
              <a:t>Objectif: juger/évaluer une phase de définition</a:t>
            </a:r>
          </a:p>
        </p:txBody>
      </p:sp>
    </p:spTree>
    <p:extLst>
      <p:ext uri="{BB962C8B-B14F-4D97-AF65-F5344CB8AC3E}">
        <p14:creationId xmlns:p14="http://schemas.microsoft.com/office/powerpoint/2010/main" val="4191735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6" name="ZoneTexte 5">
            <a:extLst>
              <a:ext uri="{FF2B5EF4-FFF2-40B4-BE49-F238E27FC236}">
                <a16:creationId xmlns:a16="http://schemas.microsoft.com/office/drawing/2014/main" id="{3380E237-2F39-91DD-C40F-844513A6A08B}"/>
              </a:ext>
            </a:extLst>
          </p:cNvPr>
          <p:cNvSpPr txBox="1"/>
          <p:nvPr/>
        </p:nvSpPr>
        <p:spPr>
          <a:xfrm>
            <a:off x="717687" y="1565778"/>
            <a:ext cx="10756625" cy="2932213"/>
          </a:xfrm>
          <a:prstGeom prst="rect">
            <a:avLst/>
          </a:prstGeom>
          <a:noFill/>
        </p:spPr>
        <p:txBody>
          <a:bodyPr wrap="square">
            <a:spAutoFit/>
          </a:bodyPr>
          <a:lstStyle/>
          <a:p>
            <a:pPr marL="63500" marR="71755" algn="just">
              <a:lnSpc>
                <a:spcPct val="115000"/>
              </a:lnSpc>
              <a:spcAft>
                <a:spcPts val="0"/>
              </a:spcAft>
            </a:pPr>
            <a:r>
              <a:rPr lang="fr-FR" sz="1800" dirty="0">
                <a:effectLst/>
                <a:latin typeface="Arial" panose="020B0604020202020204" pitchFamily="34" charset="0"/>
                <a:ea typeface="Arial" panose="020B0604020202020204" pitchFamily="34" charset="0"/>
              </a:rPr>
              <a:t>L’EPS, à l’interface des influences, se retrouve tiraillée entre les</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différents</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contextes</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afin</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 renforcer sa place à l’école et de se légitimer aux yeux de la société. L’EPS tente de se positionner au cœur des influences, afin de répondre à tous les contextes. Néanmoins, certaines influences sur l’EPS apparaissent comme </a:t>
            </a:r>
            <a:r>
              <a:rPr lang="fr-FR" sz="1800" b="1" dirty="0">
                <a:effectLst/>
                <a:latin typeface="Arial" panose="020B0604020202020204" pitchFamily="34" charset="0"/>
                <a:ea typeface="Arial" panose="020B0604020202020204" pitchFamily="34" charset="0"/>
              </a:rPr>
              <a:t>dominantes</a:t>
            </a:r>
            <a:r>
              <a:rPr lang="fr-FR" sz="1800" dirty="0">
                <a:effectLst/>
                <a:latin typeface="Arial" panose="020B0604020202020204" pitchFamily="34" charset="0"/>
                <a:ea typeface="Arial" panose="020B0604020202020204" pitchFamily="34" charset="0"/>
              </a:rPr>
              <a:t> tandis que d’autres restent </a:t>
            </a:r>
            <a:r>
              <a:rPr lang="fr-FR" sz="1800" b="1" dirty="0">
                <a:effectLst/>
                <a:latin typeface="Arial" panose="020B0604020202020204" pitchFamily="34" charset="0"/>
                <a:ea typeface="Arial" panose="020B0604020202020204" pitchFamily="34" charset="0"/>
              </a:rPr>
              <a:t>minoritaires</a:t>
            </a:r>
            <a:r>
              <a:rPr lang="fr-FR" sz="11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Alors,</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l’EPS</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s’est-elle</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réellement</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positionnée</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à</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l’interface</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des</a:t>
            </a:r>
            <a:r>
              <a:rPr lang="fr-FR" sz="1800" spc="4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diverse</a:t>
            </a:r>
            <a:br>
              <a:rPr lang="fr-FR" sz="1800" dirty="0">
                <a:effectLst/>
                <a:latin typeface="Arial" panose="020B0604020202020204" pitchFamily="34" charset="0"/>
                <a:ea typeface="Arial" panose="020B0604020202020204" pitchFamily="34" charset="0"/>
              </a:rPr>
            </a:br>
            <a:r>
              <a:rPr lang="fr-FR" sz="1800" dirty="0">
                <a:effectLst/>
                <a:latin typeface="Arial" panose="020B0604020202020204" pitchFamily="34" charset="0"/>
                <a:ea typeface="Arial" panose="020B0604020202020204" pitchFamily="34" charset="0"/>
              </a:rPr>
              <a:t>influences ou au</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contraire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a-t-elle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été</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davantage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influencée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par</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un</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contexte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spécifique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Par conséquent, il convient</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questionner</a:t>
            </a:r>
            <a:r>
              <a:rPr lang="fr-FR" sz="1800" spc="-20" dirty="0">
                <a:effectLst/>
                <a:latin typeface="Arial" panose="020B0604020202020204" pitchFamily="34" charset="0"/>
                <a:ea typeface="Arial" panose="020B0604020202020204" pitchFamily="34" charset="0"/>
              </a:rPr>
              <a:t> </a:t>
            </a:r>
            <a:r>
              <a:rPr lang="fr-FR" sz="1800" b="1" dirty="0">
                <a:effectLst/>
                <a:latin typeface="Arial" panose="020B0604020202020204" pitchFamily="34" charset="0"/>
                <a:ea typeface="Arial" panose="020B0604020202020204" pitchFamily="34" charset="0"/>
              </a:rPr>
              <a:t>le</a:t>
            </a:r>
            <a:r>
              <a:rPr lang="fr-FR" sz="1800" b="1" spc="-20" dirty="0">
                <a:effectLst/>
                <a:latin typeface="Arial" panose="020B0604020202020204" pitchFamily="34" charset="0"/>
                <a:ea typeface="Arial" panose="020B0604020202020204" pitchFamily="34" charset="0"/>
              </a:rPr>
              <a:t> </a:t>
            </a:r>
            <a:r>
              <a:rPr lang="fr-FR" sz="1800" b="1" dirty="0">
                <a:effectLst/>
                <a:latin typeface="Arial" panose="020B0604020202020204" pitchFamily="34" charset="0"/>
                <a:ea typeface="Arial" panose="020B0604020202020204" pitchFamily="34" charset="0"/>
              </a:rPr>
              <a:t>poids</a:t>
            </a:r>
            <a:r>
              <a:rPr lang="fr-FR" sz="1800" b="1" spc="-20" dirty="0">
                <a:effectLst/>
                <a:latin typeface="Arial" panose="020B0604020202020204" pitchFamily="34" charset="0"/>
                <a:ea typeface="Arial" panose="020B0604020202020204" pitchFamily="34" charset="0"/>
              </a:rPr>
              <a:t> </a:t>
            </a:r>
            <a:r>
              <a:rPr lang="fr-FR" sz="1800" b="1" dirty="0">
                <a:effectLst/>
                <a:latin typeface="Arial" panose="020B0604020202020204" pitchFamily="34" charset="0"/>
                <a:ea typeface="Arial" panose="020B0604020202020204" pitchFamily="34" charset="0"/>
              </a:rPr>
              <a:t>ou</a:t>
            </a:r>
            <a:r>
              <a:rPr lang="fr-FR" sz="1800" b="1" spc="-20" dirty="0">
                <a:effectLst/>
                <a:latin typeface="Arial" panose="020B0604020202020204" pitchFamily="34" charset="0"/>
                <a:ea typeface="Arial" panose="020B0604020202020204" pitchFamily="34" charset="0"/>
              </a:rPr>
              <a:t> </a:t>
            </a:r>
            <a:r>
              <a:rPr lang="fr-FR" sz="1800" b="1" dirty="0">
                <a:effectLst/>
                <a:latin typeface="Arial" panose="020B0604020202020204" pitchFamily="34" charset="0"/>
                <a:ea typeface="Arial" panose="020B0604020202020204" pitchFamily="34" charset="0"/>
              </a:rPr>
              <a:t>le</a:t>
            </a:r>
            <a:r>
              <a:rPr lang="fr-FR" sz="1800" b="1" spc="-20" dirty="0">
                <a:effectLst/>
                <a:latin typeface="Arial" panose="020B0604020202020204" pitchFamily="34" charset="0"/>
                <a:ea typeface="Arial" panose="020B0604020202020204" pitchFamily="34" charset="0"/>
              </a:rPr>
              <a:t> </a:t>
            </a:r>
            <a:r>
              <a:rPr lang="fr-FR" sz="1800" b="1" dirty="0">
                <a:effectLst/>
                <a:latin typeface="Arial" panose="020B0604020202020204" pitchFamily="34" charset="0"/>
                <a:ea typeface="Arial" panose="020B0604020202020204" pitchFamily="34" charset="0"/>
              </a:rPr>
              <a:t>degré</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des</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influences,</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afin</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d’observer</a:t>
            </a:r>
            <a:r>
              <a:rPr lang="fr-FR" sz="1800" spc="-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si l’EPS s’est toujours positionnée à la jonction de ces influences ou si cette dernière a privilégié l’une plus que les autres.</a:t>
            </a:r>
          </a:p>
        </p:txBody>
      </p:sp>
    </p:spTree>
    <p:extLst>
      <p:ext uri="{BB962C8B-B14F-4D97-AF65-F5344CB8AC3E}">
        <p14:creationId xmlns:p14="http://schemas.microsoft.com/office/powerpoint/2010/main" val="1454448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5" name="ZoneTexte 4">
            <a:extLst>
              <a:ext uri="{FF2B5EF4-FFF2-40B4-BE49-F238E27FC236}">
                <a16:creationId xmlns:a16="http://schemas.microsoft.com/office/drawing/2014/main" id="{4F8A557B-1648-560A-83BD-BDCC2AD0E4FE}"/>
              </a:ext>
            </a:extLst>
          </p:cNvPr>
          <p:cNvSpPr txBox="1"/>
          <p:nvPr/>
        </p:nvSpPr>
        <p:spPr>
          <a:xfrm>
            <a:off x="272907" y="1148230"/>
            <a:ext cx="11646186" cy="5399940"/>
          </a:xfrm>
          <a:prstGeom prst="rect">
            <a:avLst/>
          </a:prstGeom>
          <a:noFill/>
        </p:spPr>
        <p:txBody>
          <a:bodyPr wrap="square">
            <a:spAutoFit/>
          </a:bodyPr>
          <a:lstStyle/>
          <a:p>
            <a:pPr marL="63500" marR="76200" indent="457200" algn="just">
              <a:lnSpc>
                <a:spcPct val="115000"/>
              </a:lnSpc>
              <a:spcAft>
                <a:spcPts val="0"/>
              </a:spcAft>
            </a:pPr>
            <a:r>
              <a:rPr lang="fr-FR" sz="1600" dirty="0">
                <a:effectLst/>
                <a:latin typeface="Arial" panose="020B0604020202020204" pitchFamily="34" charset="0"/>
                <a:ea typeface="Arial" panose="020B0604020202020204" pitchFamily="34" charset="0"/>
              </a:rPr>
              <a:t>A posteriori, si l’EPS se positionne entre les diverses influences, c’est tout d’abord par l’intermédiaire des politiques éducatives régissant l’école et in fine l’EPS. En effet, les législateurs conditionnent les textes officiels auxquels l’EPS se doit de répondre.</a:t>
            </a:r>
          </a:p>
          <a:p>
            <a:pPr>
              <a:spcBef>
                <a:spcPts val="50"/>
              </a:spcBef>
            </a:pPr>
            <a:r>
              <a:rPr lang="fr-FR" sz="1600" dirty="0">
                <a:effectLst/>
                <a:latin typeface="Arial" panose="020B0604020202020204" pitchFamily="34" charset="0"/>
                <a:ea typeface="Arial" panose="020B0604020202020204" pitchFamily="34" charset="0"/>
              </a:rPr>
              <a:t> </a:t>
            </a:r>
          </a:p>
          <a:p>
            <a:pPr marL="63500" marR="71120" indent="457200" algn="just">
              <a:lnSpc>
                <a:spcPct val="115000"/>
              </a:lnSpc>
              <a:spcAft>
                <a:spcPts val="0"/>
              </a:spcAft>
            </a:pPr>
            <a:r>
              <a:rPr lang="fr-FR" sz="1600" dirty="0">
                <a:effectLst/>
                <a:latin typeface="Arial" panose="020B0604020202020204" pitchFamily="34" charset="0"/>
                <a:ea typeface="Arial" panose="020B0604020202020204" pitchFamily="34" charset="0"/>
              </a:rPr>
              <a:t>Toutefois, “L'Éducation physique est une institution complexe qui ne saurait se réduire à des textes officiels et des programmes. Elle est constituée de concepteurs (publications), d’acteurs qu’ils soient formateurs ou de terrain, de courants s’opposant, s’affrontant ou se critiquant, d’institutions spécifiques (de formations par exemple) ou plus générales, de pratiques physiques (techniques du corps) et pédagogiques (rapports à l’élève), de finalités, de modalités d’évaluation". (GLEYSE, L’Éducation physique au XXe siècle, Approches historique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et</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culturelle,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1999).</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Dans</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cette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perspective,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il</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est</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nécessaire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de nuancer le positionnement de la discipline à l’interface des influences multiples dans la mesure où le triptyque législateur - concepteur - praticien n’est pas</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toujours</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en</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accord.</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Dès lors, cela se répercute sur le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positionnement</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permanent</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l’EPS</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entre</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les</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influences</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qui</a:t>
            </a:r>
            <a:r>
              <a:rPr lang="fr-FR" sz="1600" spc="-15"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ne sont donc pas prises en compte à la</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même</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échelle.</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Alors</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il</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convient</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de</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discuter</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le</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degré</a:t>
            </a:r>
            <a:r>
              <a:rPr lang="fr-FR" sz="1600" spc="-1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de positionnement des différents acteurs de l’EPS, d’autant plus que c’est par les pratiques réelles que ce positionnement à l’interface est rendu effectif.</a:t>
            </a:r>
          </a:p>
          <a:p>
            <a:pPr>
              <a:spcBef>
                <a:spcPts val="50"/>
              </a:spcBef>
            </a:pPr>
            <a:r>
              <a:rPr lang="fr-FR" sz="1600" dirty="0">
                <a:effectLst/>
                <a:latin typeface="Arial" panose="020B0604020202020204" pitchFamily="34" charset="0"/>
                <a:ea typeface="Arial" panose="020B0604020202020204" pitchFamily="34" charset="0"/>
              </a:rPr>
              <a:t> </a:t>
            </a:r>
          </a:p>
          <a:p>
            <a:pPr marL="63500" marR="72390" algn="just">
              <a:lnSpc>
                <a:spcPct val="115000"/>
              </a:lnSpc>
              <a:spcAft>
                <a:spcPts val="0"/>
              </a:spcAft>
            </a:pPr>
            <a:r>
              <a:rPr lang="fr-FR" sz="1600" dirty="0">
                <a:effectLst/>
                <a:latin typeface="Arial" panose="020B0604020202020204" pitchFamily="34" charset="0"/>
                <a:ea typeface="Arial" panose="020B0604020202020204" pitchFamily="34" charset="0"/>
              </a:rPr>
              <a:t>Par ailleurs, il est nécessaire de questionner les moyens mis en œuvre par les différents acteurs afin de situer l’EPS entre les diverses influences. Il paraît alors intéressant de s’appuyer sur les textes</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officiels,</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les</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pratiques</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réelles</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ou</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encore</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les</a:t>
            </a:r>
            <a:r>
              <a:rPr lang="fr-FR" sz="1600" spc="-20" dirty="0">
                <a:effectLst/>
                <a:latin typeface="Arial" panose="020B0604020202020204" pitchFamily="34" charset="0"/>
                <a:ea typeface="Arial" panose="020B0604020202020204" pitchFamily="34" charset="0"/>
              </a:rPr>
              <a:t> </a:t>
            </a:r>
            <a:r>
              <a:rPr lang="fr-FR" sz="1600" dirty="0">
                <a:effectLst/>
                <a:latin typeface="Arial" panose="020B0604020202020204" pitchFamily="34" charset="0"/>
                <a:ea typeface="Arial" panose="020B0604020202020204" pitchFamily="34" charset="0"/>
              </a:rPr>
              <a:t>conceptions/innovations de 1936 jusqu’à nos jours dans la mesure où ces analyseurs témoignent des opinions et courants divergents concernant les influences.</a:t>
            </a:r>
          </a:p>
        </p:txBody>
      </p:sp>
    </p:spTree>
    <p:extLst>
      <p:ext uri="{BB962C8B-B14F-4D97-AF65-F5344CB8AC3E}">
        <p14:creationId xmlns:p14="http://schemas.microsoft.com/office/powerpoint/2010/main" val="2480271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6" name="ZoneTexte 5">
            <a:extLst>
              <a:ext uri="{FF2B5EF4-FFF2-40B4-BE49-F238E27FC236}">
                <a16:creationId xmlns:a16="http://schemas.microsoft.com/office/drawing/2014/main" id="{0E7EF4D0-5266-8B56-0D88-E307BA9BF1AD}"/>
              </a:ext>
            </a:extLst>
          </p:cNvPr>
          <p:cNvSpPr txBox="1"/>
          <p:nvPr/>
        </p:nvSpPr>
        <p:spPr>
          <a:xfrm>
            <a:off x="596348" y="1542371"/>
            <a:ext cx="9491869" cy="4247317"/>
          </a:xfrm>
          <a:prstGeom prst="rect">
            <a:avLst/>
          </a:prstGeom>
          <a:noFill/>
        </p:spPr>
        <p:txBody>
          <a:bodyPr wrap="square">
            <a:spAutoFit/>
          </a:bodyPr>
          <a:lstStyle/>
          <a:p>
            <a:pPr algn="l"/>
            <a:r>
              <a:rPr lang="fr-FR" sz="1800" b="0" i="0" u="none" strike="noStrike" baseline="0" dirty="0">
                <a:latin typeface="TimesNewRomanPSMT"/>
              </a:rPr>
              <a:t>L'interface de différentes influences se définie comme un carrefour de conception,</a:t>
            </a:r>
          </a:p>
          <a:p>
            <a:pPr algn="l"/>
            <a:r>
              <a:rPr lang="fr-FR" sz="1800" b="0" i="0" u="none" strike="noStrike" baseline="0" dirty="0">
                <a:latin typeface="TimesNewRomanPSMT"/>
              </a:rPr>
              <a:t>constituant un </a:t>
            </a:r>
            <a:r>
              <a:rPr lang="fr-FR" sz="1800" b="0" i="0" u="none" strike="noStrike" baseline="0" dirty="0" err="1">
                <a:latin typeface="TimesNewRomanPSMT"/>
              </a:rPr>
              <a:t>kaleidoscope</a:t>
            </a:r>
            <a:r>
              <a:rPr lang="fr-FR" sz="1800" b="0" i="0" u="none" strike="noStrike" baseline="0" dirty="0">
                <a:latin typeface="TimesNewRomanPSMT"/>
              </a:rPr>
              <a:t> de manière de voir et de concevoir l'EPS (</a:t>
            </a:r>
            <a:r>
              <a:rPr lang="fr-FR" sz="1800" b="0" i="0" u="none" strike="noStrike" baseline="0" dirty="0" err="1">
                <a:latin typeface="TimesNewRomanPSMT"/>
              </a:rPr>
              <a:t>Cecille</a:t>
            </a:r>
            <a:r>
              <a:rPr lang="fr-FR" sz="1800" b="0" i="0" u="none" strike="noStrike" baseline="0" dirty="0">
                <a:latin typeface="TimesNewRomanPSMT"/>
              </a:rPr>
              <a:t> </a:t>
            </a:r>
            <a:r>
              <a:rPr lang="fr-FR" sz="1800" b="0" i="0" u="none" strike="noStrike" baseline="0" dirty="0" err="1">
                <a:latin typeface="TimesNewRomanPSMT"/>
              </a:rPr>
              <a:t>Collinet</a:t>
            </a:r>
            <a:r>
              <a:rPr lang="fr-FR" sz="1800" b="0" i="0" u="none" strike="noStrike" baseline="0" dirty="0">
                <a:latin typeface="TimesNewRomanPSMT"/>
              </a:rPr>
              <a:t>, les grands</a:t>
            </a:r>
          </a:p>
          <a:p>
            <a:pPr algn="l"/>
            <a:r>
              <a:rPr lang="fr-FR" sz="1800" b="0" i="0" u="none" strike="noStrike" baseline="0" dirty="0">
                <a:latin typeface="TimesNewRomanPSMT"/>
              </a:rPr>
              <a:t>courants de </a:t>
            </a:r>
            <a:r>
              <a:rPr lang="fr-FR" sz="1800" b="0" i="0" u="none" strike="noStrike" baseline="0" dirty="0" err="1">
                <a:latin typeface="TimesNewRomanPSMT"/>
              </a:rPr>
              <a:t>l'eps</a:t>
            </a:r>
            <a:r>
              <a:rPr lang="fr-FR" sz="1800" b="0" i="0" u="none" strike="noStrike" baseline="0" dirty="0">
                <a:latin typeface="TimesNewRomanPSMT"/>
              </a:rPr>
              <a:t> en France, 2000).</a:t>
            </a:r>
          </a:p>
          <a:p>
            <a:pPr algn="l"/>
            <a:r>
              <a:rPr lang="fr-FR" sz="1800" b="0" i="0" u="none" strike="noStrike" baseline="0" dirty="0">
                <a:latin typeface="TimesNewRomanPSMT"/>
              </a:rPr>
              <a:t>Depuis 1936, nous pouvons identifier trois influences principales des pratiques physiques scolaires :</a:t>
            </a:r>
          </a:p>
          <a:p>
            <a:pPr algn="l"/>
            <a:r>
              <a:rPr lang="fr-FR" sz="1800" b="0" i="0" u="none" strike="noStrike" baseline="0" dirty="0">
                <a:latin typeface="TimesNewRomanPSMT"/>
              </a:rPr>
              <a:t>≪ Naturaliste, Culturaliste et enfin, Citoyenne ≫ (</a:t>
            </a:r>
            <a:r>
              <a:rPr lang="fr-FR" sz="1800" b="0" i="0" u="none" strike="noStrike" baseline="0" dirty="0" err="1">
                <a:latin typeface="TimesNewRomanPSMT"/>
              </a:rPr>
              <a:t>Deligniere</a:t>
            </a:r>
            <a:r>
              <a:rPr lang="fr-FR" sz="1800" b="0" i="0" u="none" strike="noStrike" baseline="0" dirty="0">
                <a:latin typeface="TimesNewRomanPSMT"/>
              </a:rPr>
              <a:t> et Garsault, Libres propos sur l'EP,</a:t>
            </a:r>
          </a:p>
          <a:p>
            <a:pPr algn="l"/>
            <a:r>
              <a:rPr lang="fr-FR" sz="1800" b="0" i="0" u="none" strike="noStrike" baseline="0" dirty="0">
                <a:latin typeface="TimesNewRomanPSMT"/>
              </a:rPr>
              <a:t>2004). D'</a:t>
            </a:r>
            <a:r>
              <a:rPr lang="fr-FR" sz="1800" b="0" i="0" u="none" strike="noStrike" baseline="0" dirty="0" err="1">
                <a:latin typeface="TimesNewRomanPSMT"/>
              </a:rPr>
              <a:t>apres</a:t>
            </a:r>
            <a:r>
              <a:rPr lang="fr-FR" sz="1800" b="0" i="0" u="none" strike="noStrike" baseline="0" dirty="0">
                <a:latin typeface="TimesNewRomanPSMT"/>
              </a:rPr>
              <a:t> </a:t>
            </a:r>
            <a:r>
              <a:rPr lang="fr-FR" sz="1800" b="0" i="0" u="none" strike="noStrike" baseline="0" dirty="0" err="1">
                <a:latin typeface="TimesNewRomanPSMT"/>
              </a:rPr>
              <a:t>Deligniere</a:t>
            </a:r>
            <a:r>
              <a:rPr lang="fr-FR" sz="1800" b="0" i="0" u="none" strike="noStrike" baseline="0" dirty="0">
                <a:latin typeface="TimesNewRomanPSMT"/>
              </a:rPr>
              <a:t> et Garsault, l'apparition de nouvelles influences suit l'</a:t>
            </a:r>
            <a:r>
              <a:rPr lang="fr-FR" sz="1800" b="0" i="0" u="none" strike="noStrike" baseline="0" dirty="0" err="1">
                <a:latin typeface="TimesNewRomanPSMT"/>
              </a:rPr>
              <a:t>evolution</a:t>
            </a:r>
            <a:r>
              <a:rPr lang="fr-FR" sz="1800" b="0" i="0" u="none" strike="noStrike" baseline="0" dirty="0">
                <a:latin typeface="TimesNewRomanPSMT"/>
              </a:rPr>
              <a:t> de la</a:t>
            </a:r>
          </a:p>
          <a:p>
            <a:pPr algn="l"/>
            <a:r>
              <a:rPr lang="fr-FR" sz="1800" b="0" i="0" u="none" strike="noStrike" baseline="0" dirty="0">
                <a:latin typeface="TimesNewRomanPSMT"/>
              </a:rPr>
              <a:t>société. En effet l'EPS pour ne pas perdre en légitimité, doit se conformer aux attentes de la </a:t>
            </a:r>
            <a:r>
              <a:rPr lang="fr-FR" sz="1800" b="0" i="0" u="none" strike="noStrike" baseline="0" dirty="0" err="1">
                <a:latin typeface="TimesNewRomanPSMT"/>
              </a:rPr>
              <a:t>societe</a:t>
            </a:r>
            <a:endParaRPr lang="fr-FR" sz="1800" b="0" i="0" u="none" strike="noStrike" baseline="0" dirty="0">
              <a:latin typeface="TimesNewRomanPSMT"/>
            </a:endParaRPr>
          </a:p>
          <a:p>
            <a:pPr algn="l"/>
            <a:r>
              <a:rPr lang="fr-FR" sz="1800" b="0" i="0" u="none" strike="noStrike" baseline="0" dirty="0">
                <a:latin typeface="TimesNewRomanPSMT"/>
              </a:rPr>
              <a:t>(</a:t>
            </a:r>
            <a:r>
              <a:rPr lang="fr-FR" sz="1800" b="0" i="0" u="none" strike="noStrike" baseline="0" dirty="0" err="1">
                <a:latin typeface="TimesNewRomanPSMT"/>
              </a:rPr>
              <a:t>Deligniere</a:t>
            </a:r>
            <a:r>
              <a:rPr lang="fr-FR" sz="1800" b="0" i="0" u="none" strike="noStrike" baseline="0" dirty="0">
                <a:latin typeface="TimesNewRomanPSMT"/>
              </a:rPr>
              <a:t> et Garsault, Libres propos sur l'EP, 2004). Ainsi, ≪ L'EP est condamnée a épouser l'air</a:t>
            </a:r>
          </a:p>
          <a:p>
            <a:pPr algn="l"/>
            <a:r>
              <a:rPr lang="fr-FR" sz="1800" b="0" i="0" u="none" strike="noStrike" baseline="0" dirty="0">
                <a:latin typeface="TimesNewRomanPSMT"/>
              </a:rPr>
              <a:t>du temps ≫ (</a:t>
            </a:r>
            <a:r>
              <a:rPr lang="fr-FR" sz="1800" b="0" i="0" u="none" strike="noStrike" baseline="0" dirty="0" err="1">
                <a:latin typeface="TimesNewRomanPSMT"/>
              </a:rPr>
              <a:t>Deligniere</a:t>
            </a:r>
            <a:r>
              <a:rPr lang="fr-FR" sz="1800" b="0" i="0" u="none" strike="noStrike" baseline="0" dirty="0">
                <a:latin typeface="TimesNewRomanPSMT"/>
              </a:rPr>
              <a:t> et Garsault, Apprentissage et </a:t>
            </a:r>
            <a:r>
              <a:rPr lang="fr-FR" sz="1800" b="0" i="0" u="none" strike="noStrike" baseline="0" dirty="0" err="1">
                <a:latin typeface="TimesNewRomanPSMT"/>
              </a:rPr>
              <a:t>utilite</a:t>
            </a:r>
            <a:r>
              <a:rPr lang="fr-FR" sz="1800" b="0" i="0" u="none" strike="noStrike" baseline="0" dirty="0">
                <a:latin typeface="TimesNewRomanPSMT"/>
              </a:rPr>
              <a:t> sociale, 1996).</a:t>
            </a:r>
          </a:p>
          <a:p>
            <a:pPr algn="l"/>
            <a:r>
              <a:rPr lang="fr-FR" sz="1800" b="0" i="0" u="none" strike="noStrike" baseline="0" dirty="0">
                <a:latin typeface="TimesNewRomanPSMT"/>
              </a:rPr>
              <a:t>Le mot ≪ interface ≫ nous renseigne sur des influences qui se seraient entremêlées au cours d'une</a:t>
            </a:r>
          </a:p>
          <a:p>
            <a:pPr algn="l"/>
            <a:r>
              <a:rPr lang="fr-FR" sz="1800" b="0" i="0" u="none" strike="noStrike" baseline="0" dirty="0">
                <a:latin typeface="TimesNewRomanPSMT"/>
              </a:rPr>
              <a:t>même période, notamment par le biais des textes officiels. En effet, ≪ </a:t>
            </a:r>
            <a:r>
              <a:rPr lang="fr-FR" sz="1800" b="0" i="0" u="none" strike="noStrike" baseline="0" dirty="0" err="1">
                <a:latin typeface="TimesNewRomanPSMT"/>
              </a:rPr>
              <a:t>Meme</a:t>
            </a:r>
            <a:r>
              <a:rPr lang="fr-FR" sz="1800" b="0" i="0" u="none" strike="noStrike" baseline="0" dirty="0">
                <a:latin typeface="TimesNewRomanPSMT"/>
              </a:rPr>
              <a:t> si les IO sont porteuses</a:t>
            </a:r>
          </a:p>
          <a:p>
            <a:pPr algn="l"/>
            <a:r>
              <a:rPr lang="fr-FR" sz="1800" b="0" i="0" u="none" strike="noStrike" baseline="0" dirty="0">
                <a:latin typeface="TimesNewRomanPSMT"/>
              </a:rPr>
              <a:t>d'un message, elles sont en réalité le consensus des différentes tendances ≫ (Herr, Les textes</a:t>
            </a:r>
          </a:p>
          <a:p>
            <a:pPr algn="l"/>
            <a:r>
              <a:rPr lang="fr-FR" sz="1800" b="0" i="0" u="none" strike="noStrike" baseline="0" dirty="0">
                <a:latin typeface="TimesNewRomanPSMT"/>
              </a:rPr>
              <a:t>officiels et l'Histoire, 1989). Ces influences sont-elles toujours promulguées par les textes officiels</a:t>
            </a:r>
          </a:p>
          <a:p>
            <a:pPr algn="l"/>
            <a:r>
              <a:rPr lang="fr-FR" sz="1800" b="0" i="0" u="none" strike="noStrike" baseline="0" dirty="0">
                <a:latin typeface="TimesNewRomanPSMT"/>
              </a:rPr>
              <a:t>ou sont-elles apparurent dans les pratiques de terrain ? Une influence n'a t-elle pas </a:t>
            </a:r>
            <a:r>
              <a:rPr lang="fr-FR" sz="1800" b="0" i="0" u="none" strike="noStrike" baseline="0" dirty="0" err="1">
                <a:latin typeface="TimesNewRomanPSMT"/>
              </a:rPr>
              <a:t>ete</a:t>
            </a:r>
            <a:r>
              <a:rPr lang="fr-FR" sz="1800" b="0" i="0" u="none" strike="noStrike" baseline="0" dirty="0">
                <a:latin typeface="TimesNewRomanPSMT"/>
              </a:rPr>
              <a:t> majoritaire</a:t>
            </a:r>
          </a:p>
          <a:p>
            <a:pPr algn="l"/>
            <a:r>
              <a:rPr lang="fr-FR" sz="1800" b="0" i="0" u="none" strike="noStrike" baseline="0" dirty="0">
                <a:latin typeface="TimesNewRomanPSMT"/>
              </a:rPr>
              <a:t>pendant une période ?</a:t>
            </a:r>
            <a:endParaRPr lang="fr-FR" dirty="0"/>
          </a:p>
        </p:txBody>
      </p:sp>
    </p:spTree>
    <p:extLst>
      <p:ext uri="{BB962C8B-B14F-4D97-AF65-F5344CB8AC3E}">
        <p14:creationId xmlns:p14="http://schemas.microsoft.com/office/powerpoint/2010/main" val="1435404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8" name="ZoneTexte 7">
            <a:extLst>
              <a:ext uri="{FF2B5EF4-FFF2-40B4-BE49-F238E27FC236}">
                <a16:creationId xmlns:a16="http://schemas.microsoft.com/office/drawing/2014/main" id="{AF1DF1B4-5341-5691-6D9B-D4150EEA0634}"/>
              </a:ext>
            </a:extLst>
          </p:cNvPr>
          <p:cNvSpPr txBox="1"/>
          <p:nvPr/>
        </p:nvSpPr>
        <p:spPr>
          <a:xfrm>
            <a:off x="259080" y="1173610"/>
            <a:ext cx="11673840" cy="5078313"/>
          </a:xfrm>
          <a:prstGeom prst="rect">
            <a:avLst/>
          </a:prstGeom>
          <a:noFill/>
        </p:spPr>
        <p:txBody>
          <a:bodyPr wrap="square">
            <a:spAutoFit/>
          </a:bodyPr>
          <a:lstStyle/>
          <a:p>
            <a:pPr algn="l"/>
            <a:r>
              <a:rPr lang="fr-FR" sz="1800" b="0" i="0" u="none" strike="noStrike" baseline="0" dirty="0">
                <a:latin typeface="Calibri" panose="020F0502020204030204" pitchFamily="34" charset="0"/>
              </a:rPr>
              <a:t>L’EPS est positionné à l’interface, c’est-à-dire au croisement de différentes influences. A travers “différentes influences” nous pensons tout d’abord à l’influence de la société, c’est-à-dire son évolution. </a:t>
            </a:r>
          </a:p>
          <a:p>
            <a:pPr algn="l"/>
            <a:r>
              <a:rPr lang="fr-FR" sz="1800" b="0" i="0" u="none" strike="noStrike" baseline="0" dirty="0">
                <a:latin typeface="Calibri" panose="020F0502020204030204" pitchFamily="34" charset="0"/>
              </a:rPr>
              <a:t>L’EPS va alors chercher à se conformer à la société actuelle pour répondre aux besoins de la société et notamment la place du sport dans la société avec les fédérations, les sports émergents,... L’EPS va également être sous l'influence des sciences et des savoirs, elle va évoluer au rythme des avancées scientifiques et technologiques que va connaître le pays. Les avancées, notamment au niveau médical, vont être très utiles et servir à l’EPS.</a:t>
            </a:r>
          </a:p>
          <a:p>
            <a:pPr algn="l"/>
            <a:r>
              <a:rPr lang="fr-FR" sz="1800" b="0" i="0" u="none" strike="noStrike" baseline="0" dirty="0">
                <a:latin typeface="Calibri" panose="020F0502020204030204" pitchFamily="34" charset="0"/>
              </a:rPr>
              <a:t> De plus, l’EPS se trouve sous l’influence de l’école, elle va évoluer avec elle suivant son modèle, sa place dans la société, </a:t>
            </a:r>
            <a:r>
              <a:rPr lang="fr-FR" sz="1800" b="0" i="0" u="none" strike="noStrike" baseline="0" dirty="0">
                <a:latin typeface="ArialMT"/>
              </a:rPr>
              <a:t>… </a:t>
            </a:r>
            <a:r>
              <a:rPr lang="fr-FR" sz="1800" b="0" i="0" u="none" strike="noStrike" baseline="0" dirty="0">
                <a:latin typeface="Calibri" panose="020F0502020204030204" pitchFamily="34" charset="0"/>
              </a:rPr>
              <a:t>En effet, Liotard définit l’EPS comme une “discipline scolaire chargée de transmettre dans le cadre des horaires obligatoires de la scolarité des techniques corporelles données” (Liotard, La bascule identitaire de l’EP des années 1930 : de l’hégémonie médicale à la phagocytose scolaire, in CLEMENT, 1993). Ces propos montrent que l’EPS fait partie intégrante de l’école et se soumet aux règles du système éducatif, que l'EPS est sous l’influence de l’école. </a:t>
            </a:r>
          </a:p>
          <a:p>
            <a:pPr algn="l"/>
            <a:r>
              <a:rPr lang="fr-FR" sz="1800" b="0" i="0" u="none" strike="noStrike" baseline="0" dirty="0">
                <a:latin typeface="Calibri" panose="020F0502020204030204" pitchFamily="34" charset="0"/>
              </a:rPr>
              <a:t>Les concepteurs vont eux aussi avoir une influence sur l’EPS. En effet, les textes officiels et instructions officielles vont dicter l’histoire de l’EPS et influencer les enseignants, l’EPS, les APSA aux programmes... L’EPS est aussi influencée par la formation des enseignants qui évoluent continuellement, les programmes d’enseignements vont changer durant l’histoire, les enseignants ne seront donc pas tous formés à la même EPS et cela va donc l’influencer.</a:t>
            </a:r>
          </a:p>
          <a:p>
            <a:pPr algn="l"/>
            <a:r>
              <a:rPr lang="fr-FR" sz="1800" b="0" i="0" u="none" strike="noStrike" baseline="0" dirty="0">
                <a:latin typeface="Calibri" panose="020F0502020204030204" pitchFamily="34" charset="0"/>
              </a:rPr>
              <a:t> De quelles manières l’EPS s’est-elle toujours positionnée à l’interface des différentes influences étant donné le contraste entre certaines d’entre elles ? </a:t>
            </a:r>
          </a:p>
          <a:p>
            <a:pPr algn="l"/>
            <a:r>
              <a:rPr lang="fr-FR" sz="1800" b="0" i="0" u="none" strike="noStrike" baseline="0" dirty="0">
                <a:latin typeface="Calibri" panose="020F0502020204030204" pitchFamily="34" charset="0"/>
              </a:rPr>
              <a:t>Lesquelles a-t-elle plutôt privilégiées et lesquelles a-t-elle au contraire plutôt négligées ?</a:t>
            </a:r>
            <a:endParaRPr lang="fr-FR" dirty="0"/>
          </a:p>
        </p:txBody>
      </p:sp>
    </p:spTree>
    <p:extLst>
      <p:ext uri="{BB962C8B-B14F-4D97-AF65-F5344CB8AC3E}">
        <p14:creationId xmlns:p14="http://schemas.microsoft.com/office/powerpoint/2010/main" val="2510879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7080D75D-34BF-DBCF-C9D8-3632C39C6434}"/>
              </a:ext>
            </a:extLst>
          </p:cNvPr>
          <p:cNvSpPr>
            <a:spLocks noGrp="1"/>
          </p:cNvSpPr>
          <p:nvPr>
            <p:ph type="title"/>
          </p:nvPr>
        </p:nvSpPr>
        <p:spPr>
          <a:xfrm>
            <a:off x="129586" y="44984"/>
            <a:ext cx="11926579" cy="774127"/>
          </a:xfrm>
          <a:prstGeom prst="roundRect">
            <a:avLst/>
          </a:prstGeom>
          <a:ln>
            <a:solidFill>
              <a:srgbClr val="0070C0"/>
            </a:solidFill>
          </a:ln>
        </p:spPr>
        <p:txBody>
          <a:bodyPr/>
          <a:lstStyle/>
          <a:p>
            <a:pPr algn="ctr"/>
            <a:r>
              <a:rPr lang="fr-FR" dirty="0">
                <a:solidFill>
                  <a:srgbClr val="0070C0"/>
                </a:solidFill>
              </a:rPr>
              <a:t>Problématique</a:t>
            </a:r>
          </a:p>
        </p:txBody>
      </p:sp>
      <p:sp>
        <p:nvSpPr>
          <p:cNvPr id="2" name="Rectangle : coins arrondis 1">
            <a:extLst>
              <a:ext uri="{FF2B5EF4-FFF2-40B4-BE49-F238E27FC236}">
                <a16:creationId xmlns:a16="http://schemas.microsoft.com/office/drawing/2014/main" id="{250BBD1D-7A71-293B-49A7-114FA6666F77}"/>
              </a:ext>
            </a:extLst>
          </p:cNvPr>
          <p:cNvSpPr/>
          <p:nvPr/>
        </p:nvSpPr>
        <p:spPr>
          <a:xfrm>
            <a:off x="129586" y="872806"/>
            <a:ext cx="3816626" cy="303850"/>
          </a:xfrm>
          <a:prstGeom prst="roundRect">
            <a:avLst/>
          </a:prstGeom>
          <a:solidFill>
            <a:schemeClr val="bg1"/>
          </a:solidFill>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solidFill>
                  <a:schemeClr val="tx1"/>
                </a:solidFill>
              </a:rPr>
              <a:t>Forme</a:t>
            </a:r>
          </a:p>
        </p:txBody>
      </p:sp>
      <p:sp>
        <p:nvSpPr>
          <p:cNvPr id="6" name="Rectangle : coins arrondis 5">
            <a:extLst>
              <a:ext uri="{FF2B5EF4-FFF2-40B4-BE49-F238E27FC236}">
                <a16:creationId xmlns:a16="http://schemas.microsoft.com/office/drawing/2014/main" id="{E36BD0F2-CC91-96C1-3D76-2A543BBB61ED}"/>
              </a:ext>
            </a:extLst>
          </p:cNvPr>
          <p:cNvSpPr/>
          <p:nvPr/>
        </p:nvSpPr>
        <p:spPr>
          <a:xfrm>
            <a:off x="4158058" y="872806"/>
            <a:ext cx="3816626" cy="303850"/>
          </a:xfrm>
          <a:prstGeom prst="roundRect">
            <a:avLst/>
          </a:prstGeom>
          <a:solidFill>
            <a:schemeClr val="bg1"/>
          </a:solid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Fonction</a:t>
            </a:r>
          </a:p>
        </p:txBody>
      </p:sp>
      <p:sp>
        <p:nvSpPr>
          <p:cNvPr id="8" name="Rectangle : coins arrondis 7">
            <a:extLst>
              <a:ext uri="{FF2B5EF4-FFF2-40B4-BE49-F238E27FC236}">
                <a16:creationId xmlns:a16="http://schemas.microsoft.com/office/drawing/2014/main" id="{0C98AFA7-5194-DEB5-370D-EE7F71D619E4}"/>
              </a:ext>
            </a:extLst>
          </p:cNvPr>
          <p:cNvSpPr/>
          <p:nvPr/>
        </p:nvSpPr>
        <p:spPr>
          <a:xfrm>
            <a:off x="8239540" y="872805"/>
            <a:ext cx="3816626" cy="303850"/>
          </a:xfrm>
          <a:prstGeom prst="roundRect">
            <a:avLst/>
          </a:prstGeom>
          <a:solidFill>
            <a:schemeClr val="bg1"/>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Question à se poser </a:t>
            </a:r>
          </a:p>
        </p:txBody>
      </p:sp>
      <p:sp>
        <p:nvSpPr>
          <p:cNvPr id="11" name="Rectangle : coins arrondis 10">
            <a:extLst>
              <a:ext uri="{FF2B5EF4-FFF2-40B4-BE49-F238E27FC236}">
                <a16:creationId xmlns:a16="http://schemas.microsoft.com/office/drawing/2014/main" id="{E1226160-F412-3410-B5B8-695DDF96467C}"/>
              </a:ext>
            </a:extLst>
          </p:cNvPr>
          <p:cNvSpPr/>
          <p:nvPr/>
        </p:nvSpPr>
        <p:spPr>
          <a:xfrm>
            <a:off x="93971" y="1401337"/>
            <a:ext cx="3887856" cy="3011637"/>
          </a:xfrm>
          <a:prstGeom prst="roundRect">
            <a:avLst/>
          </a:prstGeom>
          <a:solidFill>
            <a:schemeClr val="bg1"/>
          </a:solidFill>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Thèse – Nuance -Dépassement </a:t>
            </a:r>
          </a:p>
          <a:p>
            <a:r>
              <a:rPr lang="fr-FR" dirty="0"/>
              <a:t>Idée 1 /Idée 2 / Idée 3</a:t>
            </a:r>
          </a:p>
          <a:p>
            <a:r>
              <a:rPr lang="fr-FR" dirty="0"/>
              <a:t>Tendance/Enjeu/Limite</a:t>
            </a:r>
          </a:p>
          <a:p>
            <a:endParaRPr lang="fr-FR" dirty="0"/>
          </a:p>
          <a:p>
            <a:r>
              <a:rPr lang="fr-FR" dirty="0"/>
              <a:t>Tendance (adj qualif)</a:t>
            </a:r>
          </a:p>
          <a:p>
            <a:r>
              <a:rPr lang="fr-FR" dirty="0"/>
              <a:t> /  Enjeu (</a:t>
            </a:r>
            <a:r>
              <a:rPr lang="fr-FR" dirty="0" err="1"/>
              <a:t>explicat</a:t>
            </a:r>
            <a:r>
              <a:rPr lang="fr-FR" dirty="0"/>
              <a:t>° </a:t>
            </a:r>
            <a:r>
              <a:rPr lang="fr-FR" dirty="0" err="1"/>
              <a:t>ext</a:t>
            </a:r>
            <a:r>
              <a:rPr lang="fr-FR" dirty="0"/>
              <a:t>/</a:t>
            </a:r>
            <a:r>
              <a:rPr lang="fr-FR" dirty="0" err="1"/>
              <a:t>int</a:t>
            </a:r>
            <a:r>
              <a:rPr lang="fr-FR" dirty="0"/>
              <a:t>)</a:t>
            </a:r>
          </a:p>
          <a:p>
            <a:r>
              <a:rPr lang="fr-FR" dirty="0"/>
              <a:t> / Limite (décalage:  jeux d’acteurs/ TO, concept°, pratique…)</a:t>
            </a:r>
          </a:p>
          <a:p>
            <a:r>
              <a:rPr lang="fr-FR" dirty="0"/>
              <a:t> (Touche perso)</a:t>
            </a:r>
          </a:p>
          <a:p>
            <a:endParaRPr lang="fr-FR" dirty="0"/>
          </a:p>
        </p:txBody>
      </p:sp>
      <p:sp>
        <p:nvSpPr>
          <p:cNvPr id="12" name="Rectangle : coins arrondis 11">
            <a:extLst>
              <a:ext uri="{FF2B5EF4-FFF2-40B4-BE49-F238E27FC236}">
                <a16:creationId xmlns:a16="http://schemas.microsoft.com/office/drawing/2014/main" id="{6AB9DBD9-1D82-79C7-F260-480AF2D949B4}"/>
              </a:ext>
            </a:extLst>
          </p:cNvPr>
          <p:cNvSpPr/>
          <p:nvPr/>
        </p:nvSpPr>
        <p:spPr>
          <a:xfrm>
            <a:off x="4139838" y="1274026"/>
            <a:ext cx="3834846" cy="2531695"/>
          </a:xfrm>
          <a:prstGeom prst="roundRect">
            <a:avLst/>
          </a:prstGeom>
          <a:solidFill>
            <a:schemeClr val="bg1"/>
          </a:solid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solidFill>
                  <a:schemeClr val="tx1"/>
                </a:solidFill>
              </a:rPr>
              <a:t>Notre </a:t>
            </a:r>
            <a:r>
              <a:rPr lang="fr-FR" b="1" dirty="0">
                <a:solidFill>
                  <a:schemeClr val="tx1"/>
                </a:solidFill>
              </a:rPr>
              <a:t>réponse explicite et perso , mais pas unilatérale</a:t>
            </a:r>
            <a:r>
              <a:rPr lang="fr-FR" dirty="0">
                <a:solidFill>
                  <a:schemeClr val="tx1"/>
                </a:solidFill>
              </a:rPr>
              <a:t> r/ au sujet, à défendre. </a:t>
            </a:r>
          </a:p>
          <a:p>
            <a:r>
              <a:rPr lang="fr-FR" dirty="0">
                <a:solidFill>
                  <a:schemeClr val="tx1"/>
                </a:solidFill>
              </a:rPr>
              <a:t>Qualifier la tendance (pivot)</a:t>
            </a:r>
          </a:p>
          <a:p>
            <a:r>
              <a:rPr lang="fr-FR" dirty="0">
                <a:solidFill>
                  <a:schemeClr val="tx1"/>
                </a:solidFill>
              </a:rPr>
              <a:t>Témoigne de </a:t>
            </a:r>
            <a:r>
              <a:rPr lang="fr-FR" u="sng" dirty="0">
                <a:solidFill>
                  <a:schemeClr val="tx1"/>
                </a:solidFill>
              </a:rPr>
              <a:t>processus</a:t>
            </a:r>
            <a:r>
              <a:rPr lang="fr-FR" dirty="0">
                <a:solidFill>
                  <a:schemeClr val="tx1"/>
                </a:solidFill>
              </a:rPr>
              <a:t> globaux et d’une </a:t>
            </a:r>
            <a:r>
              <a:rPr lang="fr-FR" u="sng" dirty="0">
                <a:solidFill>
                  <a:schemeClr val="tx1"/>
                </a:solidFill>
              </a:rPr>
              <a:t>évolution</a:t>
            </a:r>
            <a:r>
              <a:rPr lang="fr-FR" dirty="0">
                <a:solidFill>
                  <a:schemeClr val="tx1"/>
                </a:solidFill>
              </a:rPr>
              <a:t> générale – réponse systémique, discutée de l’H de l’EPS, …mais aussi de luttes/décalages/compromis…</a:t>
            </a:r>
          </a:p>
        </p:txBody>
      </p:sp>
      <p:sp>
        <p:nvSpPr>
          <p:cNvPr id="13" name="Rectangle : coins arrondis 12">
            <a:extLst>
              <a:ext uri="{FF2B5EF4-FFF2-40B4-BE49-F238E27FC236}">
                <a16:creationId xmlns:a16="http://schemas.microsoft.com/office/drawing/2014/main" id="{7A2C1429-749E-56D7-65DE-BA3DB3973EFC}"/>
              </a:ext>
            </a:extLst>
          </p:cNvPr>
          <p:cNvSpPr/>
          <p:nvPr/>
        </p:nvSpPr>
        <p:spPr>
          <a:xfrm>
            <a:off x="8239540" y="1227445"/>
            <a:ext cx="3816625" cy="2310183"/>
          </a:xfrm>
          <a:prstGeom prst="roundRect">
            <a:avLst/>
          </a:prstGeom>
          <a:solidFill>
            <a:schemeClr val="bg1"/>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r>
              <a:rPr lang="fr-FR" dirty="0"/>
              <a:t>Est-ce que je </a:t>
            </a:r>
            <a:r>
              <a:rPr lang="fr-FR" b="1" dirty="0"/>
              <a:t>réponds</a:t>
            </a:r>
            <a:r>
              <a:rPr lang="fr-FR" dirty="0"/>
              <a:t> à la question qui m’a été posée ?</a:t>
            </a:r>
          </a:p>
          <a:p>
            <a:endParaRPr lang="fr-FR" dirty="0"/>
          </a:p>
          <a:p>
            <a:r>
              <a:rPr lang="fr-FR" dirty="0"/>
              <a:t>Est-ce que ma problématique témoigne d’une évolution ?</a:t>
            </a:r>
          </a:p>
        </p:txBody>
      </p:sp>
      <p:sp>
        <p:nvSpPr>
          <p:cNvPr id="14" name="ZoneTexte 13">
            <a:extLst>
              <a:ext uri="{FF2B5EF4-FFF2-40B4-BE49-F238E27FC236}">
                <a16:creationId xmlns:a16="http://schemas.microsoft.com/office/drawing/2014/main" id="{68E22279-2AE5-3D6F-2952-1EB34FCC327E}"/>
              </a:ext>
            </a:extLst>
          </p:cNvPr>
          <p:cNvSpPr txBox="1"/>
          <p:nvPr/>
        </p:nvSpPr>
        <p:spPr>
          <a:xfrm>
            <a:off x="93971" y="4552040"/>
            <a:ext cx="11926579" cy="1940957"/>
          </a:xfrm>
          <a:prstGeom prst="roundRect">
            <a:avLst/>
          </a:prstGeom>
          <a:solidFill>
            <a:schemeClr val="bg1"/>
          </a:solidFill>
          <a:ln>
            <a:solidFill>
              <a:srgbClr val="7030A0"/>
            </a:solidFill>
          </a:ln>
        </p:spPr>
        <p:txBody>
          <a:bodyPr wrap="square" rtlCol="0">
            <a:spAutoFit/>
          </a:bodyPr>
          <a:lstStyle/>
          <a:p>
            <a:r>
              <a:rPr lang="fr-FR" dirty="0"/>
              <a:t>Rapport de Jury :</a:t>
            </a:r>
          </a:p>
          <a:p>
            <a:endParaRPr lang="fr-FR" dirty="0"/>
          </a:p>
          <a:p>
            <a:r>
              <a:rPr lang="fr-FR" dirty="0">
                <a:solidFill>
                  <a:schemeClr val="accent1"/>
                </a:solidFill>
              </a:rPr>
              <a:t>« Trop de problématiques sont</a:t>
            </a:r>
            <a:r>
              <a:rPr lang="fr-FR" b="1" dirty="0">
                <a:solidFill>
                  <a:schemeClr val="accent1"/>
                </a:solidFill>
              </a:rPr>
              <a:t> alambiquées</a:t>
            </a:r>
            <a:r>
              <a:rPr lang="fr-FR" dirty="0">
                <a:solidFill>
                  <a:schemeClr val="accent1"/>
                </a:solidFill>
              </a:rPr>
              <a:t>, au point de perdre parfois les correcteurs. Le jury invite les candidats à poursuivre cet effort de concision en prenant peut-être comme repère l’idée qu’une introduction ne doit pas dépasser </a:t>
            </a:r>
            <a:r>
              <a:rPr lang="fr-FR" b="1" dirty="0">
                <a:solidFill>
                  <a:schemeClr val="accent1"/>
                </a:solidFill>
              </a:rPr>
              <a:t>1/6 du volume total d’une copie</a:t>
            </a:r>
            <a:r>
              <a:rPr lang="fr-FR" dirty="0">
                <a:solidFill>
                  <a:schemeClr val="accent1"/>
                </a:solidFill>
              </a:rPr>
              <a:t>. Par ailleurs, les paragraphes liminaires et de transition (qui n’apportent rien à la démonstration) sont encore trop nombreux et à éviter. » (RJ 23) </a:t>
            </a:r>
            <a:r>
              <a:rPr lang="fr-FR" dirty="0"/>
              <a:t>===</a:t>
            </a:r>
            <a:r>
              <a:rPr lang="fr-FR" dirty="0">
                <a:sym typeface="Wingdings" panose="05000000000000000000" pitchFamily="2" charset="2"/>
              </a:rPr>
              <a:t> Clarté et concision</a:t>
            </a:r>
            <a:endParaRPr lang="fr-FR" dirty="0"/>
          </a:p>
        </p:txBody>
      </p:sp>
      <p:sp>
        <p:nvSpPr>
          <p:cNvPr id="15" name="Rectangle : coins arrondis 14">
            <a:extLst>
              <a:ext uri="{FF2B5EF4-FFF2-40B4-BE49-F238E27FC236}">
                <a16:creationId xmlns:a16="http://schemas.microsoft.com/office/drawing/2014/main" id="{FFE9EBF5-8A24-C5A3-7E74-4EC3D4E1B8E3}"/>
              </a:ext>
            </a:extLst>
          </p:cNvPr>
          <p:cNvSpPr/>
          <p:nvPr/>
        </p:nvSpPr>
        <p:spPr>
          <a:xfrm>
            <a:off x="8239540" y="244335"/>
            <a:ext cx="3816626" cy="375424"/>
          </a:xfrm>
          <a:prstGeom prst="roundRect">
            <a:avLst/>
          </a:prstGeom>
          <a:solidFill>
            <a:srgbClr val="FFFF00"/>
          </a:solidFill>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Remarque perso: spécificité EPS</a:t>
            </a:r>
          </a:p>
        </p:txBody>
      </p:sp>
    </p:spTree>
    <p:extLst>
      <p:ext uri="{BB962C8B-B14F-4D97-AF65-F5344CB8AC3E}">
        <p14:creationId xmlns:p14="http://schemas.microsoft.com/office/powerpoint/2010/main" val="377454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B19407-A13D-4578-965F-BC9948FCCBED}"/>
              </a:ext>
            </a:extLst>
          </p:cNvPr>
          <p:cNvSpPr>
            <a:spLocks noGrp="1"/>
          </p:cNvSpPr>
          <p:nvPr>
            <p:ph type="ctrTitle"/>
          </p:nvPr>
        </p:nvSpPr>
        <p:spPr>
          <a:xfrm>
            <a:off x="304800" y="662610"/>
            <a:ext cx="11555896" cy="3306076"/>
          </a:xfrm>
        </p:spPr>
        <p:txBody>
          <a:bodyPr/>
          <a:lstStyle/>
          <a:p>
            <a:pPr algn="ctr" defTabSz="914400">
              <a:lnSpc>
                <a:spcPct val="90000"/>
              </a:lnSpc>
              <a:spcBef>
                <a:spcPts val="1200"/>
              </a:spcBef>
              <a:defRPr/>
            </a:pPr>
            <a:r>
              <a:rPr kumimoji="0" lang="fr-FR" sz="3200" b="0" i="0" u="sng" strike="noStrike" kern="1200" cap="all" spc="0" normalizeH="0" baseline="0" noProof="0" dirty="0">
                <a:ln>
                  <a:noFill/>
                </a:ln>
                <a:solidFill>
                  <a:schemeClr val="tx1"/>
                </a:solidFill>
                <a:uLnTx/>
                <a:uFillTx/>
                <a:latin typeface="Rockwell" panose="02060603020205020403" pitchFamily="18" charset="0"/>
              </a:rPr>
              <a:t>ETAPE 3 </a:t>
            </a:r>
            <a:r>
              <a:rPr kumimoji="0" lang="fr-FR" sz="3200" b="0" i="0" u="none" strike="noStrike" kern="1200" cap="all" spc="0" normalizeH="0" baseline="0" noProof="0" dirty="0">
                <a:ln>
                  <a:noFill/>
                </a:ln>
                <a:solidFill>
                  <a:schemeClr val="tx1"/>
                </a:solidFill>
                <a:uLnTx/>
                <a:uFillTx/>
                <a:latin typeface="Rockwell" panose="02060603020205020403" pitchFamily="18" charset="0"/>
              </a:rPr>
              <a:t>: </a:t>
            </a:r>
            <a:r>
              <a:rPr kumimoji="0" lang="fr-FR" sz="3200" b="0" i="0" u="none" strike="noStrike" kern="1200" cap="all" spc="0" normalizeH="0" baseline="0" noProof="0" dirty="0" err="1">
                <a:ln>
                  <a:noFill/>
                </a:ln>
                <a:solidFill>
                  <a:schemeClr val="tx1"/>
                </a:solidFill>
                <a:uLnTx/>
                <a:uFillTx/>
                <a:latin typeface="Rockwell" panose="02060603020205020403" pitchFamily="18" charset="0"/>
              </a:rPr>
              <a:t>PIStes</a:t>
            </a:r>
            <a:r>
              <a:rPr kumimoji="0" lang="fr-FR" sz="3200" b="0" i="0" u="none" strike="noStrike" kern="1200" cap="all" spc="0" normalizeH="0" baseline="0" noProof="0" dirty="0">
                <a:ln>
                  <a:noFill/>
                </a:ln>
                <a:solidFill>
                  <a:schemeClr val="tx1"/>
                </a:solidFill>
                <a:uLnTx/>
                <a:uFillTx/>
                <a:latin typeface="Rockwell" panose="02060603020205020403" pitchFamily="18" charset="0"/>
              </a:rPr>
              <a:t> de réponses personnelles et </a:t>
            </a:r>
            <a:r>
              <a:rPr kumimoji="0" lang="fr-FR" sz="3200" b="0" i="0" u="none" strike="noStrike" kern="1200" cap="all" spc="0" normalizeH="0" baseline="0" noProof="0" dirty="0" err="1">
                <a:ln>
                  <a:noFill/>
                </a:ln>
                <a:solidFill>
                  <a:schemeClr val="tx1"/>
                </a:solidFill>
                <a:uLnTx/>
                <a:uFillTx/>
                <a:latin typeface="Rockwell" panose="02060603020205020403" pitchFamily="18" charset="0"/>
              </a:rPr>
              <a:t>engagees</a:t>
            </a:r>
            <a:r>
              <a:rPr kumimoji="0" lang="fr-FR" sz="3200" b="0" i="0" u="none" strike="noStrike" kern="1200" cap="all" spc="0" normalizeH="0" baseline="0" noProof="0" dirty="0">
                <a:ln>
                  <a:noFill/>
                </a:ln>
                <a:solidFill>
                  <a:schemeClr val="tx1"/>
                </a:solidFill>
                <a:uLnTx/>
                <a:uFillTx/>
                <a:latin typeface="Rockwell" panose="02060603020205020403" pitchFamily="18" charset="0"/>
              </a:rPr>
              <a:t> : LA PROBLEMATIQUE</a:t>
            </a:r>
            <a:br>
              <a:rPr kumimoji="0" lang="fr-FR" sz="4400" b="0" i="0" u="none" strike="noStrike" kern="1200" cap="all" spc="0" normalizeH="0" baseline="0" noProof="0" dirty="0">
                <a:ln>
                  <a:noFill/>
                </a:ln>
                <a:solidFill>
                  <a:schemeClr val="tx1"/>
                </a:solidFill>
                <a:effectLst/>
                <a:uLnTx/>
                <a:uFillTx/>
                <a:latin typeface="Rockwell" panose="02060603020205020403" pitchFamily="18" charset="0"/>
              </a:rPr>
            </a:br>
            <a:br>
              <a:rPr kumimoji="0" lang="fr-FR" sz="4400" b="0" i="0" u="none" strike="noStrike" kern="1200" cap="all" spc="0" normalizeH="0" baseline="0" noProof="0" dirty="0">
                <a:ln>
                  <a:noFill/>
                </a:ln>
                <a:solidFill>
                  <a:schemeClr val="tx1"/>
                </a:solidFill>
                <a:effectLst/>
                <a:uLnTx/>
                <a:uFillTx/>
                <a:latin typeface="Rockwell" panose="02060603020205020403" pitchFamily="18" charset="0"/>
              </a:rPr>
            </a:br>
            <a:br>
              <a:rPr kumimoji="0" lang="fr-FR" sz="4400" b="0" i="0" u="none" strike="noStrike" kern="1200" cap="all" spc="0" normalizeH="0" baseline="0" noProof="0" dirty="0">
                <a:ln>
                  <a:noFill/>
                </a:ln>
                <a:solidFill>
                  <a:schemeClr val="tx1"/>
                </a:solidFill>
                <a:effectLst/>
                <a:uLnTx/>
                <a:uFillTx/>
                <a:latin typeface="Rockwell" panose="02060603020205020403" pitchFamily="18" charset="0"/>
              </a:rPr>
            </a:br>
            <a:br>
              <a:rPr lang="fr-FR" sz="200" dirty="0">
                <a:solidFill>
                  <a:schemeClr val="tx1"/>
                </a:solidFill>
                <a:latin typeface="Rockwell" panose="02060603020205020403" pitchFamily="18" charset="0"/>
              </a:rPr>
            </a:br>
            <a:endParaRPr lang="fr-FR" sz="8000" dirty="0">
              <a:solidFill>
                <a:schemeClr val="tx1"/>
              </a:solidFill>
              <a:latin typeface="Rockwell" panose="02060603020205020403" pitchFamily="18" charset="0"/>
            </a:endParaRPr>
          </a:p>
        </p:txBody>
      </p:sp>
      <p:sp>
        <p:nvSpPr>
          <p:cNvPr id="4" name="ZoneTexte 3">
            <a:extLst>
              <a:ext uri="{FF2B5EF4-FFF2-40B4-BE49-F238E27FC236}">
                <a16:creationId xmlns:a16="http://schemas.microsoft.com/office/drawing/2014/main" id="{918CCB24-1F4D-4DFA-AE38-39B047923A77}"/>
              </a:ext>
            </a:extLst>
          </p:cNvPr>
          <p:cNvSpPr txBox="1"/>
          <p:nvPr/>
        </p:nvSpPr>
        <p:spPr>
          <a:xfrm>
            <a:off x="483909" y="1935921"/>
            <a:ext cx="11887200" cy="646331"/>
          </a:xfrm>
          <a:prstGeom prst="rect">
            <a:avLst/>
          </a:prstGeom>
          <a:noFill/>
        </p:spPr>
        <p:txBody>
          <a:bodyPr wrap="square" rtlCol="0">
            <a:spAutoFit/>
          </a:bodyPr>
          <a:lstStyle/>
          <a:p>
            <a:r>
              <a:rPr lang="fr-FR" i="1" dirty="0">
                <a:latin typeface="Rockwell" panose="02060603020205020403" pitchFamily="18" charset="0"/>
              </a:rPr>
              <a:t>Il s’agit de dégager des tendances, d’en identifier les enjeux puis d’en discuter des limites</a:t>
            </a:r>
          </a:p>
          <a:p>
            <a:r>
              <a:rPr lang="fr-FR" i="1" dirty="0">
                <a:latin typeface="Rockwell" panose="02060603020205020403" pitchFamily="18" charset="0"/>
              </a:rPr>
              <a:t>Puis faire des choix pour retenir l’(les) axe(s) de réponse le(s) plus pertinent(s)</a:t>
            </a:r>
          </a:p>
        </p:txBody>
      </p:sp>
      <p:sp>
        <p:nvSpPr>
          <p:cNvPr id="3" name="ZoneTexte 2">
            <a:extLst>
              <a:ext uri="{FF2B5EF4-FFF2-40B4-BE49-F238E27FC236}">
                <a16:creationId xmlns:a16="http://schemas.microsoft.com/office/drawing/2014/main" id="{292F3548-8643-77BC-98F0-E2C0FA66F7A9}"/>
              </a:ext>
            </a:extLst>
          </p:cNvPr>
          <p:cNvSpPr txBox="1"/>
          <p:nvPr/>
        </p:nvSpPr>
        <p:spPr>
          <a:xfrm>
            <a:off x="820132" y="3037930"/>
            <a:ext cx="10350631" cy="2034403"/>
          </a:xfrm>
          <a:prstGeom prst="rect">
            <a:avLst/>
          </a:prstGeom>
          <a:noFill/>
        </p:spPr>
        <p:txBody>
          <a:bodyPr wrap="square" rtlCol="0">
            <a:spAutoFit/>
          </a:bodyPr>
          <a:lstStyle/>
          <a:p>
            <a:pPr algn="ctr"/>
            <a:r>
              <a:rPr lang="fr-FR" sz="3200" dirty="0"/>
              <a:t>Focus – une réponse personnelle et engagée: </a:t>
            </a:r>
          </a:p>
          <a:p>
            <a:pPr algn="ctr"/>
            <a:r>
              <a:rPr lang="fr-FR" sz="3200" b="1" dirty="0">
                <a:solidFill>
                  <a:srgbClr val="0070C0"/>
                </a:solidFill>
              </a:rPr>
              <a:t>« Le pivot »</a:t>
            </a:r>
          </a:p>
          <a:p>
            <a:r>
              <a:rPr lang="fr-FR" sz="1800" dirty="0"/>
              <a:t>Exemple:</a:t>
            </a:r>
          </a:p>
          <a:p>
            <a:pPr>
              <a:lnSpc>
                <a:spcPct val="90000"/>
              </a:lnSpc>
              <a:spcBef>
                <a:spcPts val="1199"/>
              </a:spcBef>
            </a:pPr>
            <a:r>
              <a:rPr lang="fr-FR" sz="1800" dirty="0">
                <a:effectLst/>
                <a:latin typeface="Calibri" panose="020F0502020204030204" pitchFamily="34" charset="0"/>
                <a:ea typeface="Calibri" panose="020F0502020204030204" pitchFamily="34" charset="0"/>
                <a:cs typeface="Times New Roman" panose="02020603050405020304" pitchFamily="18" charset="0"/>
              </a:rPr>
              <a:t>Vous montrerez que l’EPS s’est toujours </a:t>
            </a:r>
            <a:r>
              <a:rPr lang="fr-FR" sz="18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positionnée à l’interface </a:t>
            </a:r>
            <a:r>
              <a:rPr lang="fr-FR" sz="1800" dirty="0">
                <a:effectLst/>
                <a:latin typeface="Calibri" panose="020F0502020204030204" pitchFamily="34" charset="0"/>
                <a:ea typeface="Calibri" panose="020F0502020204030204" pitchFamily="34" charset="0"/>
                <a:cs typeface="Times New Roman" panose="02020603050405020304" pitchFamily="18" charset="0"/>
              </a:rPr>
              <a:t>de différentes influences, depuis 1936.</a:t>
            </a:r>
            <a:endParaRPr lang="en-US" sz="1800" b="0" strike="noStrike" spc="-1" dirty="0">
              <a:solidFill>
                <a:srgbClr val="FFFFFF"/>
              </a:solidFill>
              <a:latin typeface="Century Gothic"/>
            </a:endParaRPr>
          </a:p>
          <a:p>
            <a:endParaRPr lang="fr-FR" dirty="0"/>
          </a:p>
        </p:txBody>
      </p:sp>
      <p:sp>
        <p:nvSpPr>
          <p:cNvPr id="5" name="ZoneTexte 4">
            <a:extLst>
              <a:ext uri="{FF2B5EF4-FFF2-40B4-BE49-F238E27FC236}">
                <a16:creationId xmlns:a16="http://schemas.microsoft.com/office/drawing/2014/main" id="{04CA75FB-BCC4-960C-7F79-3F185BBE4430}"/>
              </a:ext>
            </a:extLst>
          </p:cNvPr>
          <p:cNvSpPr txBox="1"/>
          <p:nvPr/>
        </p:nvSpPr>
        <p:spPr>
          <a:xfrm>
            <a:off x="1046375" y="5561814"/>
            <a:ext cx="9756743" cy="369332"/>
          </a:xfrm>
          <a:prstGeom prst="rect">
            <a:avLst/>
          </a:prstGeom>
          <a:noFill/>
        </p:spPr>
        <p:txBody>
          <a:bodyPr wrap="square" rtlCol="0">
            <a:spAutoFit/>
          </a:bodyPr>
          <a:lstStyle/>
          <a:p>
            <a:r>
              <a:rPr lang="fr-FR" dirty="0"/>
              <a:t>Qualifier cette position pour apporter une réponse personnelle et complexe</a:t>
            </a:r>
          </a:p>
        </p:txBody>
      </p:sp>
    </p:spTree>
    <p:extLst>
      <p:ext uri="{BB962C8B-B14F-4D97-AF65-F5344CB8AC3E}">
        <p14:creationId xmlns:p14="http://schemas.microsoft.com/office/powerpoint/2010/main" val="784660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7F5F7-B9E7-4DEA-8B9F-D7D851782BA7}"/>
              </a:ext>
            </a:extLst>
          </p:cNvPr>
          <p:cNvSpPr>
            <a:spLocks noGrp="1"/>
          </p:cNvSpPr>
          <p:nvPr>
            <p:ph type="title"/>
          </p:nvPr>
        </p:nvSpPr>
        <p:spPr>
          <a:xfrm>
            <a:off x="515212" y="181049"/>
            <a:ext cx="8549275" cy="1280003"/>
          </a:xfrm>
        </p:spPr>
        <p:txBody>
          <a:bodyPr>
            <a:normAutofit fontScale="90000"/>
          </a:bodyPr>
          <a:lstStyle/>
          <a:p>
            <a:r>
              <a:rPr lang="fr-FR" dirty="0"/>
              <a:t>Une méthodo de problématique</a:t>
            </a:r>
            <a:br>
              <a:rPr lang="fr-FR" dirty="0"/>
            </a:br>
            <a:endParaRPr lang="fr-FR" dirty="0"/>
          </a:p>
        </p:txBody>
      </p:sp>
      <p:sp>
        <p:nvSpPr>
          <p:cNvPr id="3" name="Espace réservé du contenu 2">
            <a:extLst>
              <a:ext uri="{FF2B5EF4-FFF2-40B4-BE49-F238E27FC236}">
                <a16:creationId xmlns:a16="http://schemas.microsoft.com/office/drawing/2014/main" id="{A1D39849-48AC-4713-A425-CAD754DD3F8D}"/>
              </a:ext>
            </a:extLst>
          </p:cNvPr>
          <p:cNvSpPr>
            <a:spLocks noGrp="1"/>
          </p:cNvSpPr>
          <p:nvPr>
            <p:ph idx="1"/>
          </p:nvPr>
        </p:nvSpPr>
        <p:spPr>
          <a:xfrm>
            <a:off x="394320" y="1003852"/>
            <a:ext cx="11403360" cy="5172917"/>
          </a:xfrm>
        </p:spPr>
        <p:txBody>
          <a:bodyPr>
            <a:normAutofit fontScale="85000" lnSpcReduction="20000"/>
          </a:bodyPr>
          <a:lstStyle/>
          <a:p>
            <a:r>
              <a:rPr lang="fr-FR" dirty="0">
                <a:latin typeface="Rockwell" panose="02060603020205020403" pitchFamily="18" charset="0"/>
              </a:rPr>
              <a:t>Problématisation = </a:t>
            </a:r>
            <a:r>
              <a:rPr lang="fr-FR" b="1" u="sng" dirty="0">
                <a:latin typeface="Rockwell" panose="02060603020205020403" pitchFamily="18" charset="0"/>
              </a:rPr>
              <a:t>offrir une réponse à la question posée </a:t>
            </a:r>
            <a:r>
              <a:rPr lang="fr-FR" dirty="0">
                <a:latin typeface="Rockwell" panose="02060603020205020403" pitchFamily="18" charset="0"/>
              </a:rPr>
              <a:t>de façon </a:t>
            </a:r>
            <a:r>
              <a:rPr lang="fr-FR" b="1" u="sng" dirty="0">
                <a:latin typeface="Rockwell" panose="02060603020205020403" pitchFamily="18" charset="0"/>
              </a:rPr>
              <a:t>personnelle, engagée et discutée</a:t>
            </a:r>
            <a:r>
              <a:rPr lang="fr-FR" b="1" dirty="0">
                <a:latin typeface="Rockwell" panose="02060603020205020403" pitchFamily="18" charset="0"/>
              </a:rPr>
              <a:t> </a:t>
            </a:r>
            <a:r>
              <a:rPr lang="fr-FR" dirty="0">
                <a:latin typeface="Rockwell" panose="02060603020205020403" pitchFamily="18" charset="0"/>
              </a:rPr>
              <a:t>en prenant appui sur </a:t>
            </a:r>
            <a:r>
              <a:rPr lang="fr-FR" u="sng" dirty="0">
                <a:latin typeface="Rockwell" panose="02060603020205020403" pitchFamily="18" charset="0"/>
              </a:rPr>
              <a:t>son introduction préalable</a:t>
            </a:r>
          </a:p>
          <a:p>
            <a:endParaRPr lang="fr-FR" sz="1800" i="1" u="sng" dirty="0">
              <a:latin typeface="Rockwell" panose="02060603020205020403" pitchFamily="18" charset="0"/>
            </a:endParaRPr>
          </a:p>
          <a:p>
            <a:r>
              <a:rPr lang="fr-FR" b="1" u="sng" dirty="0">
                <a:solidFill>
                  <a:schemeClr val="accent1"/>
                </a:solidFill>
                <a:latin typeface="Rockwell" panose="02060603020205020403" pitchFamily="18" charset="0"/>
              </a:rPr>
              <a:t>Les 3 temps d’une PBQ en « logique argumentaire » : </a:t>
            </a:r>
          </a:p>
          <a:p>
            <a:endParaRPr lang="fr-FR" b="1" u="sng" dirty="0">
              <a:solidFill>
                <a:schemeClr val="accent1"/>
              </a:solidFill>
              <a:latin typeface="Rockwell" panose="02060603020205020403" pitchFamily="18" charset="0"/>
            </a:endParaRPr>
          </a:p>
          <a:p>
            <a:pPr>
              <a:buFontTx/>
              <a:buChar char="-"/>
            </a:pPr>
            <a:r>
              <a:rPr lang="fr-FR" dirty="0">
                <a:solidFill>
                  <a:srgbClr val="0070C0"/>
                </a:solidFill>
                <a:latin typeface="Rockwell" panose="02060603020205020403" pitchFamily="18" charset="0"/>
              </a:rPr>
              <a:t>TENDANCE</a:t>
            </a:r>
            <a:r>
              <a:rPr lang="fr-FR" dirty="0">
                <a:latin typeface="Rockwell" panose="02060603020205020403" pitchFamily="18" charset="0"/>
              </a:rPr>
              <a:t> de votre réponse sur toute la période étudiée </a:t>
            </a:r>
            <a:r>
              <a:rPr lang="fr-FR" b="1" i="1" dirty="0">
                <a:latin typeface="Rockwell" panose="02060603020205020403" pitchFamily="18" charset="0"/>
              </a:rPr>
              <a:t>(utiliser des adjectifs qualificatifs !)</a:t>
            </a:r>
          </a:p>
          <a:p>
            <a:pPr>
              <a:buFontTx/>
              <a:buChar char="-"/>
            </a:pPr>
            <a:endParaRPr lang="fr-FR" b="1" i="1" dirty="0">
              <a:latin typeface="Rockwell" panose="02060603020205020403" pitchFamily="18" charset="0"/>
            </a:endParaRPr>
          </a:p>
          <a:p>
            <a:pPr>
              <a:buFontTx/>
              <a:buChar char="-"/>
            </a:pPr>
            <a:r>
              <a:rPr lang="fr-FR" dirty="0">
                <a:solidFill>
                  <a:schemeClr val="accent6"/>
                </a:solidFill>
                <a:latin typeface="Rockwell" panose="02060603020205020403" pitchFamily="18" charset="0"/>
              </a:rPr>
              <a:t>ENJEU</a:t>
            </a:r>
            <a:r>
              <a:rPr lang="fr-FR" dirty="0">
                <a:latin typeface="Rockwell" panose="02060603020205020403" pitchFamily="18" charset="0"/>
              </a:rPr>
              <a:t> (Explications, justifications de cette tendance) = touche personnelle, plus-value</a:t>
            </a:r>
          </a:p>
          <a:p>
            <a:pPr>
              <a:buFontTx/>
              <a:buChar char="-"/>
            </a:pPr>
            <a:endParaRPr lang="fr-FR" dirty="0">
              <a:latin typeface="Rockwell" panose="02060603020205020403" pitchFamily="18" charset="0"/>
            </a:endParaRPr>
          </a:p>
          <a:p>
            <a:pPr>
              <a:buFontTx/>
              <a:buChar char="-"/>
            </a:pPr>
            <a:r>
              <a:rPr lang="fr-FR" dirty="0">
                <a:solidFill>
                  <a:srgbClr val="FF0000"/>
                </a:solidFill>
                <a:latin typeface="Rockwell" panose="02060603020205020403" pitchFamily="18" charset="0"/>
              </a:rPr>
              <a:t>LIMITE</a:t>
            </a:r>
            <a:r>
              <a:rPr lang="fr-FR" dirty="0">
                <a:latin typeface="Rockwell" panose="02060603020205020403" pitchFamily="18" charset="0"/>
              </a:rPr>
              <a:t> (Discussions, décalages). Souvent autour de </a:t>
            </a:r>
            <a:r>
              <a:rPr lang="fr-FR" u="sng" dirty="0">
                <a:latin typeface="Rockwell" panose="02060603020205020403" pitchFamily="18" charset="0"/>
              </a:rPr>
              <a:t>l’évolution d’un même terme durant la période</a:t>
            </a:r>
            <a:r>
              <a:rPr lang="fr-FR" dirty="0">
                <a:latin typeface="Rockwell" panose="02060603020205020403" pitchFamily="18" charset="0"/>
              </a:rPr>
              <a:t> OU autour des </a:t>
            </a:r>
            <a:r>
              <a:rPr lang="fr-FR" u="sng" dirty="0">
                <a:latin typeface="Rockwell" panose="02060603020205020403" pitchFamily="18" charset="0"/>
              </a:rPr>
              <a:t>différents jeux d’acteurs dans une même période</a:t>
            </a:r>
            <a:r>
              <a:rPr lang="fr-FR" dirty="0">
                <a:latin typeface="Rockwell" panose="02060603020205020403" pitchFamily="18" charset="0"/>
              </a:rPr>
              <a:t> OU </a:t>
            </a:r>
            <a:r>
              <a:rPr lang="fr-FR" u="sng" dirty="0">
                <a:latin typeface="Rockwell" panose="02060603020205020403" pitchFamily="18" charset="0"/>
              </a:rPr>
              <a:t>entre 2 termes-clefs du sujet</a:t>
            </a:r>
            <a:endParaRPr lang="fr-FR" dirty="0">
              <a:latin typeface="Rockwell" panose="02060603020205020403" pitchFamily="18" charset="0"/>
            </a:endParaRPr>
          </a:p>
        </p:txBody>
      </p:sp>
    </p:spTree>
    <p:extLst>
      <p:ext uri="{BB962C8B-B14F-4D97-AF65-F5344CB8AC3E}">
        <p14:creationId xmlns:p14="http://schemas.microsoft.com/office/powerpoint/2010/main" val="2172900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DE7CA7-68EC-EF41-B935-1BC830FB6B8F}"/>
              </a:ext>
            </a:extLst>
          </p:cNvPr>
          <p:cNvSpPr>
            <a:spLocks noGrp="1"/>
          </p:cNvSpPr>
          <p:nvPr>
            <p:ph type="title"/>
          </p:nvPr>
        </p:nvSpPr>
        <p:spPr/>
        <p:txBody>
          <a:bodyPr/>
          <a:lstStyle/>
          <a:p>
            <a:r>
              <a:rPr lang="fr-FR" sz="2800" dirty="0"/>
              <a:t>La problématique « en logique argumentaire »:</a:t>
            </a:r>
          </a:p>
        </p:txBody>
      </p:sp>
      <p:sp>
        <p:nvSpPr>
          <p:cNvPr id="3" name="Espace réservé du contenu 2">
            <a:extLst>
              <a:ext uri="{FF2B5EF4-FFF2-40B4-BE49-F238E27FC236}">
                <a16:creationId xmlns:a16="http://schemas.microsoft.com/office/drawing/2014/main" id="{BF0CCB83-9D6A-1F49-9F0E-9D6389754E78}"/>
              </a:ext>
            </a:extLst>
          </p:cNvPr>
          <p:cNvSpPr>
            <a:spLocks noGrp="1"/>
          </p:cNvSpPr>
          <p:nvPr>
            <p:ph idx="1"/>
          </p:nvPr>
        </p:nvSpPr>
        <p:spPr>
          <a:xfrm>
            <a:off x="526150" y="1264123"/>
            <a:ext cx="10602097" cy="2591597"/>
          </a:xfrm>
        </p:spPr>
        <p:txBody>
          <a:bodyPr>
            <a:normAutofit/>
          </a:bodyPr>
          <a:lstStyle/>
          <a:p>
            <a:pPr marL="0" indent="0">
              <a:buNone/>
            </a:pPr>
            <a:r>
              <a:rPr lang="fr-FR" u="sng" dirty="0">
                <a:solidFill>
                  <a:srgbClr val="0070C0"/>
                </a:solidFill>
                <a:latin typeface="Rockwell" panose="02060603020205020403" pitchFamily="18" charset="0"/>
              </a:rPr>
              <a:t>Tendance</a:t>
            </a:r>
            <a:r>
              <a:rPr lang="fr-FR" dirty="0">
                <a:latin typeface="Rockwell" panose="02060603020205020403" pitchFamily="18" charset="0"/>
              </a:rPr>
              <a:t> :</a:t>
            </a:r>
          </a:p>
          <a:p>
            <a:pPr>
              <a:buFont typeface="Arial" panose="020B0604020202020204" pitchFamily="34" charset="0"/>
              <a:buChar char="•"/>
            </a:pPr>
            <a:r>
              <a:rPr lang="fr-FR" sz="1900" i="1" dirty="0">
                <a:latin typeface="Rockwell" panose="02060603020205020403" pitchFamily="18" charset="0"/>
              </a:rPr>
              <a:t>« Nous soutiendrons l’hypothèse selon laquelle… »</a:t>
            </a:r>
          </a:p>
          <a:p>
            <a:pPr>
              <a:buFont typeface="Arial" panose="020B0604020202020204" pitchFamily="34" charset="0"/>
              <a:buChar char="•"/>
            </a:pPr>
            <a:r>
              <a:rPr lang="fr-FR" sz="1900" i="1" dirty="0">
                <a:latin typeface="Rockwell" panose="02060603020205020403" pitchFamily="18" charset="0"/>
              </a:rPr>
              <a:t>« Il s’agira alors de montrer que… »</a:t>
            </a:r>
          </a:p>
          <a:p>
            <a:pPr>
              <a:buFont typeface="Arial" panose="020B0604020202020204" pitchFamily="34" charset="0"/>
              <a:buChar char="•"/>
            </a:pPr>
            <a:r>
              <a:rPr lang="fr-FR" sz="1900" i="1" dirty="0">
                <a:latin typeface="Rockwell" panose="02060603020205020403" pitchFamily="18" charset="0"/>
              </a:rPr>
              <a:t>« Fort de ce questionnement, nous montrerons que… »</a:t>
            </a:r>
          </a:p>
          <a:p>
            <a:pPr>
              <a:buFont typeface="Arial" panose="020B0604020202020204" pitchFamily="34" charset="0"/>
              <a:buChar char="•"/>
            </a:pPr>
            <a:r>
              <a:rPr lang="fr-FR" sz="1900" i="1" dirty="0">
                <a:latin typeface="Rockwell" panose="02060603020205020403" pitchFamily="18" charset="0"/>
              </a:rPr>
              <a:t>« Au regard de cette analyse, nous montrerons que… »</a:t>
            </a:r>
          </a:p>
          <a:p>
            <a:pPr marL="0" indent="0">
              <a:buNone/>
            </a:pPr>
            <a:r>
              <a:rPr lang="fr-FR" sz="1600" dirty="0">
                <a:latin typeface="Rockwell" panose="02060603020205020403" pitchFamily="18" charset="0"/>
                <a:sym typeface="Wingdings" panose="05000000000000000000" pitchFamily="2" charset="2"/>
              </a:rPr>
              <a:t> </a:t>
            </a:r>
            <a:r>
              <a:rPr lang="fr-FR" sz="1600" dirty="0">
                <a:latin typeface="Rockwell" panose="02060603020205020403" pitchFamily="18" charset="0"/>
              </a:rPr>
              <a:t>Synthétiser les adjectifs qualificatifs &amp; catégorisations effectués préalablement</a:t>
            </a:r>
          </a:p>
          <a:p>
            <a:endParaRPr lang="fr-FR" i="1" dirty="0"/>
          </a:p>
          <a:p>
            <a:pPr marL="0" indent="0">
              <a:buNone/>
            </a:pPr>
            <a:endParaRPr lang="fr-FR" dirty="0"/>
          </a:p>
        </p:txBody>
      </p:sp>
      <p:sp>
        <p:nvSpPr>
          <p:cNvPr id="5" name="Espace réservé du contenu 2">
            <a:extLst>
              <a:ext uri="{FF2B5EF4-FFF2-40B4-BE49-F238E27FC236}">
                <a16:creationId xmlns:a16="http://schemas.microsoft.com/office/drawing/2014/main" id="{F9E7C028-1CF9-0048-BE24-3153DA649988}"/>
              </a:ext>
            </a:extLst>
          </p:cNvPr>
          <p:cNvSpPr txBox="1">
            <a:spLocks/>
          </p:cNvSpPr>
          <p:nvPr/>
        </p:nvSpPr>
        <p:spPr>
          <a:xfrm>
            <a:off x="526150" y="5608200"/>
            <a:ext cx="10058400" cy="1150946"/>
          </a:xfrm>
          <a:prstGeom prst="rect">
            <a:avLst/>
          </a:prstGeom>
        </p:spPr>
        <p:txBody>
          <a:bodyPr vert="horz" lIns="91440" tIns="45720" rIns="91440" bIns="45720" rtlCol="0">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buNone/>
            </a:pPr>
            <a:r>
              <a:rPr lang="fr-FR" sz="1900" u="sng" dirty="0">
                <a:solidFill>
                  <a:srgbClr val="FF0000"/>
                </a:solidFill>
                <a:latin typeface="Rockwell" panose="02060603020205020403" pitchFamily="18" charset="0"/>
              </a:rPr>
              <a:t>Limites:</a:t>
            </a:r>
          </a:p>
          <a:p>
            <a:r>
              <a:rPr lang="fr-FR" sz="1900" i="1" dirty="0">
                <a:latin typeface="Rockwell" panose="02060603020205020403" pitchFamily="18" charset="0"/>
              </a:rPr>
              <a:t>« Néanmoins… », « toutefois… », « cependant… »</a:t>
            </a:r>
          </a:p>
          <a:p>
            <a:pPr marL="0" indent="0">
              <a:buNone/>
            </a:pPr>
            <a:r>
              <a:rPr lang="fr-FR" sz="1600" dirty="0">
                <a:latin typeface="Rockwell" panose="02060603020205020403" pitchFamily="18" charset="0"/>
                <a:sym typeface="Wingdings" panose="05000000000000000000" pitchFamily="2" charset="2"/>
              </a:rPr>
              <a:t> S’inspirer des tensions « en 3 Dimensions »</a:t>
            </a:r>
            <a:r>
              <a:rPr lang="fr-FR" sz="1600" dirty="0">
                <a:latin typeface="Rockwell" panose="02060603020205020403" pitchFamily="18" charset="0"/>
              </a:rPr>
              <a:t> </a:t>
            </a:r>
          </a:p>
        </p:txBody>
      </p:sp>
      <p:cxnSp>
        <p:nvCxnSpPr>
          <p:cNvPr id="7" name="Connecteur droit 6">
            <a:extLst>
              <a:ext uri="{FF2B5EF4-FFF2-40B4-BE49-F238E27FC236}">
                <a16:creationId xmlns:a16="http://schemas.microsoft.com/office/drawing/2014/main" id="{EB6FECA3-3AC4-0440-95B4-F2AA37A8378F}"/>
              </a:ext>
            </a:extLst>
          </p:cNvPr>
          <p:cNvCxnSpPr/>
          <p:nvPr/>
        </p:nvCxnSpPr>
        <p:spPr>
          <a:xfrm>
            <a:off x="296562" y="3722993"/>
            <a:ext cx="10985157"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8" name="Connecteur droit 7">
            <a:extLst>
              <a:ext uri="{FF2B5EF4-FFF2-40B4-BE49-F238E27FC236}">
                <a16:creationId xmlns:a16="http://schemas.microsoft.com/office/drawing/2014/main" id="{D7C57BDB-45F7-8F44-827F-27634276A135}"/>
              </a:ext>
            </a:extLst>
          </p:cNvPr>
          <p:cNvCxnSpPr/>
          <p:nvPr/>
        </p:nvCxnSpPr>
        <p:spPr>
          <a:xfrm>
            <a:off x="296562" y="5198126"/>
            <a:ext cx="10985157"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5" name="ZoneTexte 14">
            <a:extLst>
              <a:ext uri="{FF2B5EF4-FFF2-40B4-BE49-F238E27FC236}">
                <a16:creationId xmlns:a16="http://schemas.microsoft.com/office/drawing/2014/main" id="{51A8F936-744D-4737-9C7F-8C976BAF7B0E}"/>
              </a:ext>
            </a:extLst>
          </p:cNvPr>
          <p:cNvSpPr txBox="1"/>
          <p:nvPr/>
        </p:nvSpPr>
        <p:spPr>
          <a:xfrm>
            <a:off x="526150" y="3722993"/>
            <a:ext cx="10755568" cy="1969770"/>
          </a:xfrm>
          <a:prstGeom prst="rect">
            <a:avLst/>
          </a:prstGeom>
          <a:noFill/>
        </p:spPr>
        <p:txBody>
          <a:bodyPr wrap="square" rtlCol="0">
            <a:spAutoFit/>
          </a:bodyPr>
          <a:lstStyle/>
          <a:p>
            <a:pPr marL="0" indent="0">
              <a:buNone/>
            </a:pPr>
            <a:r>
              <a:rPr lang="fr-FR" sz="2000" u="sng" dirty="0">
                <a:solidFill>
                  <a:schemeClr val="accent6"/>
                </a:solidFill>
                <a:latin typeface="Rockwell" panose="02060603020205020403" pitchFamily="18" charset="0"/>
              </a:rPr>
              <a:t>Enjeux : </a:t>
            </a:r>
            <a:endParaRPr lang="fr-FR" sz="2000" dirty="0">
              <a:solidFill>
                <a:schemeClr val="accent6"/>
              </a:solidFill>
              <a:latin typeface="Rockwell" panose="02060603020205020403" pitchFamily="18" charset="0"/>
            </a:endParaRPr>
          </a:p>
          <a:p>
            <a:pPr marL="342900" indent="-342900">
              <a:buFont typeface="Arial" panose="020B0604020202020204" pitchFamily="34" charset="0"/>
              <a:buChar char="•"/>
            </a:pPr>
            <a:r>
              <a:rPr lang="fr-FR" sz="2000" i="1" dirty="0">
                <a:solidFill>
                  <a:schemeClr val="bg1"/>
                </a:solidFill>
                <a:latin typeface="Rockwell" panose="02060603020205020403" pitchFamily="18" charset="0"/>
              </a:rPr>
              <a:t>«</a:t>
            </a:r>
            <a:r>
              <a:rPr lang="fr-FR" sz="2000" i="1" dirty="0">
                <a:latin typeface="Rockwell" panose="02060603020205020403" pitchFamily="18" charset="0"/>
              </a:rPr>
              <a:t> cette tendance s’explique par…» </a:t>
            </a:r>
          </a:p>
          <a:p>
            <a:pPr marL="342900" indent="-342900">
              <a:buFont typeface="Arial" panose="020B0604020202020204" pitchFamily="34" charset="0"/>
              <a:buChar char="•"/>
            </a:pPr>
            <a:r>
              <a:rPr lang="fr-FR" sz="2000" i="1" dirty="0">
                <a:latin typeface="Rockwell" panose="02060603020205020403" pitchFamily="18" charset="0"/>
              </a:rPr>
              <a:t>Utilisation du conditionnel </a:t>
            </a:r>
          </a:p>
          <a:p>
            <a:endParaRPr lang="fr-FR" sz="1200" i="1" dirty="0">
              <a:latin typeface="Rockwell" panose="02060603020205020403" pitchFamily="18" charset="0"/>
            </a:endParaRPr>
          </a:p>
          <a:p>
            <a:pPr marL="0" indent="0">
              <a:buNone/>
            </a:pPr>
            <a:r>
              <a:rPr lang="fr-FR" sz="1600" dirty="0">
                <a:latin typeface="Rockwell" panose="02060603020205020403" pitchFamily="18" charset="0"/>
                <a:sym typeface="Wingdings" panose="05000000000000000000" pitchFamily="2" charset="2"/>
              </a:rPr>
              <a:t> S’engager  personnellement » afin d’apporter une réponse problématisée au sujet</a:t>
            </a:r>
            <a:endParaRPr lang="fr-FR" sz="1600" dirty="0">
              <a:latin typeface="Rockwell" panose="02060603020205020403" pitchFamily="18" charset="0"/>
            </a:endParaRPr>
          </a:p>
          <a:p>
            <a:pPr marL="0" indent="0">
              <a:buNone/>
            </a:pPr>
            <a:r>
              <a:rPr lang="fr-FR" sz="1400" i="1" dirty="0">
                <a:latin typeface="Rockwell" panose="02060603020205020403" pitchFamily="18" charset="0"/>
              </a:rPr>
              <a:t> </a:t>
            </a:r>
          </a:p>
          <a:p>
            <a:endParaRPr lang="fr-FR" dirty="0"/>
          </a:p>
        </p:txBody>
      </p:sp>
    </p:spTree>
    <p:extLst>
      <p:ext uri="{BB962C8B-B14F-4D97-AF65-F5344CB8AC3E}">
        <p14:creationId xmlns:p14="http://schemas.microsoft.com/office/powerpoint/2010/main" val="1456139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97B63F6-65A0-7B4C-B803-E4AE0220EE88}"/>
              </a:ext>
            </a:extLst>
          </p:cNvPr>
          <p:cNvSpPr txBox="1"/>
          <p:nvPr/>
        </p:nvSpPr>
        <p:spPr>
          <a:xfrm>
            <a:off x="415159" y="668892"/>
            <a:ext cx="11361682" cy="5139869"/>
          </a:xfrm>
          <a:prstGeom prst="rect">
            <a:avLst/>
          </a:prstGeom>
          <a:noFill/>
        </p:spPr>
        <p:txBody>
          <a:bodyPr wrap="square" rtlCol="0">
            <a:spAutoFit/>
          </a:bodyPr>
          <a:lstStyle/>
          <a:p>
            <a:r>
              <a:rPr lang="fr-FR" sz="2000" b="1" dirty="0">
                <a:solidFill>
                  <a:srgbClr val="FF0000"/>
                </a:solidFill>
              </a:rPr>
              <a:t>Exercice : </a:t>
            </a:r>
            <a:br>
              <a:rPr lang="fr-FR" sz="2000" b="1" dirty="0">
                <a:solidFill>
                  <a:srgbClr val="FF0000"/>
                </a:solidFill>
              </a:rPr>
            </a:br>
            <a:br>
              <a:rPr lang="fr-FR" sz="2000" dirty="0"/>
            </a:br>
            <a:r>
              <a:rPr lang="fr-FR" sz="1800" dirty="0">
                <a:latin typeface="Rockwell" panose="02060603020205020403" pitchFamily="18" charset="0"/>
              </a:rPr>
              <a:t>Voici une problématique basique de Niveau 2 :  </a:t>
            </a:r>
            <a:br>
              <a:rPr lang="fr-FR" sz="1800" dirty="0">
                <a:latin typeface="Rockwell" panose="02060603020205020403" pitchFamily="18" charset="0"/>
              </a:rPr>
            </a:br>
            <a:br>
              <a:rPr lang="fr-FR" sz="1800" dirty="0">
                <a:latin typeface="Rockwell" panose="02060603020205020403" pitchFamily="18" charset="0"/>
              </a:rPr>
            </a:br>
            <a:r>
              <a:rPr lang="fr-FR" sz="1800" dirty="0">
                <a:solidFill>
                  <a:schemeClr val="accent1"/>
                </a:solidFill>
                <a:latin typeface="Rockwell" panose="02060603020205020403" pitchFamily="18" charset="0"/>
              </a:rPr>
              <a:t>« </a:t>
            </a:r>
            <a:r>
              <a:rPr lang="fr-FR" sz="1800" dirty="0">
                <a:solidFill>
                  <a:schemeClr val="accent1"/>
                </a:solidFill>
              </a:rPr>
              <a:t> Nous montrerons que l’EPS par divers aspects s’est toujours positionnée à l’interface de différentes influences depuis la fin du 19e »</a:t>
            </a:r>
            <a:br>
              <a:rPr lang="fr-FR" sz="1800" dirty="0">
                <a:latin typeface="Rockwell" panose="02060603020205020403" pitchFamily="18" charset="0"/>
              </a:rPr>
            </a:br>
            <a:br>
              <a:rPr lang="fr-FR" sz="1800" dirty="0">
                <a:latin typeface="Rockwell" panose="02060603020205020403" pitchFamily="18" charset="0"/>
              </a:rPr>
            </a:br>
            <a:r>
              <a:rPr lang="fr-FR" sz="1800" dirty="0">
                <a:latin typeface="Rockwell" panose="02060603020205020403" pitchFamily="18" charset="0"/>
              </a:rPr>
              <a:t>Partez de cette base pour l’enrichir et aboutir à une PBQ de N3 voire de N4…</a:t>
            </a:r>
            <a:br>
              <a:rPr lang="fr-FR" sz="1800" dirty="0">
                <a:latin typeface="Rockwell" panose="02060603020205020403" pitchFamily="18" charset="0"/>
              </a:rPr>
            </a:br>
            <a:br>
              <a:rPr lang="fr-FR" sz="1800" dirty="0">
                <a:latin typeface="Rockwell" panose="02060603020205020403" pitchFamily="18" charset="0"/>
              </a:rPr>
            </a:br>
            <a:r>
              <a:rPr lang="fr-FR" sz="1800" u="sng" dirty="0">
                <a:effectLst/>
                <a:latin typeface="Rockwell" panose="02060603020205020403" pitchFamily="18" charset="0"/>
                <a:ea typeface="Calibri" panose="020F0502020204030204" pitchFamily="34" charset="0"/>
                <a:cs typeface="Times New Roman" panose="02020603050405020304" pitchFamily="18" charset="0"/>
              </a:rPr>
              <a:t>Pistes d’enrichissement (différents niveaux de difficultés):</a:t>
            </a:r>
            <a:br>
              <a:rPr lang="fr-FR" sz="1800" u="sng" dirty="0">
                <a:effectLst/>
                <a:latin typeface="Rockwell" panose="02060603020205020403" pitchFamily="18" charset="0"/>
                <a:ea typeface="Calibri" panose="020F0502020204030204" pitchFamily="34" charset="0"/>
                <a:cs typeface="Times New Roman" panose="02020603050405020304" pitchFamily="18" charset="0"/>
              </a:rPr>
            </a:b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latin typeface="Calibri" panose="020F0502020204030204" pitchFamily="34" charset="0"/>
                <a:ea typeface="Calibri" panose="020F0502020204030204" pitchFamily="34" charset="0"/>
                <a:cs typeface="Times New Roman" panose="02020603050405020304" pitchFamily="18" charset="0"/>
              </a:rPr>
              <a:t>+ </a:t>
            </a:r>
            <a:r>
              <a:rPr lang="fr-FR" sz="1800" dirty="0">
                <a:solidFill>
                  <a:schemeClr val="accent6"/>
                </a:solidFill>
                <a:effectLst/>
                <a:latin typeface="Rockwell" panose="02060603020205020403" pitchFamily="18" charset="0"/>
                <a:ea typeface="Calibri" panose="020F0502020204030204" pitchFamily="34" charset="0"/>
                <a:cs typeface="Times New Roman" panose="02020603050405020304" pitchFamily="18" charset="0"/>
              </a:rPr>
              <a:t>Qualifier </a:t>
            </a:r>
            <a:r>
              <a:rPr lang="fr-FR" sz="1800" dirty="0">
                <a:effectLst/>
                <a:latin typeface="Rockwell" panose="02060603020205020403" pitchFamily="18" charset="0"/>
                <a:ea typeface="Calibri" panose="020F0502020204030204" pitchFamily="34" charset="0"/>
                <a:cs typeface="Times New Roman" panose="02020603050405020304" pitchFamily="18" charset="0"/>
              </a:rPr>
              <a:t>plus précisément les termes « EPS» et  « influence»</a:t>
            </a:r>
            <a:br>
              <a:rPr lang="fr-FR" sz="1800" dirty="0">
                <a:effectLst/>
                <a:latin typeface="Rockwell" panose="02060603020205020403" pitchFamily="18" charset="0"/>
                <a:ea typeface="Calibri" panose="020F0502020204030204" pitchFamily="34" charset="0"/>
                <a:cs typeface="Times New Roman" panose="02020603050405020304" pitchFamily="18" charset="0"/>
              </a:rPr>
            </a:b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Rockwell" panose="02060603020205020403" pitchFamily="18" charset="0"/>
                <a:ea typeface="Calibri" panose="020F0502020204030204" pitchFamily="34" charset="0"/>
                <a:cs typeface="Times New Roman" panose="02020603050405020304" pitchFamily="18" charset="0"/>
              </a:rPr>
              <a:t>Apporter des </a:t>
            </a:r>
            <a:r>
              <a:rPr lang="fr-FR" sz="1800" dirty="0">
                <a:solidFill>
                  <a:schemeClr val="accent6"/>
                </a:solidFill>
                <a:effectLst/>
                <a:latin typeface="Rockwell" panose="02060603020205020403" pitchFamily="18" charset="0"/>
                <a:ea typeface="Calibri" panose="020F0502020204030204" pitchFamily="34" charset="0"/>
                <a:cs typeface="Times New Roman" panose="02020603050405020304" pitchFamily="18" charset="0"/>
              </a:rPr>
              <a:t>nuances/discussions </a:t>
            </a:r>
            <a:r>
              <a:rPr lang="fr-FR" sz="1800" dirty="0">
                <a:effectLst/>
                <a:latin typeface="Rockwell" panose="02060603020205020403" pitchFamily="18" charset="0"/>
                <a:ea typeface="Calibri" panose="020F0502020204030204" pitchFamily="34" charset="0"/>
                <a:cs typeface="Times New Roman" panose="02020603050405020304" pitchFamily="18" charset="0"/>
              </a:rPr>
              <a:t>dans un second temps (entre les « différentes influences»)</a:t>
            </a:r>
            <a:br>
              <a:rPr lang="fr-FR" sz="1800" dirty="0">
                <a:effectLst/>
                <a:latin typeface="Rockwell" panose="02060603020205020403" pitchFamily="18" charset="0"/>
                <a:ea typeface="Calibri" panose="020F0502020204030204" pitchFamily="34" charset="0"/>
                <a:cs typeface="Times New Roman" panose="02020603050405020304" pitchFamily="18" charset="0"/>
              </a:rPr>
            </a:b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solidFill>
                  <a:schemeClr val="accent6"/>
                </a:solidFill>
                <a:effectLst/>
                <a:latin typeface="Rockwell" panose="02060603020205020403" pitchFamily="18" charset="0"/>
                <a:ea typeface="Calibri" panose="020F0502020204030204" pitchFamily="34" charset="0"/>
                <a:cs typeface="Times New Roman" panose="02020603050405020304" pitchFamily="18" charset="0"/>
              </a:rPr>
              <a:t>Qualifier</a:t>
            </a:r>
            <a:r>
              <a:rPr lang="fr-FR" sz="1800" dirty="0">
                <a:effectLst/>
                <a:latin typeface="Rockwell" panose="02060603020205020403" pitchFamily="18" charset="0"/>
                <a:ea typeface="Calibri" panose="020F0502020204030204" pitchFamily="34" charset="0"/>
                <a:cs typeface="Times New Roman" panose="02020603050405020304" pitchFamily="18" charset="0"/>
              </a:rPr>
              <a:t> plus précisément les termes « positionné et interface »…</a:t>
            </a:r>
            <a:br>
              <a:rPr lang="fr-FR" sz="1800" dirty="0">
                <a:effectLst/>
                <a:latin typeface="Rockwell" panose="02060603020205020403" pitchFamily="18" charset="0"/>
                <a:ea typeface="Calibri" panose="020F0502020204030204" pitchFamily="34" charset="0"/>
                <a:cs typeface="Times New Roman" panose="02020603050405020304" pitchFamily="18" charset="0"/>
              </a:rPr>
            </a:br>
            <a:br>
              <a:rPr lang="fr-FR" sz="1800" dirty="0">
                <a:effectLst/>
                <a:latin typeface="Rockwell" panose="02060603020205020403" pitchFamily="18" charset="0"/>
                <a:ea typeface="Calibri" panose="020F0502020204030204" pitchFamily="34" charset="0"/>
                <a:cs typeface="Times New Roman" panose="02020603050405020304" pitchFamily="18" charset="0"/>
              </a:rPr>
            </a:br>
            <a:r>
              <a:rPr lang="fr-FR" sz="1800" dirty="0">
                <a:effectLst/>
                <a:latin typeface="Rockwell" panose="02060603020205020403" pitchFamily="18" charset="0"/>
                <a:ea typeface="Calibri" panose="020F0502020204030204" pitchFamily="34" charset="0"/>
                <a:cs typeface="Times New Roman" panose="02020603050405020304" pitchFamily="18" charset="0"/>
              </a:rPr>
              <a:t>+++ Apporter une </a:t>
            </a:r>
            <a:r>
              <a:rPr lang="fr-FR" sz="1800" dirty="0">
                <a:solidFill>
                  <a:schemeClr val="accent6"/>
                </a:solidFill>
                <a:effectLst/>
                <a:latin typeface="Rockwell" panose="02060603020205020403" pitchFamily="18" charset="0"/>
                <a:ea typeface="Calibri" panose="020F0502020204030204" pitchFamily="34" charset="0"/>
                <a:cs typeface="Times New Roman" panose="02020603050405020304" pitchFamily="18" charset="0"/>
              </a:rPr>
              <a:t>« touche personnelle » </a:t>
            </a:r>
            <a:r>
              <a:rPr lang="fr-FR" sz="1800" dirty="0">
                <a:effectLst/>
                <a:latin typeface="Rockwell" panose="02060603020205020403" pitchFamily="18" charset="0"/>
                <a:ea typeface="Calibri" panose="020F0502020204030204" pitchFamily="34" charset="0"/>
                <a:cs typeface="Times New Roman" panose="02020603050405020304" pitchFamily="18" charset="0"/>
              </a:rPr>
              <a:t>afin de se différencier des réponses des autres candidats</a:t>
            </a:r>
            <a:endParaRPr lang="fr-FR" dirty="0"/>
          </a:p>
        </p:txBody>
      </p:sp>
      <p:sp>
        <p:nvSpPr>
          <p:cNvPr id="2" name="Nuage 1">
            <a:extLst>
              <a:ext uri="{FF2B5EF4-FFF2-40B4-BE49-F238E27FC236}">
                <a16:creationId xmlns:a16="http://schemas.microsoft.com/office/drawing/2014/main" id="{98F3A2C4-889D-853D-4569-536E446B69DC}"/>
              </a:ext>
            </a:extLst>
          </p:cNvPr>
          <p:cNvSpPr/>
          <p:nvPr/>
        </p:nvSpPr>
        <p:spPr>
          <a:xfrm>
            <a:off x="6807492" y="0"/>
            <a:ext cx="3865442" cy="174723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2400" b="1" dirty="0"/>
              <a:t>A VOUS !</a:t>
            </a:r>
          </a:p>
          <a:p>
            <a:pPr algn="ctr"/>
            <a:r>
              <a:rPr lang="fr-FR" sz="2400" b="1" dirty="0"/>
              <a:t>Rédaction</a:t>
            </a:r>
          </a:p>
          <a:p>
            <a:pPr algn="ctr"/>
            <a:r>
              <a:rPr lang="fr-FR" sz="2400" dirty="0"/>
              <a:t>5. problématique</a:t>
            </a:r>
          </a:p>
        </p:txBody>
      </p:sp>
    </p:spTree>
    <p:extLst>
      <p:ext uri="{BB962C8B-B14F-4D97-AF65-F5344CB8AC3E}">
        <p14:creationId xmlns:p14="http://schemas.microsoft.com/office/powerpoint/2010/main" val="219261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9849679" y="137382"/>
            <a:ext cx="2220577" cy="17462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 Problématique</a:t>
            </a:r>
          </a:p>
        </p:txBody>
      </p:sp>
      <p:pic>
        <p:nvPicPr>
          <p:cNvPr id="5" name="Image 4">
            <a:extLst>
              <a:ext uri="{FF2B5EF4-FFF2-40B4-BE49-F238E27FC236}">
                <a16:creationId xmlns:a16="http://schemas.microsoft.com/office/drawing/2014/main" id="{372A6B7B-2AB3-6D97-80B8-CCCEDD1392D5}"/>
              </a:ext>
            </a:extLst>
          </p:cNvPr>
          <p:cNvPicPr>
            <a:picLocks noChangeAspect="1"/>
          </p:cNvPicPr>
          <p:nvPr/>
        </p:nvPicPr>
        <p:blipFill>
          <a:blip r:embed="rId3"/>
          <a:stretch>
            <a:fillRect/>
          </a:stretch>
        </p:blipFill>
        <p:spPr>
          <a:xfrm>
            <a:off x="441434" y="1010502"/>
            <a:ext cx="9676601" cy="5748832"/>
          </a:xfrm>
          <a:prstGeom prst="rect">
            <a:avLst/>
          </a:prstGeom>
        </p:spPr>
      </p:pic>
    </p:spTree>
    <p:extLst>
      <p:ext uri="{BB962C8B-B14F-4D97-AF65-F5344CB8AC3E}">
        <p14:creationId xmlns:p14="http://schemas.microsoft.com/office/powerpoint/2010/main" val="2568700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9640956" y="24474"/>
            <a:ext cx="2429299" cy="16070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 Problématique</a:t>
            </a:r>
          </a:p>
        </p:txBody>
      </p:sp>
      <p:sp>
        <p:nvSpPr>
          <p:cNvPr id="6" name="ZoneTexte 5">
            <a:extLst>
              <a:ext uri="{FF2B5EF4-FFF2-40B4-BE49-F238E27FC236}">
                <a16:creationId xmlns:a16="http://schemas.microsoft.com/office/drawing/2014/main" id="{E4FD15EC-0815-B3BD-B3CD-10E7710B1509}"/>
              </a:ext>
            </a:extLst>
          </p:cNvPr>
          <p:cNvSpPr txBox="1"/>
          <p:nvPr/>
        </p:nvSpPr>
        <p:spPr>
          <a:xfrm>
            <a:off x="514321" y="1398128"/>
            <a:ext cx="9822375" cy="4242893"/>
          </a:xfrm>
          <a:prstGeom prst="rect">
            <a:avLst/>
          </a:prstGeom>
          <a:noFill/>
        </p:spPr>
        <p:txBody>
          <a:bodyPr wrap="square">
            <a:spAutoFit/>
          </a:bodyPr>
          <a:lstStyle/>
          <a:p>
            <a:pPr marL="63500" marR="72390" indent="457200" algn="just">
              <a:lnSpc>
                <a:spcPct val="115000"/>
              </a:lnSpc>
              <a:spcAft>
                <a:spcPts val="0"/>
              </a:spcAft>
            </a:pPr>
            <a:r>
              <a:rPr lang="fr-FR" sz="2000" dirty="0">
                <a:effectLst/>
                <a:latin typeface="Arial" panose="020B0604020202020204" pitchFamily="34" charset="0"/>
                <a:ea typeface="Arial" panose="020B0604020202020204" pitchFamily="34" charset="0"/>
              </a:rPr>
              <a:t>Nous montrerons donc que l’EPS s’est toujours positionnée à l’interface de différentes influences contextuelles, de degré différent depuis 1936, au travers des textes officiels, des évaluations et des savoirs à enseigner, dans la mesure où</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cela</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détermine</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une position permanente de l’EPS tiraillée entre les diverses influences.</a:t>
            </a:r>
          </a:p>
          <a:p>
            <a:pPr>
              <a:spcBef>
                <a:spcPts val="50"/>
              </a:spcBef>
            </a:pPr>
            <a:r>
              <a:rPr lang="fr-FR" sz="2000" dirty="0">
                <a:effectLst/>
                <a:latin typeface="Arial" panose="020B0604020202020204" pitchFamily="34" charset="0"/>
                <a:ea typeface="Arial" panose="020B0604020202020204" pitchFamily="34" charset="0"/>
              </a:rPr>
              <a:t> </a:t>
            </a:r>
          </a:p>
          <a:p>
            <a:pPr marL="63500" marR="73025" indent="457200" algn="just">
              <a:lnSpc>
                <a:spcPct val="115000"/>
              </a:lnSpc>
              <a:spcAft>
                <a:spcPts val="0"/>
              </a:spcAft>
            </a:pPr>
            <a:r>
              <a:rPr lang="fr-FR" sz="2000" dirty="0">
                <a:effectLst/>
                <a:latin typeface="Arial" panose="020B0604020202020204" pitchFamily="34" charset="0"/>
                <a:ea typeface="Arial" panose="020B0604020202020204" pitchFamily="34" charset="0"/>
              </a:rPr>
              <a:t>Néanmoins, ce positionnement de l’EPS à l’interface des influences relève d’une grande complexité compte tenu des divergences entre positionnement institutionnel et positionnement réel, dépendant des moyens mis à dispositions, de la diversité</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de</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pratiques réelles ou encore des concepteurs.</a:t>
            </a:r>
          </a:p>
          <a:p>
            <a:pPr>
              <a:spcBef>
                <a:spcPts val="50"/>
              </a:spcBef>
            </a:pPr>
            <a:r>
              <a:rPr lang="fr-FR" sz="2000" dirty="0">
                <a:effectLst/>
                <a:latin typeface="Arial" panose="020B0604020202020204" pitchFamily="34" charset="0"/>
                <a:ea typeface="Arial" panose="020B0604020202020204" pitchFamily="34" charset="0"/>
              </a:rPr>
              <a:t> </a:t>
            </a:r>
          </a:p>
          <a:p>
            <a:pPr marL="63500" marR="76835" indent="457200" algn="just">
              <a:lnSpc>
                <a:spcPct val="115000"/>
              </a:lnSpc>
              <a:spcAft>
                <a:spcPts val="0"/>
              </a:spcAft>
            </a:pPr>
            <a:r>
              <a:rPr lang="fr-FR" sz="2000" dirty="0">
                <a:effectLst/>
                <a:latin typeface="Arial" panose="020B0604020202020204" pitchFamily="34" charset="0"/>
                <a:ea typeface="Arial" panose="020B0604020202020204" pitchFamily="34" charset="0"/>
              </a:rPr>
              <a:t>Dès lors, c’est à travers la formation des enseignants que l’EPS parviendra à se placer réellement à la croisée des multiples influences.</a:t>
            </a:r>
          </a:p>
        </p:txBody>
      </p:sp>
    </p:spTree>
    <p:extLst>
      <p:ext uri="{BB962C8B-B14F-4D97-AF65-F5344CB8AC3E}">
        <p14:creationId xmlns:p14="http://schemas.microsoft.com/office/powerpoint/2010/main" val="2432629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B19407-A13D-4578-965F-BC9948FCCBED}"/>
              </a:ext>
            </a:extLst>
          </p:cNvPr>
          <p:cNvSpPr>
            <a:spLocks noGrp="1"/>
          </p:cNvSpPr>
          <p:nvPr/>
        </p:nvSpPr>
        <p:spPr>
          <a:xfrm>
            <a:off x="318052" y="1722797"/>
            <a:ext cx="11555896" cy="3412405"/>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R="0" lvl="0" defTabSz="914400" rtl="0" eaLnBrk="1" fontAlgn="auto" latinLnBrk="0" hangingPunct="1">
              <a:lnSpc>
                <a:spcPct val="90000"/>
              </a:lnSpc>
              <a:spcBef>
                <a:spcPts val="1200"/>
              </a:spcBef>
              <a:spcAft>
                <a:spcPts val="0"/>
              </a:spcAft>
              <a:tabLst/>
              <a:defRPr/>
            </a:pPr>
            <a:endParaRPr lang="fr-FR" sz="8800" b="1" dirty="0">
              <a:solidFill>
                <a:schemeClr val="tx1">
                  <a:lumMod val="50000"/>
                </a:schemeClr>
              </a:solidFill>
              <a:latin typeface="Rockwell" panose="02060603020205020403" pitchFamily="18" charset="0"/>
            </a:endParaRPr>
          </a:p>
        </p:txBody>
      </p:sp>
      <p:sp>
        <p:nvSpPr>
          <p:cNvPr id="3" name="ZoneTexte 2">
            <a:extLst>
              <a:ext uri="{FF2B5EF4-FFF2-40B4-BE49-F238E27FC236}">
                <a16:creationId xmlns:a16="http://schemas.microsoft.com/office/drawing/2014/main" id="{01FD43C8-6FC3-1A04-0A9B-074A418F4ABA}"/>
              </a:ext>
            </a:extLst>
          </p:cNvPr>
          <p:cNvSpPr txBox="1"/>
          <p:nvPr/>
        </p:nvSpPr>
        <p:spPr>
          <a:xfrm>
            <a:off x="318052" y="1536173"/>
            <a:ext cx="11317101" cy="3785652"/>
          </a:xfrm>
          <a:prstGeom prst="rect">
            <a:avLst/>
          </a:prstGeom>
          <a:noFill/>
        </p:spPr>
        <p:txBody>
          <a:bodyPr wrap="square" rtlCol="0">
            <a:spAutoFit/>
          </a:bodyPr>
          <a:lstStyle/>
          <a:p>
            <a:r>
              <a:rPr lang="fr-FR" sz="2000" dirty="0"/>
              <a:t>Nous montrerons que l’EPS dans ses versants institutionnels (programmes et textes certificatifs) a toujours tentée de se positionner en équilibre à l’interface des influences externes ( société, monde sportif, …) et internes (l’école, concepteurs, élèves) qui domineront successivement sur la période étudiée.</a:t>
            </a:r>
          </a:p>
          <a:p>
            <a:br>
              <a:rPr lang="fr-FR" sz="2000" dirty="0"/>
            </a:br>
            <a:r>
              <a:rPr lang="fr-FR" sz="2000" dirty="0"/>
              <a:t>Cependant, sur le versant des pratiques (contenus, supports, méthodes…), l’EPS s’est parfois positionnée majoritairement en faveur de certaines influences tout en minorant les autres sur certaines périodes. Ces décalages sont en lien avec la lente germination entre un texte et les pratiques, mais aussi les profils des enseignants.</a:t>
            </a:r>
          </a:p>
          <a:p>
            <a:br>
              <a:rPr lang="fr-FR" sz="2000" dirty="0"/>
            </a:br>
            <a:r>
              <a:rPr lang="fr-FR" sz="2000" dirty="0"/>
              <a:t>Nous expliquerons ces processus et variations de positionnement de l’EPS au regard, notamment,  d’une triple contrainte d’influences externes et internes, assurer sa représentativité culturelle, son utilité sociale et son orthodoxie scolaire. </a:t>
            </a:r>
          </a:p>
        </p:txBody>
      </p:sp>
      <p:sp>
        <p:nvSpPr>
          <p:cNvPr id="4" name="Ellipse 3">
            <a:extLst>
              <a:ext uri="{FF2B5EF4-FFF2-40B4-BE49-F238E27FC236}">
                <a16:creationId xmlns:a16="http://schemas.microsoft.com/office/drawing/2014/main" id="{C0DE7359-DA83-228F-B763-D34F61C2366D}"/>
              </a:ext>
            </a:extLst>
          </p:cNvPr>
          <p:cNvSpPr/>
          <p:nvPr/>
        </p:nvSpPr>
        <p:spPr>
          <a:xfrm>
            <a:off x="10861040" y="38333"/>
            <a:ext cx="1229093" cy="10081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3</a:t>
            </a:r>
          </a:p>
        </p:txBody>
      </p:sp>
    </p:spTree>
    <p:extLst>
      <p:ext uri="{BB962C8B-B14F-4D97-AF65-F5344CB8AC3E}">
        <p14:creationId xmlns:p14="http://schemas.microsoft.com/office/powerpoint/2010/main" val="2217427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 Plan (P1)</a:t>
            </a:r>
          </a:p>
        </p:txBody>
      </p:sp>
      <p:sp>
        <p:nvSpPr>
          <p:cNvPr id="5" name="ZoneTexte 4">
            <a:extLst>
              <a:ext uri="{FF2B5EF4-FFF2-40B4-BE49-F238E27FC236}">
                <a16:creationId xmlns:a16="http://schemas.microsoft.com/office/drawing/2014/main" id="{EF48F2CB-FC6F-9163-3FB5-A2E833B6BB5C}"/>
              </a:ext>
            </a:extLst>
          </p:cNvPr>
          <p:cNvSpPr txBox="1"/>
          <p:nvPr/>
        </p:nvSpPr>
        <p:spPr>
          <a:xfrm>
            <a:off x="167937" y="1330712"/>
            <a:ext cx="11151704" cy="4714239"/>
          </a:xfrm>
          <a:prstGeom prst="rect">
            <a:avLst/>
          </a:prstGeom>
          <a:noFill/>
        </p:spPr>
        <p:txBody>
          <a:bodyPr wrap="square">
            <a:spAutoFit/>
          </a:bodyPr>
          <a:lstStyle/>
          <a:p>
            <a:pPr marL="63500" marR="73025" indent="457200" algn="just">
              <a:lnSpc>
                <a:spcPct val="115000"/>
              </a:lnSpc>
              <a:spcAft>
                <a:spcPts val="0"/>
              </a:spcAft>
            </a:pPr>
            <a:r>
              <a:rPr lang="fr-FR" sz="1800" dirty="0">
                <a:effectLst/>
                <a:latin typeface="Arial" panose="020B0604020202020204" pitchFamily="34" charset="0"/>
                <a:ea typeface="Arial" panose="020B0604020202020204" pitchFamily="34" charset="0"/>
              </a:rPr>
              <a:t>Dans une première partie allant de 1936, date à laquelle nous avons une prise de conscience</a:t>
            </a:r>
            <a:r>
              <a:rPr lang="fr-FR" sz="1800" spc="2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des</a:t>
            </a:r>
            <a:r>
              <a:rPr lang="fr-FR" sz="1800" spc="2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bénéfices</a:t>
            </a:r>
            <a:r>
              <a:rPr lang="fr-FR" sz="1800" spc="2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que peuvent apporter l'EP sur les enfants de la société (Les bases</a:t>
            </a:r>
            <a:r>
              <a:rPr lang="fr-FR" sz="1800" spc="1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psychologiques</a:t>
            </a:r>
            <a:r>
              <a:rPr lang="fr-FR" sz="1800" spc="1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a:t>
            </a:r>
            <a:r>
              <a:rPr lang="fr-FR" sz="1800" spc="1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l'EP,</a:t>
            </a:r>
            <a:r>
              <a:rPr lang="fr-FR" sz="1800" spc="12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Loisel, 1935) à 1967 où les enseignants vont participer à la</a:t>
            </a:r>
          </a:p>
          <a:p>
            <a:pPr marL="63500" marR="74295" algn="just">
              <a:lnSpc>
                <a:spcPct val="115000"/>
              </a:lnSpc>
              <a:spcBef>
                <a:spcPts val="400"/>
              </a:spcBef>
              <a:spcAft>
                <a:spcPts val="0"/>
              </a:spcAft>
            </a:pPr>
            <a:br>
              <a:rPr lang="fr-FR" sz="1800" dirty="0">
                <a:effectLst/>
                <a:latin typeface="Arial" panose="020B0604020202020204" pitchFamily="34" charset="0"/>
                <a:ea typeface="Arial" panose="020B0604020202020204" pitchFamily="34" charset="0"/>
              </a:rPr>
            </a:br>
            <a:r>
              <a:rPr lang="fr-FR" sz="1800" dirty="0">
                <a:effectLst/>
                <a:latin typeface="Arial" panose="020B0604020202020204" pitchFamily="34" charset="0"/>
                <a:ea typeface="Arial" panose="020B0604020202020204" pitchFamily="34" charset="0"/>
              </a:rPr>
              <a:t>rédaction des Instructions Officielles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orientées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vers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un</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objectif</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"santé",</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nous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montrerons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que l'EPS s'est toujours positionnée à l'interface de différentes influences notamment politiques et sociales, par l'intermédiaire de ses législateurs mais aussi concepteurs.</a:t>
            </a:r>
          </a:p>
          <a:p>
            <a:pPr>
              <a:spcBef>
                <a:spcPts val="50"/>
              </a:spcBef>
            </a:pPr>
            <a:r>
              <a:rPr lang="fr-FR" sz="1400" dirty="0">
                <a:effectLst/>
                <a:latin typeface="Arial" panose="020B0604020202020204" pitchFamily="34" charset="0"/>
                <a:ea typeface="Arial" panose="020B0604020202020204" pitchFamily="34" charset="0"/>
              </a:rPr>
              <a:t> </a:t>
            </a:r>
            <a:endParaRPr lang="fr-FR" sz="1800" dirty="0">
              <a:effectLst/>
              <a:latin typeface="Arial" panose="020B0604020202020204" pitchFamily="34" charset="0"/>
              <a:ea typeface="Arial" panose="020B0604020202020204" pitchFamily="34" charset="0"/>
            </a:endParaRPr>
          </a:p>
          <a:p>
            <a:pPr marL="63500" marR="75565" indent="457200" algn="just">
              <a:lnSpc>
                <a:spcPct val="115000"/>
              </a:lnSpc>
              <a:spcAft>
                <a:spcPts val="0"/>
              </a:spcAft>
            </a:pPr>
            <a:r>
              <a:rPr lang="fr-FR" sz="1800" dirty="0">
                <a:effectLst/>
                <a:latin typeface="Arial" panose="020B0604020202020204" pitchFamily="34" charset="0"/>
                <a:ea typeface="Arial" panose="020B0604020202020204" pitchFamily="34" charset="0"/>
              </a:rPr>
              <a:t>Cependant, ce positionnement</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continu</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l'EPS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à</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l'interface</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de</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différentes</a:t>
            </a:r>
            <a:r>
              <a:rPr lang="fr-FR" sz="1800" spc="-2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influences va sans cesse être questionné au cours de cette période dans la mesure où des premiers décalages vont entrer en vigueur entre formation d'un citoyen attendu à telle époque par</a:t>
            </a:r>
            <a:r>
              <a:rPr lang="fr-FR" sz="1800" spc="-15"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la société ainsi que par les politiques, et savoirs enseignés en pratiques.</a:t>
            </a:r>
          </a:p>
          <a:p>
            <a:pPr>
              <a:spcBef>
                <a:spcPts val="50"/>
              </a:spcBef>
            </a:pPr>
            <a:r>
              <a:rPr lang="fr-FR" sz="1400" dirty="0">
                <a:effectLst/>
                <a:latin typeface="Arial" panose="020B0604020202020204" pitchFamily="34" charset="0"/>
                <a:ea typeface="Arial" panose="020B0604020202020204" pitchFamily="34" charset="0"/>
              </a:rPr>
              <a:t> </a:t>
            </a:r>
            <a:endParaRPr lang="fr-FR" sz="1800" dirty="0">
              <a:effectLst/>
              <a:latin typeface="Arial" panose="020B0604020202020204" pitchFamily="34" charset="0"/>
              <a:ea typeface="Arial" panose="020B0604020202020204" pitchFamily="34" charset="0"/>
            </a:endParaRPr>
          </a:p>
          <a:p>
            <a:pPr marL="63500" marR="76835" indent="457200" algn="just">
              <a:lnSpc>
                <a:spcPct val="115000"/>
              </a:lnSpc>
              <a:spcAft>
                <a:spcPts val="0"/>
              </a:spcAft>
            </a:pPr>
            <a:r>
              <a:rPr lang="fr-FR" sz="1800" dirty="0">
                <a:effectLst/>
                <a:latin typeface="Arial" panose="020B0604020202020204" pitchFamily="34" charset="0"/>
                <a:ea typeface="Arial" panose="020B0604020202020204" pitchFamily="34" charset="0"/>
              </a:rPr>
              <a:t>Ainsi, il s'agira de montrer que c'est par la formation des enseignants que l'EPS parviendra réellement à se placer à la croisées des influences politiques et sociales.</a:t>
            </a:r>
          </a:p>
        </p:txBody>
      </p:sp>
    </p:spTree>
    <p:extLst>
      <p:ext uri="{BB962C8B-B14F-4D97-AF65-F5344CB8AC3E}">
        <p14:creationId xmlns:p14="http://schemas.microsoft.com/office/powerpoint/2010/main" val="3720142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 Plan (P2)</a:t>
            </a:r>
          </a:p>
        </p:txBody>
      </p:sp>
      <p:sp>
        <p:nvSpPr>
          <p:cNvPr id="6" name="ZoneTexte 5">
            <a:extLst>
              <a:ext uri="{FF2B5EF4-FFF2-40B4-BE49-F238E27FC236}">
                <a16:creationId xmlns:a16="http://schemas.microsoft.com/office/drawing/2014/main" id="{9540CF8A-12B9-7A2E-606E-3319EBBF7611}"/>
              </a:ext>
            </a:extLst>
          </p:cNvPr>
          <p:cNvSpPr txBox="1"/>
          <p:nvPr/>
        </p:nvSpPr>
        <p:spPr>
          <a:xfrm>
            <a:off x="360892" y="1734626"/>
            <a:ext cx="10958749" cy="3388748"/>
          </a:xfrm>
          <a:prstGeom prst="rect">
            <a:avLst/>
          </a:prstGeom>
          <a:noFill/>
        </p:spPr>
        <p:txBody>
          <a:bodyPr wrap="square">
            <a:spAutoFit/>
          </a:bodyPr>
          <a:lstStyle/>
          <a:p>
            <a:pPr marL="63500" marR="74930" algn="just">
              <a:lnSpc>
                <a:spcPct val="115000"/>
              </a:lnSpc>
              <a:spcBef>
                <a:spcPts val="990"/>
              </a:spcBef>
              <a:spcAft>
                <a:spcPts val="0"/>
              </a:spcAft>
            </a:pPr>
            <a:r>
              <a:rPr lang="fr-FR" sz="1800" dirty="0">
                <a:effectLst/>
                <a:latin typeface="Arial" panose="020B0604020202020204" pitchFamily="34" charset="0"/>
                <a:ea typeface="Arial" panose="020B0604020202020204" pitchFamily="34" charset="0"/>
              </a:rPr>
              <a:t>Dans une seconde partie, allant de 1968, date marquant les grandes manifestations et la remise en cause des modèles d’institution traditionnel, à 1992 (charte des programmes sur les</a:t>
            </a:r>
            <a:r>
              <a:rPr lang="fr-FR" sz="1800" spc="2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compétences</a:t>
            </a:r>
            <a:r>
              <a:rPr lang="fr-FR" sz="1800" spc="200" dirty="0">
                <a:effectLst/>
                <a:latin typeface="Arial" panose="020B0604020202020204" pitchFamily="34" charset="0"/>
                <a:ea typeface="Arial" panose="020B0604020202020204" pitchFamily="34" charset="0"/>
              </a:rPr>
              <a:t> </a:t>
            </a:r>
            <a:r>
              <a:rPr lang="fr-FR" sz="1800" dirty="0">
                <a:effectLst/>
                <a:latin typeface="Arial" panose="020B0604020202020204" pitchFamily="34" charset="0"/>
                <a:ea typeface="Arial" panose="020B0604020202020204" pitchFamily="34" charset="0"/>
              </a:rPr>
              <a:t>soit une manière pour l’EPS de se positionner), nous montrerons que l’EPS s’est toujours positionnée à l’interface de différentes influences notamment économiques et sociales, par l’intermédiaire de ses législateurs, ses évaluations mais également ses concepteurs.</a:t>
            </a:r>
          </a:p>
          <a:p>
            <a:pPr>
              <a:spcBef>
                <a:spcPts val="50"/>
              </a:spcBef>
            </a:pPr>
            <a:r>
              <a:rPr lang="fr-FR" sz="1400" dirty="0">
                <a:effectLst/>
                <a:latin typeface="Arial" panose="020B0604020202020204" pitchFamily="34" charset="0"/>
                <a:ea typeface="Arial" panose="020B0604020202020204" pitchFamily="34" charset="0"/>
              </a:rPr>
              <a:t> </a:t>
            </a:r>
            <a:endParaRPr lang="fr-FR" sz="1800" dirty="0">
              <a:effectLst/>
              <a:latin typeface="Arial" panose="020B0604020202020204" pitchFamily="34" charset="0"/>
              <a:ea typeface="Arial" panose="020B0604020202020204" pitchFamily="34" charset="0"/>
            </a:endParaRPr>
          </a:p>
          <a:p>
            <a:pPr marL="63500" marR="73660" indent="457200" algn="just">
              <a:lnSpc>
                <a:spcPct val="115000"/>
              </a:lnSpc>
              <a:spcAft>
                <a:spcPts val="0"/>
              </a:spcAft>
            </a:pPr>
            <a:r>
              <a:rPr lang="fr-FR" sz="1800" dirty="0">
                <a:effectLst/>
                <a:latin typeface="Arial" panose="020B0604020202020204" pitchFamily="34" charset="0"/>
                <a:ea typeface="Arial" panose="020B0604020202020204" pitchFamily="34" charset="0"/>
              </a:rPr>
              <a:t>Toutefois, ce positionnement de l’EPS à l’interface des influences ne s’avère que formel dans la mesure où cette période relève d’une diversité de pratiques et de courants </a:t>
            </a:r>
            <a:r>
              <a:rPr lang="fr-FR" sz="1800" spc="-10" dirty="0">
                <a:effectLst/>
                <a:latin typeface="Arial" panose="020B0604020202020204" pitchFamily="34" charset="0"/>
                <a:ea typeface="Arial" panose="020B0604020202020204" pitchFamily="34" charset="0"/>
              </a:rPr>
              <a:t>s’opposant.</a:t>
            </a:r>
            <a:endParaRPr lang="fr-FR" sz="1800" dirty="0">
              <a:effectLst/>
              <a:latin typeface="Arial" panose="020B0604020202020204" pitchFamily="34" charset="0"/>
              <a:ea typeface="Arial" panose="020B0604020202020204" pitchFamily="34" charset="0"/>
            </a:endParaRPr>
          </a:p>
          <a:p>
            <a:pPr>
              <a:spcBef>
                <a:spcPts val="50"/>
              </a:spcBef>
            </a:pPr>
            <a:r>
              <a:rPr lang="fr-FR" sz="1400" dirty="0">
                <a:effectLst/>
                <a:latin typeface="Arial" panose="020B0604020202020204" pitchFamily="34" charset="0"/>
                <a:ea typeface="Arial" panose="020B0604020202020204" pitchFamily="34" charset="0"/>
              </a:rPr>
              <a:t> </a:t>
            </a:r>
            <a:endParaRPr lang="fr-FR" sz="1800" dirty="0">
              <a:effectLst/>
              <a:latin typeface="Arial" panose="020B0604020202020204" pitchFamily="34" charset="0"/>
              <a:ea typeface="Arial" panose="020B0604020202020204" pitchFamily="34" charset="0"/>
            </a:endParaRPr>
          </a:p>
          <a:p>
            <a:pPr marL="63500" marR="78740" indent="457200" algn="just">
              <a:lnSpc>
                <a:spcPct val="115000"/>
              </a:lnSpc>
              <a:spcAft>
                <a:spcPts val="0"/>
              </a:spcAft>
            </a:pPr>
            <a:r>
              <a:rPr lang="fr-FR" sz="1800" dirty="0">
                <a:effectLst/>
                <a:latin typeface="Arial" panose="020B0604020202020204" pitchFamily="34" charset="0"/>
                <a:ea typeface="Arial" panose="020B0604020202020204" pitchFamily="34" charset="0"/>
              </a:rPr>
              <a:t>Dès lors, la formation des enseignants apparaît comme le lieu opportun pour l’EPS de se positionner à l’interface des influences.</a:t>
            </a:r>
          </a:p>
        </p:txBody>
      </p:sp>
    </p:spTree>
    <p:extLst>
      <p:ext uri="{BB962C8B-B14F-4D97-AF65-F5344CB8AC3E}">
        <p14:creationId xmlns:p14="http://schemas.microsoft.com/office/powerpoint/2010/main" val="71538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 Plan (P3)</a:t>
            </a:r>
          </a:p>
        </p:txBody>
      </p:sp>
      <p:sp>
        <p:nvSpPr>
          <p:cNvPr id="5" name="ZoneTexte 4">
            <a:extLst>
              <a:ext uri="{FF2B5EF4-FFF2-40B4-BE49-F238E27FC236}">
                <a16:creationId xmlns:a16="http://schemas.microsoft.com/office/drawing/2014/main" id="{11E4DDC5-05B6-6186-87BE-BEC31405A560}"/>
              </a:ext>
            </a:extLst>
          </p:cNvPr>
          <p:cNvSpPr txBox="1"/>
          <p:nvPr/>
        </p:nvSpPr>
        <p:spPr>
          <a:xfrm>
            <a:off x="174638" y="1413274"/>
            <a:ext cx="11411798" cy="3817584"/>
          </a:xfrm>
          <a:prstGeom prst="rect">
            <a:avLst/>
          </a:prstGeom>
          <a:noFill/>
        </p:spPr>
        <p:txBody>
          <a:bodyPr wrap="square">
            <a:spAutoFit/>
          </a:bodyPr>
          <a:lstStyle/>
          <a:p>
            <a:pPr marL="63500" marR="74930" algn="just">
              <a:lnSpc>
                <a:spcPct val="115000"/>
              </a:lnSpc>
              <a:spcBef>
                <a:spcPts val="990"/>
              </a:spcBef>
              <a:spcAft>
                <a:spcPts val="0"/>
              </a:spcAft>
            </a:pPr>
            <a:r>
              <a:rPr lang="fr-FR" dirty="0">
                <a:effectLst/>
                <a:latin typeface="Arial" panose="020B0604020202020204" pitchFamily="34" charset="0"/>
                <a:ea typeface="Arial" panose="020B0604020202020204" pitchFamily="34" charset="0"/>
              </a:rPr>
              <a:t>Dans une troisième partie allant</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de</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1992</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à</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aujourd’hui,</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période</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de</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bascule</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permanente</a:t>
            </a:r>
            <a:r>
              <a:rPr lang="fr-FR" spc="-20"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vers un nouvel ordre mondial, nous montrerons que</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l’EPS</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s’est</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toujours</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largement</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positionnée</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à l’interface de nombreuses influences, essentiellement pédagogiques et sociales, dans la mesure où les législateurs et acteurs de terrain tentent progressivement de s’affirmer dans un contexte de logique libérale d’accélération (Rosa, 2018, « La résonance »), notamment au gré des textes officiels, évaluations, et savoirs à enseignés.</a:t>
            </a:r>
          </a:p>
          <a:p>
            <a:pPr>
              <a:spcBef>
                <a:spcPts val="45"/>
              </a:spcBef>
            </a:pPr>
            <a:r>
              <a:rPr lang="fr-FR" dirty="0">
                <a:effectLst/>
                <a:latin typeface="Arial" panose="020B0604020202020204" pitchFamily="34" charset="0"/>
                <a:ea typeface="Arial" panose="020B0604020202020204" pitchFamily="34" charset="0"/>
              </a:rPr>
              <a:t> </a:t>
            </a:r>
          </a:p>
          <a:p>
            <a:pPr marL="63500" marR="73660" algn="just">
              <a:lnSpc>
                <a:spcPct val="115000"/>
              </a:lnSpc>
              <a:spcBef>
                <a:spcPts val="5"/>
              </a:spcBef>
              <a:spcAft>
                <a:spcPts val="0"/>
              </a:spcAft>
            </a:pPr>
            <a:r>
              <a:rPr lang="fr-FR" dirty="0">
                <a:effectLst/>
                <a:latin typeface="Arial" panose="020B0604020202020204" pitchFamily="34" charset="0"/>
                <a:ea typeface="Arial" panose="020B0604020202020204" pitchFamily="34" charset="0"/>
              </a:rPr>
              <a:t>Néanmoins, si l’EPS se positionne en permanence à l’interface de ces influences, nous montrerons que la discipline est souvent contrainte de faire des choix, dans la mesure</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où</a:t>
            </a:r>
            <a:r>
              <a:rPr lang="fr-FR" spc="-15" dirty="0">
                <a:effectLst/>
                <a:latin typeface="Arial" panose="020B0604020202020204" pitchFamily="34" charset="0"/>
                <a:ea typeface="Arial" panose="020B0604020202020204" pitchFamily="34" charset="0"/>
              </a:rPr>
              <a:t> </a:t>
            </a:r>
            <a:r>
              <a:rPr lang="fr-FR" dirty="0">
                <a:effectLst/>
                <a:latin typeface="Arial" panose="020B0604020202020204" pitchFamily="34" charset="0"/>
                <a:ea typeface="Arial" panose="020B0604020202020204" pitchFamily="34" charset="0"/>
              </a:rPr>
              <a:t>il existe des problématiques éducatives structurelles dans une société de crises.</a:t>
            </a:r>
          </a:p>
          <a:p>
            <a:pPr>
              <a:spcBef>
                <a:spcPts val="50"/>
              </a:spcBef>
            </a:pPr>
            <a:r>
              <a:rPr lang="fr-FR" dirty="0">
                <a:effectLst/>
                <a:latin typeface="Arial" panose="020B0604020202020204" pitchFamily="34" charset="0"/>
                <a:ea typeface="Arial" panose="020B0604020202020204" pitchFamily="34" charset="0"/>
              </a:rPr>
              <a:t> </a:t>
            </a:r>
          </a:p>
          <a:p>
            <a:pPr marL="63500" marR="76200" algn="just">
              <a:lnSpc>
                <a:spcPct val="115000"/>
              </a:lnSpc>
              <a:spcAft>
                <a:spcPts val="0"/>
              </a:spcAft>
            </a:pPr>
            <a:r>
              <a:rPr lang="fr-FR" dirty="0">
                <a:effectLst/>
                <a:latin typeface="Arial" panose="020B0604020202020204" pitchFamily="34" charset="0"/>
                <a:ea typeface="Arial" panose="020B0604020202020204" pitchFamily="34" charset="0"/>
              </a:rPr>
              <a:t>Dès lors, nous montrerons que les formations culturellement variées des enseignants permettent à l’EPS de s’affirmer au cœur des multiples influences sociétales et scolaires.</a:t>
            </a:r>
          </a:p>
        </p:txBody>
      </p:sp>
    </p:spTree>
    <p:extLst>
      <p:ext uri="{BB962C8B-B14F-4D97-AF65-F5344CB8AC3E}">
        <p14:creationId xmlns:p14="http://schemas.microsoft.com/office/powerpoint/2010/main" val="2664141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200304" y="19839"/>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1171582" y="38333"/>
            <a:ext cx="918551" cy="6673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4</a:t>
            </a:r>
          </a:p>
        </p:txBody>
      </p:sp>
      <p:sp>
        <p:nvSpPr>
          <p:cNvPr id="6" name="ZoneTexte 5">
            <a:extLst>
              <a:ext uri="{FF2B5EF4-FFF2-40B4-BE49-F238E27FC236}">
                <a16:creationId xmlns:a16="http://schemas.microsoft.com/office/drawing/2014/main" id="{78EE610F-806A-5668-CF2B-1A59C035FD6A}"/>
              </a:ext>
            </a:extLst>
          </p:cNvPr>
          <p:cNvSpPr txBox="1"/>
          <p:nvPr/>
        </p:nvSpPr>
        <p:spPr>
          <a:xfrm>
            <a:off x="200304" y="551289"/>
            <a:ext cx="11360465" cy="6109365"/>
          </a:xfrm>
          <a:prstGeom prst="rect">
            <a:avLst/>
          </a:prstGeom>
          <a:noFill/>
        </p:spPr>
        <p:txBody>
          <a:bodyPr wrap="square">
            <a:spAutoFit/>
          </a:bodyPr>
          <a:lstStyle/>
          <a:p>
            <a:pPr marR="2040"/>
            <a:r>
              <a:rPr lang="fr-FR" sz="1700" b="0" i="0" u="none" strike="noStrike" baseline="0" dirty="0">
                <a:latin typeface="Times New Roman" panose="02020603050405020304" pitchFamily="18" charset="0"/>
              </a:rPr>
              <a:t>Fort de ce raisonnement, nous montrerons que l'EPS, à travers ses textes officiels et ses pratiques de terrain s'est toujours positionnée à l'interface de différentes influences pour conserver sa légitimité sociale et sa représentativité culturelle. L'EPS en se positionnant à l'interface de différentes influences accumulent ses objectifs sous forme de strates successives afin de se conformer aux enjeux de chaque période, depuis 1936.</a:t>
            </a:r>
          </a:p>
          <a:p>
            <a:r>
              <a:rPr lang="fr-FR" sz="1700" b="0" i="0" u="none" strike="noStrike" baseline="0" dirty="0">
                <a:latin typeface="Times New Roman" panose="02020603050405020304" pitchFamily="18" charset="0"/>
              </a:rPr>
              <a:t>Néanmoins, nous verrons qu'à chaque période une influence dominante se démarquera des autres, tributaire d'un contexte social et politique donné.</a:t>
            </a:r>
          </a:p>
          <a:p>
            <a:endParaRPr lang="fr-FR" sz="1700" b="0" i="0" u="none" strike="noStrike" baseline="0" dirty="0">
              <a:latin typeface="Times New Roman" panose="02020603050405020304" pitchFamily="18" charset="0"/>
            </a:endParaRPr>
          </a:p>
          <a:p>
            <a:pPr marR="2040"/>
            <a:r>
              <a:rPr lang="fr-FR" sz="1700" b="0" i="0" u="none" strike="noStrike" baseline="0" dirty="0">
                <a:latin typeface="Times New Roman" panose="02020603050405020304" pitchFamily="18" charset="0"/>
              </a:rPr>
              <a:t>Nous montrerons dans une première partie de 1936 à 1959 (IO 1959), que l'EPS s'est toujours positionnée à l'interface de différentes influences provoquant un éclectisme tant au niveau des pratiques que des textes officiels, notamment à travers la méthode naturelle d'Hébert et l'émergence du sport.</a:t>
            </a:r>
          </a:p>
          <a:p>
            <a:pPr marR="2040"/>
            <a:r>
              <a:rPr lang="fr-FR" sz="1700" b="0" i="0" u="none" strike="noStrike" baseline="0" dirty="0">
                <a:latin typeface="Times New Roman" panose="02020603050405020304" pitchFamily="18" charset="0"/>
              </a:rPr>
              <a:t>Néanmoins, l'influence dominante reste le naturalisme promût par Pierre Seurin et la LFEP ( Ligue Française d'Education Physique), lié à un contexte de régénérescence des corps.</a:t>
            </a:r>
          </a:p>
          <a:p>
            <a:endParaRPr lang="fr-FR" sz="1700" b="0" i="0" u="none" strike="noStrike" baseline="0" dirty="0">
              <a:latin typeface="Times New Roman" panose="02020603050405020304" pitchFamily="18" charset="0"/>
            </a:endParaRPr>
          </a:p>
          <a:p>
            <a:r>
              <a:rPr lang="fr-FR" sz="1700" b="0" i="0" u="none" strike="noStrike" baseline="0" dirty="0">
                <a:latin typeface="Times New Roman" panose="02020603050405020304" pitchFamily="18" charset="0"/>
              </a:rPr>
              <a:t>Nous montrerons dans une deuxième partie de 1959 à 1996 (Programmes 1996), que l'EPS s'est toujours positionnée à l'interface de différentes influences telles que la psychocinétique de Le </a:t>
            </a:r>
            <a:r>
              <a:rPr lang="fr-FR" sz="1700" b="0" i="0" u="none" strike="noStrike" baseline="0" dirty="0" err="1">
                <a:latin typeface="Times New Roman" panose="02020603050405020304" pitchFamily="18" charset="0"/>
              </a:rPr>
              <a:t>Boulch</a:t>
            </a:r>
            <a:r>
              <a:rPr lang="fr-FR" sz="1700" b="0" i="0" u="none" strike="noStrike" baseline="0" dirty="0">
                <a:latin typeface="Times New Roman" panose="02020603050405020304" pitchFamily="18" charset="0"/>
              </a:rPr>
              <a:t> et l'Expression corporelle de </a:t>
            </a:r>
            <a:r>
              <a:rPr lang="fr-FR" sz="1700" b="0" i="0" u="none" strike="noStrike" baseline="0" dirty="0" err="1">
                <a:latin typeface="Times New Roman" panose="02020603050405020304" pitchFamily="18" charset="0"/>
              </a:rPr>
              <a:t>Pujade</a:t>
            </a:r>
            <a:r>
              <a:rPr lang="fr-FR" sz="1700" b="0" i="0" u="none" strike="noStrike" baseline="0" dirty="0">
                <a:latin typeface="Times New Roman" panose="02020603050405020304" pitchFamily="18" charset="0"/>
              </a:rPr>
              <a:t>-Renaud.</a:t>
            </a:r>
          </a:p>
          <a:p>
            <a:r>
              <a:rPr lang="fr-FR" sz="1700" b="0" i="0" u="none" strike="noStrike" baseline="0" dirty="0">
                <a:latin typeface="Times New Roman" panose="02020603050405020304" pitchFamily="18" charset="0"/>
              </a:rPr>
              <a:t>Néanmoins, l'influence dominante dans les pratiques de terrain reste le culturalisme qui se traduit par l'avènement de la sportivisation dans la société.</a:t>
            </a:r>
          </a:p>
          <a:p>
            <a:endParaRPr lang="fr-FR" sz="1700" b="0" i="0" u="none" strike="noStrike" baseline="0" dirty="0">
              <a:latin typeface="Times New Roman" panose="02020603050405020304" pitchFamily="18" charset="0"/>
            </a:endParaRPr>
          </a:p>
          <a:p>
            <a:pPr marR="2040"/>
            <a:r>
              <a:rPr lang="fr-FR" sz="1700" b="0" i="0" u="none" strike="noStrike" baseline="0" dirty="0">
                <a:latin typeface="Times New Roman" panose="02020603050405020304" pitchFamily="18" charset="0"/>
              </a:rPr>
              <a:t>Nous montrerons dans une troisième partie de 1996 à aujourd'hui, que l'EPS s'est toujours positionné à l'interface de différentes influences, notamment par la publication des Programmes de 1996 qui est un consensus d'influences développementalistes, culturalistes et transversales.</a:t>
            </a:r>
          </a:p>
          <a:p>
            <a:r>
              <a:rPr lang="fr-FR" sz="1700" b="0" i="0" u="none" strike="noStrike" baseline="0" dirty="0">
                <a:latin typeface="Times New Roman" panose="02020603050405020304" pitchFamily="18" charset="0"/>
              </a:rPr>
              <a:t>Néanmoins, l'influence dominante dans les textes officiels reste la Citoyenneté, lié à un</a:t>
            </a:r>
          </a:p>
          <a:p>
            <a:r>
              <a:rPr lang="fr-FR" sz="1700" b="0" i="0" u="none" strike="noStrike" baseline="0" dirty="0">
                <a:latin typeface="Times New Roman" panose="02020603050405020304" pitchFamily="18" charset="0"/>
              </a:rPr>
              <a:t>contexte de violences scolaire, et d'individualisation. (nuance dans les pratiques → culturalisme)</a:t>
            </a:r>
          </a:p>
        </p:txBody>
      </p:sp>
    </p:spTree>
    <p:extLst>
      <p:ext uri="{BB962C8B-B14F-4D97-AF65-F5344CB8AC3E}">
        <p14:creationId xmlns:p14="http://schemas.microsoft.com/office/powerpoint/2010/main" val="2300817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4849D-0B49-5444-BF9D-6B883E671E0E}"/>
              </a:ext>
            </a:extLst>
          </p:cNvPr>
          <p:cNvSpPr>
            <a:spLocks noGrp="1"/>
          </p:cNvSpPr>
          <p:nvPr>
            <p:ph type="title"/>
          </p:nvPr>
        </p:nvSpPr>
        <p:spPr>
          <a:xfrm>
            <a:off x="121534" y="484632"/>
            <a:ext cx="11927711" cy="1422399"/>
          </a:xfrm>
        </p:spPr>
        <p:txBody>
          <a:bodyPr/>
          <a:lstStyle/>
          <a:p>
            <a:pPr algn="ctr"/>
            <a:r>
              <a:rPr lang="fr-FR" dirty="0"/>
              <a:t>ETAPE 3</a:t>
            </a:r>
            <a:br>
              <a:rPr lang="fr-FR" dirty="0"/>
            </a:br>
            <a:r>
              <a:rPr lang="fr-FR" sz="3200" dirty="0"/>
              <a:t>La </a:t>
            </a:r>
            <a:r>
              <a:rPr lang="fr-FR" sz="3200" i="1" dirty="0"/>
              <a:t>Problématique</a:t>
            </a:r>
          </a:p>
        </p:txBody>
      </p:sp>
      <p:graphicFrame>
        <p:nvGraphicFramePr>
          <p:cNvPr id="4" name="Tableau 3">
            <a:extLst>
              <a:ext uri="{FF2B5EF4-FFF2-40B4-BE49-F238E27FC236}">
                <a16:creationId xmlns:a16="http://schemas.microsoft.com/office/drawing/2014/main" id="{C32339CB-EEF2-824F-AF5B-3D81237F64AA}"/>
              </a:ext>
            </a:extLst>
          </p:cNvPr>
          <p:cNvGraphicFramePr>
            <a:graphicFrameLocks noGrp="1"/>
          </p:cNvGraphicFramePr>
          <p:nvPr/>
        </p:nvGraphicFramePr>
        <p:xfrm>
          <a:off x="1474460" y="2158630"/>
          <a:ext cx="10046208" cy="4533716"/>
        </p:xfrm>
        <a:graphic>
          <a:graphicData uri="http://schemas.openxmlformats.org/drawingml/2006/table">
            <a:tbl>
              <a:tblPr firstRow="1" bandRow="1">
                <a:tableStyleId>{793D81CF-94F2-401A-BA57-92F5A7B2D0C5}</a:tableStyleId>
              </a:tblPr>
              <a:tblGrid>
                <a:gridCol w="3258534">
                  <a:extLst>
                    <a:ext uri="{9D8B030D-6E8A-4147-A177-3AD203B41FA5}">
                      <a16:colId xmlns:a16="http://schemas.microsoft.com/office/drawing/2014/main" val="4062151231"/>
                    </a:ext>
                  </a:extLst>
                </a:gridCol>
                <a:gridCol w="6787674">
                  <a:extLst>
                    <a:ext uri="{9D8B030D-6E8A-4147-A177-3AD203B41FA5}">
                      <a16:colId xmlns:a16="http://schemas.microsoft.com/office/drawing/2014/main" val="2386900069"/>
                    </a:ext>
                  </a:extLst>
                </a:gridCol>
              </a:tblGrid>
              <a:tr h="1133429">
                <a:tc>
                  <a:txBody>
                    <a:bodyPr/>
                    <a:lstStyle/>
                    <a:p>
                      <a:pPr algn="ctr"/>
                      <a:r>
                        <a:rPr lang="fr-FR" dirty="0"/>
                        <a:t>Critères d’évaluation</a:t>
                      </a:r>
                    </a:p>
                  </a:txBody>
                  <a:tcPr anchor="ctr">
                    <a:lnR w="12700" cap="flat" cmpd="sng" algn="ctr">
                      <a:solidFill>
                        <a:schemeClr val="tx1"/>
                      </a:solidFill>
                      <a:prstDash val="solid"/>
                      <a:round/>
                      <a:headEnd type="none" w="med" len="med"/>
                      <a:tailEnd type="none" w="med" len="med"/>
                    </a:lnR>
                  </a:tcPr>
                </a:tc>
                <a:tc>
                  <a:txBody>
                    <a:bodyPr/>
                    <a:lstStyle/>
                    <a:p>
                      <a:pPr algn="ctr"/>
                      <a:endParaRPr lang="fr-FR" dirty="0"/>
                    </a:p>
                    <a:p>
                      <a:pPr algn="ctr"/>
                      <a:r>
                        <a:rPr lang="fr-FR" dirty="0"/>
                        <a:t>Indicateurs</a:t>
                      </a:r>
                    </a:p>
                    <a:p>
                      <a:pPr algn="ctr"/>
                      <a:endParaRPr lang="fr-FR"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64956645"/>
                  </a:ext>
                </a:extLst>
              </a:tr>
              <a:tr h="1133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Étapes présentes</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0 ou 1 étape présente  </a:t>
                      </a:r>
                    </a:p>
                    <a:p>
                      <a:pPr algn="ctr"/>
                      <a:r>
                        <a:rPr lang="fr-FR" dirty="0"/>
                        <a:t>N2: 2 étapes présentes</a:t>
                      </a:r>
                    </a:p>
                    <a:p>
                      <a:pPr algn="ctr"/>
                      <a:r>
                        <a:rPr lang="fr-FR" dirty="0"/>
                        <a:t>N3: 3 étapes présentes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4696341"/>
                  </a:ext>
                </a:extLst>
              </a:tr>
              <a:tr h="1133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Pertinence par rapport au sujet</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HS, termes du sujet absents</a:t>
                      </a:r>
                    </a:p>
                    <a:p>
                      <a:pPr algn="ctr"/>
                      <a:r>
                        <a:rPr lang="fr-FR" dirty="0"/>
                        <a:t>N2: Reformulation du sujet, réponse caricaturale</a:t>
                      </a:r>
                    </a:p>
                    <a:p>
                      <a:pPr algn="ctr"/>
                      <a:r>
                        <a:rPr lang="fr-FR" dirty="0"/>
                        <a:t>N3: Réponse personnelle, engagée, discutée</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956360522"/>
                  </a:ext>
                </a:extLst>
              </a:tr>
              <a:tr h="1133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Syntaxe / fluidité</a:t>
                      </a:r>
                    </a:p>
                  </a:txBody>
                  <a:tcPr anchor="ctr">
                    <a:lnR w="12700" cap="flat" cmpd="sng" algn="ctr">
                      <a:solidFill>
                        <a:schemeClr val="tx1"/>
                      </a:solidFill>
                      <a:prstDash val="solid"/>
                      <a:round/>
                      <a:headEnd type="none" w="med" len="med"/>
                      <a:tailEnd type="none" w="med" len="med"/>
                    </a:lnR>
                  </a:tcPr>
                </a:tc>
                <a:tc>
                  <a:txBody>
                    <a:bodyPr/>
                    <a:lstStyle/>
                    <a:p>
                      <a:pPr algn="ctr"/>
                      <a:r>
                        <a:rPr lang="fr-FR" dirty="0"/>
                        <a:t>N1: Difficulté de compréhension, relectures nécessaires</a:t>
                      </a:r>
                    </a:p>
                    <a:p>
                      <a:pPr algn="ctr"/>
                      <a:r>
                        <a:rPr lang="fr-FR" dirty="0"/>
                        <a:t>N2 : Phrases trop longues, tendance peu évidente</a:t>
                      </a:r>
                    </a:p>
                    <a:p>
                      <a:pPr algn="ctr"/>
                      <a:r>
                        <a:rPr lang="fr-FR" dirty="0"/>
                        <a:t>N3 : Les idées s’enchainent de façon fluides et logiques</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11610457"/>
                  </a:ext>
                </a:extLst>
              </a:tr>
            </a:tbl>
          </a:graphicData>
        </a:graphic>
      </p:graphicFrame>
      <p:sp>
        <p:nvSpPr>
          <p:cNvPr id="5" name="Ellipse 4">
            <a:extLst>
              <a:ext uri="{FF2B5EF4-FFF2-40B4-BE49-F238E27FC236}">
                <a16:creationId xmlns:a16="http://schemas.microsoft.com/office/drawing/2014/main" id="{D3D8C53A-41FD-3049-B0DE-B22A4F2F1882}"/>
              </a:ext>
            </a:extLst>
          </p:cNvPr>
          <p:cNvSpPr/>
          <p:nvPr/>
        </p:nvSpPr>
        <p:spPr>
          <a:xfrm>
            <a:off x="121534" y="3381071"/>
            <a:ext cx="1352926" cy="85344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fr-FR" sz="1200" dirty="0">
                <a:solidFill>
                  <a:schemeClr val="bg1"/>
                </a:solidFill>
              </a:rPr>
              <a:t>Méthodo</a:t>
            </a:r>
          </a:p>
        </p:txBody>
      </p:sp>
      <p:sp>
        <p:nvSpPr>
          <p:cNvPr id="6" name="Ellipse 5">
            <a:extLst>
              <a:ext uri="{FF2B5EF4-FFF2-40B4-BE49-F238E27FC236}">
                <a16:creationId xmlns:a16="http://schemas.microsoft.com/office/drawing/2014/main" id="{771E90CA-BF64-144F-9A96-DEB4E1A6E458}"/>
              </a:ext>
            </a:extLst>
          </p:cNvPr>
          <p:cNvSpPr/>
          <p:nvPr/>
        </p:nvSpPr>
        <p:spPr>
          <a:xfrm>
            <a:off x="121534" y="4486111"/>
            <a:ext cx="1352926" cy="853440"/>
          </a:xfrm>
          <a:prstGeom prst="ellipse">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200" dirty="0">
                <a:solidFill>
                  <a:schemeClr val="bg1"/>
                </a:solidFill>
              </a:rPr>
              <a:t>Fond</a:t>
            </a:r>
          </a:p>
        </p:txBody>
      </p:sp>
      <p:sp>
        <p:nvSpPr>
          <p:cNvPr id="7" name="Ellipse 6">
            <a:extLst>
              <a:ext uri="{FF2B5EF4-FFF2-40B4-BE49-F238E27FC236}">
                <a16:creationId xmlns:a16="http://schemas.microsoft.com/office/drawing/2014/main" id="{06961C31-4AF5-814C-B91E-3D92C3F3D1C6}"/>
              </a:ext>
            </a:extLst>
          </p:cNvPr>
          <p:cNvSpPr/>
          <p:nvPr/>
        </p:nvSpPr>
        <p:spPr>
          <a:xfrm>
            <a:off x="121534" y="5511431"/>
            <a:ext cx="1352926" cy="853440"/>
          </a:xfrm>
          <a:prstGeom prst="ellipse">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1200" dirty="0">
                <a:solidFill>
                  <a:schemeClr val="bg1"/>
                </a:solidFill>
              </a:rPr>
              <a:t>Forme</a:t>
            </a:r>
          </a:p>
        </p:txBody>
      </p:sp>
      <p:sp>
        <p:nvSpPr>
          <p:cNvPr id="12" name="Nuage 11">
            <a:extLst>
              <a:ext uri="{FF2B5EF4-FFF2-40B4-BE49-F238E27FC236}">
                <a16:creationId xmlns:a16="http://schemas.microsoft.com/office/drawing/2014/main" id="{1BC91A86-4999-AC4C-B907-7B4724701E7B}"/>
              </a:ext>
            </a:extLst>
          </p:cNvPr>
          <p:cNvSpPr/>
          <p:nvPr/>
        </p:nvSpPr>
        <p:spPr>
          <a:xfrm>
            <a:off x="358346" y="327627"/>
            <a:ext cx="3571103" cy="1579404"/>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A VOUS !</a:t>
            </a:r>
          </a:p>
          <a:p>
            <a:pPr algn="ctr"/>
            <a:r>
              <a:rPr lang="fr-FR" sz="1600" dirty="0"/>
              <a:t>Objectif: juger/évaluer une PBQ d’un autre étudiant</a:t>
            </a:r>
          </a:p>
        </p:txBody>
      </p:sp>
    </p:spTree>
    <p:extLst>
      <p:ext uri="{BB962C8B-B14F-4D97-AF65-F5344CB8AC3E}">
        <p14:creationId xmlns:p14="http://schemas.microsoft.com/office/powerpoint/2010/main" val="3579651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B6BBE-6457-1A4A-B177-29A2A0F3AD4D}"/>
              </a:ext>
            </a:extLst>
          </p:cNvPr>
          <p:cNvSpPr>
            <a:spLocks noGrp="1"/>
          </p:cNvSpPr>
          <p:nvPr>
            <p:ph type="title"/>
          </p:nvPr>
        </p:nvSpPr>
        <p:spPr>
          <a:xfrm>
            <a:off x="1066800" y="106680"/>
            <a:ext cx="10058400" cy="1075944"/>
          </a:xfrm>
        </p:spPr>
        <p:txBody>
          <a:bodyPr/>
          <a:lstStyle/>
          <a:p>
            <a:pPr algn="ctr"/>
            <a:r>
              <a:rPr lang="fr-FR" sz="3600" dirty="0"/>
              <a:t>RESUME METHODO de l’introduction</a:t>
            </a:r>
          </a:p>
        </p:txBody>
      </p:sp>
      <p:graphicFrame>
        <p:nvGraphicFramePr>
          <p:cNvPr id="7" name="Tableau 6">
            <a:extLst>
              <a:ext uri="{FF2B5EF4-FFF2-40B4-BE49-F238E27FC236}">
                <a16:creationId xmlns:a16="http://schemas.microsoft.com/office/drawing/2014/main" id="{9174CA13-1FCE-4642-A2D2-4488A10761D2}"/>
              </a:ext>
            </a:extLst>
          </p:cNvPr>
          <p:cNvGraphicFramePr>
            <a:graphicFrameLocks noGrp="1"/>
          </p:cNvGraphicFramePr>
          <p:nvPr/>
        </p:nvGraphicFramePr>
        <p:xfrm>
          <a:off x="135038" y="952863"/>
          <a:ext cx="11921924" cy="5686475"/>
        </p:xfrm>
        <a:graphic>
          <a:graphicData uri="http://schemas.openxmlformats.org/drawingml/2006/table">
            <a:tbl>
              <a:tblPr firstRow="1" bandRow="1">
                <a:tableStyleId>{793D81CF-94F2-401A-BA57-92F5A7B2D0C5}</a:tableStyleId>
              </a:tblPr>
              <a:tblGrid>
                <a:gridCol w="5960962">
                  <a:extLst>
                    <a:ext uri="{9D8B030D-6E8A-4147-A177-3AD203B41FA5}">
                      <a16:colId xmlns:a16="http://schemas.microsoft.com/office/drawing/2014/main" val="3455554235"/>
                    </a:ext>
                  </a:extLst>
                </a:gridCol>
                <a:gridCol w="5960962">
                  <a:extLst>
                    <a:ext uri="{9D8B030D-6E8A-4147-A177-3AD203B41FA5}">
                      <a16:colId xmlns:a16="http://schemas.microsoft.com/office/drawing/2014/main" val="3134573040"/>
                    </a:ext>
                  </a:extLst>
                </a:gridCol>
              </a:tblGrid>
              <a:tr h="769927">
                <a:tc>
                  <a:txBody>
                    <a:bodyPr/>
                    <a:lstStyle/>
                    <a:p>
                      <a:pPr algn="ctr"/>
                      <a:r>
                        <a:rPr lang="fr-FR" sz="1400" kern="1200" dirty="0">
                          <a:effectLst/>
                        </a:rPr>
                        <a:t>Cadre méthodologique</a:t>
                      </a:r>
                    </a:p>
                    <a:p>
                      <a:pPr algn="ctr"/>
                      <a:r>
                        <a:rPr lang="fr-FR" sz="1400" kern="1200" dirty="0">
                          <a:effectLst/>
                        </a:rPr>
                        <a:t> </a:t>
                      </a:r>
                    </a:p>
                    <a:p>
                      <a:pPr algn="ctr"/>
                      <a:r>
                        <a:rPr lang="fr-FR" sz="1400" kern="1200" dirty="0">
                          <a:effectLst/>
                        </a:rPr>
                        <a:t>« Les étapes incontournables d’une introduction »</a:t>
                      </a:r>
                      <a:r>
                        <a:rPr lang="fr-FR" sz="1400" dirty="0">
                          <a:effectLst/>
                        </a:rPr>
                        <a:t> </a:t>
                      </a:r>
                      <a:endParaRPr lang="fr-FR" sz="1400" dirty="0">
                        <a:latin typeface="+mn-lt"/>
                      </a:endParaRPr>
                    </a:p>
                  </a:txBody>
                  <a:tcPr>
                    <a:lnR w="12700" cap="flat" cmpd="sng" algn="ctr">
                      <a:solidFill>
                        <a:schemeClr val="tx1"/>
                      </a:solidFill>
                      <a:prstDash val="solid"/>
                      <a:round/>
                      <a:headEnd type="none" w="med" len="med"/>
                      <a:tailEnd type="none" w="med" len="med"/>
                    </a:lnR>
                  </a:tcPr>
                </a:tc>
                <a:tc>
                  <a:txBody>
                    <a:bodyPr/>
                    <a:lstStyle/>
                    <a:p>
                      <a:pPr algn="ctr"/>
                      <a:r>
                        <a:rPr lang="fr-FR" sz="1400" kern="1200" dirty="0">
                          <a:effectLst/>
                        </a:rPr>
                        <a:t>Objectifs</a:t>
                      </a:r>
                    </a:p>
                    <a:p>
                      <a:pPr algn="ctr"/>
                      <a:r>
                        <a:rPr lang="fr-FR" sz="1400" kern="1200" dirty="0">
                          <a:effectLst/>
                        </a:rPr>
                        <a:t> </a:t>
                      </a:r>
                    </a:p>
                    <a:p>
                      <a:pPr algn="ctr"/>
                      <a:r>
                        <a:rPr lang="fr-FR" sz="1400" kern="1200" dirty="0">
                          <a:effectLst/>
                        </a:rPr>
                        <a:t>« Pourquoi passer par ces étapes ? »</a:t>
                      </a:r>
                      <a:r>
                        <a:rPr lang="fr-FR" sz="1400" dirty="0">
                          <a:effectLst/>
                        </a:rPr>
                        <a:t> </a:t>
                      </a:r>
                      <a:endParaRPr lang="fr-FR" sz="1400" dirty="0">
                        <a:latin typeface="+mn-lt"/>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88200787"/>
                  </a:ext>
                </a:extLst>
              </a:tr>
              <a:tr h="1058650">
                <a:tc>
                  <a:txBody>
                    <a:bodyPr/>
                    <a:lstStyle/>
                    <a:p>
                      <a:r>
                        <a:rPr lang="fr-FR" sz="1200" u="sng" kern="1200" dirty="0">
                          <a:effectLst/>
                        </a:rPr>
                        <a:t>Accroche – Entrée dans le sujet</a:t>
                      </a:r>
                      <a:r>
                        <a:rPr lang="fr-FR" sz="1200" kern="1200" dirty="0">
                          <a:effectLst/>
                        </a:rPr>
                        <a:t> :</a:t>
                      </a:r>
                    </a:p>
                    <a:p>
                      <a:endParaRPr lang="fr-FR" sz="1200" kern="1200" dirty="0">
                        <a:effectLst/>
                      </a:endParaRPr>
                    </a:p>
                    <a:p>
                      <a:pPr lvl="0"/>
                      <a:r>
                        <a:rPr lang="fr-FR" sz="1200" kern="1200" dirty="0">
                          <a:effectLst/>
                        </a:rPr>
                        <a:t>1. Entrée par un des termes du sujet</a:t>
                      </a:r>
                    </a:p>
                    <a:p>
                      <a:pPr lvl="0"/>
                      <a:r>
                        <a:rPr lang="fr-FR" sz="1200" kern="1200" dirty="0">
                          <a:effectLst/>
                        </a:rPr>
                        <a:t>2. Mise en tension (= son exploitation)</a:t>
                      </a:r>
                    </a:p>
                    <a:p>
                      <a:r>
                        <a:rPr lang="fr-FR" sz="1200" kern="1200" dirty="0">
                          <a:effectLst/>
                        </a:rPr>
                        <a:t>3. Questionnement </a:t>
                      </a:r>
                      <a:endParaRPr lang="fr-FR" sz="1200" dirty="0">
                        <a:latin typeface="+mn-lt"/>
                      </a:endParaRPr>
                    </a:p>
                  </a:txBody>
                  <a:tcPr anchor="ctr">
                    <a:lnR w="12700" cap="flat" cmpd="sng" algn="ctr">
                      <a:solidFill>
                        <a:schemeClr val="tx1"/>
                      </a:solidFill>
                      <a:prstDash val="solid"/>
                      <a:round/>
                      <a:headEnd type="none" w="med" len="med"/>
                      <a:tailEnd type="none" w="med" len="med"/>
                    </a:lnR>
                  </a:tcPr>
                </a:tc>
                <a:tc>
                  <a:txBody>
                    <a:bodyPr/>
                    <a:lstStyle/>
                    <a:p>
                      <a:r>
                        <a:rPr lang="fr-FR" sz="1200" kern="1200" dirty="0">
                          <a:effectLst/>
                        </a:rPr>
                        <a:t>- Montrer au correcteur la </a:t>
                      </a:r>
                      <a:r>
                        <a:rPr lang="fr-FR" sz="1200" u="sng" kern="1200" dirty="0">
                          <a:effectLst/>
                        </a:rPr>
                        <a:t>compréhension du sujet </a:t>
                      </a:r>
                      <a:r>
                        <a:rPr lang="fr-FR" sz="1200" kern="1200" dirty="0">
                          <a:effectLst/>
                        </a:rPr>
                        <a:t>dans sa complexité </a:t>
                      </a:r>
                    </a:p>
                    <a:p>
                      <a:r>
                        <a:rPr lang="fr-FR" sz="1200" kern="1200" dirty="0">
                          <a:effectLst/>
                        </a:rPr>
                        <a:t>- Montrer au correcteur qu’il s’agit d’une </a:t>
                      </a:r>
                      <a:r>
                        <a:rPr lang="fr-FR" sz="1200" u="sng" kern="1200" dirty="0">
                          <a:effectLst/>
                        </a:rPr>
                        <a:t>question récurrente en EP</a:t>
                      </a:r>
                    </a:p>
                    <a:p>
                      <a:r>
                        <a:rPr lang="fr-FR" sz="1200" kern="1200" dirty="0">
                          <a:effectLst/>
                        </a:rPr>
                        <a:t>- Mettre en évidence : La compréhension du sujet </a:t>
                      </a:r>
                      <a:r>
                        <a:rPr lang="fr-FR" sz="1200" u="sng" kern="1200" dirty="0">
                          <a:effectLst/>
                        </a:rPr>
                        <a:t>ou</a:t>
                      </a:r>
                      <a:r>
                        <a:rPr lang="fr-FR" sz="1200" kern="1200" dirty="0">
                          <a:effectLst/>
                        </a:rPr>
                        <a:t> un enjeu d’actualité </a:t>
                      </a:r>
                      <a:r>
                        <a:rPr lang="fr-FR" sz="1200" u="sng" kern="1200" dirty="0">
                          <a:effectLst/>
                        </a:rPr>
                        <a:t>ou</a:t>
                      </a:r>
                      <a:r>
                        <a:rPr lang="fr-FR" sz="1200" kern="1200" dirty="0">
                          <a:effectLst/>
                        </a:rPr>
                        <a:t> une première piste de réponse</a:t>
                      </a:r>
                      <a:endParaRPr lang="fr-FR" sz="1200" dirty="0">
                        <a:latin typeface="+mn-lt"/>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298279663"/>
                  </a:ext>
                </a:extLst>
              </a:tr>
              <a:tr h="2021059">
                <a:tc>
                  <a:txBody>
                    <a:bodyPr/>
                    <a:lstStyle/>
                    <a:p>
                      <a:r>
                        <a:rPr lang="fr-FR" sz="1200" u="sng" kern="1200" dirty="0">
                          <a:effectLst/>
                        </a:rPr>
                        <a:t>Analyse du sujet – Définition</a:t>
                      </a:r>
                      <a:r>
                        <a:rPr lang="fr-FR" sz="1200" kern="1200" dirty="0">
                          <a:effectLst/>
                        </a:rPr>
                        <a:t> :</a:t>
                      </a:r>
                    </a:p>
                    <a:p>
                      <a:r>
                        <a:rPr lang="fr-FR" sz="1200" kern="1200" dirty="0">
                          <a:effectLst/>
                        </a:rPr>
                        <a:t> </a:t>
                      </a:r>
                    </a:p>
                    <a:p>
                      <a:pPr lvl="0"/>
                      <a:r>
                        <a:rPr lang="fr-FR" sz="1200" kern="1200" dirty="0">
                          <a:effectLst/>
                        </a:rPr>
                        <a:t>- Définition du terme 1</a:t>
                      </a:r>
                    </a:p>
                    <a:p>
                      <a:pPr lvl="0"/>
                      <a:r>
                        <a:rPr lang="fr-FR" sz="1200" kern="1200" dirty="0">
                          <a:effectLst/>
                        </a:rPr>
                        <a:t>- Catégoriser le terme 1</a:t>
                      </a:r>
                    </a:p>
                    <a:p>
                      <a:pPr lvl="0"/>
                      <a:r>
                        <a:rPr lang="fr-FR" sz="1200" kern="1200" dirty="0">
                          <a:effectLst/>
                        </a:rPr>
                        <a:t>- Créer tensions, discussions intra- ou inter-termes</a:t>
                      </a:r>
                    </a:p>
                    <a:p>
                      <a:pPr marL="171450" lvl="0" indent="-171450">
                        <a:buFontTx/>
                        <a:buChar char="-"/>
                      </a:pPr>
                      <a:r>
                        <a:rPr lang="fr-FR" sz="1200" kern="1200" dirty="0">
                          <a:effectLst/>
                        </a:rPr>
                        <a:t>Questionner (autour de la tension)</a:t>
                      </a:r>
                    </a:p>
                    <a:p>
                      <a:pPr marL="171450" lvl="0" indent="-171450">
                        <a:buFontTx/>
                        <a:buChar char="-"/>
                      </a:pPr>
                      <a:r>
                        <a:rPr lang="fr-FR" sz="1200" kern="1200" dirty="0">
                          <a:effectLst/>
                        </a:rPr>
                        <a:t>Retour au sujet ou « saupoudrage » d’un terme-secondaire</a:t>
                      </a:r>
                    </a:p>
                    <a:p>
                      <a:pPr marL="171450" lvl="0" indent="-171450">
                        <a:buFontTx/>
                        <a:buChar char="-"/>
                      </a:pPr>
                      <a:r>
                        <a:rPr lang="fr-FR" sz="1200" kern="1200" dirty="0">
                          <a:effectLst/>
                        </a:rPr>
                        <a:t>Définition du terme 2</a:t>
                      </a:r>
                    </a:p>
                    <a:p>
                      <a:pPr marL="171450" lvl="0" indent="-171450">
                        <a:buFontTx/>
                        <a:buChar char="-"/>
                      </a:pPr>
                      <a:r>
                        <a:rPr lang="fr-FR" sz="1200" kern="1200" dirty="0">
                          <a:effectLst/>
                        </a:rPr>
                        <a:t>Etc…</a:t>
                      </a:r>
                    </a:p>
                    <a:p>
                      <a:endParaRPr lang="fr-FR" sz="1200" dirty="0">
                        <a:latin typeface="+mn-lt"/>
                      </a:endParaRPr>
                    </a:p>
                  </a:txBody>
                  <a:tcPr anchor="ctr">
                    <a:lnR w="12700" cap="flat" cmpd="sng" algn="ctr">
                      <a:solidFill>
                        <a:schemeClr val="tx1"/>
                      </a:solidFill>
                      <a:prstDash val="solid"/>
                      <a:round/>
                      <a:headEnd type="none" w="med" len="med"/>
                      <a:tailEnd type="none" w="med" len="med"/>
                    </a:lnR>
                  </a:tcPr>
                </a:tc>
                <a:tc>
                  <a:txBody>
                    <a:bodyPr/>
                    <a:lstStyle/>
                    <a:p>
                      <a:r>
                        <a:rPr lang="fr-FR" sz="1200" kern="1200" dirty="0">
                          <a:effectLst/>
                        </a:rPr>
                        <a:t>- Montrer au correcteur ce que l’on </a:t>
                      </a:r>
                      <a:r>
                        <a:rPr lang="fr-FR" sz="1200" u="sng" kern="1200" dirty="0">
                          <a:effectLst/>
                        </a:rPr>
                        <a:t>entend</a:t>
                      </a:r>
                      <a:r>
                        <a:rPr lang="fr-FR" sz="1200" kern="1200" dirty="0">
                          <a:effectLst/>
                        </a:rPr>
                        <a:t> sous chaque terme du sujet</a:t>
                      </a:r>
                    </a:p>
                    <a:p>
                      <a:r>
                        <a:rPr lang="fr-FR" sz="1200" kern="1200" dirty="0">
                          <a:effectLst/>
                        </a:rPr>
                        <a:t>- Montrer au correcteur que l’on traite du sujet dans toute sa </a:t>
                      </a:r>
                      <a:r>
                        <a:rPr lang="fr-FR" sz="1200" u="sng" kern="1200" dirty="0">
                          <a:effectLst/>
                        </a:rPr>
                        <a:t>complexité</a:t>
                      </a:r>
                      <a:r>
                        <a:rPr lang="fr-FR" sz="1200" kern="1200" dirty="0">
                          <a:effectLst/>
                        </a:rPr>
                        <a:t> (aucun terme n’est oublié dans l’analyse)</a:t>
                      </a:r>
                    </a:p>
                    <a:p>
                      <a:r>
                        <a:rPr lang="fr-FR" sz="1200" kern="1200" dirty="0">
                          <a:effectLst/>
                        </a:rPr>
                        <a:t>- Montrer qu’un terme se décline </a:t>
                      </a:r>
                      <a:r>
                        <a:rPr lang="fr-FR" sz="1200" u="sng" kern="1200" dirty="0">
                          <a:effectLst/>
                        </a:rPr>
                        <a:t>en différentes catégories </a:t>
                      </a:r>
                      <a:endParaRPr lang="fr-FR" sz="1200" u="sng" dirty="0">
                        <a:latin typeface="+mn-lt"/>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52230005"/>
                  </a:ext>
                </a:extLst>
              </a:tr>
              <a:tr h="970671">
                <a:tc>
                  <a:txBody>
                    <a:bodyPr/>
                    <a:lstStyle/>
                    <a:p>
                      <a:r>
                        <a:rPr lang="fr-FR" sz="1200" u="sng" kern="1200" dirty="0">
                          <a:effectLst/>
                        </a:rPr>
                        <a:t>Problématique</a:t>
                      </a:r>
                      <a:r>
                        <a:rPr lang="fr-FR" sz="1200" kern="1200" dirty="0">
                          <a:effectLst/>
                        </a:rPr>
                        <a:t> :</a:t>
                      </a:r>
                    </a:p>
                    <a:p>
                      <a:pPr lvl="0"/>
                      <a:r>
                        <a:rPr lang="fr-FR" sz="1200" kern="1200" dirty="0">
                          <a:effectLst/>
                        </a:rPr>
                        <a:t>- Tendance</a:t>
                      </a:r>
                    </a:p>
                    <a:p>
                      <a:pPr lvl="0"/>
                      <a:r>
                        <a:rPr lang="fr-FR" sz="1200" kern="1200" dirty="0">
                          <a:effectLst/>
                        </a:rPr>
                        <a:t>- Enjeu </a:t>
                      </a:r>
                    </a:p>
                    <a:p>
                      <a:r>
                        <a:rPr lang="fr-FR" sz="1200" kern="1200" dirty="0">
                          <a:effectLst/>
                        </a:rPr>
                        <a:t>- Limite</a:t>
                      </a:r>
                      <a:endParaRPr lang="fr-FR" sz="1200" dirty="0">
                        <a:latin typeface="+mn-lt"/>
                      </a:endParaRPr>
                    </a:p>
                  </a:txBody>
                  <a:tcPr anchor="ctr">
                    <a:lnR w="12700" cap="flat" cmpd="sng" algn="ctr">
                      <a:solidFill>
                        <a:schemeClr val="tx1"/>
                      </a:solidFill>
                      <a:prstDash val="solid"/>
                      <a:round/>
                      <a:headEnd type="none" w="med" len="med"/>
                      <a:tailEnd type="none" w="med" len="med"/>
                    </a:lnR>
                  </a:tcPr>
                </a:tc>
                <a:tc>
                  <a:txBody>
                    <a:bodyPr/>
                    <a:lstStyle/>
                    <a:p>
                      <a:r>
                        <a:rPr lang="fr-FR" sz="1200" kern="1200" dirty="0">
                          <a:effectLst/>
                        </a:rPr>
                        <a:t>- Montrer la tendance retenue (le fil rouge) : adjectifs qualificatifs</a:t>
                      </a:r>
                    </a:p>
                    <a:p>
                      <a:pPr marL="0" indent="0">
                        <a:buFontTx/>
                        <a:buNone/>
                      </a:pPr>
                      <a:r>
                        <a:rPr lang="fr-FR" sz="1200" kern="1200" dirty="0">
                          <a:effectLst/>
                        </a:rPr>
                        <a:t>- Montrer la </a:t>
                      </a:r>
                      <a:r>
                        <a:rPr lang="fr-FR" sz="1200" u="sng" kern="1200" dirty="0">
                          <a:effectLst/>
                        </a:rPr>
                        <a:t>complexité</a:t>
                      </a:r>
                      <a:r>
                        <a:rPr lang="fr-FR" sz="1200" kern="1200" dirty="0">
                          <a:effectLst/>
                        </a:rPr>
                        <a:t> du sujet, sans vouloir apporter de réponse unilatérale</a:t>
                      </a:r>
                    </a:p>
                    <a:p>
                      <a:pPr marL="0" indent="0">
                        <a:buFontTx/>
                        <a:buNone/>
                      </a:pPr>
                      <a:r>
                        <a:rPr lang="fr-FR" sz="1200" kern="1200" dirty="0">
                          <a:effectLst/>
                        </a:rPr>
                        <a:t>- Montrer une vision </a:t>
                      </a:r>
                      <a:r>
                        <a:rPr lang="fr-FR" sz="1200" u="sng" kern="1200" dirty="0">
                          <a:effectLst/>
                        </a:rPr>
                        <a:t>systémique, discutée de l’histoire de l’EP</a:t>
                      </a:r>
                      <a:endParaRPr lang="fr-FR" sz="1200" dirty="0">
                        <a:latin typeface="+mn-lt"/>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82329980"/>
                  </a:ext>
                </a:extLst>
              </a:tr>
              <a:tr h="866168">
                <a:tc>
                  <a:txBody>
                    <a:bodyPr/>
                    <a:lstStyle/>
                    <a:p>
                      <a:pPr>
                        <a:spcAft>
                          <a:spcPts val="0"/>
                        </a:spcAft>
                      </a:pPr>
                      <a:r>
                        <a:rPr lang="fr-FR" sz="1200" u="sng" dirty="0">
                          <a:effectLst/>
                        </a:rPr>
                        <a:t>Annonce de plan</a:t>
                      </a:r>
                      <a:endParaRPr lang="fr-FR" sz="1200" u="sng" dirty="0">
                        <a:effectLst/>
                        <a:latin typeface="+mn-lt"/>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r>
                        <a:rPr lang="fr-FR" sz="1200" kern="1200" dirty="0">
                          <a:effectLst/>
                        </a:rPr>
                        <a:t>- Montrer notre </a:t>
                      </a:r>
                      <a:r>
                        <a:rPr lang="fr-FR" sz="1200" u="sng" kern="1200" dirty="0">
                          <a:effectLst/>
                        </a:rPr>
                        <a:t>cheminement</a:t>
                      </a:r>
                      <a:r>
                        <a:rPr lang="fr-FR" sz="1200" kern="1200" dirty="0">
                          <a:effectLst/>
                        </a:rPr>
                        <a:t> de pensée</a:t>
                      </a:r>
                    </a:p>
                    <a:p>
                      <a:r>
                        <a:rPr lang="fr-FR" sz="1200" kern="1200" dirty="0">
                          <a:effectLst/>
                        </a:rPr>
                        <a:t>- Apporter des </a:t>
                      </a:r>
                      <a:r>
                        <a:rPr lang="fr-FR" sz="1200" u="sng" kern="1200" dirty="0">
                          <a:effectLst/>
                        </a:rPr>
                        <a:t>précisions</a:t>
                      </a:r>
                      <a:r>
                        <a:rPr lang="fr-FR" sz="1200" kern="1200" dirty="0">
                          <a:effectLst/>
                        </a:rPr>
                        <a:t> à la problématique</a:t>
                      </a:r>
                    </a:p>
                    <a:p>
                      <a:r>
                        <a:rPr lang="fr-FR" sz="1200" kern="1200" dirty="0">
                          <a:effectLst/>
                        </a:rPr>
                        <a:t>- Montrer, à travers les différentes annonces de parties, la prise en compte de la </a:t>
                      </a:r>
                      <a:r>
                        <a:rPr lang="fr-FR" sz="1200" u="sng" kern="1200" dirty="0">
                          <a:effectLst/>
                        </a:rPr>
                        <a:t>globalité et complexité </a:t>
                      </a:r>
                      <a:r>
                        <a:rPr lang="fr-FR" sz="1200" kern="1200" dirty="0">
                          <a:effectLst/>
                        </a:rPr>
                        <a:t>du sujet</a:t>
                      </a: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71891445"/>
                  </a:ext>
                </a:extLst>
              </a:tr>
            </a:tbl>
          </a:graphicData>
        </a:graphic>
      </p:graphicFrame>
    </p:spTree>
    <p:extLst>
      <p:ext uri="{BB962C8B-B14F-4D97-AF65-F5344CB8AC3E}">
        <p14:creationId xmlns:p14="http://schemas.microsoft.com/office/powerpoint/2010/main" val="2034466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uage 11">
            <a:extLst>
              <a:ext uri="{FF2B5EF4-FFF2-40B4-BE49-F238E27FC236}">
                <a16:creationId xmlns:a16="http://schemas.microsoft.com/office/drawing/2014/main" id="{1BC91A86-4999-AC4C-B907-7B4724701E7B}"/>
              </a:ext>
            </a:extLst>
          </p:cNvPr>
          <p:cNvSpPr/>
          <p:nvPr/>
        </p:nvSpPr>
        <p:spPr>
          <a:xfrm>
            <a:off x="2492459" y="136178"/>
            <a:ext cx="7385501" cy="3610631"/>
          </a:xfrm>
          <a:prstGeom prst="cloud">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sz="1600" b="1" dirty="0"/>
              <a:t>A VOUS !</a:t>
            </a:r>
          </a:p>
          <a:p>
            <a:pPr algn="ctr"/>
            <a:r>
              <a:rPr lang="fr-FR" sz="1600" dirty="0"/>
              <a:t>Objectif: Améliorer une annonce de plan en lien avec la problématique</a:t>
            </a:r>
          </a:p>
          <a:p>
            <a:pPr algn="ctr"/>
            <a:endParaRPr lang="fr-FR" sz="1600" dirty="0"/>
          </a:p>
          <a:p>
            <a:pPr algn="ctr"/>
            <a:r>
              <a:rPr lang="fr-FR" sz="1600" dirty="0"/>
              <a:t>lien drive</a:t>
            </a:r>
          </a:p>
        </p:txBody>
      </p:sp>
    </p:spTree>
    <p:extLst>
      <p:ext uri="{BB962C8B-B14F-4D97-AF65-F5344CB8AC3E}">
        <p14:creationId xmlns:p14="http://schemas.microsoft.com/office/powerpoint/2010/main" val="3300190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7080D75D-34BF-DBCF-C9D8-3632C39C6434}"/>
              </a:ext>
            </a:extLst>
          </p:cNvPr>
          <p:cNvSpPr>
            <a:spLocks noGrp="1"/>
          </p:cNvSpPr>
          <p:nvPr>
            <p:ph type="title"/>
          </p:nvPr>
        </p:nvSpPr>
        <p:spPr>
          <a:xfrm>
            <a:off x="129586" y="44984"/>
            <a:ext cx="11926579" cy="774127"/>
          </a:xfrm>
          <a:prstGeom prst="roundRect">
            <a:avLst/>
          </a:prstGeom>
          <a:ln>
            <a:solidFill>
              <a:srgbClr val="0070C0"/>
            </a:solidFill>
          </a:ln>
        </p:spPr>
        <p:txBody>
          <a:bodyPr/>
          <a:lstStyle/>
          <a:p>
            <a:pPr algn="ctr"/>
            <a:r>
              <a:rPr lang="fr-FR" dirty="0">
                <a:solidFill>
                  <a:srgbClr val="0070C0"/>
                </a:solidFill>
              </a:rPr>
              <a:t>Développement </a:t>
            </a:r>
          </a:p>
        </p:txBody>
      </p:sp>
      <p:sp>
        <p:nvSpPr>
          <p:cNvPr id="10" name="ZoneTexte 9">
            <a:extLst>
              <a:ext uri="{FF2B5EF4-FFF2-40B4-BE49-F238E27FC236}">
                <a16:creationId xmlns:a16="http://schemas.microsoft.com/office/drawing/2014/main" id="{773A6822-C25B-FD73-EC7E-A09BEDEFD5F5}"/>
              </a:ext>
            </a:extLst>
          </p:cNvPr>
          <p:cNvSpPr txBox="1"/>
          <p:nvPr/>
        </p:nvSpPr>
        <p:spPr>
          <a:xfrm>
            <a:off x="129586" y="3429000"/>
            <a:ext cx="12062414" cy="2860358"/>
          </a:xfrm>
          <a:prstGeom prst="roundRect">
            <a:avLst/>
          </a:prstGeom>
          <a:solidFill>
            <a:schemeClr val="bg1"/>
          </a:solidFill>
          <a:ln>
            <a:solidFill>
              <a:schemeClr val="accent4"/>
            </a:solidFill>
          </a:ln>
        </p:spPr>
        <p:txBody>
          <a:bodyPr wrap="square" rtlCol="0">
            <a:spAutoFit/>
          </a:bodyPr>
          <a:lstStyle/>
          <a:p>
            <a:r>
              <a:rPr lang="fr-FR" dirty="0">
                <a:latin typeface="Calibri" panose="020F0502020204030204" pitchFamily="34" charset="0"/>
                <a:ea typeface="Calibri" panose="020F0502020204030204" pitchFamily="34" charset="0"/>
                <a:cs typeface="Times New Roman" panose="02020603050405020304" pitchFamily="18" charset="0"/>
              </a:rPr>
              <a:t>Version 1: En prenant appui sur les IO de 1941, nous voyons que la santé va permettre d’aboutir à un élève qui va pouvoir défendre sa patrie. En effet, sous Vichy il faut « être fort pour mieux servir » (Devise des IO de 1941) pour être au service de  sa nation. De ce fait, nous pouvons d’ores et déjà observer l’incorporation d’une citoyenneté patriotique et hygiénique dans la conception des pratiques physiques</a:t>
            </a:r>
            <a:r>
              <a:rPr lang="fr-FR" sz="1050" dirty="0">
                <a:latin typeface="Calibri" panose="020F0502020204030204" pitchFamily="34" charset="0"/>
                <a:ea typeface="Calibri" panose="020F0502020204030204" pitchFamily="34" charset="0"/>
                <a:cs typeface="Times New Roman" panose="02020603050405020304" pitchFamily="18" charset="0"/>
              </a:rPr>
              <a:t> </a:t>
            </a:r>
            <a:endParaRPr lang="fr-FR" dirty="0">
              <a:latin typeface="Calibri" panose="020F0502020204030204" pitchFamily="34" charset="0"/>
              <a:ea typeface="Calibri" panose="020F0502020204030204" pitchFamily="34" charset="0"/>
              <a:cs typeface="Times New Roman" panose="02020603050405020304" pitchFamily="18" charset="0"/>
            </a:endParaRPr>
          </a:p>
          <a:p>
            <a:endParaRPr lang="fr-FR" dirty="0">
              <a:latin typeface="Calibri" panose="020F0502020204030204" pitchFamily="34" charset="0"/>
              <a:ea typeface="Calibri" panose="020F0502020204030204" pitchFamily="34" charset="0"/>
              <a:cs typeface="Times New Roman" panose="02020603050405020304" pitchFamily="18" charset="0"/>
            </a:endParaRPr>
          </a:p>
          <a:p>
            <a:r>
              <a:rPr lang="fr-FR" dirty="0">
                <a:latin typeface="Calibri" panose="020F0502020204030204" pitchFamily="34" charset="0"/>
                <a:ea typeface="Calibri" panose="020F0502020204030204" pitchFamily="34" charset="0"/>
                <a:cs typeface="Times New Roman" panose="02020603050405020304" pitchFamily="18" charset="0"/>
              </a:rPr>
              <a:t>Version 2: </a:t>
            </a:r>
            <a:r>
              <a:rPr lang="fr-FR" dirty="0">
                <a:solidFill>
                  <a:srgbClr val="70AD47"/>
                </a:solidFill>
                <a:latin typeface="Calibri" panose="020F0502020204030204" pitchFamily="34" charset="0"/>
                <a:ea typeface="Calibri" panose="020F0502020204030204" pitchFamily="34" charset="0"/>
                <a:cs typeface="Times New Roman" panose="02020603050405020304" pitchFamily="18" charset="0"/>
              </a:rPr>
              <a:t>Cette volonté se prolonge dans les conceptions officielles </a:t>
            </a:r>
            <a:r>
              <a:rPr lang="fr-FR" dirty="0">
                <a:latin typeface="Calibri" panose="020F0502020204030204" pitchFamily="34" charset="0"/>
                <a:ea typeface="Calibri" panose="020F0502020204030204" pitchFamily="34" charset="0"/>
                <a:cs typeface="Times New Roman" panose="02020603050405020304" pitchFamily="18" charset="0"/>
              </a:rPr>
              <a:t>à travers les IO de 1941 et leur devise « être fort pour mieux servir ». </a:t>
            </a:r>
            <a:r>
              <a:rPr lang="fr-FR" dirty="0">
                <a:solidFill>
                  <a:srgbClr val="70AD47"/>
                </a:solidFill>
                <a:latin typeface="Calibri" panose="020F0502020204030204" pitchFamily="34" charset="0"/>
                <a:ea typeface="Calibri" panose="020F0502020204030204" pitchFamily="34" charset="0"/>
                <a:cs typeface="Times New Roman" panose="02020603050405020304" pitchFamily="18" charset="0"/>
              </a:rPr>
              <a:t>Cette devise illustre une vision hygiéniste et patriotique du citoyen à former qui domine les conceptions officielles.  En effet « être fort » traduit une volonté d’incorporation hygiéniste, en agissant sur le corps des élèves. Cette volonté hygiéniste et associée à une forme de citoyenneté patriotique « pour mieux servir » la nation</a:t>
            </a:r>
            <a:r>
              <a:rPr lang="fr-FR" dirty="0">
                <a:latin typeface="Calibri" panose="020F0502020204030204" pitchFamily="34" charset="0"/>
                <a:ea typeface="Calibri" panose="020F0502020204030204" pitchFamily="34" charset="0"/>
                <a:cs typeface="Times New Roman" panose="02020603050405020304" pitchFamily="18" charset="0"/>
              </a:rPr>
              <a:t>.</a:t>
            </a:r>
          </a:p>
        </p:txBody>
      </p:sp>
      <p:sp>
        <p:nvSpPr>
          <p:cNvPr id="3" name="Rectangle : coins arrondis 2">
            <a:extLst>
              <a:ext uri="{FF2B5EF4-FFF2-40B4-BE49-F238E27FC236}">
                <a16:creationId xmlns:a16="http://schemas.microsoft.com/office/drawing/2014/main" id="{9C21AEC8-A04A-0568-587A-489A33CC61A1}"/>
              </a:ext>
            </a:extLst>
          </p:cNvPr>
          <p:cNvSpPr/>
          <p:nvPr/>
        </p:nvSpPr>
        <p:spPr>
          <a:xfrm>
            <a:off x="129586" y="1177159"/>
            <a:ext cx="11926579" cy="1923393"/>
          </a:xfrm>
          <a:prstGeom prst="roundRect">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800" b="0" i="0" u="none" strike="noStrike" baseline="0" dirty="0">
                <a:solidFill>
                  <a:schemeClr val="tx1"/>
                </a:solidFill>
                <a:latin typeface="QHGYDQ+Calibri"/>
              </a:rPr>
              <a:t>Sujet:</a:t>
            </a:r>
          </a:p>
          <a:p>
            <a:pPr algn="ctr"/>
            <a:endParaRPr lang="fr-FR" sz="1800" b="0" i="0" u="none" strike="noStrike" baseline="0" dirty="0">
              <a:solidFill>
                <a:schemeClr val="tx1"/>
              </a:solidFill>
              <a:latin typeface="QHGYDQ+Calibri"/>
            </a:endParaRPr>
          </a:p>
          <a:p>
            <a:pPr algn="ctr"/>
            <a:r>
              <a:rPr lang="fr-FR" sz="1800" b="0" i="0" u="none" strike="noStrike" baseline="0" dirty="0">
                <a:solidFill>
                  <a:schemeClr val="tx1"/>
                </a:solidFill>
                <a:latin typeface="QHGYDQ+Calibri"/>
              </a:rPr>
              <a:t> </a:t>
            </a:r>
            <a:r>
              <a:rPr lang="fr-FR" sz="1800" b="0" i="0" u="none" strike="noStrike" baseline="0" dirty="0">
                <a:solidFill>
                  <a:srgbClr val="FF0000"/>
                </a:solidFill>
                <a:latin typeface="+mj-lt"/>
              </a:rPr>
              <a:t>L’incorporation de la notion de citoyenneté </a:t>
            </a:r>
            <a:r>
              <a:rPr lang="fr-FR" sz="1800" b="0" i="0" u="none" strike="noStrike" baseline="0" dirty="0">
                <a:solidFill>
                  <a:srgbClr val="000000"/>
                </a:solidFill>
                <a:latin typeface="+mj-lt"/>
              </a:rPr>
              <a:t>a-t-elle toujours été </a:t>
            </a:r>
            <a:r>
              <a:rPr lang="fr-FR" sz="1800" b="0" i="0" u="none" strike="noStrike" baseline="0" dirty="0">
                <a:solidFill>
                  <a:schemeClr val="accent1"/>
                </a:solidFill>
                <a:latin typeface="+mj-lt"/>
              </a:rPr>
              <a:t>dominante</a:t>
            </a:r>
            <a:r>
              <a:rPr lang="fr-FR" sz="1800" b="0" i="0" u="none" strike="noStrike" baseline="0" dirty="0">
                <a:solidFill>
                  <a:srgbClr val="000000"/>
                </a:solidFill>
                <a:latin typeface="+mj-lt"/>
              </a:rPr>
              <a:t> dans la </a:t>
            </a:r>
            <a:r>
              <a:rPr lang="fr-FR" sz="1800" b="0" i="0" u="none" strike="noStrike" baseline="0" dirty="0">
                <a:solidFill>
                  <a:schemeClr val="accent6"/>
                </a:solidFill>
                <a:latin typeface="+mj-lt"/>
              </a:rPr>
              <a:t>conception</a:t>
            </a:r>
            <a:r>
              <a:rPr lang="fr-FR" sz="1800" b="0" i="0" u="none" strike="noStrike" baseline="0" dirty="0">
                <a:solidFill>
                  <a:srgbClr val="000000"/>
                </a:solidFill>
                <a:latin typeface="+mj-lt"/>
              </a:rPr>
              <a:t> et </a:t>
            </a:r>
            <a:r>
              <a:rPr lang="fr-FR" sz="1800" b="0" i="0" u="none" strike="noStrike" baseline="0" dirty="0">
                <a:solidFill>
                  <a:srgbClr val="00B050"/>
                </a:solidFill>
                <a:latin typeface="+mj-lt"/>
              </a:rPr>
              <a:t>l’organisation</a:t>
            </a:r>
            <a:r>
              <a:rPr lang="fr-FR" sz="1800" b="0" i="0" u="none" strike="noStrike" baseline="0" dirty="0">
                <a:solidFill>
                  <a:srgbClr val="000000"/>
                </a:solidFill>
                <a:latin typeface="+mj-lt"/>
              </a:rPr>
              <a:t> des </a:t>
            </a:r>
            <a:r>
              <a:rPr lang="fr-FR" sz="1800" b="0" i="0" u="none" strike="noStrike" baseline="0" dirty="0">
                <a:solidFill>
                  <a:srgbClr val="7030A0"/>
                </a:solidFill>
                <a:latin typeface="+mj-lt"/>
              </a:rPr>
              <a:t>pratiques physiques scolaires </a:t>
            </a:r>
            <a:r>
              <a:rPr lang="fr-FR" sz="1800" b="0" i="0" u="none" strike="noStrike" baseline="0" dirty="0">
                <a:solidFill>
                  <a:srgbClr val="000000"/>
                </a:solidFill>
                <a:latin typeface="+mj-lt"/>
              </a:rPr>
              <a:t>depuis 1936 ? </a:t>
            </a:r>
          </a:p>
          <a:p>
            <a:pPr algn="ctr"/>
            <a:endParaRPr lang="fr-FR" sz="1800" b="0" i="0" u="none" strike="noStrike" baseline="0" dirty="0">
              <a:solidFill>
                <a:srgbClr val="000000"/>
              </a:solidFill>
              <a:latin typeface="+mj-lt"/>
            </a:endParaRPr>
          </a:p>
          <a:p>
            <a:pPr algn="ctr"/>
            <a:r>
              <a:rPr lang="fr-FR" sz="1800" b="0" i="0" u="none" strike="noStrike" baseline="0" dirty="0">
                <a:solidFill>
                  <a:srgbClr val="000000"/>
                </a:solidFill>
                <a:latin typeface="+mj-lt"/>
              </a:rPr>
              <a:t>Vous pourrez illustrer vos réflexions sur des activités physiques et sportives variées. </a:t>
            </a:r>
          </a:p>
        </p:txBody>
      </p:sp>
    </p:spTree>
    <p:extLst>
      <p:ext uri="{BB962C8B-B14F-4D97-AF65-F5344CB8AC3E}">
        <p14:creationId xmlns:p14="http://schemas.microsoft.com/office/powerpoint/2010/main" val="26224445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1 – P1</a:t>
            </a:r>
          </a:p>
        </p:txBody>
      </p:sp>
      <p:pic>
        <p:nvPicPr>
          <p:cNvPr id="6" name="Image 5">
            <a:extLst>
              <a:ext uri="{FF2B5EF4-FFF2-40B4-BE49-F238E27FC236}">
                <a16:creationId xmlns:a16="http://schemas.microsoft.com/office/drawing/2014/main" id="{5ED163A4-8E72-EDCE-C0AA-C305252B5847}"/>
              </a:ext>
            </a:extLst>
          </p:cNvPr>
          <p:cNvPicPr>
            <a:picLocks noChangeAspect="1"/>
          </p:cNvPicPr>
          <p:nvPr/>
        </p:nvPicPr>
        <p:blipFill>
          <a:blip r:embed="rId3"/>
          <a:stretch>
            <a:fillRect/>
          </a:stretch>
        </p:blipFill>
        <p:spPr>
          <a:xfrm>
            <a:off x="542149" y="813372"/>
            <a:ext cx="7806721" cy="5810482"/>
          </a:xfrm>
          <a:prstGeom prst="rect">
            <a:avLst/>
          </a:prstGeom>
        </p:spPr>
      </p:pic>
      <p:sp>
        <p:nvSpPr>
          <p:cNvPr id="7" name="Rectangle : coins arrondis 6">
            <a:extLst>
              <a:ext uri="{FF2B5EF4-FFF2-40B4-BE49-F238E27FC236}">
                <a16:creationId xmlns:a16="http://schemas.microsoft.com/office/drawing/2014/main" id="{E8511431-C217-0BFA-D3F0-0A2E6CEB3BD3}"/>
              </a:ext>
            </a:extLst>
          </p:cNvPr>
          <p:cNvSpPr/>
          <p:nvPr/>
        </p:nvSpPr>
        <p:spPr>
          <a:xfrm>
            <a:off x="303610" y="1550504"/>
            <a:ext cx="8134712" cy="250466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3E06ED08-A970-222A-AF56-8718F2409585}"/>
              </a:ext>
            </a:extLst>
          </p:cNvPr>
          <p:cNvSpPr txBox="1"/>
          <p:nvPr/>
        </p:nvSpPr>
        <p:spPr>
          <a:xfrm>
            <a:off x="9372600" y="2166730"/>
            <a:ext cx="2429299" cy="1477328"/>
          </a:xfrm>
          <a:prstGeom prst="rect">
            <a:avLst/>
          </a:prstGeom>
          <a:noFill/>
        </p:spPr>
        <p:txBody>
          <a:bodyPr wrap="square" rtlCol="0">
            <a:spAutoFit/>
          </a:bodyPr>
          <a:lstStyle/>
          <a:p>
            <a:r>
              <a:rPr lang="fr-FR" dirty="0"/>
              <a:t>Remarque cadre rouge:</a:t>
            </a:r>
            <a:br>
              <a:rPr lang="fr-FR" dirty="0"/>
            </a:br>
            <a:r>
              <a:rPr lang="fr-FR" dirty="0"/>
              <a:t>Le contexte doit répondre à la question posée et faire avancer votre réflexion.</a:t>
            </a:r>
          </a:p>
        </p:txBody>
      </p:sp>
    </p:spTree>
    <p:extLst>
      <p:ext uri="{BB962C8B-B14F-4D97-AF65-F5344CB8AC3E}">
        <p14:creationId xmlns:p14="http://schemas.microsoft.com/office/powerpoint/2010/main" val="290662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 P1</a:t>
            </a:r>
          </a:p>
        </p:txBody>
      </p:sp>
      <p:sp>
        <p:nvSpPr>
          <p:cNvPr id="5" name="ZoneTexte 4">
            <a:extLst>
              <a:ext uri="{FF2B5EF4-FFF2-40B4-BE49-F238E27FC236}">
                <a16:creationId xmlns:a16="http://schemas.microsoft.com/office/drawing/2014/main" id="{7645EB95-79D9-18CC-3BCF-C144D402F945}"/>
              </a:ext>
            </a:extLst>
          </p:cNvPr>
          <p:cNvSpPr txBox="1"/>
          <p:nvPr/>
        </p:nvSpPr>
        <p:spPr>
          <a:xfrm>
            <a:off x="196296" y="1010502"/>
            <a:ext cx="10878207" cy="1020921"/>
          </a:xfrm>
          <a:prstGeom prst="rect">
            <a:avLst/>
          </a:prstGeom>
          <a:noFill/>
        </p:spPr>
        <p:txBody>
          <a:bodyPr wrap="square">
            <a:spAutoFit/>
          </a:bodyPr>
          <a:lstStyle/>
          <a:p>
            <a:pPr marL="63500" marR="73660" indent="457200" algn="just">
              <a:lnSpc>
                <a:spcPct val="115000"/>
              </a:lnSpc>
              <a:spcBef>
                <a:spcPts val="465"/>
              </a:spcBef>
              <a:spcAft>
                <a:spcPts val="0"/>
              </a:spcAft>
            </a:pPr>
            <a:r>
              <a:rPr lang="fr-FR" sz="1800" dirty="0">
                <a:effectLst/>
                <a:latin typeface="Arial" panose="020B0604020202020204" pitchFamily="34" charset="0"/>
                <a:ea typeface="Arial" panose="020B0604020202020204" pitchFamily="34" charset="0"/>
              </a:rPr>
              <a:t>Dans une première partie, allant de 1936 à 1967, l'EPS s'est toujours positionnée à l'interface de différentes influences notamment politiques et sociales pour répondre à un contexte de guerre et d'après-guerre.</a:t>
            </a:r>
          </a:p>
        </p:txBody>
      </p:sp>
      <p:sp>
        <p:nvSpPr>
          <p:cNvPr id="12" name="ZoneTexte 11">
            <a:extLst>
              <a:ext uri="{FF2B5EF4-FFF2-40B4-BE49-F238E27FC236}">
                <a16:creationId xmlns:a16="http://schemas.microsoft.com/office/drawing/2014/main" id="{C3E78F10-CCB8-F18D-6B8A-7CF89635FCC1}"/>
              </a:ext>
            </a:extLst>
          </p:cNvPr>
          <p:cNvSpPr txBox="1"/>
          <p:nvPr/>
        </p:nvSpPr>
        <p:spPr>
          <a:xfrm>
            <a:off x="307937" y="2700923"/>
            <a:ext cx="10766565" cy="2539862"/>
          </a:xfrm>
          <a:prstGeom prst="rect">
            <a:avLst/>
          </a:prstGeom>
          <a:noFill/>
        </p:spPr>
        <p:txBody>
          <a:bodyPr wrap="square">
            <a:spAutoFit/>
          </a:bodyPr>
          <a:lstStyle/>
          <a:p>
            <a:pPr marL="63500" marR="74930" indent="457200" algn="just">
              <a:lnSpc>
                <a:spcPct val="115000"/>
              </a:lnSpc>
              <a:spcBef>
                <a:spcPts val="5"/>
              </a:spcBef>
              <a:spcAft>
                <a:spcPts val="0"/>
              </a:spcAft>
            </a:pPr>
            <a:r>
              <a:rPr lang="fr-FR" sz="2000" dirty="0">
                <a:effectLst/>
                <a:latin typeface="Arial" panose="020B0604020202020204" pitchFamily="34" charset="0"/>
                <a:ea typeface="Arial" panose="020B0604020202020204" pitchFamily="34" charset="0"/>
              </a:rPr>
              <a:t>Toujours dans un contexte de guerre avec la</a:t>
            </a:r>
            <a:r>
              <a:rPr lang="fr-FR" sz="2000" spc="-2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seconde</a:t>
            </a:r>
            <a:r>
              <a:rPr lang="fr-FR" sz="2000" spc="-2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guerre</a:t>
            </a:r>
            <a:r>
              <a:rPr lang="fr-FR" sz="2000" spc="-2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mondiale</a:t>
            </a:r>
            <a:r>
              <a:rPr lang="fr-FR" sz="2000" spc="-2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(1939-1945), l'EPS</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va</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se</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positionner</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à</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l'interface</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d'influences</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politiques.</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En</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effet,</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on</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cherche</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à</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former</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des citoyens soldats, utiles pour</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la</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nation.</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Le</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slogan</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"être</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fort</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pour</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mieux</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servir"</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(IO,</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1941)</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vient confirmer cette volonté. Ainsi, "les élèves en rang répéteront les gestes de l'enseignant, en rythme et coordonnée" (</a:t>
            </a:r>
            <a:r>
              <a:rPr lang="fr-FR" sz="2000" dirty="0" err="1">
                <a:effectLst/>
                <a:latin typeface="Arial" panose="020B0604020202020204" pitchFamily="34" charset="0"/>
                <a:ea typeface="Arial" panose="020B0604020202020204" pitchFamily="34" charset="0"/>
              </a:rPr>
              <a:t>Zoro</a:t>
            </a:r>
            <a:r>
              <a:rPr lang="fr-FR" sz="2000" dirty="0">
                <a:effectLst/>
                <a:latin typeface="Arial" panose="020B0604020202020204" pitchFamily="34" charset="0"/>
                <a:ea typeface="Arial" panose="020B0604020202020204" pitchFamily="34" charset="0"/>
              </a:rPr>
              <a:t>, 1986) pour répondre aux textes officiels et ainsi aller dans le sens des besoins politiques et sociétaux dans la mesure où le pays est ancré dans un contexte de guerre. </a:t>
            </a:r>
          </a:p>
        </p:txBody>
      </p:sp>
    </p:spTree>
    <p:extLst>
      <p:ext uri="{BB962C8B-B14F-4D97-AF65-F5344CB8AC3E}">
        <p14:creationId xmlns:p14="http://schemas.microsoft.com/office/powerpoint/2010/main" val="1944577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P1</a:t>
            </a:r>
          </a:p>
        </p:txBody>
      </p:sp>
      <p:sp>
        <p:nvSpPr>
          <p:cNvPr id="6" name="ZoneTexte 5">
            <a:extLst>
              <a:ext uri="{FF2B5EF4-FFF2-40B4-BE49-F238E27FC236}">
                <a16:creationId xmlns:a16="http://schemas.microsoft.com/office/drawing/2014/main" id="{62600207-6F74-6F25-ABB9-9461030A9A1B}"/>
              </a:ext>
            </a:extLst>
          </p:cNvPr>
          <p:cNvSpPr txBox="1"/>
          <p:nvPr/>
        </p:nvSpPr>
        <p:spPr>
          <a:xfrm>
            <a:off x="441434" y="1655727"/>
            <a:ext cx="10605052" cy="4303486"/>
          </a:xfrm>
          <a:prstGeom prst="rect">
            <a:avLst/>
          </a:prstGeom>
          <a:noFill/>
        </p:spPr>
        <p:txBody>
          <a:bodyPr wrap="square">
            <a:spAutoFit/>
          </a:bodyPr>
          <a:lstStyle/>
          <a:p>
            <a:pPr marL="63500" marR="72390" indent="457200" algn="just">
              <a:lnSpc>
                <a:spcPct val="115000"/>
              </a:lnSpc>
              <a:spcAft>
                <a:spcPts val="0"/>
              </a:spcAft>
            </a:pPr>
            <a:r>
              <a:rPr lang="fr-FR" sz="2400" dirty="0">
                <a:effectLst/>
                <a:latin typeface="Arial" panose="020B0604020202020204" pitchFamily="34" charset="0"/>
                <a:ea typeface="Arial" panose="020B0604020202020204" pitchFamily="34" charset="0"/>
              </a:rPr>
              <a:t>En effet, dans les années d'entre-deux guerres, certains enseignants vont parfois aller à l'encontre des textes officiels et proposer des contenus "sportifs" plus attrayants</a:t>
            </a:r>
            <a:r>
              <a:rPr lang="fr-FR" sz="2400" spc="-1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aux yeux</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des</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élèves.</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"On</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préparait</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en</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réserve</a:t>
            </a:r>
            <a:r>
              <a:rPr lang="fr-FR" sz="2400" spc="355"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une</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bonne</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vieille</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séance</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de</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gymnastique</a:t>
            </a:r>
            <a:br>
              <a:rPr lang="fr-FR" sz="2400" dirty="0">
                <a:effectLst/>
                <a:latin typeface="Arial" panose="020B0604020202020204" pitchFamily="34" charset="0"/>
                <a:ea typeface="Arial" panose="020B0604020202020204" pitchFamily="34" charset="0"/>
              </a:rPr>
            </a:br>
            <a:r>
              <a:rPr lang="fr-FR" sz="2400" dirty="0">
                <a:effectLst/>
                <a:latin typeface="Arial" panose="020B0604020202020204" pitchFamily="34" charset="0"/>
                <a:ea typeface="Arial" panose="020B0604020202020204" pitchFamily="34" charset="0"/>
              </a:rPr>
              <a:t>construite</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au</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cas</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où</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l'inspecteur</a:t>
            </a:r>
            <a:r>
              <a:rPr lang="fr-FR" sz="2400" spc="200" dirty="0">
                <a:effectLst/>
                <a:latin typeface="Arial" panose="020B0604020202020204" pitchFamily="34" charset="0"/>
                <a:ea typeface="Arial" panose="020B0604020202020204" pitchFamily="34" charset="0"/>
              </a:rPr>
              <a:t> </a:t>
            </a:r>
            <a:r>
              <a:rPr lang="fr-FR" sz="2400" dirty="0">
                <a:effectLst/>
                <a:latin typeface="Arial" panose="020B0604020202020204" pitchFamily="34" charset="0"/>
                <a:ea typeface="Arial" panose="020B0604020202020204" pitchFamily="34" charset="0"/>
              </a:rPr>
              <a:t>ferait une apparition inopinée dans le cours du jour ; le reste du temps on faisait pratiquer à des élèves qui ne demandaient pas mieux, des disciplines sportives" (Herr, 1989). Ainsi, cela nous montre que l'EPS, de par ses pratiques réelles, ne s'est pas toujours ou dans une moindre mesure positionnée à l'interface des différentes influences sociales et politiques. </a:t>
            </a:r>
          </a:p>
        </p:txBody>
      </p:sp>
    </p:spTree>
    <p:extLst>
      <p:ext uri="{BB962C8B-B14F-4D97-AF65-F5344CB8AC3E}">
        <p14:creationId xmlns:p14="http://schemas.microsoft.com/office/powerpoint/2010/main" val="489673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FF4CB0-BC4A-5283-69C9-7BFBA49702F2}"/>
              </a:ext>
            </a:extLst>
          </p:cNvPr>
          <p:cNvSpPr txBox="1"/>
          <p:nvPr/>
        </p:nvSpPr>
        <p:spPr>
          <a:xfrm>
            <a:off x="441434" y="304800"/>
            <a:ext cx="10878207" cy="523220"/>
          </a:xfrm>
          <a:prstGeom prst="rect">
            <a:avLst/>
          </a:prstGeom>
          <a:noFill/>
        </p:spPr>
        <p:txBody>
          <a:bodyPr wrap="square" rtlCol="0">
            <a:spAutoFit/>
          </a:bodyPr>
          <a:lstStyle/>
          <a:p>
            <a:r>
              <a:rPr lang="fr-FR" sz="2800" b="1" dirty="0">
                <a:solidFill>
                  <a:srgbClr val="FF0000"/>
                </a:solidFill>
              </a:rPr>
              <a:t>A vous de juger: Piste d’amélioration/Points forts</a:t>
            </a:r>
          </a:p>
        </p:txBody>
      </p:sp>
      <p:sp>
        <p:nvSpPr>
          <p:cNvPr id="3" name="Ellipse 2">
            <a:extLst>
              <a:ext uri="{FF2B5EF4-FFF2-40B4-BE49-F238E27FC236}">
                <a16:creationId xmlns:a16="http://schemas.microsoft.com/office/drawing/2014/main" id="{EE9B19FF-4BE0-1C55-1A7F-D9681BC67DD2}"/>
              </a:ext>
            </a:extLst>
          </p:cNvPr>
          <p:cNvSpPr/>
          <p:nvPr/>
        </p:nvSpPr>
        <p:spPr>
          <a:xfrm>
            <a:off x="10564113" y="122318"/>
            <a:ext cx="1237786" cy="1025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2- P1</a:t>
            </a:r>
          </a:p>
        </p:txBody>
      </p:sp>
      <p:sp>
        <p:nvSpPr>
          <p:cNvPr id="5" name="ZoneTexte 4">
            <a:extLst>
              <a:ext uri="{FF2B5EF4-FFF2-40B4-BE49-F238E27FC236}">
                <a16:creationId xmlns:a16="http://schemas.microsoft.com/office/drawing/2014/main" id="{6A2169D4-070A-6861-D191-4D4FE38402D8}"/>
              </a:ext>
            </a:extLst>
          </p:cNvPr>
          <p:cNvSpPr txBox="1"/>
          <p:nvPr/>
        </p:nvSpPr>
        <p:spPr>
          <a:xfrm>
            <a:off x="390099" y="1437886"/>
            <a:ext cx="10006229" cy="3170099"/>
          </a:xfrm>
          <a:prstGeom prst="rect">
            <a:avLst/>
          </a:prstGeom>
          <a:noFill/>
        </p:spPr>
        <p:txBody>
          <a:bodyPr wrap="square">
            <a:spAutoFit/>
          </a:bodyPr>
          <a:lstStyle/>
          <a:p>
            <a:r>
              <a:rPr lang="fr-FR" sz="2000" dirty="0">
                <a:effectLst/>
                <a:latin typeface="Arial" panose="020B0604020202020204" pitchFamily="34" charset="0"/>
                <a:ea typeface="Arial" panose="020B0604020202020204" pitchFamily="34" charset="0"/>
              </a:rPr>
              <a:t>De plus, certains auteurs vont se lever contre cette hégémonie sportive des</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années 1950. Pour ces auteurs (</a:t>
            </a:r>
            <a:r>
              <a:rPr lang="fr-FR" sz="2000" dirty="0" err="1">
                <a:effectLst/>
                <a:latin typeface="Arial" panose="020B0604020202020204" pitchFamily="34" charset="0"/>
                <a:ea typeface="Arial" panose="020B0604020202020204" pitchFamily="34" charset="0"/>
              </a:rPr>
              <a:t>Pujade</a:t>
            </a:r>
            <a:r>
              <a:rPr lang="fr-FR" sz="2000" dirty="0">
                <a:effectLst/>
                <a:latin typeface="Arial" panose="020B0604020202020204" pitchFamily="34" charset="0"/>
                <a:ea typeface="Arial" panose="020B0604020202020204" pitchFamily="34" charset="0"/>
              </a:rPr>
              <a:t>-Renaud, Seurin, Parlebas, Le </a:t>
            </a:r>
            <a:r>
              <a:rPr lang="fr-FR" sz="2000" dirty="0" err="1">
                <a:effectLst/>
                <a:latin typeface="Arial" panose="020B0604020202020204" pitchFamily="34" charset="0"/>
                <a:ea typeface="Arial" panose="020B0604020202020204" pitchFamily="34" charset="0"/>
              </a:rPr>
              <a:t>Boulch</a:t>
            </a:r>
            <a:r>
              <a:rPr lang="fr-FR" sz="2000" dirty="0">
                <a:effectLst/>
                <a:latin typeface="Arial" panose="020B0604020202020204" pitchFamily="34" charset="0"/>
                <a:ea typeface="Arial" panose="020B0604020202020204" pitchFamily="34" charset="0"/>
              </a:rPr>
              <a:t>), "les activités sportives sont parties intégrantes mais non suffisantes d'une éducation</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corporelle</a:t>
            </a:r>
            <a:r>
              <a:rPr lang="fr-FR" sz="2000" spc="-2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entendue dans un sens expressif" (</a:t>
            </a:r>
            <a:r>
              <a:rPr lang="fr-FR" sz="2000" dirty="0" err="1">
                <a:effectLst/>
                <a:latin typeface="Arial" panose="020B0604020202020204" pitchFamily="34" charset="0"/>
                <a:ea typeface="Arial" panose="020B0604020202020204" pitchFamily="34" charset="0"/>
              </a:rPr>
              <a:t>Pujade</a:t>
            </a:r>
            <a:r>
              <a:rPr lang="fr-FR" sz="2000" dirty="0">
                <a:effectLst/>
                <a:latin typeface="Arial" panose="020B0604020202020204" pitchFamily="34" charset="0"/>
                <a:ea typeface="Arial" panose="020B0604020202020204" pitchFamily="34" charset="0"/>
              </a:rPr>
              <a:t>-Renaud, 1979). Ainsi, pour ces auteurs l'hégémonie sportive ne sert pas</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l'éducation</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des</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élèves.</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Leur</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vision</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va</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être</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partagée</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à</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l'échelle</a:t>
            </a:r>
            <a:r>
              <a:rPr lang="fr-FR" sz="2000" spc="-15"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nationale grâce notamment à la revue EPS apparue en 1950. Elle va à l'encontre de ce qui est demandé dans les textes officiels par les politiques et nous montre alors que le positionnement de l'EPS à l'interface des différentes influences peut parfois être en</a:t>
            </a:r>
            <a:r>
              <a:rPr lang="fr-FR" sz="2000" spc="200" dirty="0">
                <a:effectLst/>
                <a:latin typeface="Arial" panose="020B0604020202020204" pitchFamily="34" charset="0"/>
                <a:ea typeface="Arial" panose="020B0604020202020204" pitchFamily="34" charset="0"/>
              </a:rPr>
              <a:t> </a:t>
            </a:r>
            <a:r>
              <a:rPr lang="fr-FR" sz="2000" dirty="0">
                <a:effectLst/>
                <a:latin typeface="Arial" panose="020B0604020202020204" pitchFamily="34" charset="0"/>
                <a:ea typeface="Arial" panose="020B0604020202020204" pitchFamily="34" charset="0"/>
              </a:rPr>
              <a:t>décalage notamment lorsque l'on s'intéresse à ce qui est réellement enseigné sur le terrain</a:t>
            </a:r>
            <a:endParaRPr lang="fr-FR" sz="2000" dirty="0"/>
          </a:p>
        </p:txBody>
      </p:sp>
      <p:sp>
        <p:nvSpPr>
          <p:cNvPr id="8" name="ZoneTexte 7">
            <a:extLst>
              <a:ext uri="{FF2B5EF4-FFF2-40B4-BE49-F238E27FC236}">
                <a16:creationId xmlns:a16="http://schemas.microsoft.com/office/drawing/2014/main" id="{6BE48240-CD48-980C-9F12-9117D3D1DC1A}"/>
              </a:ext>
            </a:extLst>
          </p:cNvPr>
          <p:cNvSpPr txBox="1"/>
          <p:nvPr/>
        </p:nvSpPr>
        <p:spPr>
          <a:xfrm>
            <a:off x="5393214" y="5007183"/>
            <a:ext cx="6097656" cy="1384995"/>
          </a:xfrm>
          <a:prstGeom prst="rect">
            <a:avLst/>
          </a:prstGeom>
          <a:noFill/>
        </p:spPr>
        <p:txBody>
          <a:bodyPr wrap="square">
            <a:spAutoFit/>
          </a:bodyPr>
          <a:lstStyle/>
          <a:p>
            <a:r>
              <a:rPr lang="fr-FR" sz="1400" dirty="0">
                <a:effectLst/>
                <a:latin typeface="Arial" panose="020B0604020202020204" pitchFamily="34" charset="0"/>
                <a:ea typeface="Arial" panose="020B0604020202020204" pitchFamily="34" charset="0"/>
              </a:rPr>
              <a:t>Le positionnement n’est pas en décalage. Il penche vers des déterminants endogènes (interne) que sont les acteurs/concepteurs de l’EPS plus que vers les déterminants externes.</a:t>
            </a:r>
          </a:p>
          <a:p>
            <a:r>
              <a:rPr lang="fr-FR" sz="1400" dirty="0">
                <a:effectLst/>
                <a:latin typeface="Arial" panose="020B0604020202020204" pitchFamily="34" charset="0"/>
                <a:ea typeface="Arial" panose="020B0604020202020204" pitchFamily="34" charset="0"/>
              </a:rPr>
              <a:t>De ce fait, l’EPS par ces TO est à l’interface de différentes influences politiques , sociétales qui sont en décalage avec des influences conceptuelles et les pratiques réelles.</a:t>
            </a:r>
            <a:endParaRPr lang="fr-FR" sz="1400" dirty="0"/>
          </a:p>
        </p:txBody>
      </p:sp>
    </p:spTree>
    <p:extLst>
      <p:ext uri="{BB962C8B-B14F-4D97-AF65-F5344CB8AC3E}">
        <p14:creationId xmlns:p14="http://schemas.microsoft.com/office/powerpoint/2010/main" val="404172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extShape 1"/>
          <p:cNvSpPr txBox="1"/>
          <p:nvPr/>
        </p:nvSpPr>
        <p:spPr>
          <a:xfrm>
            <a:off x="2140368" y="100080"/>
            <a:ext cx="9404280" cy="1400040"/>
          </a:xfrm>
          <a:prstGeom prst="rect">
            <a:avLst/>
          </a:prstGeom>
          <a:noFill/>
          <a:ln w="0">
            <a:noFill/>
          </a:ln>
        </p:spPr>
        <p:txBody>
          <a:bodyPr>
            <a:noAutofit/>
          </a:bodyPr>
          <a:lstStyle/>
          <a:p>
            <a:pPr algn="ctr">
              <a:lnSpc>
                <a:spcPct val="100000"/>
              </a:lnSpc>
            </a:pPr>
            <a:r>
              <a:rPr lang="fr-FR" sz="4200" b="0" strike="noStrike" spc="-1" dirty="0">
                <a:solidFill>
                  <a:srgbClr val="EBEBEB"/>
                </a:solidFill>
                <a:latin typeface="Century Gothic"/>
              </a:rPr>
              <a:t>Pour la suite…</a:t>
            </a:r>
            <a:endParaRPr lang="en-US" sz="4200" b="0" strike="noStrike" spc="-1" dirty="0">
              <a:solidFill>
                <a:srgbClr val="FFFFFF"/>
              </a:solidFill>
              <a:latin typeface="Century Gothic"/>
            </a:endParaRPr>
          </a:p>
        </p:txBody>
      </p:sp>
      <p:sp>
        <p:nvSpPr>
          <p:cNvPr id="199" name="TextShape 2"/>
          <p:cNvSpPr txBox="1"/>
          <p:nvPr/>
        </p:nvSpPr>
        <p:spPr>
          <a:xfrm>
            <a:off x="5272391" y="2295729"/>
            <a:ext cx="6730368" cy="4274036"/>
          </a:xfrm>
          <a:prstGeom prst="rect">
            <a:avLst/>
          </a:prstGeom>
          <a:noFill/>
          <a:ln w="0">
            <a:noFill/>
          </a:ln>
        </p:spPr>
        <p:txBody>
          <a:bodyPr>
            <a:normAutofit/>
          </a:bodyPr>
          <a:lstStyle/>
          <a:p>
            <a:pPr>
              <a:lnSpc>
                <a:spcPct val="100000"/>
              </a:lnSpc>
              <a:spcBef>
                <a:spcPts val="1001"/>
              </a:spcBef>
              <a:tabLst>
                <a:tab pos="0" algn="l"/>
              </a:tabLst>
            </a:pPr>
            <a:r>
              <a:rPr lang="fr-FR" sz="2000" b="1" u="sng" strike="noStrike" spc="-1" dirty="0">
                <a:solidFill>
                  <a:srgbClr val="000000"/>
                </a:solidFill>
                <a:uFillTx/>
                <a:latin typeface="Century Gothic"/>
              </a:rPr>
              <a:t>Sujet n°1 – TD3:</a:t>
            </a:r>
          </a:p>
          <a:p>
            <a:pPr>
              <a:lnSpc>
                <a:spcPct val="100000"/>
              </a:lnSpc>
              <a:spcBef>
                <a:spcPts val="1001"/>
              </a:spcBef>
              <a:tabLst>
                <a:tab pos="0" algn="l"/>
              </a:tabLst>
            </a:pPr>
            <a:endParaRPr lang="fr-FR" sz="2000" b="1" u="sng" spc="-1" dirty="0">
              <a:solidFill>
                <a:srgbClr val="000000"/>
              </a:solidFill>
              <a:latin typeface="Century Gothic"/>
            </a:endParaRPr>
          </a:p>
          <a:p>
            <a:pPr algn="just" rtl="0" fontAlgn="base"/>
            <a:r>
              <a:rPr lang="fr-FR" sz="2800" dirty="0">
                <a:effectLst/>
                <a:latin typeface="Calibri" panose="020F0502020204030204" pitchFamily="34" charset="0"/>
                <a:ea typeface="Calibri" panose="020F0502020204030204" pitchFamily="34" charset="0"/>
                <a:cs typeface="Times New Roman" panose="02020603050405020304" pitchFamily="18" charset="0"/>
              </a:rPr>
              <a:t>Rédiger une partie entière et une sous-partie de P2/P3</a:t>
            </a:r>
          </a:p>
          <a:p>
            <a:pPr algn="just" rtl="0" fontAlgn="base"/>
            <a:endParaRPr lang="fr-FR" b="0" strike="noStrike" spc="-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rtl="0" fontAlgn="base"/>
            <a:endParaRPr lang="fr-FR" sz="2800" b="0" strike="noStrike" spc="-1" dirty="0">
              <a:solidFill>
                <a:srgbClr val="000000"/>
              </a:solidFill>
              <a:latin typeface="Calibri" panose="020F0502020204030204" pitchFamily="34" charset="0"/>
            </a:endParaRPr>
          </a:p>
          <a:p>
            <a:pPr algn="just" rtl="0" fontAlgn="base"/>
            <a:r>
              <a:rPr lang="fr-FR" spc="-1" dirty="0">
                <a:solidFill>
                  <a:srgbClr val="000000"/>
                </a:solidFill>
              </a:rPr>
              <a:t>Se répartir le travail par groupe ( Analyse + P1 /Analyse + P2/ Analyse + P3)  puis m’envoyer à:  </a:t>
            </a:r>
            <a:r>
              <a:rPr lang="fr-FR" spc="-1" dirty="0">
                <a:solidFill>
                  <a:srgbClr val="000000"/>
                </a:solidFill>
                <a:hlinkClick r:id="rId2"/>
              </a:rPr>
              <a:t>benjaminstephan7@gmail.com</a:t>
            </a:r>
            <a:r>
              <a:rPr lang="fr-FR" spc="-1" dirty="0">
                <a:solidFill>
                  <a:srgbClr val="000000"/>
                </a:solidFill>
              </a:rPr>
              <a:t>, et/ou écrire directement sur le drive.</a:t>
            </a:r>
          </a:p>
          <a:p>
            <a:pPr algn="just" rtl="0" fontAlgn="base"/>
            <a:endParaRPr lang="fr-FR" b="0" strike="noStrike" spc="-1" dirty="0">
              <a:solidFill>
                <a:srgbClr val="000000"/>
              </a:solidFill>
            </a:endParaRPr>
          </a:p>
          <a:p>
            <a:pPr marL="285750" indent="-285750" algn="just" rtl="0" fontAlgn="base">
              <a:buFont typeface="Wingdings" panose="05000000000000000000" pitchFamily="2" charset="2"/>
              <a:buChar char="à"/>
            </a:pPr>
            <a:r>
              <a:rPr lang="fr-FR" sz="1600" spc="-1" dirty="0">
                <a:solidFill>
                  <a:srgbClr val="000000"/>
                </a:solidFill>
                <a:latin typeface="Calibri" panose="020F0502020204030204" pitchFamily="34" charset="0"/>
                <a:sym typeface="Wingdings" panose="05000000000000000000" pitchFamily="2" charset="2"/>
              </a:rPr>
              <a:t>TD4 : Intro + P1</a:t>
            </a:r>
          </a:p>
          <a:p>
            <a:pPr marL="285750" indent="-285750" algn="just" rtl="0" fontAlgn="base">
              <a:buFont typeface="Wingdings" panose="05000000000000000000" pitchFamily="2" charset="2"/>
              <a:buChar char="à"/>
            </a:pPr>
            <a:r>
              <a:rPr lang="fr-FR" sz="1600" b="0" strike="noStrike" spc="-1" dirty="0">
                <a:solidFill>
                  <a:srgbClr val="000000"/>
                </a:solidFill>
                <a:latin typeface="Calibri" panose="020F0502020204030204" pitchFamily="34" charset="0"/>
                <a:sym typeface="Wingdings" panose="05000000000000000000" pitchFamily="2" charset="2"/>
              </a:rPr>
              <a:t>TD5: P2/P3</a:t>
            </a:r>
            <a:endParaRPr lang="en-US" sz="1600" b="0" strike="noStrike" spc="-1" dirty="0">
              <a:solidFill>
                <a:srgbClr val="FFFFFF"/>
              </a:solidFill>
              <a:latin typeface="Century Gothic"/>
            </a:endParaRPr>
          </a:p>
        </p:txBody>
      </p:sp>
      <p:pic>
        <p:nvPicPr>
          <p:cNvPr id="200" name="Image 3"/>
          <p:cNvPicPr/>
          <p:nvPr/>
        </p:nvPicPr>
        <p:blipFill>
          <a:blip r:embed="rId3"/>
          <a:stretch/>
        </p:blipFill>
        <p:spPr>
          <a:xfrm>
            <a:off x="8832714" y="100080"/>
            <a:ext cx="3170045" cy="1680082"/>
          </a:xfrm>
          <a:prstGeom prst="rect">
            <a:avLst/>
          </a:prstGeom>
          <a:ln w="12700" cap="sq">
            <a:solidFill>
              <a:srgbClr val="000000"/>
            </a:solidFill>
            <a:miter/>
          </a:ln>
          <a:effectLst>
            <a:outerShdw blurRad="50800" dist="37674" dir="2700000" algn="tl" rotWithShape="0">
              <a:srgbClr val="000000">
                <a:alpha val="43000"/>
              </a:srgbClr>
            </a:outerShdw>
          </a:effectLst>
        </p:spPr>
      </p:pic>
      <p:pic>
        <p:nvPicPr>
          <p:cNvPr id="4" name="Image 3">
            <a:extLst>
              <a:ext uri="{FF2B5EF4-FFF2-40B4-BE49-F238E27FC236}">
                <a16:creationId xmlns:a16="http://schemas.microsoft.com/office/drawing/2014/main" id="{257B0927-EE8E-89BD-0803-505519EE84C1}"/>
              </a:ext>
            </a:extLst>
          </p:cNvPr>
          <p:cNvPicPr>
            <a:picLocks noChangeAspect="1"/>
          </p:cNvPicPr>
          <p:nvPr/>
        </p:nvPicPr>
        <p:blipFill>
          <a:blip r:embed="rId4"/>
          <a:stretch>
            <a:fillRect/>
          </a:stretch>
        </p:blipFill>
        <p:spPr>
          <a:xfrm>
            <a:off x="97560" y="100079"/>
            <a:ext cx="4814908" cy="606553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C93B9-62E4-5437-B251-528FF4781278}"/>
            </a:ext>
          </a:extLst>
        </p:cNvPr>
        <p:cNvGrpSpPr/>
        <p:nvPr/>
      </p:nvGrpSpPr>
      <p:grpSpPr>
        <a:xfrm>
          <a:off x="0" y="0"/>
          <a:ext cx="0" cy="0"/>
          <a:chOff x="0" y="0"/>
          <a:chExt cx="0" cy="0"/>
        </a:xfrm>
      </p:grpSpPr>
      <p:sp>
        <p:nvSpPr>
          <p:cNvPr id="198" name="TextShape 1">
            <a:extLst>
              <a:ext uri="{FF2B5EF4-FFF2-40B4-BE49-F238E27FC236}">
                <a16:creationId xmlns:a16="http://schemas.microsoft.com/office/drawing/2014/main" id="{268F92E7-CBC9-687F-7CB5-B562FC5F13DF}"/>
              </a:ext>
            </a:extLst>
          </p:cNvPr>
          <p:cNvSpPr txBox="1"/>
          <p:nvPr/>
        </p:nvSpPr>
        <p:spPr>
          <a:xfrm>
            <a:off x="2140368" y="100080"/>
            <a:ext cx="9404280" cy="1400040"/>
          </a:xfrm>
          <a:prstGeom prst="rect">
            <a:avLst/>
          </a:prstGeom>
          <a:noFill/>
          <a:ln w="0">
            <a:noFill/>
          </a:ln>
        </p:spPr>
        <p:txBody>
          <a:bodyPr>
            <a:noAutofit/>
          </a:bodyPr>
          <a:lstStyle/>
          <a:p>
            <a:pPr algn="ctr">
              <a:lnSpc>
                <a:spcPct val="100000"/>
              </a:lnSpc>
            </a:pPr>
            <a:r>
              <a:rPr lang="fr-FR" sz="4200" b="0" strike="noStrike" spc="-1" dirty="0">
                <a:solidFill>
                  <a:srgbClr val="EBEBEB"/>
                </a:solidFill>
                <a:latin typeface="Century Gothic"/>
              </a:rPr>
              <a:t>Pour la suite…</a:t>
            </a:r>
            <a:endParaRPr lang="en-US" sz="4200" b="0" strike="noStrike" spc="-1" dirty="0">
              <a:solidFill>
                <a:srgbClr val="FFFFFF"/>
              </a:solidFill>
              <a:latin typeface="Century Gothic"/>
            </a:endParaRPr>
          </a:p>
        </p:txBody>
      </p:sp>
      <p:sp>
        <p:nvSpPr>
          <p:cNvPr id="199" name="TextShape 2">
            <a:extLst>
              <a:ext uri="{FF2B5EF4-FFF2-40B4-BE49-F238E27FC236}">
                <a16:creationId xmlns:a16="http://schemas.microsoft.com/office/drawing/2014/main" id="{419DA23B-2D0B-7482-9C19-0F6CF908E785}"/>
              </a:ext>
            </a:extLst>
          </p:cNvPr>
          <p:cNvSpPr txBox="1"/>
          <p:nvPr/>
        </p:nvSpPr>
        <p:spPr>
          <a:xfrm>
            <a:off x="5087565" y="2130357"/>
            <a:ext cx="6837372" cy="4035255"/>
          </a:xfrm>
          <a:prstGeom prst="rect">
            <a:avLst/>
          </a:prstGeom>
          <a:noFill/>
          <a:ln w="0">
            <a:noFill/>
          </a:ln>
        </p:spPr>
        <p:txBody>
          <a:bodyPr>
            <a:normAutofit/>
          </a:bodyPr>
          <a:lstStyle/>
          <a:p>
            <a:pPr>
              <a:lnSpc>
                <a:spcPct val="100000"/>
              </a:lnSpc>
              <a:spcBef>
                <a:spcPts val="1001"/>
              </a:spcBef>
              <a:tabLst>
                <a:tab pos="0" algn="l"/>
              </a:tabLst>
            </a:pPr>
            <a:r>
              <a:rPr lang="fr-FR" sz="2000" b="1" u="sng" strike="noStrike" spc="-1" dirty="0">
                <a:solidFill>
                  <a:schemeClr val="accent1"/>
                </a:solidFill>
                <a:uFillTx/>
                <a:latin typeface="Century Gothic"/>
              </a:rPr>
              <a:t>Sujet n°2 – TD4 &amp; 5:</a:t>
            </a:r>
          </a:p>
          <a:p>
            <a:pPr>
              <a:lnSpc>
                <a:spcPct val="100000"/>
              </a:lnSpc>
              <a:spcBef>
                <a:spcPts val="1001"/>
              </a:spcBef>
              <a:tabLst>
                <a:tab pos="0" algn="l"/>
              </a:tabLst>
            </a:pPr>
            <a:endParaRPr lang="fr-FR" sz="2000" b="1" i="1" u="sng" spc="-1" dirty="0">
              <a:solidFill>
                <a:srgbClr val="000000"/>
              </a:solidFill>
              <a:latin typeface="Century Gothic"/>
            </a:endParaRPr>
          </a:p>
          <a:p>
            <a:pPr>
              <a:lnSpc>
                <a:spcPct val="100000"/>
              </a:lnSpc>
              <a:spcBef>
                <a:spcPts val="1001"/>
              </a:spcBef>
              <a:tabLst>
                <a:tab pos="0" algn="l"/>
              </a:tabLst>
            </a:pPr>
            <a:endParaRPr lang="fr-FR" sz="2000" b="1" u="sng" spc="-1" dirty="0">
              <a:solidFill>
                <a:srgbClr val="000000"/>
              </a:solidFill>
              <a:latin typeface="Century Gothic"/>
            </a:endParaRPr>
          </a:p>
          <a:p>
            <a:pPr>
              <a:lnSpc>
                <a:spcPct val="100000"/>
              </a:lnSpc>
              <a:spcBef>
                <a:spcPts val="1001"/>
              </a:spcBef>
              <a:tabLst>
                <a:tab pos="0" algn="l"/>
              </a:tabLst>
            </a:pPr>
            <a:endParaRPr lang="fr-FR" sz="2000" b="1" u="sng" spc="-1" dirty="0">
              <a:solidFill>
                <a:srgbClr val="000000"/>
              </a:solidFill>
              <a:latin typeface="Century Gothic"/>
            </a:endParaRPr>
          </a:p>
          <a:p>
            <a:pPr>
              <a:lnSpc>
                <a:spcPct val="100000"/>
              </a:lnSpc>
              <a:spcBef>
                <a:spcPts val="1001"/>
              </a:spcBef>
              <a:tabLst>
                <a:tab pos="0" algn="l"/>
              </a:tabLst>
            </a:pPr>
            <a:endParaRPr lang="fr-FR" sz="2000" b="1" u="sng" spc="-1" dirty="0">
              <a:solidFill>
                <a:srgbClr val="000000"/>
              </a:solidFill>
              <a:latin typeface="Century Gothic"/>
            </a:endParaRPr>
          </a:p>
          <a:p>
            <a:pPr algn="just" rtl="0" fontAlgn="base"/>
            <a:r>
              <a:rPr lang="fr-FR" sz="2000" dirty="0">
                <a:effectLst/>
                <a:latin typeface="Calibri" panose="020F0502020204030204" pitchFamily="34" charset="0"/>
                <a:ea typeface="Calibri" panose="020F0502020204030204" pitchFamily="34" charset="0"/>
                <a:cs typeface="Times New Roman" panose="02020603050405020304" pitchFamily="18" charset="0"/>
              </a:rPr>
              <a:t>TD4: Intro complète + 1 sous-partie P1</a:t>
            </a:r>
          </a:p>
          <a:p>
            <a:pPr algn="just" rtl="0" fontAlgn="base"/>
            <a:r>
              <a:rPr lang="fr-FR" sz="2000" dirty="0">
                <a:latin typeface="Calibri" panose="020F0502020204030204" pitchFamily="34" charset="0"/>
                <a:ea typeface="Calibri" panose="020F0502020204030204" pitchFamily="34" charset="0"/>
                <a:cs typeface="Times New Roman" panose="02020603050405020304" pitchFamily="18" charset="0"/>
              </a:rPr>
              <a:t>TD5: 1 sous-partie de chaque période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rtl="0" fontAlgn="base"/>
            <a:endParaRPr lang="fr-FR" sz="2800" b="0" strike="noStrike" spc="-1" dirty="0">
              <a:solidFill>
                <a:srgbClr val="000000"/>
              </a:solidFill>
              <a:latin typeface="Calibri" panose="020F0502020204030204" pitchFamily="34" charset="0"/>
            </a:endParaRPr>
          </a:p>
          <a:p>
            <a:pPr algn="just" rtl="0" fontAlgn="base"/>
            <a:r>
              <a:rPr lang="fr-FR" spc="-1" dirty="0">
                <a:solidFill>
                  <a:srgbClr val="000000"/>
                </a:solidFill>
              </a:rPr>
              <a:t>Pour correction d’anciens étudiants m’envoyer à:  </a:t>
            </a:r>
            <a:r>
              <a:rPr lang="fr-FR" spc="-1" dirty="0">
                <a:solidFill>
                  <a:srgbClr val="000000"/>
                </a:solidFill>
                <a:hlinkClick r:id="rId2"/>
              </a:rPr>
              <a:t>benjaminstephan7@gmail.com</a:t>
            </a:r>
            <a:r>
              <a:rPr lang="fr-FR" spc="-1" dirty="0">
                <a:solidFill>
                  <a:srgbClr val="000000"/>
                </a:solidFill>
              </a:rPr>
              <a:t>. Correction intro + 1 partie max, donc choisir la partie.</a:t>
            </a:r>
          </a:p>
        </p:txBody>
      </p:sp>
      <p:pic>
        <p:nvPicPr>
          <p:cNvPr id="200" name="Image 3">
            <a:extLst>
              <a:ext uri="{FF2B5EF4-FFF2-40B4-BE49-F238E27FC236}">
                <a16:creationId xmlns:a16="http://schemas.microsoft.com/office/drawing/2014/main" id="{F5019231-B739-DB39-E3D4-7231AA70B0DC}"/>
              </a:ext>
            </a:extLst>
          </p:cNvPr>
          <p:cNvPicPr/>
          <p:nvPr/>
        </p:nvPicPr>
        <p:blipFill>
          <a:blip r:embed="rId3"/>
          <a:stretch/>
        </p:blipFill>
        <p:spPr>
          <a:xfrm>
            <a:off x="8832714" y="100080"/>
            <a:ext cx="3170045" cy="1680082"/>
          </a:xfrm>
          <a:prstGeom prst="rect">
            <a:avLst/>
          </a:prstGeom>
          <a:ln w="12700" cap="sq">
            <a:solidFill>
              <a:srgbClr val="000000"/>
            </a:solidFill>
            <a:miter/>
          </a:ln>
          <a:effectLst>
            <a:outerShdw blurRad="50800" dist="37674" dir="2700000" algn="tl" rotWithShape="0">
              <a:srgbClr val="000000">
                <a:alpha val="43000"/>
              </a:srgbClr>
            </a:outerShdw>
          </a:effectLst>
        </p:spPr>
      </p:pic>
      <p:pic>
        <p:nvPicPr>
          <p:cNvPr id="4" name="Image 3">
            <a:extLst>
              <a:ext uri="{FF2B5EF4-FFF2-40B4-BE49-F238E27FC236}">
                <a16:creationId xmlns:a16="http://schemas.microsoft.com/office/drawing/2014/main" id="{AEFABA43-A31C-C9EE-C278-817FB4C6EAC7}"/>
              </a:ext>
            </a:extLst>
          </p:cNvPr>
          <p:cNvPicPr>
            <a:picLocks noChangeAspect="1"/>
          </p:cNvPicPr>
          <p:nvPr/>
        </p:nvPicPr>
        <p:blipFill>
          <a:blip r:embed="rId4"/>
          <a:stretch>
            <a:fillRect/>
          </a:stretch>
        </p:blipFill>
        <p:spPr>
          <a:xfrm>
            <a:off x="97560" y="100079"/>
            <a:ext cx="4814908" cy="6065533"/>
          </a:xfrm>
          <a:prstGeom prst="rect">
            <a:avLst/>
          </a:prstGeom>
        </p:spPr>
      </p:pic>
      <p:sp>
        <p:nvSpPr>
          <p:cNvPr id="5" name="ZoneTexte 4">
            <a:extLst>
              <a:ext uri="{FF2B5EF4-FFF2-40B4-BE49-F238E27FC236}">
                <a16:creationId xmlns:a16="http://schemas.microsoft.com/office/drawing/2014/main" id="{E2D264A8-07A5-2CA2-EC28-FEFC62977F2B}"/>
              </a:ext>
            </a:extLst>
          </p:cNvPr>
          <p:cNvSpPr txBox="1"/>
          <p:nvPr/>
        </p:nvSpPr>
        <p:spPr>
          <a:xfrm>
            <a:off x="5087565" y="2863369"/>
            <a:ext cx="6915194" cy="830997"/>
          </a:xfrm>
          <a:prstGeom prst="rect">
            <a:avLst/>
          </a:prstGeom>
          <a:noFill/>
        </p:spPr>
        <p:txBody>
          <a:bodyPr wrap="square">
            <a:spAutoFit/>
          </a:bodyPr>
          <a:lstStyle/>
          <a:p>
            <a:r>
              <a:rPr lang="fr-FR" sz="2400" i="1" dirty="0"/>
              <a:t>Les débats ont-ils toujours été pris en compte dans l'enseignement de l’EPS depuis la fin du 19</a:t>
            </a:r>
            <a:r>
              <a:rPr lang="fr-FR" sz="2400" i="1" baseline="30000" dirty="0"/>
              <a:t>e</a:t>
            </a:r>
            <a:r>
              <a:rPr lang="fr-FR" sz="2400" i="1" dirty="0"/>
              <a:t> siècle?</a:t>
            </a:r>
          </a:p>
        </p:txBody>
      </p:sp>
    </p:spTree>
    <p:extLst>
      <p:ext uri="{BB962C8B-B14F-4D97-AF65-F5344CB8AC3E}">
        <p14:creationId xmlns:p14="http://schemas.microsoft.com/office/powerpoint/2010/main" val="136095180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16060</TotalTime>
  <Words>7561</Words>
  <Application>Microsoft Office PowerPoint</Application>
  <PresentationFormat>Grand écran</PresentationFormat>
  <Paragraphs>617</Paragraphs>
  <Slides>49</Slides>
  <Notes>27</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49</vt:i4>
      </vt:variant>
    </vt:vector>
  </HeadingPairs>
  <TitlesOfParts>
    <vt:vector size="61" baseType="lpstr">
      <vt:lpstr>Arial</vt:lpstr>
      <vt:lpstr>ArialMT</vt:lpstr>
      <vt:lpstr>Calibri</vt:lpstr>
      <vt:lpstr>Calibri Light</vt:lpstr>
      <vt:lpstr>Century Gothic</vt:lpstr>
      <vt:lpstr>Liberation Serif</vt:lpstr>
      <vt:lpstr>QHGYDQ+Calibri</vt:lpstr>
      <vt:lpstr>Rockwell</vt:lpstr>
      <vt:lpstr>Times New Roman</vt:lpstr>
      <vt:lpstr>TimesNewRomanPSMT</vt:lpstr>
      <vt:lpstr>Wingdings</vt:lpstr>
      <vt:lpstr>Thème Office</vt:lpstr>
      <vt:lpstr>Présentation PowerPoint</vt:lpstr>
      <vt:lpstr>Présentation PowerPoint</vt:lpstr>
      <vt:lpstr>Les sujets</vt:lpstr>
      <vt:lpstr>Présentation PowerPoint</vt:lpstr>
      <vt:lpstr>Présentation PowerPoint</vt:lpstr>
      <vt:lpstr>Présentation PowerPoint</vt:lpstr>
      <vt:lpstr>Mise en relation des termes</vt:lpstr>
      <vt:lpstr>Problématisation</vt:lpstr>
      <vt:lpstr>Problématisation</vt:lpstr>
      <vt:lpstr>Problématisation, méthodo</vt:lpstr>
      <vt:lpstr>De manière simplifiée</vt:lpstr>
      <vt:lpstr>Présentation PowerPoint</vt:lpstr>
      <vt:lpstr>Contextualisation -&gt; Accroche</vt:lpstr>
      <vt:lpstr>ZOOM SUR les tensions/ANALYSE DU SUJET… … selon 3 dimensions   </vt:lpstr>
      <vt:lpstr>Exercice 1 :   Rédigez une accroche contextualisée = avec une mise en tension  </vt:lpstr>
      <vt:lpstr>Présentation PowerPoint</vt:lpstr>
      <vt:lpstr>  </vt:lpstr>
      <vt:lpstr>Présentation PowerPoint</vt:lpstr>
      <vt:lpstr>Présentation PowerPoint</vt:lpstr>
      <vt:lpstr>Analyse du sujet Définition</vt:lpstr>
      <vt:lpstr>   La définition des termes :     </vt:lpstr>
      <vt:lpstr>Présentation PowerPoint</vt:lpstr>
      <vt:lpstr>ETAPE 2  Analyse (Définition / Tensions)</vt:lpstr>
      <vt:lpstr>Présentation PowerPoint</vt:lpstr>
      <vt:lpstr>Présentation PowerPoint</vt:lpstr>
      <vt:lpstr>Présentation PowerPoint</vt:lpstr>
      <vt:lpstr>Présentation PowerPoint</vt:lpstr>
      <vt:lpstr>Problématique</vt:lpstr>
      <vt:lpstr>ETAPE 3 : PIStes de réponses personnelles et engagees : LA PROBLEMATIQUE    </vt:lpstr>
      <vt:lpstr>Une méthodo de problématique </vt:lpstr>
      <vt:lpstr>La problématique « en logique argumentaire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ETAPE 3 La Problématique</vt:lpstr>
      <vt:lpstr>RESUME METHODO de l’introduction</vt:lpstr>
      <vt:lpstr>Présentation PowerPoint</vt:lpstr>
      <vt:lpstr>Développement </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 Ecrit 1 Prépa CAPEPS 2021</dc:title>
  <dc:subject/>
  <dc:creator>Julien Morel</dc:creator>
  <dc:description/>
  <cp:lastModifiedBy>benjamin stephan</cp:lastModifiedBy>
  <cp:revision>159</cp:revision>
  <dcterms:created xsi:type="dcterms:W3CDTF">2020-09-09T19:33:32Z</dcterms:created>
  <dcterms:modified xsi:type="dcterms:W3CDTF">2026-09-17T20:26:03Z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21</vt:i4>
  </property>
</Properties>
</file>