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78" r:id="rId1"/>
  </p:sldMasterIdLst>
  <p:notesMasterIdLst>
    <p:notesMasterId r:id="rId28"/>
  </p:notesMasterIdLst>
  <p:sldIdLst>
    <p:sldId id="415" r:id="rId2"/>
    <p:sldId id="278" r:id="rId3"/>
    <p:sldId id="485" r:id="rId4"/>
    <p:sldId id="428" r:id="rId5"/>
    <p:sldId id="503" r:id="rId6"/>
    <p:sldId id="1288" r:id="rId7"/>
    <p:sldId id="501" r:id="rId8"/>
    <p:sldId id="502" r:id="rId9"/>
    <p:sldId id="458" r:id="rId10"/>
    <p:sldId id="486" r:id="rId11"/>
    <p:sldId id="487" r:id="rId12"/>
    <p:sldId id="488" r:id="rId13"/>
    <p:sldId id="489" r:id="rId14"/>
    <p:sldId id="490" r:id="rId15"/>
    <p:sldId id="387" r:id="rId16"/>
    <p:sldId id="451" r:id="rId17"/>
    <p:sldId id="483" r:id="rId18"/>
    <p:sldId id="484" r:id="rId19"/>
    <p:sldId id="441" r:id="rId20"/>
    <p:sldId id="495" r:id="rId21"/>
    <p:sldId id="496" r:id="rId22"/>
    <p:sldId id="497" r:id="rId23"/>
    <p:sldId id="498" r:id="rId24"/>
    <p:sldId id="499" r:id="rId25"/>
    <p:sldId id="410" r:id="rId26"/>
    <p:sldId id="500" r:id="rId27"/>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stephan" initials="bs" lastIdx="1" clrIdx="0">
    <p:extLst>
      <p:ext uri="{19B8F6BF-5375-455C-9EA6-DF929625EA0E}">
        <p15:presenceInfo xmlns:p15="http://schemas.microsoft.com/office/powerpoint/2012/main" userId="8d312e2ab454fbf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3085" autoAdjust="0"/>
  </p:normalViewPr>
  <p:slideViewPr>
    <p:cSldViewPr snapToGrid="0">
      <p:cViewPr varScale="1">
        <p:scale>
          <a:sx n="79" d="100"/>
          <a:sy n="79"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FBDC32E3-85B5-4387-92AB-4E40E28B20DA}" type="datetimeFigureOut">
              <a:rPr lang="fr-FR" smtClean="0"/>
              <a:t>24/09/2026</a:t>
            </a:fld>
            <a:endParaRPr lang="fr-FR"/>
          </a:p>
        </p:txBody>
      </p:sp>
      <p:sp>
        <p:nvSpPr>
          <p:cNvPr id="4" name="Espace réservé de l'image des diapositives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37741089-8F5E-4BED-B0EC-374B876BBCD4}" type="slidenum">
              <a:rPr lang="fr-FR" smtClean="0"/>
              <a:t>‹N°›</a:t>
            </a:fld>
            <a:endParaRPr lang="fr-FR"/>
          </a:p>
        </p:txBody>
      </p:sp>
    </p:spTree>
    <p:extLst>
      <p:ext uri="{BB962C8B-B14F-4D97-AF65-F5344CB8AC3E}">
        <p14:creationId xmlns:p14="http://schemas.microsoft.com/office/powerpoint/2010/main" val="2522053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C7E7F-8D2F-3420-8EFF-C351F270D0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8609456-E103-A938-F558-10AD9C9F0D5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E18F9E-31DD-3EB4-6C80-D971543A6B5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F095591-2E2A-D27B-28D9-17DAF47A0505}"/>
              </a:ext>
            </a:extLst>
          </p:cNvPr>
          <p:cNvSpPr>
            <a:spLocks noGrp="1"/>
          </p:cNvSpPr>
          <p:nvPr>
            <p:ph type="sldNum" sz="quarter" idx="5"/>
          </p:nvPr>
        </p:nvSpPr>
        <p:spPr/>
        <p:txBody>
          <a:bodyPr/>
          <a:lstStyle/>
          <a:p>
            <a:fld id="{165031AB-D3AD-43B3-86D3-E7D403ADC4B0}" type="slidenum">
              <a:rPr lang="fr-FR" smtClean="0"/>
              <a:t>7</a:t>
            </a:fld>
            <a:endParaRPr lang="fr-FR"/>
          </a:p>
        </p:txBody>
      </p:sp>
    </p:spTree>
    <p:extLst>
      <p:ext uri="{BB962C8B-B14F-4D97-AF65-F5344CB8AC3E}">
        <p14:creationId xmlns:p14="http://schemas.microsoft.com/office/powerpoint/2010/main" val="370794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8B932-0166-2D79-C269-B57B3762FB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038052-A285-21B2-F5D3-E82A60A366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A58B79-31DA-778E-8E53-350F616DB57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CB8F87F-0979-2EE7-C626-BDB0E9A0EE1C}"/>
              </a:ext>
            </a:extLst>
          </p:cNvPr>
          <p:cNvSpPr>
            <a:spLocks noGrp="1"/>
          </p:cNvSpPr>
          <p:nvPr>
            <p:ph type="sldNum" sz="quarter" idx="5"/>
          </p:nvPr>
        </p:nvSpPr>
        <p:spPr/>
        <p:txBody>
          <a:bodyPr/>
          <a:lstStyle/>
          <a:p>
            <a:fld id="{165031AB-D3AD-43B3-86D3-E7D403ADC4B0}" type="slidenum">
              <a:rPr lang="fr-FR" smtClean="0"/>
              <a:t>8</a:t>
            </a:fld>
            <a:endParaRPr lang="fr-FR"/>
          </a:p>
        </p:txBody>
      </p:sp>
    </p:spTree>
    <p:extLst>
      <p:ext uri="{BB962C8B-B14F-4D97-AF65-F5344CB8AC3E}">
        <p14:creationId xmlns:p14="http://schemas.microsoft.com/office/powerpoint/2010/main" val="2200679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9</a:t>
            </a:fld>
            <a:endParaRPr lang="fr-FR"/>
          </a:p>
        </p:txBody>
      </p:sp>
    </p:spTree>
    <p:extLst>
      <p:ext uri="{BB962C8B-B14F-4D97-AF65-F5344CB8AC3E}">
        <p14:creationId xmlns:p14="http://schemas.microsoft.com/office/powerpoint/2010/main" val="4182734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10</a:t>
            </a:fld>
            <a:endParaRPr lang="fr-FR"/>
          </a:p>
        </p:txBody>
      </p:sp>
    </p:spTree>
    <p:extLst>
      <p:ext uri="{BB962C8B-B14F-4D97-AF65-F5344CB8AC3E}">
        <p14:creationId xmlns:p14="http://schemas.microsoft.com/office/powerpoint/2010/main" val="3025995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11</a:t>
            </a:fld>
            <a:endParaRPr lang="fr-FR"/>
          </a:p>
        </p:txBody>
      </p:sp>
    </p:spTree>
    <p:extLst>
      <p:ext uri="{BB962C8B-B14F-4D97-AF65-F5344CB8AC3E}">
        <p14:creationId xmlns:p14="http://schemas.microsoft.com/office/powerpoint/2010/main" val="155663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12</a:t>
            </a:fld>
            <a:endParaRPr lang="fr-FR"/>
          </a:p>
        </p:txBody>
      </p:sp>
    </p:spTree>
    <p:extLst>
      <p:ext uri="{BB962C8B-B14F-4D97-AF65-F5344CB8AC3E}">
        <p14:creationId xmlns:p14="http://schemas.microsoft.com/office/powerpoint/2010/main" val="386424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13</a:t>
            </a:fld>
            <a:endParaRPr lang="fr-FR"/>
          </a:p>
        </p:txBody>
      </p:sp>
    </p:spTree>
    <p:extLst>
      <p:ext uri="{BB962C8B-B14F-4D97-AF65-F5344CB8AC3E}">
        <p14:creationId xmlns:p14="http://schemas.microsoft.com/office/powerpoint/2010/main" val="1621724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14</a:t>
            </a:fld>
            <a:endParaRPr lang="fr-FR"/>
          </a:p>
        </p:txBody>
      </p:sp>
    </p:spTree>
    <p:extLst>
      <p:ext uri="{BB962C8B-B14F-4D97-AF65-F5344CB8AC3E}">
        <p14:creationId xmlns:p14="http://schemas.microsoft.com/office/powerpoint/2010/main" val="4203764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15</a:t>
            </a:fld>
            <a:endParaRPr lang="fr-FR"/>
          </a:p>
        </p:txBody>
      </p:sp>
    </p:spTree>
    <p:extLst>
      <p:ext uri="{BB962C8B-B14F-4D97-AF65-F5344CB8AC3E}">
        <p14:creationId xmlns:p14="http://schemas.microsoft.com/office/powerpoint/2010/main" val="1202526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gros: </a:t>
            </a:r>
          </a:p>
          <a:p>
            <a:r>
              <a:rPr lang="fr-FR" dirty="0"/>
              <a:t>Double influence sociale et scolaire, liée à la mise en évidence des inégalités de réussite et des mécanismes de reproduction sociale par Bourdieu notamment. Cela engendre une réflexion sur l’école et la mise en place de la loi Haby. Pourtant en EPS l’éval reste sur la perf, donc décalage et l’influence majeure reste la culture sportive fédérale. Pourtant réflexions sur l’éval se met en place aboutiront à reforme bac 83 et DNB 87 avec </a:t>
            </a:r>
            <a:r>
              <a:rPr lang="fr-FR" dirty="0" err="1"/>
              <a:t>mep</a:t>
            </a:r>
            <a:r>
              <a:rPr lang="fr-FR" dirty="0"/>
              <a:t> ME + connaissances, participation et progrès, traduisant un rééquilibrage vers les influences sociales mais surtout scolaire de lutte contre l’échec…</a:t>
            </a:r>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18</a:t>
            </a:fld>
            <a:endParaRPr lang="fr-FR"/>
          </a:p>
        </p:txBody>
      </p:sp>
    </p:spTree>
    <p:extLst>
      <p:ext uri="{BB962C8B-B14F-4D97-AF65-F5344CB8AC3E}">
        <p14:creationId xmlns:p14="http://schemas.microsoft.com/office/powerpoint/2010/main" val="1327651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19</a:t>
            </a:fld>
            <a:endParaRPr lang="fr-FR"/>
          </a:p>
        </p:txBody>
      </p:sp>
    </p:spTree>
    <p:extLst>
      <p:ext uri="{BB962C8B-B14F-4D97-AF65-F5344CB8AC3E}">
        <p14:creationId xmlns:p14="http://schemas.microsoft.com/office/powerpoint/2010/main" val="46108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20</a:t>
            </a:fld>
            <a:endParaRPr lang="fr-FR"/>
          </a:p>
        </p:txBody>
      </p:sp>
    </p:spTree>
    <p:extLst>
      <p:ext uri="{BB962C8B-B14F-4D97-AF65-F5344CB8AC3E}">
        <p14:creationId xmlns:p14="http://schemas.microsoft.com/office/powerpoint/2010/main" val="3985008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21</a:t>
            </a:fld>
            <a:endParaRPr lang="fr-FR"/>
          </a:p>
        </p:txBody>
      </p:sp>
    </p:spTree>
    <p:extLst>
      <p:ext uri="{BB962C8B-B14F-4D97-AF65-F5344CB8AC3E}">
        <p14:creationId xmlns:p14="http://schemas.microsoft.com/office/powerpoint/2010/main" val="2888134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22</a:t>
            </a:fld>
            <a:endParaRPr lang="fr-FR"/>
          </a:p>
        </p:txBody>
      </p:sp>
    </p:spTree>
    <p:extLst>
      <p:ext uri="{BB962C8B-B14F-4D97-AF65-F5344CB8AC3E}">
        <p14:creationId xmlns:p14="http://schemas.microsoft.com/office/powerpoint/2010/main" val="245568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23</a:t>
            </a:fld>
            <a:endParaRPr lang="fr-FR"/>
          </a:p>
        </p:txBody>
      </p:sp>
    </p:spTree>
    <p:extLst>
      <p:ext uri="{BB962C8B-B14F-4D97-AF65-F5344CB8AC3E}">
        <p14:creationId xmlns:p14="http://schemas.microsoft.com/office/powerpoint/2010/main" val="1785866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24</a:t>
            </a:fld>
            <a:endParaRPr lang="fr-FR"/>
          </a:p>
        </p:txBody>
      </p:sp>
    </p:spTree>
    <p:extLst>
      <p:ext uri="{BB962C8B-B14F-4D97-AF65-F5344CB8AC3E}">
        <p14:creationId xmlns:p14="http://schemas.microsoft.com/office/powerpoint/2010/main" val="2165508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D50DD-6562-682C-CC2B-6472EB9DD39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6CE6D10-922B-213F-36D6-5A5B94AF8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4149BEC-EC38-84E8-2059-A55FC602231B}"/>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188B9FB7-4AE5-5E29-1D58-DC2ECC1F3CBC}"/>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4CDD60E0-C084-6184-BF9E-A69FC7F71FCD}"/>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548982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C1AE58-5D57-138B-6413-048943D00B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D8B5DF-8B59-8B17-CF9B-2E30D4E7383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E741AB-1E1B-58B8-898C-BDB19D16FD6D}"/>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FCAD3D3E-CE5A-74BC-B959-656C8C96E2E2}"/>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EB05608D-FF78-3B7E-1D75-BC7E4BEBA22E}"/>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249933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CCBB4-90F3-7D79-2D82-561DB9DB820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4CC3B3A-8B10-261B-1427-8B057CECE5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B863841-3723-A4B0-A387-55E1731CAD6E}"/>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FB1344F4-C620-9894-3F1D-89B14190F6C6}"/>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4A6109A1-3078-26F8-8D09-43E4942091E7}"/>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80421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8D483C-2533-CE0F-B6BF-F643ADF372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5253A8-6C67-E644-EBCA-8980051B951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48F14B1-ECA6-2D50-B2BC-F731F7A8B97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C6D09DC-41AF-D370-EA27-E506A4F553EC}"/>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3A194D7C-651D-E96C-1E59-245E8A4E2FBD}"/>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9A9F407E-79C3-FB74-0AC4-7E363D836C4D}"/>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50431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98507-032F-EDF8-3CD5-E0689BF8F11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9F8A73-1244-1E70-E3E0-98B8F5C5DE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995C9F7-DC59-89E9-620C-DE1234D595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2B49C4C-DDA4-59E5-17ED-DFDE2BC0A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231795-5855-5920-4748-D591DC5B3E2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CB470C1-0A6A-D1D8-8B0E-BA24457F1B16}"/>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8" name="Espace réservé du pied de page 7">
            <a:extLst>
              <a:ext uri="{FF2B5EF4-FFF2-40B4-BE49-F238E27FC236}">
                <a16:creationId xmlns:a16="http://schemas.microsoft.com/office/drawing/2014/main" id="{C95389E5-75F6-C35F-F76F-76F18DA0D88D}"/>
              </a:ext>
            </a:extLst>
          </p:cNvPr>
          <p:cNvSpPr>
            <a:spLocks noGrp="1"/>
          </p:cNvSpPr>
          <p:nvPr>
            <p:ph type="ftr" sz="quarter" idx="11"/>
          </p:nvPr>
        </p:nvSpPr>
        <p:spPr/>
        <p:txBody>
          <a:bodyPr/>
          <a:lstStyle/>
          <a:p>
            <a:endParaRPr lang="fr-FR" sz="2400" b="0" strike="noStrike" spc="-1">
              <a:latin typeface="Times New Roman"/>
            </a:endParaRPr>
          </a:p>
        </p:txBody>
      </p:sp>
      <p:sp>
        <p:nvSpPr>
          <p:cNvPr id="9" name="Espace réservé du numéro de diapositive 8">
            <a:extLst>
              <a:ext uri="{FF2B5EF4-FFF2-40B4-BE49-F238E27FC236}">
                <a16:creationId xmlns:a16="http://schemas.microsoft.com/office/drawing/2014/main" id="{19D9CFD6-FACF-EAA4-A35F-2DD14FD3D849}"/>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606969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5C161-13AB-C977-8165-21A6697FA32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C4796A6-F0C0-0A86-C837-08A60A660A7B}"/>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4" name="Espace réservé du pied de page 3">
            <a:extLst>
              <a:ext uri="{FF2B5EF4-FFF2-40B4-BE49-F238E27FC236}">
                <a16:creationId xmlns:a16="http://schemas.microsoft.com/office/drawing/2014/main" id="{8BB45C24-CDB7-11AB-3118-7F25F87BB33A}"/>
              </a:ext>
            </a:extLst>
          </p:cNvPr>
          <p:cNvSpPr>
            <a:spLocks noGrp="1"/>
          </p:cNvSpPr>
          <p:nvPr>
            <p:ph type="ftr" sz="quarter" idx="11"/>
          </p:nvPr>
        </p:nvSpPr>
        <p:spPr/>
        <p:txBody>
          <a:bodyPr/>
          <a:lstStyle/>
          <a:p>
            <a:endParaRPr lang="fr-FR" sz="2400" b="0" strike="noStrike" spc="-1">
              <a:latin typeface="Times New Roman"/>
            </a:endParaRPr>
          </a:p>
        </p:txBody>
      </p:sp>
      <p:sp>
        <p:nvSpPr>
          <p:cNvPr id="5" name="Espace réservé du numéro de diapositive 4">
            <a:extLst>
              <a:ext uri="{FF2B5EF4-FFF2-40B4-BE49-F238E27FC236}">
                <a16:creationId xmlns:a16="http://schemas.microsoft.com/office/drawing/2014/main" id="{FBCB7EC3-C4C0-345F-1F2B-9280D9C60539}"/>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41567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9B63531-8C80-57D1-D2E7-9B5853B2B2CC}"/>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3" name="Espace réservé du pied de page 2">
            <a:extLst>
              <a:ext uri="{FF2B5EF4-FFF2-40B4-BE49-F238E27FC236}">
                <a16:creationId xmlns:a16="http://schemas.microsoft.com/office/drawing/2014/main" id="{EA3E32B8-5D9D-C565-28C6-9A4404FBFD01}"/>
              </a:ext>
            </a:extLst>
          </p:cNvPr>
          <p:cNvSpPr>
            <a:spLocks noGrp="1"/>
          </p:cNvSpPr>
          <p:nvPr>
            <p:ph type="ftr" sz="quarter" idx="11"/>
          </p:nvPr>
        </p:nvSpPr>
        <p:spPr/>
        <p:txBody>
          <a:bodyPr/>
          <a:lstStyle/>
          <a:p>
            <a:endParaRPr lang="fr-FR" sz="2400" b="0" strike="noStrike" spc="-1">
              <a:latin typeface="Times New Roman"/>
            </a:endParaRPr>
          </a:p>
        </p:txBody>
      </p:sp>
      <p:sp>
        <p:nvSpPr>
          <p:cNvPr id="4" name="Espace réservé du numéro de diapositive 3">
            <a:extLst>
              <a:ext uri="{FF2B5EF4-FFF2-40B4-BE49-F238E27FC236}">
                <a16:creationId xmlns:a16="http://schemas.microsoft.com/office/drawing/2014/main" id="{06B974EC-C88C-B38E-9802-4C7358E9ED16}"/>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3569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B9023-D3C9-2264-DC29-8B3A65E938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5A653C1-6F2F-9844-DD22-B2A75B93BA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07AE50F-9B17-30EE-4748-FE00D46EE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7F30438-3493-869B-6223-7EC85729D4DE}"/>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9EF4D81F-BAF3-0AEC-F9A5-FF60CFFA3FBF}"/>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733D39BA-E478-CECF-FD93-C5724A14C368}"/>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670010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1B9CE-A9C5-B1F7-CCA5-1911D2E687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BA36F3E-BB55-7D56-0952-EE78F0E9C3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A3890E4-8AB3-256A-A1D9-CAE107094F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23265D2-5ECA-C24E-302B-9B73BF2FA4CA}"/>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7D15FA91-DAF0-4CA1-F6C2-571AA0F7A35D}"/>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EADD1734-5303-39AF-1B51-725BD0268C45}"/>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50685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807E6-4930-EB49-0BAA-7A1F10913CC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BE67736-29E5-92FA-FE12-A7ECB53D758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873A8E5-FCF6-A722-5251-555208CDD820}"/>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EE57011F-2756-1FF5-0605-DE9CC0522C84}"/>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56D0AF2B-851E-997B-A0C6-E11456527035}"/>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195011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B02ED23-CE96-AF9A-2CE0-4DA20F04C10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2E8D492-2F32-1BC0-6C6D-39DDBDA58DE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61D8BD-E24C-30CA-4F67-162C3FAE6175}"/>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1A6A64B7-0120-1834-DE38-C8B3118A98FD}"/>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CD8116D3-02EF-F13E-9D11-668F35C35D0B}"/>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159389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646200" y="452880"/>
            <a:ext cx="9404280" cy="1400040"/>
          </a:xfrm>
          <a:prstGeom prst="rect">
            <a:avLst/>
          </a:prstGeom>
        </p:spPr>
        <p:txBody>
          <a:bodyPr lIns="0" tIns="0" rIns="0" bIns="0" anchor="ctr">
            <a:noAutofit/>
          </a:bodyPr>
          <a:lstStyle/>
          <a:p>
            <a:endParaRPr lang="en-US" sz="1800" b="0" strike="noStrike" spc="-1">
              <a:solidFill>
                <a:srgbClr val="FFFFFF"/>
              </a:solidFill>
              <a:latin typeface="Century Gothic"/>
            </a:endParaRPr>
          </a:p>
        </p:txBody>
      </p:sp>
      <p:sp>
        <p:nvSpPr>
          <p:cNvPr id="12" name="PlaceHolder 2"/>
          <p:cNvSpPr>
            <a:spLocks noGrp="1"/>
          </p:cNvSpPr>
          <p:nvPr>
            <p:ph type="subTitle"/>
          </p:nvPr>
        </p:nvSpPr>
        <p:spPr>
          <a:xfrm>
            <a:off x="1103400" y="2053080"/>
            <a:ext cx="8946360" cy="4195080"/>
          </a:xfrm>
          <a:prstGeom prst="rect">
            <a:avLst/>
          </a:prstGeom>
        </p:spPr>
        <p:txBody>
          <a:bodyPr lIns="0" tIns="0" rIns="0" bIns="0" anchor="ctr">
            <a:noAutofit/>
          </a:bodyPr>
          <a:lstStyle/>
          <a:p>
            <a:pPr algn="ctr"/>
            <a:endParaRPr lang="fr-FR" sz="3200" b="0" strike="noStrike" spc="-1">
              <a:latin typeface="Arial"/>
            </a:endParaRPr>
          </a:p>
        </p:txBody>
      </p:sp>
    </p:spTree>
    <p:extLst>
      <p:ext uri="{BB962C8B-B14F-4D97-AF65-F5344CB8AC3E}">
        <p14:creationId xmlns:p14="http://schemas.microsoft.com/office/powerpoint/2010/main" val="3537740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996AC5-527B-2CED-59A0-67013A4AB4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E813B12-5804-CA34-B868-22C54877B5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9081A6-6624-7349-FBFB-60402C36CE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nSpc>
                <a:spcPct val="100000"/>
              </a:lnSpc>
            </a:pPr>
            <a:fld id="{045D6538-7594-4287-828C-FC7AA16BBC5B}" type="datetime">
              <a:rPr lang="fr-FR" sz="1100" b="0" strike="noStrike" spc="-1" smtClean="0">
                <a:solidFill>
                  <a:srgbClr val="FFFFFF">
                    <a:alpha val="60000"/>
                  </a:srgbClr>
                </a:solidFill>
                <a:latin typeface="Century Gothic"/>
              </a:rPr>
              <a:t>24/09/2026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8AD35304-283E-C8C9-0DDF-D1CA709EE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E85FCD31-3BA5-6766-FB1D-39254930B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091406787"/>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hyperlink" Target="mailto:benjaminstephan@gmail.com"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extShape 1"/>
          <p:cNvSpPr txBox="1"/>
          <p:nvPr/>
        </p:nvSpPr>
        <p:spPr>
          <a:xfrm>
            <a:off x="175652" y="245520"/>
            <a:ext cx="11840696" cy="5340240"/>
          </a:xfrm>
          <a:prstGeom prst="rect">
            <a:avLst/>
          </a:prstGeom>
          <a:noFill/>
          <a:ln w="0">
            <a:noFill/>
          </a:ln>
        </p:spPr>
        <p:txBody>
          <a:bodyPr anchor="b">
            <a:noAutofit/>
          </a:bodyPr>
          <a:lstStyle/>
          <a:p>
            <a:pPr>
              <a:lnSpc>
                <a:spcPct val="100000"/>
              </a:lnSpc>
            </a:pPr>
            <a:br>
              <a:rPr lang="fr-FR" dirty="0"/>
            </a:br>
            <a:r>
              <a:rPr lang="fr-FR" sz="7200" b="0" strike="noStrike" spc="-1" dirty="0">
                <a:latin typeface="Century Gothic"/>
              </a:rPr>
              <a:t>Ecrit 1 </a:t>
            </a:r>
            <a:br>
              <a:rPr dirty="0"/>
            </a:br>
            <a:r>
              <a:rPr lang="fr-FR" sz="7200" b="0" strike="noStrike" spc="-1" dirty="0">
                <a:latin typeface="Century Gothic"/>
              </a:rPr>
              <a:t>Prépa CAPEPS 2022</a:t>
            </a:r>
            <a:endParaRPr lang="fr-FR" sz="7200" spc="-1" dirty="0">
              <a:latin typeface="Century Gothic"/>
            </a:endParaRPr>
          </a:p>
          <a:p>
            <a:pPr>
              <a:lnSpc>
                <a:spcPct val="100000"/>
              </a:lnSpc>
            </a:pPr>
            <a:r>
              <a:rPr kumimoji="0" lang="fr-FR" sz="7200" b="0" i="0" u="none" strike="noStrike" kern="1200" cap="none" spc="-1" normalizeH="0" baseline="0" noProof="0" dirty="0">
                <a:ln>
                  <a:noFill/>
                </a:ln>
                <a:solidFill>
                  <a:srgbClr val="FF0000"/>
                </a:solidFill>
                <a:effectLst/>
                <a:uLnTx/>
                <a:uFillTx/>
                <a:latin typeface="Century Gothic"/>
                <a:ea typeface="+mn-ea"/>
                <a:cs typeface="+mn-cs"/>
              </a:rPr>
              <a:t>TD 3</a:t>
            </a:r>
            <a:br>
              <a:rPr dirty="0"/>
            </a:br>
            <a:br>
              <a:rPr dirty="0"/>
            </a:br>
            <a:r>
              <a:rPr lang="fr-FR" sz="3200" b="0" strike="noStrike" spc="-1" dirty="0">
                <a:solidFill>
                  <a:srgbClr val="0070C0"/>
                </a:solidFill>
                <a:latin typeface="Century Gothic"/>
              </a:rPr>
              <a:t>Sujet 1</a:t>
            </a:r>
          </a:p>
          <a:p>
            <a:pPr>
              <a:lnSpc>
                <a:spcPct val="100000"/>
              </a:lnSpc>
            </a:pPr>
            <a:endParaRPr lang="fr-FR" sz="3200" spc="-1" dirty="0">
              <a:solidFill>
                <a:srgbClr val="0070C0"/>
              </a:solidFill>
              <a:latin typeface="Century Gothic"/>
            </a:endParaRPr>
          </a:p>
          <a:p>
            <a:pPr>
              <a:lnSpc>
                <a:spcPct val="100000"/>
              </a:lnSpc>
            </a:pPr>
            <a:r>
              <a:rPr lang="fr-FR" sz="3200" b="0" strike="noStrike" spc="-1" dirty="0">
                <a:solidFill>
                  <a:srgbClr val="7030A0"/>
                </a:solidFill>
                <a:latin typeface="Century Gothic"/>
              </a:rPr>
              <a:t>benjaminstephan7@gmail.com</a:t>
            </a:r>
            <a:endParaRPr lang="en-US" sz="3200" b="0" strike="noStrike" spc="-1" dirty="0">
              <a:solidFill>
                <a:srgbClr val="7030A0"/>
              </a:solidFill>
              <a:latin typeface="Century Gothic"/>
            </a:endParaRPr>
          </a:p>
        </p:txBody>
      </p:sp>
      <p:sp>
        <p:nvSpPr>
          <p:cNvPr id="142" name="TextShape 2"/>
          <p:cNvSpPr txBox="1"/>
          <p:nvPr/>
        </p:nvSpPr>
        <p:spPr>
          <a:xfrm>
            <a:off x="9283148" y="5585760"/>
            <a:ext cx="2782955" cy="1026720"/>
          </a:xfrm>
          <a:prstGeom prst="rect">
            <a:avLst/>
          </a:prstGeom>
          <a:noFill/>
          <a:ln w="0">
            <a:noFill/>
          </a:ln>
        </p:spPr>
        <p:txBody>
          <a:bodyPr>
            <a:normAutofit fontScale="92000" lnSpcReduction="20000"/>
          </a:bodyPr>
          <a:lstStyle/>
          <a:p>
            <a:pPr algn="r">
              <a:lnSpc>
                <a:spcPct val="100000"/>
              </a:lnSpc>
              <a:spcBef>
                <a:spcPts val="1001"/>
              </a:spcBef>
              <a:tabLst>
                <a:tab pos="0" algn="l"/>
              </a:tabLst>
            </a:pPr>
            <a:r>
              <a:rPr lang="fr-FR" sz="2000" b="0" strike="noStrike" cap="all" spc="-1" dirty="0">
                <a:solidFill>
                  <a:schemeClr val="accent6">
                    <a:lumMod val="60000"/>
                    <a:lumOff val="40000"/>
                  </a:schemeClr>
                </a:solidFill>
              </a:rPr>
              <a:t>JEUDI 13h130 15h30</a:t>
            </a:r>
            <a:endParaRPr lang="fr-FR" sz="2000" b="0" strike="noStrike" spc="-1" dirty="0">
              <a:solidFill>
                <a:schemeClr val="accent6">
                  <a:lumMod val="60000"/>
                  <a:lumOff val="40000"/>
                </a:schemeClr>
              </a:solidFill>
            </a:endParaRPr>
          </a:p>
          <a:p>
            <a:pPr algn="r">
              <a:lnSpc>
                <a:spcPct val="100000"/>
              </a:lnSpc>
              <a:spcBef>
                <a:spcPts val="1001"/>
              </a:spcBef>
              <a:tabLst>
                <a:tab pos="0" algn="l"/>
              </a:tabLst>
            </a:pPr>
            <a:r>
              <a:rPr lang="fr-FR" sz="2000" b="0" strike="noStrike" cap="all" spc="-1" dirty="0">
                <a:solidFill>
                  <a:schemeClr val="accent6">
                    <a:lumMod val="60000"/>
                    <a:lumOff val="40000"/>
                  </a:schemeClr>
                </a:solidFill>
              </a:rPr>
              <a:t>M2 Groupe  </a:t>
            </a:r>
            <a:endParaRPr lang="fr-FR" sz="2000" b="0" strike="noStrike" spc="-1" dirty="0">
              <a:solidFill>
                <a:schemeClr val="accent6">
                  <a:lumMod val="60000"/>
                  <a:lumOff val="40000"/>
                </a:schemeClr>
              </a:solidFill>
            </a:endParaRPr>
          </a:p>
          <a:p>
            <a:pPr algn="r">
              <a:lnSpc>
                <a:spcPct val="100000"/>
              </a:lnSpc>
              <a:spcBef>
                <a:spcPts val="1001"/>
              </a:spcBef>
              <a:tabLst>
                <a:tab pos="0" algn="l"/>
              </a:tabLst>
            </a:pPr>
            <a:r>
              <a:rPr lang="fr-FR" sz="2000" strike="noStrike" spc="-1" dirty="0">
                <a:solidFill>
                  <a:schemeClr val="accent6">
                    <a:lumMod val="60000"/>
                    <a:lumOff val="40000"/>
                  </a:schemeClr>
                </a:solidFill>
              </a:rPr>
              <a:t>BENJAMIN STEPHAN</a:t>
            </a:r>
          </a:p>
        </p:txBody>
      </p:sp>
    </p:spTree>
    <p:extLst>
      <p:ext uri="{BB962C8B-B14F-4D97-AF65-F5344CB8AC3E}">
        <p14:creationId xmlns:p14="http://schemas.microsoft.com/office/powerpoint/2010/main" val="3063610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Shape 1"/>
          <p:cNvSpPr txBox="1"/>
          <p:nvPr/>
        </p:nvSpPr>
        <p:spPr>
          <a:xfrm>
            <a:off x="304920" y="1689840"/>
            <a:ext cx="11555640" cy="4172040"/>
          </a:xfrm>
          <a:prstGeom prst="rect">
            <a:avLst/>
          </a:prstGeom>
          <a:noFill/>
          <a:ln w="0">
            <a:noFill/>
          </a:ln>
        </p:spPr>
        <p:txBody>
          <a:bodyPr anchor="ctr">
            <a:noAutofit/>
          </a:bodyPr>
          <a:lstStyle/>
          <a:p>
            <a:pPr>
              <a:lnSpc>
                <a:spcPct val="90000"/>
              </a:lnSpc>
              <a:spcBef>
                <a:spcPts val="1199"/>
              </a:spcBef>
            </a:pPr>
            <a:r>
              <a:rPr lang="fr-FR" sz="4400" dirty="0">
                <a:effectLst/>
                <a:latin typeface="Calibri" panose="020F0502020204030204" pitchFamily="34" charset="0"/>
                <a:ea typeface="Calibri" panose="020F0502020204030204" pitchFamily="34" charset="0"/>
                <a:cs typeface="Times New Roman" panose="02020603050405020304" pitchFamily="18" charset="0"/>
              </a:rPr>
              <a:t>Vous montrerez que l’EPS s’est toujours positionnée à l’interface de différentes influences, depuis la fin du 19e.</a:t>
            </a:r>
            <a:endParaRPr lang="en-US" sz="4400" b="0" strike="noStrike" spc="-1" dirty="0">
              <a:solidFill>
                <a:srgbClr val="FFFFFF"/>
              </a:solidFill>
              <a:latin typeface="Century Gothic"/>
            </a:endParaRPr>
          </a:p>
        </p:txBody>
      </p:sp>
      <p:sp>
        <p:nvSpPr>
          <p:cNvPr id="144" name="TextShape 2"/>
          <p:cNvSpPr txBox="1"/>
          <p:nvPr/>
        </p:nvSpPr>
        <p:spPr>
          <a:xfrm>
            <a:off x="1154880" y="556560"/>
            <a:ext cx="8825400" cy="861120"/>
          </a:xfrm>
          <a:prstGeom prst="rect">
            <a:avLst/>
          </a:prstGeom>
          <a:noFill/>
          <a:ln w="0">
            <a:noFill/>
          </a:ln>
        </p:spPr>
        <p:txBody>
          <a:bodyPr>
            <a:normAutofit fontScale="32500" lnSpcReduction="20000"/>
          </a:bodyPr>
          <a:lstStyle/>
          <a:p>
            <a:pPr algn="ctr">
              <a:lnSpc>
                <a:spcPct val="100000"/>
              </a:lnSpc>
              <a:spcBef>
                <a:spcPts val="1001"/>
              </a:spcBef>
              <a:tabLst>
                <a:tab pos="0" algn="l"/>
              </a:tabLst>
            </a:pPr>
            <a:r>
              <a:rPr lang="fr-FR" sz="18000" b="0" strike="noStrike" cap="all" spc="-1" dirty="0">
                <a:solidFill>
                  <a:srgbClr val="000000"/>
                </a:solidFill>
                <a:latin typeface="Rockwell"/>
              </a:rPr>
              <a:t>LE SUJET 1</a:t>
            </a:r>
            <a:r>
              <a:rPr lang="fr-FR" sz="14400" b="0" strike="noStrike" cap="all" spc="-1" dirty="0">
                <a:solidFill>
                  <a:srgbClr val="000000"/>
                </a:solidFill>
                <a:latin typeface="Rockwell"/>
              </a:rPr>
              <a:t>:</a:t>
            </a:r>
            <a:endParaRPr lang="fr-FR" sz="14400" b="0" strike="noStrike" spc="-1" dirty="0">
              <a:latin typeface="Arial"/>
            </a:endParaRPr>
          </a:p>
        </p:txBody>
      </p:sp>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Tree>
    <p:extLst>
      <p:ext uri="{BB962C8B-B14F-4D97-AF65-F5344CB8AC3E}">
        <p14:creationId xmlns:p14="http://schemas.microsoft.com/office/powerpoint/2010/main" val="1466890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
        <p:nvSpPr>
          <p:cNvPr id="3" name="ZoneTexte 2">
            <a:extLst>
              <a:ext uri="{FF2B5EF4-FFF2-40B4-BE49-F238E27FC236}">
                <a16:creationId xmlns:a16="http://schemas.microsoft.com/office/drawing/2014/main" id="{01FD43C8-6FC3-1A04-0A9B-074A418F4ABA}"/>
              </a:ext>
            </a:extLst>
          </p:cNvPr>
          <p:cNvSpPr txBox="1"/>
          <p:nvPr/>
        </p:nvSpPr>
        <p:spPr>
          <a:xfrm>
            <a:off x="318052" y="1536173"/>
            <a:ext cx="11317101" cy="4093428"/>
          </a:xfrm>
          <a:prstGeom prst="rect">
            <a:avLst/>
          </a:prstGeom>
          <a:noFill/>
        </p:spPr>
        <p:txBody>
          <a:bodyPr wrap="square" rtlCol="0">
            <a:spAutoFit/>
          </a:bodyPr>
          <a:lstStyle/>
          <a:p>
            <a:r>
              <a:rPr lang="fr-FR" sz="2000" dirty="0"/>
              <a:t>Nous montrerons que l’EPS dans ses versants institutionnels (programmes et textes certificatifs) s’est toujours positionnée en équilibre à l’interface des influences externes ( société, monde sportif, …) et internes (l’école, concepteurs, élèves) qui domineront successivement sur la période étudiée.</a:t>
            </a:r>
          </a:p>
          <a:p>
            <a:br>
              <a:rPr lang="fr-FR" sz="2000" dirty="0"/>
            </a:br>
            <a:r>
              <a:rPr lang="fr-FR" sz="2000" dirty="0"/>
              <a:t>Nous expliquerons ces processus et variations de positionnement de l’EPS au regard, notamment,  d’une triple contrainte d’influences externes et internes, assurer sa représentativité culturelle, son utilité sociale et son orthodoxie scolaire.</a:t>
            </a:r>
          </a:p>
          <a:p>
            <a:endParaRPr lang="fr-FR" sz="2000" dirty="0"/>
          </a:p>
          <a:p>
            <a:r>
              <a:rPr lang="fr-FR" sz="2000" dirty="0"/>
              <a:t>Cependant, sur le versant des pratiques (contenus, supports, méthodes…), l’EPS s’est parfois positionnée en faveur de certaines influences tout en minorant les autres. Ces décalages sont en lien avec la lente germination entre un texte et l’évolution des pratiques, mais aussi les profils des enseignants.</a:t>
            </a:r>
          </a:p>
          <a:p>
            <a:br>
              <a:rPr lang="fr-FR" sz="2000" dirty="0"/>
            </a:br>
            <a:r>
              <a:rPr lang="fr-FR" sz="2000" dirty="0"/>
              <a:t>. </a:t>
            </a:r>
          </a:p>
        </p:txBody>
      </p:sp>
    </p:spTree>
    <p:extLst>
      <p:ext uri="{BB962C8B-B14F-4D97-AF65-F5344CB8AC3E}">
        <p14:creationId xmlns:p14="http://schemas.microsoft.com/office/powerpoint/2010/main" val="2217427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6044" y="1200658"/>
            <a:ext cx="2691130" cy="391160"/>
          </a:xfrm>
          <a:prstGeom prst="rect">
            <a:avLst/>
          </a:prstGeom>
        </p:spPr>
        <p:txBody>
          <a:bodyPr vert="horz" wrap="square" lIns="0" tIns="12700" rIns="0" bIns="0" rtlCol="0">
            <a:spAutoFit/>
          </a:bodyPr>
          <a:lstStyle/>
          <a:p>
            <a:pPr marL="12700">
              <a:spcBef>
                <a:spcPts val="100"/>
              </a:spcBef>
            </a:pPr>
            <a:r>
              <a:rPr sz="2400" b="1" u="sng" dirty="0">
                <a:uFill>
                  <a:solidFill>
                    <a:srgbClr val="000000"/>
                  </a:solidFill>
                </a:uFill>
                <a:latin typeface="Times New Roman"/>
                <a:cs typeface="Times New Roman"/>
              </a:rPr>
              <a:t>Une</a:t>
            </a:r>
            <a:r>
              <a:rPr sz="2400" b="1" u="sng" spc="-10"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partie</a:t>
            </a:r>
            <a:r>
              <a:rPr sz="2400" b="1" u="sng" spc="-40" dirty="0">
                <a:uFill>
                  <a:solidFill>
                    <a:srgbClr val="000000"/>
                  </a:solidFill>
                </a:uFill>
                <a:latin typeface="Times New Roman"/>
                <a:cs typeface="Times New Roman"/>
              </a:rPr>
              <a:t> </a:t>
            </a:r>
            <a:r>
              <a:rPr sz="2400" b="1" u="sng" dirty="0">
                <a:uFill>
                  <a:solidFill>
                    <a:srgbClr val="000000"/>
                  </a:solidFill>
                </a:uFill>
                <a:latin typeface="Times New Roman"/>
                <a:cs typeface="Times New Roman"/>
              </a:rPr>
              <a:t>de</a:t>
            </a:r>
            <a:r>
              <a:rPr sz="2400" b="1" u="sng" spc="-15" dirty="0">
                <a:uFill>
                  <a:solidFill>
                    <a:srgbClr val="000000"/>
                  </a:solidFill>
                </a:uFill>
                <a:latin typeface="Times New Roman"/>
                <a:cs typeface="Times New Roman"/>
              </a:rPr>
              <a:t> </a:t>
            </a:r>
            <a:r>
              <a:rPr sz="2400" b="1" u="sng" spc="-10" dirty="0">
                <a:uFill>
                  <a:solidFill>
                    <a:srgbClr val="000000"/>
                  </a:solidFill>
                </a:uFill>
                <a:latin typeface="Times New Roman"/>
                <a:cs typeface="Times New Roman"/>
              </a:rPr>
              <a:t>devoir</a:t>
            </a:r>
            <a:endParaRPr sz="2400">
              <a:latin typeface="Times New Roman"/>
              <a:cs typeface="Times New Roman"/>
            </a:endParaRPr>
          </a:p>
        </p:txBody>
      </p:sp>
      <p:grpSp>
        <p:nvGrpSpPr>
          <p:cNvPr id="3" name="object 3"/>
          <p:cNvGrpSpPr/>
          <p:nvPr/>
        </p:nvGrpSpPr>
        <p:grpSpPr>
          <a:xfrm>
            <a:off x="2491739" y="1653539"/>
            <a:ext cx="3601720" cy="4983480"/>
            <a:chOff x="967739" y="1653539"/>
            <a:chExt cx="3601720" cy="4983480"/>
          </a:xfrm>
        </p:grpSpPr>
        <p:pic>
          <p:nvPicPr>
            <p:cNvPr id="4" name="object 4"/>
            <p:cNvPicPr/>
            <p:nvPr/>
          </p:nvPicPr>
          <p:blipFill>
            <a:blip r:embed="rId2" cstate="print"/>
            <a:stretch>
              <a:fillRect/>
            </a:stretch>
          </p:blipFill>
          <p:spPr>
            <a:xfrm>
              <a:off x="967739" y="1653539"/>
              <a:ext cx="3601212" cy="4983480"/>
            </a:xfrm>
            <a:prstGeom prst="rect">
              <a:avLst/>
            </a:prstGeom>
          </p:spPr>
        </p:pic>
        <p:sp>
          <p:nvSpPr>
            <p:cNvPr id="5" name="object 5"/>
            <p:cNvSpPr/>
            <p:nvPr/>
          </p:nvSpPr>
          <p:spPr>
            <a:xfrm>
              <a:off x="1037843" y="1700783"/>
              <a:ext cx="3465829" cy="4848225"/>
            </a:xfrm>
            <a:custGeom>
              <a:avLst/>
              <a:gdLst/>
              <a:ahLst/>
              <a:cxnLst/>
              <a:rect l="l" t="t" r="r" b="b"/>
              <a:pathLst>
                <a:path w="3465829" h="4848225">
                  <a:moveTo>
                    <a:pt x="0" y="4847844"/>
                  </a:moveTo>
                  <a:lnTo>
                    <a:pt x="3465576" y="4847844"/>
                  </a:lnTo>
                  <a:lnTo>
                    <a:pt x="3465576" y="0"/>
                  </a:lnTo>
                  <a:lnTo>
                    <a:pt x="0" y="0"/>
                  </a:lnTo>
                  <a:lnTo>
                    <a:pt x="0" y="4847844"/>
                  </a:lnTo>
                  <a:close/>
                </a:path>
              </a:pathLst>
            </a:custGeom>
            <a:ln w="9144">
              <a:solidFill>
                <a:srgbClr val="0097CC"/>
              </a:solidFill>
            </a:ln>
          </p:spPr>
          <p:txBody>
            <a:bodyPr wrap="square" lIns="0" tIns="0" rIns="0" bIns="0" rtlCol="0"/>
            <a:lstStyle/>
            <a:p>
              <a:endParaRPr/>
            </a:p>
          </p:txBody>
        </p:sp>
        <p:sp>
          <p:nvSpPr>
            <p:cNvPr id="6" name="object 6"/>
            <p:cNvSpPr/>
            <p:nvPr/>
          </p:nvSpPr>
          <p:spPr>
            <a:xfrm>
              <a:off x="1115567" y="1844039"/>
              <a:ext cx="3096895" cy="401320"/>
            </a:xfrm>
            <a:custGeom>
              <a:avLst/>
              <a:gdLst/>
              <a:ahLst/>
              <a:cxnLst/>
              <a:rect l="l" t="t" r="r" b="b"/>
              <a:pathLst>
                <a:path w="3096895" h="401319">
                  <a:moveTo>
                    <a:pt x="3096768" y="0"/>
                  </a:moveTo>
                  <a:lnTo>
                    <a:pt x="0" y="0"/>
                  </a:lnTo>
                  <a:lnTo>
                    <a:pt x="0" y="400812"/>
                  </a:lnTo>
                  <a:lnTo>
                    <a:pt x="3096768" y="400812"/>
                  </a:lnTo>
                  <a:lnTo>
                    <a:pt x="3096768" y="0"/>
                  </a:lnTo>
                  <a:close/>
                </a:path>
              </a:pathLst>
            </a:custGeom>
            <a:solidFill>
              <a:srgbClr val="FFFF00"/>
            </a:solidFill>
          </p:spPr>
          <p:txBody>
            <a:bodyPr wrap="square" lIns="0" tIns="0" rIns="0" bIns="0" rtlCol="0"/>
            <a:lstStyle/>
            <a:p>
              <a:endParaRPr/>
            </a:p>
          </p:txBody>
        </p:sp>
      </p:grpSp>
      <p:sp>
        <p:nvSpPr>
          <p:cNvPr id="7" name="object 7"/>
          <p:cNvSpPr txBox="1"/>
          <p:nvPr/>
        </p:nvSpPr>
        <p:spPr>
          <a:xfrm>
            <a:off x="2731618" y="1885951"/>
            <a:ext cx="95885" cy="146835"/>
          </a:xfrm>
          <a:prstGeom prst="rect">
            <a:avLst/>
          </a:prstGeom>
        </p:spPr>
        <p:txBody>
          <a:bodyPr vert="horz" wrap="square" lIns="0" tIns="15875" rIns="0" bIns="0" rtlCol="0">
            <a:spAutoFit/>
          </a:bodyPr>
          <a:lstStyle/>
          <a:p>
            <a:pPr>
              <a:spcBef>
                <a:spcPts val="125"/>
              </a:spcBef>
            </a:pPr>
            <a:r>
              <a:rPr sz="850" spc="15" dirty="0">
                <a:solidFill>
                  <a:srgbClr val="0099CC"/>
                </a:solidFill>
                <a:latin typeface="Wingdings"/>
                <a:cs typeface="Wingdings"/>
              </a:rPr>
              <a:t></a:t>
            </a:r>
            <a:endParaRPr sz="850">
              <a:latin typeface="Wingdings"/>
              <a:cs typeface="Wingdings"/>
            </a:endParaRPr>
          </a:p>
        </p:txBody>
      </p:sp>
      <p:sp>
        <p:nvSpPr>
          <p:cNvPr id="8" name="object 8"/>
          <p:cNvSpPr txBox="1"/>
          <p:nvPr/>
        </p:nvSpPr>
        <p:spPr>
          <a:xfrm>
            <a:off x="3646297" y="1870711"/>
            <a:ext cx="2006600" cy="166071"/>
          </a:xfrm>
          <a:prstGeom prst="rect">
            <a:avLst/>
          </a:prstGeom>
        </p:spPr>
        <p:txBody>
          <a:bodyPr vert="horz" wrap="square" lIns="0" tIns="12065" rIns="0" bIns="0" rtlCol="0">
            <a:spAutoFit/>
          </a:bodyPr>
          <a:lstStyle/>
          <a:p>
            <a:pPr>
              <a:spcBef>
                <a:spcPts val="95"/>
              </a:spcBef>
            </a:pPr>
            <a:r>
              <a:rPr sz="1000" dirty="0">
                <a:latin typeface="Times New Roman"/>
                <a:cs typeface="Times New Roman"/>
              </a:rPr>
              <a:t>Jzahkdkhzakf</a:t>
            </a:r>
            <a:r>
              <a:rPr sz="1000" spc="425" dirty="0">
                <a:latin typeface="Times New Roman"/>
                <a:cs typeface="Times New Roman"/>
              </a:rPr>
              <a:t> </a:t>
            </a:r>
            <a:r>
              <a:rPr sz="1000" spc="-10" dirty="0">
                <a:latin typeface="Times New Roman"/>
                <a:cs typeface="Times New Roman"/>
              </a:rPr>
              <a:t>ehfkhfehfhkehfkhkehfk</a:t>
            </a:r>
            <a:endParaRPr sz="1000">
              <a:latin typeface="Times New Roman"/>
              <a:cs typeface="Times New Roman"/>
            </a:endParaRPr>
          </a:p>
        </p:txBody>
      </p:sp>
      <p:sp>
        <p:nvSpPr>
          <p:cNvPr id="9" name="object 9"/>
          <p:cNvSpPr txBox="1"/>
          <p:nvPr/>
        </p:nvSpPr>
        <p:spPr>
          <a:xfrm>
            <a:off x="2731617" y="2021587"/>
            <a:ext cx="1922780" cy="166071"/>
          </a:xfrm>
          <a:prstGeom prst="rect">
            <a:avLst/>
          </a:prstGeom>
        </p:spPr>
        <p:txBody>
          <a:bodyPr vert="horz" wrap="square" lIns="0" tIns="12065" rIns="0" bIns="0" rtlCol="0">
            <a:spAutoFit/>
          </a:bodyPr>
          <a:lstStyle/>
          <a:p>
            <a:pPr>
              <a:spcBef>
                <a:spcPts val="95"/>
              </a:spcBef>
            </a:pPr>
            <a:r>
              <a:rPr sz="1000" dirty="0">
                <a:latin typeface="Times New Roman"/>
                <a:cs typeface="Times New Roman"/>
              </a:rPr>
              <a:t>hefjhfkhz</a:t>
            </a:r>
            <a:r>
              <a:rPr sz="1000" spc="-10" dirty="0">
                <a:latin typeface="Times New Roman"/>
                <a:cs typeface="Times New Roman"/>
              </a:rPr>
              <a:t> </a:t>
            </a:r>
            <a:r>
              <a:rPr sz="1000" dirty="0">
                <a:latin typeface="Times New Roman"/>
                <a:cs typeface="Times New Roman"/>
              </a:rPr>
              <a:t>zkjahdfk</a:t>
            </a:r>
            <a:r>
              <a:rPr sz="1000" spc="-40" dirty="0">
                <a:latin typeface="Times New Roman"/>
                <a:cs typeface="Times New Roman"/>
              </a:rPr>
              <a:t> </a:t>
            </a:r>
            <a:r>
              <a:rPr sz="1000" dirty="0">
                <a:latin typeface="Times New Roman"/>
                <a:cs typeface="Times New Roman"/>
              </a:rPr>
              <a:t>uzfyuykezfh</a:t>
            </a:r>
            <a:r>
              <a:rPr sz="1000" spc="-10" dirty="0">
                <a:latin typeface="Times New Roman"/>
                <a:cs typeface="Times New Roman"/>
              </a:rPr>
              <a:t> ljajfl</a:t>
            </a:r>
            <a:endParaRPr sz="1000">
              <a:latin typeface="Times New Roman"/>
              <a:cs typeface="Times New Roman"/>
            </a:endParaRPr>
          </a:p>
        </p:txBody>
      </p:sp>
      <p:sp>
        <p:nvSpPr>
          <p:cNvPr id="10" name="object 10"/>
          <p:cNvSpPr txBox="1"/>
          <p:nvPr/>
        </p:nvSpPr>
        <p:spPr>
          <a:xfrm>
            <a:off x="6456427" y="1341883"/>
            <a:ext cx="4049395" cy="1145185"/>
          </a:xfrm>
          <a:prstGeom prst="rect">
            <a:avLst/>
          </a:prstGeom>
          <a:ln w="32003">
            <a:solidFill>
              <a:srgbClr val="FFFF00"/>
            </a:solidFill>
          </a:ln>
        </p:spPr>
        <p:txBody>
          <a:bodyPr vert="horz" wrap="square" lIns="0" tIns="36830" rIns="0" bIns="0" rtlCol="0">
            <a:spAutoFit/>
          </a:bodyPr>
          <a:lstStyle/>
          <a:p>
            <a:pPr marL="92075" marR="21590" algn="just">
              <a:lnSpc>
                <a:spcPct val="90000"/>
              </a:lnSpc>
              <a:spcBef>
                <a:spcPts val="290"/>
              </a:spcBef>
            </a:pPr>
            <a:r>
              <a:rPr sz="2000" dirty="0">
                <a:latin typeface="Times New Roman"/>
                <a:cs typeface="Times New Roman"/>
              </a:rPr>
              <a:t>1)</a:t>
            </a:r>
            <a:r>
              <a:rPr sz="2000" spc="95" dirty="0">
                <a:latin typeface="Times New Roman"/>
                <a:cs typeface="Times New Roman"/>
              </a:rPr>
              <a:t>  </a:t>
            </a:r>
            <a:r>
              <a:rPr sz="2000" dirty="0">
                <a:latin typeface="Times New Roman"/>
                <a:cs typeface="Times New Roman"/>
              </a:rPr>
              <a:t>Annonce</a:t>
            </a:r>
            <a:r>
              <a:rPr sz="2000" spc="105" dirty="0">
                <a:latin typeface="Times New Roman"/>
                <a:cs typeface="Times New Roman"/>
              </a:rPr>
              <a:t>  </a:t>
            </a:r>
            <a:r>
              <a:rPr sz="2000" dirty="0">
                <a:latin typeface="Times New Roman"/>
                <a:cs typeface="Times New Roman"/>
              </a:rPr>
              <a:t>de</a:t>
            </a:r>
            <a:r>
              <a:rPr sz="2000" spc="105" dirty="0">
                <a:latin typeface="Times New Roman"/>
                <a:cs typeface="Times New Roman"/>
              </a:rPr>
              <a:t>  </a:t>
            </a:r>
            <a:r>
              <a:rPr sz="2000" dirty="0">
                <a:latin typeface="Times New Roman"/>
                <a:cs typeface="Times New Roman"/>
              </a:rPr>
              <a:t>partie:</a:t>
            </a:r>
            <a:r>
              <a:rPr sz="2000" spc="100" dirty="0">
                <a:latin typeface="Times New Roman"/>
                <a:cs typeface="Times New Roman"/>
              </a:rPr>
              <a:t>  </a:t>
            </a:r>
            <a:r>
              <a:rPr sz="2000" dirty="0">
                <a:latin typeface="Times New Roman"/>
                <a:cs typeface="Times New Roman"/>
              </a:rPr>
              <a:t>on</a:t>
            </a:r>
            <a:r>
              <a:rPr sz="2000" spc="110" dirty="0">
                <a:latin typeface="Times New Roman"/>
                <a:cs typeface="Times New Roman"/>
              </a:rPr>
              <a:t>  </a:t>
            </a:r>
            <a:r>
              <a:rPr sz="2000" spc="-10" dirty="0">
                <a:latin typeface="Times New Roman"/>
                <a:cs typeface="Times New Roman"/>
              </a:rPr>
              <a:t>rappelle </a:t>
            </a:r>
            <a:r>
              <a:rPr sz="2000" dirty="0">
                <a:latin typeface="Times New Roman"/>
                <a:cs typeface="Times New Roman"/>
              </a:rPr>
              <a:t>clairement</a:t>
            </a:r>
            <a:r>
              <a:rPr sz="2000" spc="10" dirty="0">
                <a:latin typeface="Times New Roman"/>
                <a:cs typeface="Times New Roman"/>
              </a:rPr>
              <a:t> </a:t>
            </a:r>
            <a:r>
              <a:rPr sz="2000" dirty="0">
                <a:latin typeface="Times New Roman"/>
                <a:cs typeface="Times New Roman"/>
              </a:rPr>
              <a:t>l’idée</a:t>
            </a:r>
            <a:r>
              <a:rPr sz="2000" spc="25" dirty="0">
                <a:latin typeface="Times New Roman"/>
                <a:cs typeface="Times New Roman"/>
              </a:rPr>
              <a:t> </a:t>
            </a:r>
            <a:r>
              <a:rPr sz="2000" dirty="0">
                <a:latin typeface="Times New Roman"/>
                <a:cs typeface="Times New Roman"/>
              </a:rPr>
              <a:t>qui</a:t>
            </a:r>
            <a:r>
              <a:rPr sz="2000" spc="15" dirty="0">
                <a:latin typeface="Times New Roman"/>
                <a:cs typeface="Times New Roman"/>
              </a:rPr>
              <a:t> </a:t>
            </a:r>
            <a:r>
              <a:rPr sz="2000" dirty="0">
                <a:latin typeface="Times New Roman"/>
                <a:cs typeface="Times New Roman"/>
              </a:rPr>
              <a:t>va</a:t>
            </a:r>
            <a:r>
              <a:rPr sz="2000" spc="15" dirty="0">
                <a:latin typeface="Times New Roman"/>
                <a:cs typeface="Times New Roman"/>
              </a:rPr>
              <a:t> </a:t>
            </a:r>
            <a:r>
              <a:rPr sz="2000" dirty="0">
                <a:latin typeface="Times New Roman"/>
                <a:cs typeface="Times New Roman"/>
              </a:rPr>
              <a:t>être</a:t>
            </a:r>
            <a:r>
              <a:rPr sz="2000" spc="10" dirty="0">
                <a:latin typeface="Times New Roman"/>
                <a:cs typeface="Times New Roman"/>
              </a:rPr>
              <a:t> </a:t>
            </a:r>
            <a:r>
              <a:rPr sz="2000" spc="-10" dirty="0">
                <a:latin typeface="Times New Roman"/>
                <a:cs typeface="Times New Roman"/>
              </a:rPr>
              <a:t>défendue </a:t>
            </a:r>
            <a:r>
              <a:rPr sz="2000" dirty="0">
                <a:latin typeface="Times New Roman"/>
                <a:cs typeface="Times New Roman"/>
              </a:rPr>
              <a:t>dans</a:t>
            </a:r>
            <a:r>
              <a:rPr sz="2000" spc="40" dirty="0">
                <a:latin typeface="Times New Roman"/>
                <a:cs typeface="Times New Roman"/>
              </a:rPr>
              <a:t> </a:t>
            </a:r>
            <a:r>
              <a:rPr sz="2000" dirty="0">
                <a:latin typeface="Times New Roman"/>
                <a:cs typeface="Times New Roman"/>
              </a:rPr>
              <a:t>la</a:t>
            </a:r>
            <a:r>
              <a:rPr sz="2000" spc="45" dirty="0">
                <a:latin typeface="Times New Roman"/>
                <a:cs typeface="Times New Roman"/>
              </a:rPr>
              <a:t> </a:t>
            </a:r>
            <a:r>
              <a:rPr sz="2000" dirty="0">
                <a:latin typeface="Times New Roman"/>
                <a:cs typeface="Times New Roman"/>
              </a:rPr>
              <a:t>partie</a:t>
            </a:r>
            <a:r>
              <a:rPr sz="2000" spc="40" dirty="0">
                <a:latin typeface="Times New Roman"/>
                <a:cs typeface="Times New Roman"/>
              </a:rPr>
              <a:t> </a:t>
            </a:r>
            <a:r>
              <a:rPr sz="2000" dirty="0">
                <a:latin typeface="Times New Roman"/>
                <a:cs typeface="Times New Roman"/>
              </a:rPr>
              <a:t>à</a:t>
            </a:r>
            <a:r>
              <a:rPr sz="2000" spc="45" dirty="0">
                <a:latin typeface="Times New Roman"/>
                <a:cs typeface="Times New Roman"/>
              </a:rPr>
              <a:t> </a:t>
            </a:r>
            <a:r>
              <a:rPr sz="2000" dirty="0">
                <a:latin typeface="Times New Roman"/>
                <a:cs typeface="Times New Roman"/>
              </a:rPr>
              <a:t>venir</a:t>
            </a:r>
            <a:r>
              <a:rPr sz="2000" spc="45" dirty="0">
                <a:latin typeface="Times New Roman"/>
                <a:cs typeface="Times New Roman"/>
              </a:rPr>
              <a:t> </a:t>
            </a:r>
            <a:r>
              <a:rPr sz="2000" dirty="0">
                <a:latin typeface="Times New Roman"/>
                <a:cs typeface="Times New Roman"/>
              </a:rPr>
              <a:t>(1</a:t>
            </a:r>
            <a:r>
              <a:rPr sz="2000" spc="50" dirty="0">
                <a:latin typeface="Times New Roman"/>
                <a:cs typeface="Times New Roman"/>
              </a:rPr>
              <a:t> </a:t>
            </a:r>
            <a:r>
              <a:rPr sz="2000" dirty="0">
                <a:latin typeface="Times New Roman"/>
                <a:cs typeface="Times New Roman"/>
              </a:rPr>
              <a:t>ou</a:t>
            </a:r>
            <a:r>
              <a:rPr sz="2000" spc="50" dirty="0">
                <a:latin typeface="Times New Roman"/>
                <a:cs typeface="Times New Roman"/>
              </a:rPr>
              <a:t> </a:t>
            </a:r>
            <a:r>
              <a:rPr sz="2000" dirty="0">
                <a:latin typeface="Times New Roman"/>
                <a:cs typeface="Times New Roman"/>
              </a:rPr>
              <a:t>2</a:t>
            </a:r>
            <a:r>
              <a:rPr sz="2000" spc="55" dirty="0">
                <a:latin typeface="Times New Roman"/>
                <a:cs typeface="Times New Roman"/>
              </a:rPr>
              <a:t> </a:t>
            </a:r>
            <a:r>
              <a:rPr sz="2000" spc="-10" dirty="0">
                <a:latin typeface="Times New Roman"/>
                <a:cs typeface="Times New Roman"/>
              </a:rPr>
              <a:t>phrases). </a:t>
            </a:r>
            <a:r>
              <a:rPr sz="2000" b="1" u="sng" dirty="0">
                <a:uFill>
                  <a:solidFill>
                    <a:srgbClr val="000000"/>
                  </a:solidFill>
                </a:uFill>
                <a:latin typeface="Times New Roman"/>
                <a:cs typeface="Times New Roman"/>
              </a:rPr>
              <a:t>Réutiliser</a:t>
            </a:r>
            <a:r>
              <a:rPr sz="2000" b="1" u="sng" spc="-65" dirty="0">
                <a:uFill>
                  <a:solidFill>
                    <a:srgbClr val="000000"/>
                  </a:solidFill>
                </a:uFill>
                <a:latin typeface="Times New Roman"/>
                <a:cs typeface="Times New Roman"/>
              </a:rPr>
              <a:t> </a:t>
            </a:r>
            <a:r>
              <a:rPr sz="2000" b="1" u="sng" dirty="0">
                <a:uFill>
                  <a:solidFill>
                    <a:srgbClr val="000000"/>
                  </a:solidFill>
                </a:uFill>
                <a:latin typeface="Times New Roman"/>
                <a:cs typeface="Times New Roman"/>
              </a:rPr>
              <a:t>les</a:t>
            </a:r>
            <a:r>
              <a:rPr sz="2000" b="1" u="sng" spc="-20" dirty="0">
                <a:uFill>
                  <a:solidFill>
                    <a:srgbClr val="000000"/>
                  </a:solidFill>
                </a:uFill>
                <a:latin typeface="Times New Roman"/>
                <a:cs typeface="Times New Roman"/>
              </a:rPr>
              <a:t> </a:t>
            </a:r>
            <a:r>
              <a:rPr sz="2000" b="1" u="sng" dirty="0">
                <a:uFill>
                  <a:solidFill>
                    <a:srgbClr val="000000"/>
                  </a:solidFill>
                </a:uFill>
                <a:latin typeface="Times New Roman"/>
                <a:cs typeface="Times New Roman"/>
              </a:rPr>
              <a:t>termes</a:t>
            </a:r>
            <a:r>
              <a:rPr sz="2000" b="1" u="sng" spc="-20" dirty="0">
                <a:uFill>
                  <a:solidFill>
                    <a:srgbClr val="000000"/>
                  </a:solidFill>
                </a:uFill>
                <a:latin typeface="Times New Roman"/>
                <a:cs typeface="Times New Roman"/>
              </a:rPr>
              <a:t> </a:t>
            </a:r>
            <a:r>
              <a:rPr sz="2000" b="1" u="sng" dirty="0">
                <a:uFill>
                  <a:solidFill>
                    <a:srgbClr val="000000"/>
                  </a:solidFill>
                </a:uFill>
                <a:latin typeface="Times New Roman"/>
                <a:cs typeface="Times New Roman"/>
              </a:rPr>
              <a:t>« clé</a:t>
            </a:r>
            <a:r>
              <a:rPr sz="2000" b="1" u="sng" spc="-20" dirty="0">
                <a:uFill>
                  <a:solidFill>
                    <a:srgbClr val="000000"/>
                  </a:solidFill>
                </a:uFill>
                <a:latin typeface="Times New Roman"/>
                <a:cs typeface="Times New Roman"/>
              </a:rPr>
              <a:t> </a:t>
            </a:r>
            <a:r>
              <a:rPr sz="2000" b="1" u="sng" dirty="0">
                <a:uFill>
                  <a:solidFill>
                    <a:srgbClr val="000000"/>
                  </a:solidFill>
                </a:uFill>
                <a:latin typeface="Times New Roman"/>
                <a:cs typeface="Times New Roman"/>
              </a:rPr>
              <a:t>»</a:t>
            </a:r>
            <a:r>
              <a:rPr sz="2000" b="1" u="sng" spc="-10" dirty="0">
                <a:uFill>
                  <a:solidFill>
                    <a:srgbClr val="000000"/>
                  </a:solidFill>
                </a:uFill>
                <a:latin typeface="Times New Roman"/>
                <a:cs typeface="Times New Roman"/>
              </a:rPr>
              <a:t> </a:t>
            </a:r>
            <a:r>
              <a:rPr sz="2000" b="1" u="sng" dirty="0">
                <a:uFill>
                  <a:solidFill>
                    <a:srgbClr val="000000"/>
                  </a:solidFill>
                </a:uFill>
                <a:latin typeface="Times New Roman"/>
                <a:cs typeface="Times New Roman"/>
              </a:rPr>
              <a:t>du </a:t>
            </a:r>
            <a:r>
              <a:rPr sz="2000" b="1" u="sng" spc="-10" dirty="0">
                <a:uFill>
                  <a:solidFill>
                    <a:srgbClr val="000000"/>
                  </a:solidFill>
                </a:uFill>
                <a:latin typeface="Times New Roman"/>
                <a:cs typeface="Times New Roman"/>
              </a:rPr>
              <a:t>sujet.</a:t>
            </a:r>
            <a:endParaRPr sz="2000">
              <a:latin typeface="Times New Roman"/>
              <a:cs typeface="Times New Roman"/>
            </a:endParaRPr>
          </a:p>
        </p:txBody>
      </p:sp>
      <p:sp>
        <p:nvSpPr>
          <p:cNvPr id="11" name="object 11"/>
          <p:cNvSpPr/>
          <p:nvPr/>
        </p:nvSpPr>
        <p:spPr>
          <a:xfrm>
            <a:off x="2711197" y="3688079"/>
            <a:ext cx="3096895" cy="1272540"/>
          </a:xfrm>
          <a:custGeom>
            <a:avLst/>
            <a:gdLst/>
            <a:ahLst/>
            <a:cxnLst/>
            <a:rect l="l" t="t" r="r" b="b"/>
            <a:pathLst>
              <a:path w="3096895" h="1272539">
                <a:moveTo>
                  <a:pt x="3096767" y="0"/>
                </a:moveTo>
                <a:lnTo>
                  <a:pt x="0" y="0"/>
                </a:lnTo>
                <a:lnTo>
                  <a:pt x="0" y="1272540"/>
                </a:lnTo>
                <a:lnTo>
                  <a:pt x="3096767" y="1272540"/>
                </a:lnTo>
                <a:lnTo>
                  <a:pt x="3096767" y="0"/>
                </a:lnTo>
                <a:close/>
              </a:path>
            </a:pathLst>
          </a:custGeom>
          <a:solidFill>
            <a:srgbClr val="FF0000">
              <a:alpha val="34901"/>
            </a:srgbClr>
          </a:solidFill>
        </p:spPr>
        <p:txBody>
          <a:bodyPr wrap="square" lIns="0" tIns="0" rIns="0" bIns="0" rtlCol="0"/>
          <a:lstStyle/>
          <a:p>
            <a:endParaRPr/>
          </a:p>
        </p:txBody>
      </p:sp>
      <p:sp>
        <p:nvSpPr>
          <p:cNvPr id="12" name="object 12"/>
          <p:cNvSpPr txBox="1"/>
          <p:nvPr/>
        </p:nvSpPr>
        <p:spPr>
          <a:xfrm>
            <a:off x="2803272" y="3729355"/>
            <a:ext cx="95885" cy="146835"/>
          </a:xfrm>
          <a:prstGeom prst="rect">
            <a:avLst/>
          </a:prstGeom>
        </p:spPr>
        <p:txBody>
          <a:bodyPr vert="horz" wrap="square" lIns="0" tIns="15875" rIns="0" bIns="0" rtlCol="0">
            <a:spAutoFit/>
          </a:bodyPr>
          <a:lstStyle/>
          <a:p>
            <a:pPr>
              <a:spcBef>
                <a:spcPts val="125"/>
              </a:spcBef>
            </a:pPr>
            <a:r>
              <a:rPr sz="850" spc="15" dirty="0">
                <a:solidFill>
                  <a:srgbClr val="0099CC"/>
                </a:solidFill>
                <a:latin typeface="Wingdings"/>
                <a:cs typeface="Wingdings"/>
              </a:rPr>
              <a:t></a:t>
            </a:r>
            <a:endParaRPr sz="850">
              <a:latin typeface="Wingdings"/>
              <a:cs typeface="Wingdings"/>
            </a:endParaRPr>
          </a:p>
        </p:txBody>
      </p:sp>
      <p:sp>
        <p:nvSpPr>
          <p:cNvPr id="13" name="object 13"/>
          <p:cNvSpPr txBox="1"/>
          <p:nvPr/>
        </p:nvSpPr>
        <p:spPr>
          <a:xfrm>
            <a:off x="3717671" y="3714116"/>
            <a:ext cx="2011045" cy="166071"/>
          </a:xfrm>
          <a:prstGeom prst="rect">
            <a:avLst/>
          </a:prstGeom>
        </p:spPr>
        <p:txBody>
          <a:bodyPr vert="horz" wrap="square" lIns="0" tIns="12065" rIns="0" bIns="0" rtlCol="0">
            <a:spAutoFit/>
          </a:bodyPr>
          <a:lstStyle/>
          <a:p>
            <a:pPr>
              <a:spcBef>
                <a:spcPts val="95"/>
              </a:spcBef>
            </a:pPr>
            <a:r>
              <a:rPr sz="1000" dirty="0">
                <a:latin typeface="Times New Roman"/>
                <a:cs typeface="Times New Roman"/>
              </a:rPr>
              <a:t>Jzahkdkhzakf</a:t>
            </a:r>
            <a:r>
              <a:rPr sz="1000" spc="440" dirty="0">
                <a:latin typeface="Times New Roman"/>
                <a:cs typeface="Times New Roman"/>
              </a:rPr>
              <a:t> </a:t>
            </a:r>
            <a:r>
              <a:rPr sz="1000" spc="-10" dirty="0">
                <a:latin typeface="Times New Roman"/>
                <a:cs typeface="Times New Roman"/>
              </a:rPr>
              <a:t>ehfkhfehfhkehfkhkehfk</a:t>
            </a:r>
            <a:endParaRPr sz="1000">
              <a:latin typeface="Times New Roman"/>
              <a:cs typeface="Times New Roman"/>
            </a:endParaRPr>
          </a:p>
        </p:txBody>
      </p:sp>
      <p:sp>
        <p:nvSpPr>
          <p:cNvPr id="14" name="object 14"/>
          <p:cNvSpPr txBox="1"/>
          <p:nvPr/>
        </p:nvSpPr>
        <p:spPr>
          <a:xfrm>
            <a:off x="2803271" y="3852798"/>
            <a:ext cx="2928620" cy="1056640"/>
          </a:xfrm>
          <a:prstGeom prst="rect">
            <a:avLst/>
          </a:prstGeom>
        </p:spPr>
        <p:txBody>
          <a:bodyPr vert="horz" wrap="square" lIns="0" tIns="27305" rIns="0" bIns="0" rtlCol="0">
            <a:spAutoFit/>
          </a:bodyPr>
          <a:lstStyle/>
          <a:p>
            <a:pPr marR="5080" algn="just">
              <a:lnSpc>
                <a:spcPct val="90100"/>
              </a:lnSpc>
              <a:spcBef>
                <a:spcPts val="215"/>
              </a:spcBef>
            </a:pPr>
            <a:r>
              <a:rPr sz="1000" dirty="0">
                <a:latin typeface="Times New Roman"/>
                <a:cs typeface="Times New Roman"/>
              </a:rPr>
              <a:t>hefjhfkhz</a:t>
            </a:r>
            <a:r>
              <a:rPr sz="1000" spc="215" dirty="0">
                <a:latin typeface="Times New Roman"/>
                <a:cs typeface="Times New Roman"/>
              </a:rPr>
              <a:t>  </a:t>
            </a:r>
            <a:r>
              <a:rPr sz="1000" dirty="0">
                <a:latin typeface="Times New Roman"/>
                <a:cs typeface="Times New Roman"/>
              </a:rPr>
              <a:t>zkjahdfk</a:t>
            </a:r>
            <a:r>
              <a:rPr sz="1000" spc="220" dirty="0">
                <a:latin typeface="Times New Roman"/>
                <a:cs typeface="Times New Roman"/>
              </a:rPr>
              <a:t>  </a:t>
            </a:r>
            <a:r>
              <a:rPr sz="1000" dirty="0">
                <a:latin typeface="Times New Roman"/>
                <a:cs typeface="Times New Roman"/>
              </a:rPr>
              <a:t>uzfyuykezfh</a:t>
            </a:r>
            <a:r>
              <a:rPr sz="1000" spc="220" dirty="0">
                <a:latin typeface="Times New Roman"/>
                <a:cs typeface="Times New Roman"/>
              </a:rPr>
              <a:t>  </a:t>
            </a:r>
            <a:r>
              <a:rPr sz="1000" dirty="0">
                <a:latin typeface="Times New Roman"/>
                <a:cs typeface="Times New Roman"/>
              </a:rPr>
              <a:t>ljajfl</a:t>
            </a:r>
            <a:r>
              <a:rPr sz="1000" spc="215" dirty="0">
                <a:latin typeface="Times New Roman"/>
                <a:cs typeface="Times New Roman"/>
              </a:rPr>
              <a:t>  </a:t>
            </a:r>
            <a:r>
              <a:rPr sz="1000" dirty="0">
                <a:latin typeface="Times New Roman"/>
                <a:cs typeface="Times New Roman"/>
              </a:rPr>
              <a:t>.</a:t>
            </a:r>
            <a:r>
              <a:rPr sz="1000" spc="220" dirty="0">
                <a:latin typeface="Times New Roman"/>
                <a:cs typeface="Times New Roman"/>
              </a:rPr>
              <a:t>  </a:t>
            </a:r>
            <a:r>
              <a:rPr sz="1000" spc="-10" dirty="0">
                <a:latin typeface="Times New Roman"/>
                <a:cs typeface="Times New Roman"/>
              </a:rPr>
              <a:t>Uhkauye </a:t>
            </a:r>
            <a:r>
              <a:rPr sz="1000" dirty="0">
                <a:latin typeface="Times New Roman"/>
                <a:cs typeface="Times New Roman"/>
              </a:rPr>
              <a:t>zakdhejhfhfkehhf</a:t>
            </a:r>
            <a:r>
              <a:rPr sz="1000" spc="280" dirty="0">
                <a:latin typeface="Times New Roman"/>
                <a:cs typeface="Times New Roman"/>
              </a:rPr>
              <a:t>  </a:t>
            </a:r>
            <a:r>
              <a:rPr sz="1000" dirty="0">
                <a:latin typeface="Times New Roman"/>
                <a:cs typeface="Times New Roman"/>
              </a:rPr>
              <a:t>liejfl</a:t>
            </a:r>
            <a:r>
              <a:rPr sz="1000" spc="285" dirty="0">
                <a:latin typeface="Times New Roman"/>
                <a:cs typeface="Times New Roman"/>
              </a:rPr>
              <a:t>  </a:t>
            </a:r>
            <a:r>
              <a:rPr sz="1000" dirty="0">
                <a:latin typeface="Times New Roman"/>
                <a:cs typeface="Times New Roman"/>
              </a:rPr>
              <a:t>ueyf</a:t>
            </a:r>
            <a:r>
              <a:rPr sz="1000" spc="459" dirty="0">
                <a:latin typeface="Times New Roman"/>
                <a:cs typeface="Times New Roman"/>
              </a:rPr>
              <a:t>   </a:t>
            </a:r>
            <a:r>
              <a:rPr sz="1000" dirty="0">
                <a:latin typeface="Times New Roman"/>
                <a:cs typeface="Times New Roman"/>
              </a:rPr>
              <a:t>uyeufy</a:t>
            </a:r>
            <a:r>
              <a:rPr sz="1000" spc="280" dirty="0">
                <a:latin typeface="Times New Roman"/>
                <a:cs typeface="Times New Roman"/>
              </a:rPr>
              <a:t>  </a:t>
            </a:r>
            <a:r>
              <a:rPr sz="1000" dirty="0">
                <a:latin typeface="Times New Roman"/>
                <a:cs typeface="Times New Roman"/>
              </a:rPr>
              <a:t>liui</a:t>
            </a:r>
            <a:r>
              <a:rPr sz="1000" spc="285" dirty="0">
                <a:latin typeface="Times New Roman"/>
                <a:cs typeface="Times New Roman"/>
              </a:rPr>
              <a:t>  </a:t>
            </a:r>
            <a:r>
              <a:rPr sz="1000" spc="-20" dirty="0">
                <a:latin typeface="Times New Roman"/>
                <a:cs typeface="Times New Roman"/>
              </a:rPr>
              <a:t>eifu </a:t>
            </a:r>
            <a:r>
              <a:rPr sz="1000" spc="-10" dirty="0">
                <a:latin typeface="Times New Roman"/>
                <a:cs typeface="Times New Roman"/>
              </a:rPr>
              <a:t>eiufiuzfuuefzlfezjjfelufliuelzeuufeezluuefzlifuezmoiezfa </a:t>
            </a:r>
            <a:r>
              <a:rPr sz="1000" dirty="0">
                <a:latin typeface="Times New Roman"/>
                <a:cs typeface="Times New Roman"/>
              </a:rPr>
              <a:t>oimoefioifezoimzeife</a:t>
            </a:r>
            <a:r>
              <a:rPr sz="1000" spc="110" dirty="0">
                <a:latin typeface="Times New Roman"/>
                <a:cs typeface="Times New Roman"/>
              </a:rPr>
              <a:t> </a:t>
            </a:r>
            <a:r>
              <a:rPr sz="1100" dirty="0">
                <a:latin typeface="Times New Roman"/>
                <a:cs typeface="Times New Roman"/>
              </a:rPr>
              <a:t>zduy</a:t>
            </a:r>
            <a:r>
              <a:rPr sz="1100" spc="60" dirty="0">
                <a:latin typeface="Times New Roman"/>
                <a:cs typeface="Times New Roman"/>
              </a:rPr>
              <a:t> </a:t>
            </a:r>
            <a:r>
              <a:rPr sz="1100" dirty="0">
                <a:latin typeface="Times New Roman"/>
                <a:cs typeface="Times New Roman"/>
              </a:rPr>
              <a:t>dgg</a:t>
            </a:r>
            <a:r>
              <a:rPr sz="1100" spc="65" dirty="0">
                <a:latin typeface="Times New Roman"/>
                <a:cs typeface="Times New Roman"/>
              </a:rPr>
              <a:t> </a:t>
            </a:r>
            <a:r>
              <a:rPr sz="1100" dirty="0">
                <a:latin typeface="Times New Roman"/>
                <a:cs typeface="Times New Roman"/>
              </a:rPr>
              <a:t>dziudifuz</a:t>
            </a:r>
            <a:r>
              <a:rPr sz="1100" spc="55" dirty="0">
                <a:latin typeface="Times New Roman"/>
                <a:cs typeface="Times New Roman"/>
              </a:rPr>
              <a:t> </a:t>
            </a:r>
            <a:r>
              <a:rPr sz="1100" spc="-10" dirty="0">
                <a:latin typeface="Times New Roman"/>
                <a:cs typeface="Times New Roman"/>
              </a:rPr>
              <a:t>euyfiuyzei. </a:t>
            </a:r>
            <a:r>
              <a:rPr sz="1100" dirty="0">
                <a:latin typeface="Times New Roman"/>
                <a:cs typeface="Times New Roman"/>
              </a:rPr>
              <a:t>Ziue</a:t>
            </a:r>
            <a:r>
              <a:rPr sz="1100" spc="300" dirty="0">
                <a:latin typeface="Times New Roman"/>
                <a:cs typeface="Times New Roman"/>
              </a:rPr>
              <a:t>   </a:t>
            </a:r>
            <a:r>
              <a:rPr sz="1100" dirty="0">
                <a:latin typeface="Times New Roman"/>
                <a:cs typeface="Times New Roman"/>
              </a:rPr>
              <a:t>aurlu</a:t>
            </a:r>
            <a:r>
              <a:rPr sz="1100" spc="295" dirty="0">
                <a:latin typeface="Times New Roman"/>
                <a:cs typeface="Times New Roman"/>
              </a:rPr>
              <a:t>   </a:t>
            </a:r>
            <a:r>
              <a:rPr sz="1100" dirty="0">
                <a:latin typeface="Times New Roman"/>
                <a:cs typeface="Times New Roman"/>
              </a:rPr>
              <a:t>iurour</a:t>
            </a:r>
            <a:r>
              <a:rPr sz="1100" spc="300" dirty="0">
                <a:latin typeface="Times New Roman"/>
                <a:cs typeface="Times New Roman"/>
              </a:rPr>
              <a:t>   </a:t>
            </a:r>
            <a:r>
              <a:rPr sz="1100" dirty="0">
                <a:latin typeface="Times New Roman"/>
                <a:cs typeface="Times New Roman"/>
              </a:rPr>
              <a:t>ioueiuroezau</a:t>
            </a:r>
            <a:r>
              <a:rPr sz="1100" spc="300" dirty="0">
                <a:latin typeface="Times New Roman"/>
                <a:cs typeface="Times New Roman"/>
              </a:rPr>
              <a:t>   </a:t>
            </a:r>
            <a:r>
              <a:rPr sz="1100" spc="-10" dirty="0">
                <a:latin typeface="Times New Roman"/>
                <a:cs typeface="Times New Roman"/>
              </a:rPr>
              <a:t>ioeuzru</a:t>
            </a:r>
            <a:endParaRPr sz="1100">
              <a:latin typeface="Times New Roman"/>
              <a:cs typeface="Times New Roman"/>
            </a:endParaRPr>
          </a:p>
          <a:p>
            <a:pPr marL="913765" algn="just">
              <a:lnSpc>
                <a:spcPts val="1125"/>
              </a:lnSpc>
              <a:tabLst>
                <a:tab pos="1915795" algn="l"/>
              </a:tabLst>
            </a:pPr>
            <a:r>
              <a:rPr sz="1100" spc="-10" dirty="0">
                <a:latin typeface="Times New Roman"/>
                <a:cs typeface="Times New Roman"/>
              </a:rPr>
              <a:t>oefyyief</a:t>
            </a:r>
            <a:r>
              <a:rPr sz="1100" dirty="0">
                <a:latin typeface="Times New Roman"/>
                <a:cs typeface="Times New Roman"/>
              </a:rPr>
              <a:t>	</a:t>
            </a:r>
            <a:r>
              <a:rPr sz="1100" spc="-10" dirty="0">
                <a:latin typeface="Times New Roman"/>
                <a:cs typeface="Times New Roman"/>
              </a:rPr>
              <a:t>eozufoueuzfuazuf</a:t>
            </a:r>
            <a:endParaRPr sz="1100">
              <a:latin typeface="Times New Roman"/>
              <a:cs typeface="Times New Roman"/>
            </a:endParaRPr>
          </a:p>
          <a:p>
            <a:pPr>
              <a:lnSpc>
                <a:spcPts val="1255"/>
              </a:lnSpc>
            </a:pPr>
            <a:r>
              <a:rPr sz="1100" spc="-10" dirty="0">
                <a:latin typeface="Times New Roman"/>
                <a:cs typeface="Times New Roman"/>
              </a:rPr>
              <a:t>zjkhdkezu</a:t>
            </a:r>
            <a:endParaRPr sz="1100">
              <a:latin typeface="Times New Roman"/>
              <a:cs typeface="Times New Roman"/>
            </a:endParaRPr>
          </a:p>
        </p:txBody>
      </p:sp>
      <p:sp>
        <p:nvSpPr>
          <p:cNvPr id="15" name="object 15"/>
          <p:cNvSpPr/>
          <p:nvPr/>
        </p:nvSpPr>
        <p:spPr>
          <a:xfrm>
            <a:off x="6547865" y="4342129"/>
            <a:ext cx="3538854" cy="12700"/>
          </a:xfrm>
          <a:custGeom>
            <a:avLst/>
            <a:gdLst/>
            <a:ahLst/>
            <a:cxnLst/>
            <a:rect l="l" t="t" r="r" b="b"/>
            <a:pathLst>
              <a:path w="3538854" h="12700">
                <a:moveTo>
                  <a:pt x="3538601" y="0"/>
                </a:moveTo>
                <a:lnTo>
                  <a:pt x="0" y="0"/>
                </a:lnTo>
                <a:lnTo>
                  <a:pt x="0" y="12319"/>
                </a:lnTo>
                <a:lnTo>
                  <a:pt x="3538601" y="12319"/>
                </a:lnTo>
                <a:lnTo>
                  <a:pt x="3538601" y="0"/>
                </a:lnTo>
                <a:close/>
              </a:path>
            </a:pathLst>
          </a:custGeom>
          <a:solidFill>
            <a:srgbClr val="000000"/>
          </a:solidFill>
        </p:spPr>
        <p:txBody>
          <a:bodyPr wrap="square" lIns="0" tIns="0" rIns="0" bIns="0" rtlCol="0"/>
          <a:lstStyle/>
          <a:p>
            <a:endParaRPr/>
          </a:p>
        </p:txBody>
      </p:sp>
      <p:sp>
        <p:nvSpPr>
          <p:cNvPr id="16" name="object 16"/>
          <p:cNvSpPr txBox="1"/>
          <p:nvPr/>
        </p:nvSpPr>
        <p:spPr>
          <a:xfrm>
            <a:off x="6456427" y="3284982"/>
            <a:ext cx="4049395" cy="1096006"/>
          </a:xfrm>
          <a:prstGeom prst="rect">
            <a:avLst/>
          </a:prstGeom>
          <a:ln w="32003">
            <a:solidFill>
              <a:srgbClr val="FF0000"/>
            </a:solidFill>
          </a:ln>
        </p:spPr>
        <p:txBody>
          <a:bodyPr vert="horz" wrap="square" lIns="0" tIns="36830" rIns="0" bIns="0" rtlCol="0">
            <a:spAutoFit/>
          </a:bodyPr>
          <a:lstStyle/>
          <a:p>
            <a:pPr marL="92075" marR="82550" algn="just">
              <a:lnSpc>
                <a:spcPct val="90600"/>
              </a:lnSpc>
              <a:spcBef>
                <a:spcPts val="290"/>
              </a:spcBef>
            </a:pPr>
            <a:r>
              <a:rPr dirty="0">
                <a:latin typeface="Times New Roman"/>
                <a:cs typeface="Times New Roman"/>
              </a:rPr>
              <a:t>2)</a:t>
            </a:r>
            <a:r>
              <a:rPr spc="295" dirty="0">
                <a:latin typeface="Times New Roman"/>
                <a:cs typeface="Times New Roman"/>
              </a:rPr>
              <a:t>  </a:t>
            </a:r>
            <a:r>
              <a:rPr dirty="0">
                <a:latin typeface="Times New Roman"/>
                <a:cs typeface="Times New Roman"/>
              </a:rPr>
              <a:t>2</a:t>
            </a:r>
            <a:r>
              <a:rPr spc="300" dirty="0">
                <a:latin typeface="Times New Roman"/>
                <a:cs typeface="Times New Roman"/>
              </a:rPr>
              <a:t>  </a:t>
            </a:r>
            <a:r>
              <a:rPr dirty="0">
                <a:latin typeface="Times New Roman"/>
                <a:cs typeface="Times New Roman"/>
              </a:rPr>
              <a:t>ou</a:t>
            </a:r>
            <a:r>
              <a:rPr spc="300" dirty="0">
                <a:latin typeface="Times New Roman"/>
                <a:cs typeface="Times New Roman"/>
              </a:rPr>
              <a:t>  </a:t>
            </a:r>
            <a:r>
              <a:rPr dirty="0">
                <a:latin typeface="Times New Roman"/>
                <a:cs typeface="Times New Roman"/>
              </a:rPr>
              <a:t>3</a:t>
            </a:r>
            <a:r>
              <a:rPr spc="300" dirty="0">
                <a:latin typeface="Times New Roman"/>
                <a:cs typeface="Times New Roman"/>
              </a:rPr>
              <a:t>  </a:t>
            </a:r>
            <a:r>
              <a:rPr dirty="0">
                <a:latin typeface="Times New Roman"/>
                <a:cs typeface="Times New Roman"/>
              </a:rPr>
              <a:t>blocs</a:t>
            </a:r>
            <a:r>
              <a:rPr spc="295" dirty="0">
                <a:latin typeface="Times New Roman"/>
                <a:cs typeface="Times New Roman"/>
              </a:rPr>
              <a:t>  </a:t>
            </a:r>
            <a:r>
              <a:rPr dirty="0">
                <a:latin typeface="Times New Roman"/>
                <a:cs typeface="Times New Roman"/>
              </a:rPr>
              <a:t>argumentaires</a:t>
            </a:r>
            <a:r>
              <a:rPr spc="305" dirty="0">
                <a:latin typeface="Times New Roman"/>
                <a:cs typeface="Times New Roman"/>
              </a:rPr>
              <a:t>  </a:t>
            </a:r>
            <a:r>
              <a:rPr spc="-25" dirty="0">
                <a:latin typeface="Times New Roman"/>
                <a:cs typeface="Times New Roman"/>
              </a:rPr>
              <a:t>qui </a:t>
            </a:r>
            <a:r>
              <a:rPr dirty="0">
                <a:latin typeface="Times New Roman"/>
                <a:cs typeface="Times New Roman"/>
              </a:rPr>
              <a:t>permettent</a:t>
            </a:r>
            <a:r>
              <a:rPr spc="225" dirty="0">
                <a:latin typeface="Times New Roman"/>
                <a:cs typeface="Times New Roman"/>
              </a:rPr>
              <a:t> </a:t>
            </a:r>
            <a:r>
              <a:rPr dirty="0">
                <a:latin typeface="Times New Roman"/>
                <a:cs typeface="Times New Roman"/>
              </a:rPr>
              <a:t>de</a:t>
            </a:r>
            <a:r>
              <a:rPr spc="245" dirty="0">
                <a:latin typeface="Times New Roman"/>
                <a:cs typeface="Times New Roman"/>
              </a:rPr>
              <a:t> </a:t>
            </a:r>
            <a:r>
              <a:rPr b="1" u="sng" dirty="0">
                <a:uFill>
                  <a:solidFill>
                    <a:srgbClr val="000000"/>
                  </a:solidFill>
                </a:uFill>
                <a:latin typeface="Times New Roman"/>
                <a:cs typeface="Times New Roman"/>
              </a:rPr>
              <a:t>prouver</a:t>
            </a:r>
            <a:r>
              <a:rPr b="1" u="sng" spc="210" dirty="0">
                <a:uFill>
                  <a:solidFill>
                    <a:srgbClr val="000000"/>
                  </a:solidFill>
                </a:uFill>
                <a:latin typeface="Times New Roman"/>
                <a:cs typeface="Times New Roman"/>
              </a:rPr>
              <a:t> </a:t>
            </a:r>
            <a:r>
              <a:rPr b="1" u="sng" dirty="0">
                <a:uFill>
                  <a:solidFill>
                    <a:srgbClr val="000000"/>
                  </a:solidFill>
                </a:uFill>
                <a:latin typeface="Times New Roman"/>
                <a:cs typeface="Times New Roman"/>
              </a:rPr>
              <a:t>et</a:t>
            </a:r>
            <a:r>
              <a:rPr b="1" u="sng" spc="240" dirty="0">
                <a:uFill>
                  <a:solidFill>
                    <a:srgbClr val="000000"/>
                  </a:solidFill>
                </a:uFill>
                <a:latin typeface="Times New Roman"/>
                <a:cs typeface="Times New Roman"/>
              </a:rPr>
              <a:t> </a:t>
            </a:r>
            <a:r>
              <a:rPr b="1" u="sng" dirty="0">
                <a:uFill>
                  <a:solidFill>
                    <a:srgbClr val="000000"/>
                  </a:solidFill>
                </a:uFill>
                <a:latin typeface="Times New Roman"/>
                <a:cs typeface="Times New Roman"/>
              </a:rPr>
              <a:t>de</a:t>
            </a:r>
            <a:r>
              <a:rPr b="1" u="sng" spc="245" dirty="0">
                <a:uFill>
                  <a:solidFill>
                    <a:srgbClr val="000000"/>
                  </a:solidFill>
                </a:uFill>
                <a:latin typeface="Times New Roman"/>
                <a:cs typeface="Times New Roman"/>
              </a:rPr>
              <a:t> </a:t>
            </a:r>
            <a:r>
              <a:rPr b="1" u="sng" spc="-10" dirty="0">
                <a:uFill>
                  <a:solidFill>
                    <a:srgbClr val="000000"/>
                  </a:solidFill>
                </a:uFill>
                <a:latin typeface="Times New Roman"/>
                <a:cs typeface="Times New Roman"/>
              </a:rPr>
              <a:t>démontrer</a:t>
            </a:r>
            <a:r>
              <a:rPr b="1" spc="-10" dirty="0">
                <a:latin typeface="Times New Roman"/>
                <a:cs typeface="Times New Roman"/>
              </a:rPr>
              <a:t> </a:t>
            </a:r>
            <a:r>
              <a:rPr dirty="0">
                <a:latin typeface="Times New Roman"/>
                <a:cs typeface="Times New Roman"/>
              </a:rPr>
              <a:t>l</a:t>
            </a:r>
            <a:r>
              <a:rPr dirty="0">
                <a:latin typeface="MS PGothic"/>
                <a:cs typeface="MS PGothic"/>
              </a:rPr>
              <a:t>’</a:t>
            </a:r>
            <a:r>
              <a:rPr dirty="0">
                <a:latin typeface="Times New Roman"/>
                <a:cs typeface="Times New Roman"/>
              </a:rPr>
              <a:t>idée</a:t>
            </a:r>
            <a:r>
              <a:rPr spc="-15" dirty="0">
                <a:latin typeface="Times New Roman"/>
                <a:cs typeface="Times New Roman"/>
              </a:rPr>
              <a:t> </a:t>
            </a:r>
            <a:r>
              <a:rPr dirty="0">
                <a:latin typeface="Times New Roman"/>
                <a:cs typeface="Times New Roman"/>
              </a:rPr>
              <a:t>annoncée au</a:t>
            </a:r>
            <a:r>
              <a:rPr spc="10" dirty="0">
                <a:latin typeface="Times New Roman"/>
                <a:cs typeface="Times New Roman"/>
              </a:rPr>
              <a:t> </a:t>
            </a:r>
            <a:r>
              <a:rPr spc="-10" dirty="0">
                <a:latin typeface="Times New Roman"/>
                <a:cs typeface="Times New Roman"/>
              </a:rPr>
              <a:t>dessus.</a:t>
            </a:r>
            <a:endParaRPr>
              <a:latin typeface="Times New Roman"/>
              <a:cs typeface="Times New Roman"/>
            </a:endParaRPr>
          </a:p>
          <a:p>
            <a:pPr marL="92075" algn="just">
              <a:spcBef>
                <a:spcPts val="190"/>
              </a:spcBef>
            </a:pPr>
            <a:r>
              <a:rPr b="1" dirty="0">
                <a:latin typeface="Times New Roman"/>
                <a:cs typeface="Times New Roman"/>
              </a:rPr>
              <a:t>Réutiliser</a:t>
            </a:r>
            <a:r>
              <a:rPr b="1" spc="-50" dirty="0">
                <a:latin typeface="Times New Roman"/>
                <a:cs typeface="Times New Roman"/>
              </a:rPr>
              <a:t> </a:t>
            </a:r>
            <a:r>
              <a:rPr b="1" dirty="0">
                <a:latin typeface="Times New Roman"/>
                <a:cs typeface="Times New Roman"/>
              </a:rPr>
              <a:t>les</a:t>
            </a:r>
            <a:r>
              <a:rPr b="1" spc="-25" dirty="0">
                <a:latin typeface="Times New Roman"/>
                <a:cs typeface="Times New Roman"/>
              </a:rPr>
              <a:t> </a:t>
            </a:r>
            <a:r>
              <a:rPr b="1" dirty="0">
                <a:latin typeface="Times New Roman"/>
                <a:cs typeface="Times New Roman"/>
              </a:rPr>
              <a:t>termes</a:t>
            </a:r>
            <a:r>
              <a:rPr b="1" spc="-20" dirty="0">
                <a:latin typeface="Times New Roman"/>
                <a:cs typeface="Times New Roman"/>
              </a:rPr>
              <a:t> </a:t>
            </a:r>
            <a:r>
              <a:rPr b="1" dirty="0">
                <a:latin typeface="Times New Roman"/>
                <a:cs typeface="Times New Roman"/>
              </a:rPr>
              <a:t>«</a:t>
            </a:r>
            <a:r>
              <a:rPr b="1" spc="-25" dirty="0">
                <a:latin typeface="Times New Roman"/>
                <a:cs typeface="Times New Roman"/>
              </a:rPr>
              <a:t> </a:t>
            </a:r>
            <a:r>
              <a:rPr b="1" dirty="0">
                <a:latin typeface="Times New Roman"/>
                <a:cs typeface="Times New Roman"/>
              </a:rPr>
              <a:t>clé</a:t>
            </a:r>
            <a:r>
              <a:rPr b="1" spc="-15" dirty="0">
                <a:latin typeface="Times New Roman"/>
                <a:cs typeface="Times New Roman"/>
              </a:rPr>
              <a:t> </a:t>
            </a:r>
            <a:r>
              <a:rPr b="1" dirty="0">
                <a:latin typeface="Times New Roman"/>
                <a:cs typeface="Times New Roman"/>
              </a:rPr>
              <a:t>»</a:t>
            </a:r>
            <a:r>
              <a:rPr b="1" spc="-25" dirty="0">
                <a:latin typeface="Times New Roman"/>
                <a:cs typeface="Times New Roman"/>
              </a:rPr>
              <a:t> </a:t>
            </a:r>
            <a:r>
              <a:rPr b="1" dirty="0">
                <a:latin typeface="Times New Roman"/>
                <a:cs typeface="Times New Roman"/>
              </a:rPr>
              <a:t>du</a:t>
            </a:r>
            <a:r>
              <a:rPr b="1" spc="-10" dirty="0">
                <a:latin typeface="Times New Roman"/>
                <a:cs typeface="Times New Roman"/>
              </a:rPr>
              <a:t> sujet.</a:t>
            </a:r>
            <a:endParaRPr>
              <a:latin typeface="Times New Roman"/>
              <a:cs typeface="Times New Roman"/>
            </a:endParaRPr>
          </a:p>
        </p:txBody>
      </p:sp>
      <p:sp>
        <p:nvSpPr>
          <p:cNvPr id="18" name="object 18"/>
          <p:cNvSpPr/>
          <p:nvPr/>
        </p:nvSpPr>
        <p:spPr>
          <a:xfrm>
            <a:off x="2711197" y="4994148"/>
            <a:ext cx="3096895" cy="814069"/>
          </a:xfrm>
          <a:custGeom>
            <a:avLst/>
            <a:gdLst/>
            <a:ahLst/>
            <a:cxnLst/>
            <a:rect l="l" t="t" r="r" b="b"/>
            <a:pathLst>
              <a:path w="3096895" h="814070">
                <a:moveTo>
                  <a:pt x="3096767" y="0"/>
                </a:moveTo>
                <a:lnTo>
                  <a:pt x="0" y="0"/>
                </a:lnTo>
                <a:lnTo>
                  <a:pt x="0" y="813815"/>
                </a:lnTo>
                <a:lnTo>
                  <a:pt x="3096767" y="813815"/>
                </a:lnTo>
                <a:lnTo>
                  <a:pt x="3096767" y="0"/>
                </a:lnTo>
                <a:close/>
              </a:path>
            </a:pathLst>
          </a:custGeom>
          <a:solidFill>
            <a:srgbClr val="FF0000">
              <a:alpha val="34901"/>
            </a:srgbClr>
          </a:solidFill>
        </p:spPr>
        <p:txBody>
          <a:bodyPr wrap="square" lIns="0" tIns="0" rIns="0" bIns="0" rtlCol="0"/>
          <a:lstStyle/>
          <a:p>
            <a:endParaRPr/>
          </a:p>
        </p:txBody>
      </p:sp>
      <p:sp>
        <p:nvSpPr>
          <p:cNvPr id="19" name="object 19"/>
          <p:cNvSpPr txBox="1"/>
          <p:nvPr/>
        </p:nvSpPr>
        <p:spPr>
          <a:xfrm>
            <a:off x="2803272" y="5036059"/>
            <a:ext cx="95885" cy="146835"/>
          </a:xfrm>
          <a:prstGeom prst="rect">
            <a:avLst/>
          </a:prstGeom>
        </p:spPr>
        <p:txBody>
          <a:bodyPr vert="horz" wrap="square" lIns="0" tIns="15875" rIns="0" bIns="0" rtlCol="0">
            <a:spAutoFit/>
          </a:bodyPr>
          <a:lstStyle/>
          <a:p>
            <a:pPr>
              <a:spcBef>
                <a:spcPts val="125"/>
              </a:spcBef>
            </a:pPr>
            <a:r>
              <a:rPr sz="850" spc="15" dirty="0">
                <a:solidFill>
                  <a:srgbClr val="0099CC"/>
                </a:solidFill>
                <a:latin typeface="Wingdings"/>
                <a:cs typeface="Wingdings"/>
              </a:rPr>
              <a:t></a:t>
            </a:r>
            <a:endParaRPr sz="850">
              <a:latin typeface="Wingdings"/>
              <a:cs typeface="Wingdings"/>
            </a:endParaRPr>
          </a:p>
        </p:txBody>
      </p:sp>
      <p:sp>
        <p:nvSpPr>
          <p:cNvPr id="20" name="object 20"/>
          <p:cNvSpPr txBox="1"/>
          <p:nvPr/>
        </p:nvSpPr>
        <p:spPr>
          <a:xfrm>
            <a:off x="3717671" y="5020818"/>
            <a:ext cx="2011045" cy="166071"/>
          </a:xfrm>
          <a:prstGeom prst="rect">
            <a:avLst/>
          </a:prstGeom>
        </p:spPr>
        <p:txBody>
          <a:bodyPr vert="horz" wrap="square" lIns="0" tIns="12065" rIns="0" bIns="0" rtlCol="0">
            <a:spAutoFit/>
          </a:bodyPr>
          <a:lstStyle/>
          <a:p>
            <a:pPr>
              <a:spcBef>
                <a:spcPts val="95"/>
              </a:spcBef>
            </a:pPr>
            <a:r>
              <a:rPr sz="1000" dirty="0">
                <a:latin typeface="Times New Roman"/>
                <a:cs typeface="Times New Roman"/>
              </a:rPr>
              <a:t>Jzahkdkhzakf</a:t>
            </a:r>
            <a:r>
              <a:rPr sz="1000" spc="440" dirty="0">
                <a:latin typeface="Times New Roman"/>
                <a:cs typeface="Times New Roman"/>
              </a:rPr>
              <a:t> </a:t>
            </a:r>
            <a:r>
              <a:rPr sz="1000" spc="-10" dirty="0">
                <a:latin typeface="Times New Roman"/>
                <a:cs typeface="Times New Roman"/>
              </a:rPr>
              <a:t>ehfkhfehfhkehfkhkehfk</a:t>
            </a:r>
            <a:endParaRPr sz="1000">
              <a:latin typeface="Times New Roman"/>
              <a:cs typeface="Times New Roman"/>
            </a:endParaRPr>
          </a:p>
        </p:txBody>
      </p:sp>
      <p:sp>
        <p:nvSpPr>
          <p:cNvPr id="21" name="object 21"/>
          <p:cNvSpPr txBox="1"/>
          <p:nvPr/>
        </p:nvSpPr>
        <p:spPr>
          <a:xfrm>
            <a:off x="2803271" y="5159197"/>
            <a:ext cx="2926080" cy="604520"/>
          </a:xfrm>
          <a:prstGeom prst="rect">
            <a:avLst/>
          </a:prstGeom>
        </p:spPr>
        <p:txBody>
          <a:bodyPr vert="horz" wrap="square" lIns="0" tIns="27305" rIns="0" bIns="0" rtlCol="0">
            <a:spAutoFit/>
          </a:bodyPr>
          <a:lstStyle/>
          <a:p>
            <a:pPr marR="5080" algn="just">
              <a:lnSpc>
                <a:spcPct val="90200"/>
              </a:lnSpc>
              <a:spcBef>
                <a:spcPts val="215"/>
              </a:spcBef>
            </a:pPr>
            <a:r>
              <a:rPr sz="1000" dirty="0">
                <a:latin typeface="Times New Roman"/>
                <a:cs typeface="Times New Roman"/>
              </a:rPr>
              <a:t>hefjhfkhz</a:t>
            </a:r>
            <a:r>
              <a:rPr sz="1000" spc="210" dirty="0">
                <a:latin typeface="Times New Roman"/>
                <a:cs typeface="Times New Roman"/>
              </a:rPr>
              <a:t>  </a:t>
            </a:r>
            <a:r>
              <a:rPr sz="1000" dirty="0">
                <a:latin typeface="Times New Roman"/>
                <a:cs typeface="Times New Roman"/>
              </a:rPr>
              <a:t>zkjahdfk</a:t>
            </a:r>
            <a:r>
              <a:rPr sz="1000" spc="215" dirty="0">
                <a:latin typeface="Times New Roman"/>
                <a:cs typeface="Times New Roman"/>
              </a:rPr>
              <a:t>  </a:t>
            </a:r>
            <a:r>
              <a:rPr sz="1000" dirty="0">
                <a:latin typeface="Times New Roman"/>
                <a:cs typeface="Times New Roman"/>
              </a:rPr>
              <a:t>uzfyuykezfh</a:t>
            </a:r>
            <a:r>
              <a:rPr sz="1000" spc="215" dirty="0">
                <a:latin typeface="Times New Roman"/>
                <a:cs typeface="Times New Roman"/>
              </a:rPr>
              <a:t>  </a:t>
            </a:r>
            <a:r>
              <a:rPr sz="1000" dirty="0">
                <a:latin typeface="Times New Roman"/>
                <a:cs typeface="Times New Roman"/>
              </a:rPr>
              <a:t>ljajfl</a:t>
            </a:r>
            <a:r>
              <a:rPr sz="1000" spc="210" dirty="0">
                <a:latin typeface="Times New Roman"/>
                <a:cs typeface="Times New Roman"/>
              </a:rPr>
              <a:t>  </a:t>
            </a:r>
            <a:r>
              <a:rPr sz="1000" dirty="0">
                <a:latin typeface="Times New Roman"/>
                <a:cs typeface="Times New Roman"/>
              </a:rPr>
              <a:t>.</a:t>
            </a:r>
            <a:r>
              <a:rPr sz="1000" spc="215" dirty="0">
                <a:latin typeface="Times New Roman"/>
                <a:cs typeface="Times New Roman"/>
              </a:rPr>
              <a:t>  </a:t>
            </a:r>
            <a:r>
              <a:rPr sz="1000" spc="-10" dirty="0">
                <a:latin typeface="Times New Roman"/>
                <a:cs typeface="Times New Roman"/>
              </a:rPr>
              <a:t>Uhkauye </a:t>
            </a:r>
            <a:r>
              <a:rPr sz="1000" dirty="0">
                <a:latin typeface="Times New Roman"/>
                <a:cs typeface="Times New Roman"/>
              </a:rPr>
              <a:t>zakdhejhfhfkehhf</a:t>
            </a:r>
            <a:r>
              <a:rPr sz="1000" spc="280" dirty="0">
                <a:latin typeface="Times New Roman"/>
                <a:cs typeface="Times New Roman"/>
              </a:rPr>
              <a:t>  </a:t>
            </a:r>
            <a:r>
              <a:rPr sz="1000" dirty="0">
                <a:latin typeface="Times New Roman"/>
                <a:cs typeface="Times New Roman"/>
              </a:rPr>
              <a:t>liejfl</a:t>
            </a:r>
            <a:r>
              <a:rPr sz="1000" spc="280" dirty="0">
                <a:latin typeface="Times New Roman"/>
                <a:cs typeface="Times New Roman"/>
              </a:rPr>
              <a:t>  </a:t>
            </a:r>
            <a:r>
              <a:rPr sz="1000" dirty="0">
                <a:latin typeface="Times New Roman"/>
                <a:cs typeface="Times New Roman"/>
              </a:rPr>
              <a:t>ueyf</a:t>
            </a:r>
            <a:r>
              <a:rPr sz="1000" spc="455" dirty="0">
                <a:latin typeface="Times New Roman"/>
                <a:cs typeface="Times New Roman"/>
              </a:rPr>
              <a:t>   </a:t>
            </a:r>
            <a:r>
              <a:rPr sz="1000" dirty="0">
                <a:latin typeface="Times New Roman"/>
                <a:cs typeface="Times New Roman"/>
              </a:rPr>
              <a:t>uyeufy</a:t>
            </a:r>
            <a:r>
              <a:rPr sz="1000" spc="270" dirty="0">
                <a:latin typeface="Times New Roman"/>
                <a:cs typeface="Times New Roman"/>
              </a:rPr>
              <a:t>  </a:t>
            </a:r>
            <a:r>
              <a:rPr sz="1000" dirty="0">
                <a:latin typeface="Times New Roman"/>
                <a:cs typeface="Times New Roman"/>
              </a:rPr>
              <a:t>liui</a:t>
            </a:r>
            <a:r>
              <a:rPr sz="1000" spc="280" dirty="0">
                <a:latin typeface="Times New Roman"/>
                <a:cs typeface="Times New Roman"/>
              </a:rPr>
              <a:t>  </a:t>
            </a:r>
            <a:r>
              <a:rPr sz="1000" spc="-20" dirty="0">
                <a:latin typeface="Times New Roman"/>
                <a:cs typeface="Times New Roman"/>
              </a:rPr>
              <a:t>eifu </a:t>
            </a:r>
            <a:r>
              <a:rPr sz="1000" spc="-10" dirty="0">
                <a:latin typeface="Times New Roman"/>
                <a:cs typeface="Times New Roman"/>
              </a:rPr>
              <a:t>eiufiuzfuuefzlfezjjfelufliuelzeuufeezluuefzlifuezmoiezfa </a:t>
            </a:r>
            <a:r>
              <a:rPr sz="1000" dirty="0">
                <a:latin typeface="Times New Roman"/>
                <a:cs typeface="Times New Roman"/>
              </a:rPr>
              <a:t>oimoefioifezoimzeife</a:t>
            </a:r>
            <a:r>
              <a:rPr sz="1000" spc="50" dirty="0">
                <a:latin typeface="Times New Roman"/>
                <a:cs typeface="Times New Roman"/>
              </a:rPr>
              <a:t> </a:t>
            </a:r>
            <a:r>
              <a:rPr sz="1100" dirty="0">
                <a:latin typeface="Times New Roman"/>
                <a:cs typeface="Times New Roman"/>
              </a:rPr>
              <a:t>zduy</a:t>
            </a:r>
            <a:r>
              <a:rPr sz="1100" spc="-35" dirty="0">
                <a:latin typeface="Times New Roman"/>
                <a:cs typeface="Times New Roman"/>
              </a:rPr>
              <a:t> </a:t>
            </a:r>
            <a:r>
              <a:rPr sz="1100" dirty="0">
                <a:latin typeface="Times New Roman"/>
                <a:cs typeface="Times New Roman"/>
              </a:rPr>
              <a:t>dgg</a:t>
            </a:r>
            <a:r>
              <a:rPr sz="1100" spc="-35" dirty="0">
                <a:latin typeface="Times New Roman"/>
                <a:cs typeface="Times New Roman"/>
              </a:rPr>
              <a:t> </a:t>
            </a:r>
            <a:r>
              <a:rPr sz="1100" dirty="0">
                <a:latin typeface="Times New Roman"/>
                <a:cs typeface="Times New Roman"/>
              </a:rPr>
              <a:t>dziudifuz</a:t>
            </a:r>
            <a:r>
              <a:rPr sz="1100" spc="-65" dirty="0">
                <a:latin typeface="Times New Roman"/>
                <a:cs typeface="Times New Roman"/>
              </a:rPr>
              <a:t> </a:t>
            </a:r>
            <a:r>
              <a:rPr sz="1100" spc="-25" dirty="0">
                <a:latin typeface="Times New Roman"/>
                <a:cs typeface="Times New Roman"/>
              </a:rPr>
              <a:t>eu.</a:t>
            </a:r>
            <a:endParaRPr sz="1100">
              <a:latin typeface="Times New Roman"/>
              <a:cs typeface="Times New Roman"/>
            </a:endParaRPr>
          </a:p>
        </p:txBody>
      </p:sp>
      <p:sp>
        <p:nvSpPr>
          <p:cNvPr id="23" name="object 23"/>
          <p:cNvSpPr/>
          <p:nvPr/>
        </p:nvSpPr>
        <p:spPr>
          <a:xfrm>
            <a:off x="2711197" y="2564892"/>
            <a:ext cx="3096895" cy="815340"/>
          </a:xfrm>
          <a:custGeom>
            <a:avLst/>
            <a:gdLst/>
            <a:ahLst/>
            <a:cxnLst/>
            <a:rect l="l" t="t" r="r" b="b"/>
            <a:pathLst>
              <a:path w="3096895" h="815339">
                <a:moveTo>
                  <a:pt x="3096767" y="0"/>
                </a:moveTo>
                <a:lnTo>
                  <a:pt x="0" y="0"/>
                </a:lnTo>
                <a:lnTo>
                  <a:pt x="0" y="815339"/>
                </a:lnTo>
                <a:lnTo>
                  <a:pt x="3096767" y="815339"/>
                </a:lnTo>
                <a:lnTo>
                  <a:pt x="3096767" y="0"/>
                </a:lnTo>
                <a:close/>
              </a:path>
            </a:pathLst>
          </a:custGeom>
          <a:solidFill>
            <a:srgbClr val="FF0000">
              <a:alpha val="34901"/>
            </a:srgbClr>
          </a:solidFill>
        </p:spPr>
        <p:txBody>
          <a:bodyPr wrap="square" lIns="0" tIns="0" rIns="0" bIns="0" rtlCol="0"/>
          <a:lstStyle/>
          <a:p>
            <a:endParaRPr/>
          </a:p>
        </p:txBody>
      </p:sp>
      <p:sp>
        <p:nvSpPr>
          <p:cNvPr id="24" name="object 24"/>
          <p:cNvSpPr txBox="1"/>
          <p:nvPr/>
        </p:nvSpPr>
        <p:spPr>
          <a:xfrm>
            <a:off x="2803272" y="2606802"/>
            <a:ext cx="95885" cy="146835"/>
          </a:xfrm>
          <a:prstGeom prst="rect">
            <a:avLst/>
          </a:prstGeom>
        </p:spPr>
        <p:txBody>
          <a:bodyPr vert="horz" wrap="square" lIns="0" tIns="15875" rIns="0" bIns="0" rtlCol="0">
            <a:spAutoFit/>
          </a:bodyPr>
          <a:lstStyle/>
          <a:p>
            <a:pPr>
              <a:spcBef>
                <a:spcPts val="125"/>
              </a:spcBef>
            </a:pPr>
            <a:r>
              <a:rPr sz="850" spc="15" dirty="0">
                <a:solidFill>
                  <a:srgbClr val="0099CC"/>
                </a:solidFill>
                <a:latin typeface="Wingdings"/>
                <a:cs typeface="Wingdings"/>
              </a:rPr>
              <a:t></a:t>
            </a:r>
            <a:endParaRPr sz="850">
              <a:latin typeface="Wingdings"/>
              <a:cs typeface="Wingdings"/>
            </a:endParaRPr>
          </a:p>
        </p:txBody>
      </p:sp>
      <p:sp>
        <p:nvSpPr>
          <p:cNvPr id="25" name="object 25"/>
          <p:cNvSpPr txBox="1"/>
          <p:nvPr/>
        </p:nvSpPr>
        <p:spPr>
          <a:xfrm>
            <a:off x="3717671" y="2591562"/>
            <a:ext cx="2011045" cy="166071"/>
          </a:xfrm>
          <a:prstGeom prst="rect">
            <a:avLst/>
          </a:prstGeom>
        </p:spPr>
        <p:txBody>
          <a:bodyPr vert="horz" wrap="square" lIns="0" tIns="12065" rIns="0" bIns="0" rtlCol="0">
            <a:spAutoFit/>
          </a:bodyPr>
          <a:lstStyle/>
          <a:p>
            <a:pPr>
              <a:spcBef>
                <a:spcPts val="95"/>
              </a:spcBef>
            </a:pPr>
            <a:r>
              <a:rPr sz="1000" dirty="0">
                <a:latin typeface="Times New Roman"/>
                <a:cs typeface="Times New Roman"/>
              </a:rPr>
              <a:t>Jzahkdkhzakf</a:t>
            </a:r>
            <a:r>
              <a:rPr sz="1000" spc="440" dirty="0">
                <a:latin typeface="Times New Roman"/>
                <a:cs typeface="Times New Roman"/>
              </a:rPr>
              <a:t> </a:t>
            </a:r>
            <a:r>
              <a:rPr sz="1000" spc="-10" dirty="0">
                <a:latin typeface="Times New Roman"/>
                <a:cs typeface="Times New Roman"/>
              </a:rPr>
              <a:t>ehfkhfehfhkehfkhkehfk</a:t>
            </a:r>
            <a:endParaRPr sz="1000">
              <a:latin typeface="Times New Roman"/>
              <a:cs typeface="Times New Roman"/>
            </a:endParaRPr>
          </a:p>
        </p:txBody>
      </p:sp>
      <p:sp>
        <p:nvSpPr>
          <p:cNvPr id="26" name="object 26"/>
          <p:cNvSpPr txBox="1"/>
          <p:nvPr/>
        </p:nvSpPr>
        <p:spPr>
          <a:xfrm>
            <a:off x="2803271" y="2730246"/>
            <a:ext cx="2926080" cy="603885"/>
          </a:xfrm>
          <a:prstGeom prst="rect">
            <a:avLst/>
          </a:prstGeom>
        </p:spPr>
        <p:txBody>
          <a:bodyPr vert="horz" wrap="square" lIns="0" tIns="26670" rIns="0" bIns="0" rtlCol="0">
            <a:spAutoFit/>
          </a:bodyPr>
          <a:lstStyle/>
          <a:p>
            <a:pPr marR="5080" algn="just">
              <a:lnSpc>
                <a:spcPct val="90200"/>
              </a:lnSpc>
              <a:spcBef>
                <a:spcPts val="210"/>
              </a:spcBef>
            </a:pPr>
            <a:r>
              <a:rPr sz="1000" dirty="0">
                <a:latin typeface="Times New Roman"/>
                <a:cs typeface="Times New Roman"/>
              </a:rPr>
              <a:t>hefjhfkhz</a:t>
            </a:r>
            <a:r>
              <a:rPr sz="1000" spc="215" dirty="0">
                <a:latin typeface="Times New Roman"/>
                <a:cs typeface="Times New Roman"/>
              </a:rPr>
              <a:t>  </a:t>
            </a:r>
            <a:r>
              <a:rPr sz="1000" dirty="0">
                <a:latin typeface="Times New Roman"/>
                <a:cs typeface="Times New Roman"/>
              </a:rPr>
              <a:t>zkjahdfk</a:t>
            </a:r>
            <a:r>
              <a:rPr sz="1000" spc="220" dirty="0">
                <a:latin typeface="Times New Roman"/>
                <a:cs typeface="Times New Roman"/>
              </a:rPr>
              <a:t>  </a:t>
            </a:r>
            <a:r>
              <a:rPr sz="1000" dirty="0">
                <a:latin typeface="Times New Roman"/>
                <a:cs typeface="Times New Roman"/>
              </a:rPr>
              <a:t>uzfyuykezfh</a:t>
            </a:r>
            <a:r>
              <a:rPr sz="1000" spc="220" dirty="0">
                <a:latin typeface="Times New Roman"/>
                <a:cs typeface="Times New Roman"/>
              </a:rPr>
              <a:t>  </a:t>
            </a:r>
            <a:r>
              <a:rPr sz="1000" dirty="0">
                <a:latin typeface="Times New Roman"/>
                <a:cs typeface="Times New Roman"/>
              </a:rPr>
              <a:t>ljajfl</a:t>
            </a:r>
            <a:r>
              <a:rPr sz="1000" spc="215" dirty="0">
                <a:latin typeface="Times New Roman"/>
                <a:cs typeface="Times New Roman"/>
              </a:rPr>
              <a:t>  </a:t>
            </a:r>
            <a:r>
              <a:rPr sz="1000" dirty="0">
                <a:latin typeface="Times New Roman"/>
                <a:cs typeface="Times New Roman"/>
              </a:rPr>
              <a:t>.</a:t>
            </a:r>
            <a:r>
              <a:rPr sz="1000" spc="220" dirty="0">
                <a:latin typeface="Times New Roman"/>
                <a:cs typeface="Times New Roman"/>
              </a:rPr>
              <a:t>  </a:t>
            </a:r>
            <a:r>
              <a:rPr sz="1000" spc="-10" dirty="0">
                <a:latin typeface="Times New Roman"/>
                <a:cs typeface="Times New Roman"/>
              </a:rPr>
              <a:t>Uhkauye </a:t>
            </a:r>
            <a:r>
              <a:rPr sz="1000" dirty="0">
                <a:latin typeface="Times New Roman"/>
                <a:cs typeface="Times New Roman"/>
              </a:rPr>
              <a:t>zakdhejhfhfkehhf</a:t>
            </a:r>
            <a:r>
              <a:rPr sz="1000" spc="280" dirty="0">
                <a:latin typeface="Times New Roman"/>
                <a:cs typeface="Times New Roman"/>
              </a:rPr>
              <a:t>  </a:t>
            </a:r>
            <a:r>
              <a:rPr sz="1000" dirty="0">
                <a:latin typeface="Times New Roman"/>
                <a:cs typeface="Times New Roman"/>
              </a:rPr>
              <a:t>liejfl</a:t>
            </a:r>
            <a:r>
              <a:rPr sz="1000" spc="285" dirty="0">
                <a:latin typeface="Times New Roman"/>
                <a:cs typeface="Times New Roman"/>
              </a:rPr>
              <a:t>  </a:t>
            </a:r>
            <a:r>
              <a:rPr sz="1000" dirty="0">
                <a:latin typeface="Times New Roman"/>
                <a:cs typeface="Times New Roman"/>
              </a:rPr>
              <a:t>ueyf</a:t>
            </a:r>
            <a:r>
              <a:rPr sz="1000" spc="459" dirty="0">
                <a:latin typeface="Times New Roman"/>
                <a:cs typeface="Times New Roman"/>
              </a:rPr>
              <a:t>   </a:t>
            </a:r>
            <a:r>
              <a:rPr sz="1000" dirty="0">
                <a:latin typeface="Times New Roman"/>
                <a:cs typeface="Times New Roman"/>
              </a:rPr>
              <a:t>uyeufy</a:t>
            </a:r>
            <a:r>
              <a:rPr sz="1000" spc="280" dirty="0">
                <a:latin typeface="Times New Roman"/>
                <a:cs typeface="Times New Roman"/>
              </a:rPr>
              <a:t>  </a:t>
            </a:r>
            <a:r>
              <a:rPr sz="1000" dirty="0">
                <a:latin typeface="Times New Roman"/>
                <a:cs typeface="Times New Roman"/>
              </a:rPr>
              <a:t>liui</a:t>
            </a:r>
            <a:r>
              <a:rPr sz="1000" spc="285" dirty="0">
                <a:latin typeface="Times New Roman"/>
                <a:cs typeface="Times New Roman"/>
              </a:rPr>
              <a:t>  </a:t>
            </a:r>
            <a:r>
              <a:rPr sz="1000" spc="-20" dirty="0">
                <a:latin typeface="Times New Roman"/>
                <a:cs typeface="Times New Roman"/>
              </a:rPr>
              <a:t>eifu </a:t>
            </a:r>
            <a:r>
              <a:rPr sz="1000" spc="-10" dirty="0">
                <a:latin typeface="Times New Roman"/>
                <a:cs typeface="Times New Roman"/>
              </a:rPr>
              <a:t>eiufiuzfuuefzlfezjjfelufliuelzeuufeezluuefzlifuezmoiezfa </a:t>
            </a:r>
            <a:r>
              <a:rPr sz="1000" dirty="0">
                <a:latin typeface="Times New Roman"/>
                <a:cs typeface="Times New Roman"/>
              </a:rPr>
              <a:t>oimoefioifezoimzeife</a:t>
            </a:r>
            <a:r>
              <a:rPr sz="1000" spc="50" dirty="0">
                <a:latin typeface="Times New Roman"/>
                <a:cs typeface="Times New Roman"/>
              </a:rPr>
              <a:t> </a:t>
            </a:r>
            <a:r>
              <a:rPr sz="1100" dirty="0">
                <a:latin typeface="Times New Roman"/>
                <a:cs typeface="Times New Roman"/>
              </a:rPr>
              <a:t>zduy</a:t>
            </a:r>
            <a:r>
              <a:rPr sz="1100" spc="-35" dirty="0">
                <a:latin typeface="Times New Roman"/>
                <a:cs typeface="Times New Roman"/>
              </a:rPr>
              <a:t> </a:t>
            </a:r>
            <a:r>
              <a:rPr sz="1100" dirty="0">
                <a:latin typeface="Times New Roman"/>
                <a:cs typeface="Times New Roman"/>
              </a:rPr>
              <a:t>dgg</a:t>
            </a:r>
            <a:r>
              <a:rPr sz="1100" spc="-35" dirty="0">
                <a:latin typeface="Times New Roman"/>
                <a:cs typeface="Times New Roman"/>
              </a:rPr>
              <a:t> </a:t>
            </a:r>
            <a:r>
              <a:rPr sz="1100" dirty="0">
                <a:latin typeface="Times New Roman"/>
                <a:cs typeface="Times New Roman"/>
              </a:rPr>
              <a:t>dziudifuz</a:t>
            </a:r>
            <a:r>
              <a:rPr sz="1100" spc="-65" dirty="0">
                <a:latin typeface="Times New Roman"/>
                <a:cs typeface="Times New Roman"/>
              </a:rPr>
              <a:t> </a:t>
            </a:r>
            <a:r>
              <a:rPr sz="1100" spc="-25" dirty="0">
                <a:latin typeface="Times New Roman"/>
                <a:cs typeface="Times New Roman"/>
              </a:rPr>
              <a:t>eu.</a:t>
            </a:r>
            <a:endParaRPr sz="1100">
              <a:latin typeface="Times New Roman"/>
              <a:cs typeface="Times New Roman"/>
            </a:endParaRPr>
          </a:p>
        </p:txBody>
      </p:sp>
      <p:sp>
        <p:nvSpPr>
          <p:cNvPr id="27" name="object 27"/>
          <p:cNvSpPr txBox="1">
            <a:spLocks noGrp="1"/>
          </p:cNvSpPr>
          <p:nvPr>
            <p:ph type="title"/>
          </p:nvPr>
        </p:nvSpPr>
        <p:spPr>
          <a:xfrm>
            <a:off x="3270886" y="227839"/>
            <a:ext cx="3692525" cy="696595"/>
          </a:xfrm>
          <a:prstGeom prst="rect">
            <a:avLst/>
          </a:prstGeom>
        </p:spPr>
        <p:txBody>
          <a:bodyPr vert="horz" wrap="square" lIns="0" tIns="12700" rIns="0" bIns="0" rtlCol="0" anchor="ctr">
            <a:spAutoFit/>
          </a:bodyPr>
          <a:lstStyle/>
          <a:p>
            <a:pPr marL="12700">
              <a:lnSpc>
                <a:spcPct val="100000"/>
              </a:lnSpc>
              <a:spcBef>
                <a:spcPts val="100"/>
              </a:spcBef>
            </a:pPr>
            <a:r>
              <a:rPr spc="-10" dirty="0"/>
              <a:t>Argumentation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F1FDB7AE-4695-C396-8C51-10D209571CD6}"/>
              </a:ext>
            </a:extLst>
          </p:cNvPr>
          <p:cNvSpPr/>
          <p:nvPr/>
        </p:nvSpPr>
        <p:spPr>
          <a:xfrm>
            <a:off x="136187" y="184826"/>
            <a:ext cx="1089498" cy="6507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vert="wordArtVert" rtlCol="0" anchor="ctr"/>
          <a:lstStyle/>
          <a:p>
            <a:pPr algn="ctr"/>
            <a:r>
              <a:rPr lang="fr-FR" dirty="0"/>
              <a:t>Partie type</a:t>
            </a:r>
          </a:p>
        </p:txBody>
      </p:sp>
      <p:sp>
        <p:nvSpPr>
          <p:cNvPr id="5" name="Rectangle : coins arrondis 4">
            <a:extLst>
              <a:ext uri="{FF2B5EF4-FFF2-40B4-BE49-F238E27FC236}">
                <a16:creationId xmlns:a16="http://schemas.microsoft.com/office/drawing/2014/main" id="{78739125-6359-9A8D-31A2-8EE63B41B08B}"/>
              </a:ext>
            </a:extLst>
          </p:cNvPr>
          <p:cNvSpPr/>
          <p:nvPr/>
        </p:nvSpPr>
        <p:spPr>
          <a:xfrm>
            <a:off x="1459149" y="184826"/>
            <a:ext cx="10476689" cy="79766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Annonce de partie</a:t>
            </a:r>
          </a:p>
        </p:txBody>
      </p:sp>
      <p:sp>
        <p:nvSpPr>
          <p:cNvPr id="7" name="Rectangle : coins arrondis 6">
            <a:extLst>
              <a:ext uri="{FF2B5EF4-FFF2-40B4-BE49-F238E27FC236}">
                <a16:creationId xmlns:a16="http://schemas.microsoft.com/office/drawing/2014/main" id="{2B17B2B4-1989-5B0E-78C6-3131F2D29F18}"/>
              </a:ext>
            </a:extLst>
          </p:cNvPr>
          <p:cNvSpPr/>
          <p:nvPr/>
        </p:nvSpPr>
        <p:spPr>
          <a:xfrm>
            <a:off x="1459149" y="1131652"/>
            <a:ext cx="5126477" cy="7976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Tendance – Sous-partie 1: Indicateur 1</a:t>
            </a:r>
          </a:p>
        </p:txBody>
      </p:sp>
      <p:sp>
        <p:nvSpPr>
          <p:cNvPr id="13" name="Rectangle : coins arrondis 12">
            <a:extLst>
              <a:ext uri="{FF2B5EF4-FFF2-40B4-BE49-F238E27FC236}">
                <a16:creationId xmlns:a16="http://schemas.microsoft.com/office/drawing/2014/main" id="{39E1C470-2444-5A69-FADA-E05FA46F48C4}"/>
              </a:ext>
            </a:extLst>
          </p:cNvPr>
          <p:cNvSpPr/>
          <p:nvPr/>
        </p:nvSpPr>
        <p:spPr>
          <a:xfrm>
            <a:off x="1459148" y="4015897"/>
            <a:ext cx="5126477" cy="79766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Explications</a:t>
            </a:r>
          </a:p>
        </p:txBody>
      </p:sp>
      <p:sp>
        <p:nvSpPr>
          <p:cNvPr id="15" name="Rectangle : coins arrondis 14">
            <a:extLst>
              <a:ext uri="{FF2B5EF4-FFF2-40B4-BE49-F238E27FC236}">
                <a16:creationId xmlns:a16="http://schemas.microsoft.com/office/drawing/2014/main" id="{3AAB3F09-1BC1-6A16-D75D-077E09772181}"/>
              </a:ext>
            </a:extLst>
          </p:cNvPr>
          <p:cNvSpPr/>
          <p:nvPr/>
        </p:nvSpPr>
        <p:spPr>
          <a:xfrm>
            <a:off x="6822332" y="1136514"/>
            <a:ext cx="5035685" cy="7976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Tendance – Sous-partie 1</a:t>
            </a:r>
          </a:p>
        </p:txBody>
      </p:sp>
      <p:sp>
        <p:nvSpPr>
          <p:cNvPr id="17" name="Rectangle : coins arrondis 16">
            <a:extLst>
              <a:ext uri="{FF2B5EF4-FFF2-40B4-BE49-F238E27FC236}">
                <a16:creationId xmlns:a16="http://schemas.microsoft.com/office/drawing/2014/main" id="{2C394A59-16F4-FBD8-9A82-99E03D6DB58A}"/>
              </a:ext>
            </a:extLst>
          </p:cNvPr>
          <p:cNvSpPr/>
          <p:nvPr/>
        </p:nvSpPr>
        <p:spPr>
          <a:xfrm>
            <a:off x="1459149" y="2093067"/>
            <a:ext cx="5126477" cy="7976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Tendance – Sous-partie 2: Indicateur 2</a:t>
            </a:r>
          </a:p>
        </p:txBody>
      </p:sp>
      <p:sp>
        <p:nvSpPr>
          <p:cNvPr id="19" name="Rectangle : coins arrondis 18">
            <a:extLst>
              <a:ext uri="{FF2B5EF4-FFF2-40B4-BE49-F238E27FC236}">
                <a16:creationId xmlns:a16="http://schemas.microsoft.com/office/drawing/2014/main" id="{8FD55BA4-48CB-9AF7-3E0A-B0ED29230D02}"/>
              </a:ext>
            </a:extLst>
          </p:cNvPr>
          <p:cNvSpPr/>
          <p:nvPr/>
        </p:nvSpPr>
        <p:spPr>
          <a:xfrm>
            <a:off x="1459148" y="3054482"/>
            <a:ext cx="5126477" cy="7976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Tendance – Sous-partie 3 (bonus)</a:t>
            </a:r>
          </a:p>
        </p:txBody>
      </p:sp>
      <p:sp>
        <p:nvSpPr>
          <p:cNvPr id="21" name="Rectangle : coins arrondis 20">
            <a:extLst>
              <a:ext uri="{FF2B5EF4-FFF2-40B4-BE49-F238E27FC236}">
                <a16:creationId xmlns:a16="http://schemas.microsoft.com/office/drawing/2014/main" id="{D7557547-9A22-8A64-FE2E-76802DC6A233}"/>
              </a:ext>
            </a:extLst>
          </p:cNvPr>
          <p:cNvSpPr/>
          <p:nvPr/>
        </p:nvSpPr>
        <p:spPr>
          <a:xfrm>
            <a:off x="6776935" y="2068753"/>
            <a:ext cx="5126477" cy="79766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Explications SP1 </a:t>
            </a:r>
          </a:p>
        </p:txBody>
      </p:sp>
      <p:sp>
        <p:nvSpPr>
          <p:cNvPr id="23" name="Rectangle : coins arrondis 22">
            <a:extLst>
              <a:ext uri="{FF2B5EF4-FFF2-40B4-BE49-F238E27FC236}">
                <a16:creationId xmlns:a16="http://schemas.microsoft.com/office/drawing/2014/main" id="{3D3BC436-0669-3BDF-1FC2-13506C2EE94D}"/>
              </a:ext>
            </a:extLst>
          </p:cNvPr>
          <p:cNvSpPr/>
          <p:nvPr/>
        </p:nvSpPr>
        <p:spPr>
          <a:xfrm>
            <a:off x="6776935" y="3039894"/>
            <a:ext cx="5126477" cy="7976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Tendance – Sous-partie 2</a:t>
            </a:r>
          </a:p>
        </p:txBody>
      </p:sp>
      <p:sp>
        <p:nvSpPr>
          <p:cNvPr id="25" name="Rectangle : coins arrondis 24">
            <a:extLst>
              <a:ext uri="{FF2B5EF4-FFF2-40B4-BE49-F238E27FC236}">
                <a16:creationId xmlns:a16="http://schemas.microsoft.com/office/drawing/2014/main" id="{D170D413-0FD6-3083-AC91-608C3D334E4D}"/>
              </a:ext>
            </a:extLst>
          </p:cNvPr>
          <p:cNvSpPr/>
          <p:nvPr/>
        </p:nvSpPr>
        <p:spPr>
          <a:xfrm>
            <a:off x="6819088" y="4015897"/>
            <a:ext cx="5126477" cy="79766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Explications SP2</a:t>
            </a:r>
          </a:p>
        </p:txBody>
      </p:sp>
      <p:sp>
        <p:nvSpPr>
          <p:cNvPr id="27" name="Rectangle : coins arrondis 26">
            <a:extLst>
              <a:ext uri="{FF2B5EF4-FFF2-40B4-BE49-F238E27FC236}">
                <a16:creationId xmlns:a16="http://schemas.microsoft.com/office/drawing/2014/main" id="{150930AC-53F3-A7CD-9C5D-82E5FD08DB6E}"/>
              </a:ext>
            </a:extLst>
          </p:cNvPr>
          <p:cNvSpPr/>
          <p:nvPr/>
        </p:nvSpPr>
        <p:spPr>
          <a:xfrm>
            <a:off x="1459147" y="4977312"/>
            <a:ext cx="5126477" cy="79766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Limites</a:t>
            </a:r>
          </a:p>
        </p:txBody>
      </p:sp>
      <p:sp>
        <p:nvSpPr>
          <p:cNvPr id="29" name="Rectangle : coins arrondis 28">
            <a:extLst>
              <a:ext uri="{FF2B5EF4-FFF2-40B4-BE49-F238E27FC236}">
                <a16:creationId xmlns:a16="http://schemas.microsoft.com/office/drawing/2014/main" id="{00B90E18-60C4-0F93-197B-54BE98FCECEA}"/>
              </a:ext>
            </a:extLst>
          </p:cNvPr>
          <p:cNvSpPr/>
          <p:nvPr/>
        </p:nvSpPr>
        <p:spPr>
          <a:xfrm>
            <a:off x="6819088" y="4987038"/>
            <a:ext cx="5126477" cy="79766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Limites</a:t>
            </a:r>
          </a:p>
        </p:txBody>
      </p:sp>
    </p:spTree>
    <p:extLst>
      <p:ext uri="{BB962C8B-B14F-4D97-AF65-F5344CB8AC3E}">
        <p14:creationId xmlns:p14="http://schemas.microsoft.com/office/powerpoint/2010/main" val="417989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296D24C5-647C-9C8A-1192-56E6BFD3BE73}"/>
              </a:ext>
            </a:extLst>
          </p:cNvPr>
          <p:cNvSpPr/>
          <p:nvPr/>
        </p:nvSpPr>
        <p:spPr>
          <a:xfrm>
            <a:off x="65150" y="514735"/>
            <a:ext cx="12061700" cy="541031"/>
          </a:xfrm>
          <a:prstGeom prst="round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600" dirty="0"/>
              <a:t>1 – S’appuyer sur 1 ou 2 faits en lien avec votre analyseur</a:t>
            </a:r>
          </a:p>
        </p:txBody>
      </p:sp>
      <p:sp>
        <p:nvSpPr>
          <p:cNvPr id="7" name="Rectangle : coins arrondis 6">
            <a:extLst>
              <a:ext uri="{FF2B5EF4-FFF2-40B4-BE49-F238E27FC236}">
                <a16:creationId xmlns:a16="http://schemas.microsoft.com/office/drawing/2014/main" id="{705E7DBC-0065-39B8-4369-A13C74B1FCA3}"/>
              </a:ext>
            </a:extLst>
          </p:cNvPr>
          <p:cNvSpPr/>
          <p:nvPr/>
        </p:nvSpPr>
        <p:spPr>
          <a:xfrm>
            <a:off x="65148" y="1829005"/>
            <a:ext cx="12061700" cy="541031"/>
          </a:xfrm>
          <a:prstGeom prst="round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600" dirty="0"/>
              <a:t>2 – Faire « parler » ce(s) fait(s) au regard du sujet</a:t>
            </a:r>
          </a:p>
        </p:txBody>
      </p:sp>
      <p:sp>
        <p:nvSpPr>
          <p:cNvPr id="8" name="Rectangle : coins arrondis 7">
            <a:extLst>
              <a:ext uri="{FF2B5EF4-FFF2-40B4-BE49-F238E27FC236}">
                <a16:creationId xmlns:a16="http://schemas.microsoft.com/office/drawing/2014/main" id="{5A936713-3AC7-E1CE-E5B6-A7E4B1F1AF01}"/>
              </a:ext>
            </a:extLst>
          </p:cNvPr>
          <p:cNvSpPr/>
          <p:nvPr/>
        </p:nvSpPr>
        <p:spPr>
          <a:xfrm>
            <a:off x="65149" y="4519901"/>
            <a:ext cx="12061698" cy="333257"/>
          </a:xfrm>
          <a:prstGeom prst="round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sz="1600" dirty="0"/>
              <a:t>3 – Expliquer le processus à l’œuvre </a:t>
            </a:r>
          </a:p>
        </p:txBody>
      </p:sp>
      <p:sp>
        <p:nvSpPr>
          <p:cNvPr id="9" name="Rectangle : coins arrondis 8">
            <a:extLst>
              <a:ext uri="{FF2B5EF4-FFF2-40B4-BE49-F238E27FC236}">
                <a16:creationId xmlns:a16="http://schemas.microsoft.com/office/drawing/2014/main" id="{668F647E-AD71-92FF-AB83-8447EAB877C4}"/>
              </a:ext>
            </a:extLst>
          </p:cNvPr>
          <p:cNvSpPr/>
          <p:nvPr/>
        </p:nvSpPr>
        <p:spPr>
          <a:xfrm>
            <a:off x="65147" y="1156394"/>
            <a:ext cx="12061700" cy="5410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fr-FR" sz="1600" dirty="0"/>
              <a:t>S’appuyer sur un analyseur (ex: l’évaluation certificative au bac) et un ou deux faits (ex: éval bac de 2002 et 2019)</a:t>
            </a:r>
          </a:p>
        </p:txBody>
      </p:sp>
      <p:sp>
        <p:nvSpPr>
          <p:cNvPr id="10" name="Rectangle : coins arrondis 9">
            <a:extLst>
              <a:ext uri="{FF2B5EF4-FFF2-40B4-BE49-F238E27FC236}">
                <a16:creationId xmlns:a16="http://schemas.microsoft.com/office/drawing/2014/main" id="{5B01EB45-5956-F46C-1806-35373588AFAB}"/>
              </a:ext>
            </a:extLst>
          </p:cNvPr>
          <p:cNvSpPr/>
          <p:nvPr/>
        </p:nvSpPr>
        <p:spPr>
          <a:xfrm>
            <a:off x="65149" y="4937547"/>
            <a:ext cx="12061698" cy="15147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dirty="0"/>
              <a:t>	Expliquer le processus historique à l’œuvre au regard du sujet = replacer l’origine des faits dans un contexte plus large (discipline, école, société)</a:t>
            </a:r>
          </a:p>
        </p:txBody>
      </p:sp>
      <p:sp>
        <p:nvSpPr>
          <p:cNvPr id="11" name="Rectangle : coins arrondis 10">
            <a:extLst>
              <a:ext uri="{FF2B5EF4-FFF2-40B4-BE49-F238E27FC236}">
                <a16:creationId xmlns:a16="http://schemas.microsoft.com/office/drawing/2014/main" id="{5D7D28ED-160D-09AA-3A6D-26D9B47EBBD5}"/>
              </a:ext>
            </a:extLst>
          </p:cNvPr>
          <p:cNvSpPr/>
          <p:nvPr/>
        </p:nvSpPr>
        <p:spPr>
          <a:xfrm>
            <a:off x="127293" y="3542960"/>
            <a:ext cx="11999554" cy="8670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dirty="0"/>
              <a:t>	Si possible approfondir le propos en précisant le lien entre les blocs de termes</a:t>
            </a:r>
            <a:endParaRPr lang="fr-FR" sz="1600" dirty="0">
              <a:solidFill>
                <a:schemeClr val="tx1"/>
              </a:solidFill>
            </a:endParaRPr>
          </a:p>
        </p:txBody>
      </p:sp>
      <p:sp>
        <p:nvSpPr>
          <p:cNvPr id="17" name="Rectangle : coins arrondis 16">
            <a:extLst>
              <a:ext uri="{FF2B5EF4-FFF2-40B4-BE49-F238E27FC236}">
                <a16:creationId xmlns:a16="http://schemas.microsoft.com/office/drawing/2014/main" id="{B3FDE31E-0499-6582-8ED0-034228EE03AD}"/>
              </a:ext>
            </a:extLst>
          </p:cNvPr>
          <p:cNvSpPr/>
          <p:nvPr/>
        </p:nvSpPr>
        <p:spPr>
          <a:xfrm>
            <a:off x="65147" y="2486915"/>
            <a:ext cx="12061700" cy="9600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dirty="0"/>
              <a:t>	Expliquer le lien entre les faits utilisés et leur apport pour votre réponse à la question posée</a:t>
            </a:r>
          </a:p>
          <a:p>
            <a:pPr algn="ctr"/>
            <a:r>
              <a:rPr lang="fr-FR" sz="1600" dirty="0"/>
              <a:t>=</a:t>
            </a:r>
          </a:p>
          <a:p>
            <a:pPr algn="ctr"/>
            <a:r>
              <a:rPr lang="fr-FR" sz="1600" dirty="0"/>
              <a:t>Sortir de l’implicite</a:t>
            </a:r>
          </a:p>
        </p:txBody>
      </p:sp>
      <p:sp>
        <p:nvSpPr>
          <p:cNvPr id="21" name="ZoneTexte 20">
            <a:extLst>
              <a:ext uri="{FF2B5EF4-FFF2-40B4-BE49-F238E27FC236}">
                <a16:creationId xmlns:a16="http://schemas.microsoft.com/office/drawing/2014/main" id="{B5AA0489-C1F5-3AEC-E5E2-248620A8957D}"/>
              </a:ext>
            </a:extLst>
          </p:cNvPr>
          <p:cNvSpPr txBox="1"/>
          <p:nvPr/>
        </p:nvSpPr>
        <p:spPr>
          <a:xfrm>
            <a:off x="65147" y="61015"/>
            <a:ext cx="4322027" cy="369332"/>
          </a:xfrm>
          <a:prstGeom prst="rect">
            <a:avLst/>
          </a:prstGeom>
          <a:solidFill>
            <a:schemeClr val="bg1">
              <a:lumMod val="65000"/>
            </a:schemeClr>
          </a:solidFill>
          <a:ln>
            <a:solidFill>
              <a:schemeClr val="tx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fr-FR" dirty="0"/>
              <a:t>Comment argumenter? = 1 sous-partie</a:t>
            </a:r>
          </a:p>
        </p:txBody>
      </p:sp>
      <p:sp>
        <p:nvSpPr>
          <p:cNvPr id="3" name="ZoneTexte 2">
            <a:extLst>
              <a:ext uri="{FF2B5EF4-FFF2-40B4-BE49-F238E27FC236}">
                <a16:creationId xmlns:a16="http://schemas.microsoft.com/office/drawing/2014/main" id="{0DAEC086-8F87-0BBF-5384-925F2D4C8877}"/>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4043102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C484-E5D2-3B2C-CFA9-EA963539AEC9}"/>
            </a:ext>
          </a:extLst>
        </p:cNvPr>
        <p:cNvGrpSpPr/>
        <p:nvPr/>
      </p:nvGrpSpPr>
      <p:grpSpPr>
        <a:xfrm>
          <a:off x="0" y="0"/>
          <a:ext cx="0" cy="0"/>
          <a:chOff x="0" y="0"/>
          <a:chExt cx="0" cy="0"/>
        </a:xfrm>
      </p:grpSpPr>
      <p:sp>
        <p:nvSpPr>
          <p:cNvPr id="12" name="Nuage 11">
            <a:extLst>
              <a:ext uri="{FF2B5EF4-FFF2-40B4-BE49-F238E27FC236}">
                <a16:creationId xmlns:a16="http://schemas.microsoft.com/office/drawing/2014/main" id="{DB4B6AC0-DDE9-23CC-202C-6B4B6C65D654}"/>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INDIVUEL</a:t>
            </a:r>
          </a:p>
        </p:txBody>
      </p:sp>
      <p:sp>
        <p:nvSpPr>
          <p:cNvPr id="3" name="ZoneTexte 2">
            <a:extLst>
              <a:ext uri="{FF2B5EF4-FFF2-40B4-BE49-F238E27FC236}">
                <a16:creationId xmlns:a16="http://schemas.microsoft.com/office/drawing/2014/main" id="{B5FF0DEB-1992-80FB-8373-4274E6FB0233}"/>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 argumentation</a:t>
            </a:r>
          </a:p>
        </p:txBody>
      </p:sp>
      <p:sp>
        <p:nvSpPr>
          <p:cNvPr id="2" name="ZoneTexte 1">
            <a:extLst>
              <a:ext uri="{FF2B5EF4-FFF2-40B4-BE49-F238E27FC236}">
                <a16:creationId xmlns:a16="http://schemas.microsoft.com/office/drawing/2014/main" id="{B0460F32-E15A-5F83-8895-F6D0EC3EDC7A}"/>
              </a:ext>
            </a:extLst>
          </p:cNvPr>
          <p:cNvSpPr txBox="1"/>
          <p:nvPr/>
        </p:nvSpPr>
        <p:spPr>
          <a:xfrm>
            <a:off x="192156" y="955051"/>
            <a:ext cx="4019920" cy="1754326"/>
          </a:xfrm>
          <a:prstGeom prst="rect">
            <a:avLst/>
          </a:prstGeom>
          <a:noFill/>
        </p:spPr>
        <p:txBody>
          <a:bodyPr wrap="square" rtlCol="0">
            <a:spAutoFit/>
          </a:bodyPr>
          <a:lstStyle/>
          <a:p>
            <a:r>
              <a:rPr lang="fr-FR" dirty="0"/>
              <a:t>Quelles influences dans la CC5?</a:t>
            </a:r>
          </a:p>
          <a:p>
            <a:endParaRPr lang="fr-FR" dirty="0"/>
          </a:p>
          <a:p>
            <a:r>
              <a:rPr lang="fr-FR" dirty="0"/>
              <a:t>Laquelle a le plus de poids? Pourquoi?</a:t>
            </a:r>
          </a:p>
          <a:p>
            <a:endParaRPr lang="fr-FR" dirty="0"/>
          </a:p>
          <a:p>
            <a:endParaRPr lang="fr-FR" dirty="0"/>
          </a:p>
          <a:p>
            <a:endParaRPr lang="fr-FR" dirty="0"/>
          </a:p>
        </p:txBody>
      </p:sp>
      <p:sp>
        <p:nvSpPr>
          <p:cNvPr id="5" name="Ellipse 4">
            <a:extLst>
              <a:ext uri="{FF2B5EF4-FFF2-40B4-BE49-F238E27FC236}">
                <a16:creationId xmlns:a16="http://schemas.microsoft.com/office/drawing/2014/main" id="{A9DCFBE1-B5F3-3CB0-371E-FD218108A7DF}"/>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0</a:t>
            </a:r>
          </a:p>
        </p:txBody>
      </p:sp>
      <p:sp>
        <p:nvSpPr>
          <p:cNvPr id="6" name="Organigramme : Jonction de sommaire 5">
            <a:extLst>
              <a:ext uri="{FF2B5EF4-FFF2-40B4-BE49-F238E27FC236}">
                <a16:creationId xmlns:a16="http://schemas.microsoft.com/office/drawing/2014/main" id="{B1ECE956-322D-3DEB-48EF-93BBA130E268}"/>
              </a:ext>
            </a:extLst>
          </p:cNvPr>
          <p:cNvSpPr/>
          <p:nvPr/>
        </p:nvSpPr>
        <p:spPr>
          <a:xfrm>
            <a:off x="4140740" y="2200531"/>
            <a:ext cx="3268494" cy="2456937"/>
          </a:xfrm>
          <a:prstGeom prst="flowChartSummingJunct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CC5</a:t>
            </a:r>
            <a:r>
              <a:rPr lang="fr-FR" dirty="0">
                <a:sym typeface="Wingdings" panose="05000000000000000000" pitchFamily="2" charset="2"/>
              </a:rPr>
              <a:t>CA5</a:t>
            </a:r>
            <a:endParaRPr lang="fr-FR" dirty="0"/>
          </a:p>
        </p:txBody>
      </p:sp>
      <p:sp>
        <p:nvSpPr>
          <p:cNvPr id="7" name="ZoneTexte 6">
            <a:extLst>
              <a:ext uri="{FF2B5EF4-FFF2-40B4-BE49-F238E27FC236}">
                <a16:creationId xmlns:a16="http://schemas.microsoft.com/office/drawing/2014/main" id="{6685A232-F849-16DD-2251-468D3B9A7F64}"/>
              </a:ext>
            </a:extLst>
          </p:cNvPr>
          <p:cNvSpPr txBox="1"/>
          <p:nvPr/>
        </p:nvSpPr>
        <p:spPr>
          <a:xfrm>
            <a:off x="192156" y="4962382"/>
            <a:ext cx="4019920" cy="2031325"/>
          </a:xfrm>
          <a:prstGeom prst="rect">
            <a:avLst/>
          </a:prstGeom>
          <a:noFill/>
        </p:spPr>
        <p:txBody>
          <a:bodyPr wrap="square" rtlCol="0">
            <a:spAutoFit/>
          </a:bodyPr>
          <a:lstStyle/>
          <a:p>
            <a:r>
              <a:rPr lang="fr-FR" dirty="0"/>
              <a:t>A partir l’impact de la CC5 dans les pratiques caractériser le positionnement de l’EPS au regard des influences identifiées?</a:t>
            </a:r>
          </a:p>
          <a:p>
            <a:endParaRPr lang="fr-FR" dirty="0"/>
          </a:p>
          <a:p>
            <a:endParaRPr lang="fr-FR" dirty="0"/>
          </a:p>
          <a:p>
            <a:endParaRPr lang="fr-FR" dirty="0"/>
          </a:p>
        </p:txBody>
      </p:sp>
      <p:sp>
        <p:nvSpPr>
          <p:cNvPr id="8" name="ZoneTexte 7">
            <a:extLst>
              <a:ext uri="{FF2B5EF4-FFF2-40B4-BE49-F238E27FC236}">
                <a16:creationId xmlns:a16="http://schemas.microsoft.com/office/drawing/2014/main" id="{F2311F02-6D1D-AEC5-4B80-D6800D7F2E10}"/>
              </a:ext>
            </a:extLst>
          </p:cNvPr>
          <p:cNvSpPr txBox="1"/>
          <p:nvPr/>
        </p:nvSpPr>
        <p:spPr>
          <a:xfrm>
            <a:off x="7730247" y="1254176"/>
            <a:ext cx="4019920" cy="1754326"/>
          </a:xfrm>
          <a:prstGeom prst="rect">
            <a:avLst/>
          </a:prstGeom>
          <a:noFill/>
        </p:spPr>
        <p:txBody>
          <a:bodyPr wrap="square" rtlCol="0">
            <a:spAutoFit/>
          </a:bodyPr>
          <a:lstStyle/>
          <a:p>
            <a:r>
              <a:rPr lang="fr-FR" dirty="0"/>
              <a:t>Quelles influences négatives autour de la CC5?</a:t>
            </a:r>
          </a:p>
          <a:p>
            <a:r>
              <a:rPr lang="fr-FR" dirty="0"/>
              <a:t>Quelles influence positives?</a:t>
            </a:r>
          </a:p>
          <a:p>
            <a:endParaRPr lang="fr-FR" dirty="0"/>
          </a:p>
          <a:p>
            <a:endParaRPr lang="fr-FR" dirty="0"/>
          </a:p>
          <a:p>
            <a:endParaRPr lang="fr-FR" dirty="0"/>
          </a:p>
        </p:txBody>
      </p:sp>
      <p:sp>
        <p:nvSpPr>
          <p:cNvPr id="9" name="ZoneTexte 8">
            <a:extLst>
              <a:ext uri="{FF2B5EF4-FFF2-40B4-BE49-F238E27FC236}">
                <a16:creationId xmlns:a16="http://schemas.microsoft.com/office/drawing/2014/main" id="{FCCFF253-386D-90F3-B1A2-C94017F0AE10}"/>
              </a:ext>
            </a:extLst>
          </p:cNvPr>
          <p:cNvSpPr txBox="1"/>
          <p:nvPr/>
        </p:nvSpPr>
        <p:spPr>
          <a:xfrm>
            <a:off x="7730247" y="4657468"/>
            <a:ext cx="4019920" cy="1754326"/>
          </a:xfrm>
          <a:prstGeom prst="rect">
            <a:avLst/>
          </a:prstGeom>
          <a:noFill/>
        </p:spPr>
        <p:txBody>
          <a:bodyPr wrap="square" rtlCol="0">
            <a:spAutoFit/>
          </a:bodyPr>
          <a:lstStyle/>
          <a:p>
            <a:r>
              <a:rPr lang="fr-FR" dirty="0"/>
              <a:t>Son enseignement répond-il a des influences diverses?</a:t>
            </a:r>
          </a:p>
          <a:p>
            <a:r>
              <a:rPr lang="fr-FR" dirty="0"/>
              <a:t>Quels freins?</a:t>
            </a:r>
          </a:p>
          <a:p>
            <a:endParaRPr lang="fr-FR" dirty="0"/>
          </a:p>
          <a:p>
            <a:endParaRPr lang="fr-FR" dirty="0"/>
          </a:p>
          <a:p>
            <a:endParaRPr lang="fr-FR" dirty="0"/>
          </a:p>
        </p:txBody>
      </p:sp>
      <p:sp>
        <p:nvSpPr>
          <p:cNvPr id="10" name="ZoneTexte 9">
            <a:extLst>
              <a:ext uri="{FF2B5EF4-FFF2-40B4-BE49-F238E27FC236}">
                <a16:creationId xmlns:a16="http://schemas.microsoft.com/office/drawing/2014/main" id="{7D0EBFED-D0E3-4696-3CE4-672B72E8EE54}"/>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238078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F6B27-8C65-DFD3-E12C-0C402B8B3279}"/>
            </a:ext>
          </a:extLst>
        </p:cNvPr>
        <p:cNvGrpSpPr/>
        <p:nvPr/>
      </p:nvGrpSpPr>
      <p:grpSpPr>
        <a:xfrm>
          <a:off x="0" y="0"/>
          <a:ext cx="0" cy="0"/>
          <a:chOff x="0" y="0"/>
          <a:chExt cx="0" cy="0"/>
        </a:xfrm>
      </p:grpSpPr>
      <p:sp>
        <p:nvSpPr>
          <p:cNvPr id="12" name="Nuage 11">
            <a:extLst>
              <a:ext uri="{FF2B5EF4-FFF2-40B4-BE49-F238E27FC236}">
                <a16:creationId xmlns:a16="http://schemas.microsoft.com/office/drawing/2014/main" id="{1E7819AE-D596-5469-61C8-F7ACFA2A0BEA}"/>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INDIVUEL</a:t>
            </a:r>
          </a:p>
        </p:txBody>
      </p:sp>
      <p:sp>
        <p:nvSpPr>
          <p:cNvPr id="3" name="ZoneTexte 2">
            <a:extLst>
              <a:ext uri="{FF2B5EF4-FFF2-40B4-BE49-F238E27FC236}">
                <a16:creationId xmlns:a16="http://schemas.microsoft.com/office/drawing/2014/main" id="{50EE20F3-20A2-5AE5-DEB6-A631D25378D2}"/>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 argumentation</a:t>
            </a:r>
          </a:p>
        </p:txBody>
      </p:sp>
      <p:sp>
        <p:nvSpPr>
          <p:cNvPr id="2" name="ZoneTexte 1">
            <a:extLst>
              <a:ext uri="{FF2B5EF4-FFF2-40B4-BE49-F238E27FC236}">
                <a16:creationId xmlns:a16="http://schemas.microsoft.com/office/drawing/2014/main" id="{3F96F722-4C36-26A0-D7D2-42E1AE3B1C24}"/>
              </a:ext>
            </a:extLst>
          </p:cNvPr>
          <p:cNvSpPr txBox="1"/>
          <p:nvPr/>
        </p:nvSpPr>
        <p:spPr>
          <a:xfrm>
            <a:off x="192156" y="955051"/>
            <a:ext cx="4019920" cy="1477328"/>
          </a:xfrm>
          <a:prstGeom prst="rect">
            <a:avLst/>
          </a:prstGeom>
          <a:noFill/>
        </p:spPr>
        <p:txBody>
          <a:bodyPr wrap="square" rtlCol="0">
            <a:spAutoFit/>
          </a:bodyPr>
          <a:lstStyle/>
          <a:p>
            <a:r>
              <a:rPr lang="fr-FR" dirty="0"/>
              <a:t>1. Décortiquer ses aspects pour trouver différentes influences</a:t>
            </a:r>
          </a:p>
          <a:p>
            <a:endParaRPr lang="fr-FR" dirty="0"/>
          </a:p>
          <a:p>
            <a:endParaRPr lang="fr-FR" dirty="0"/>
          </a:p>
          <a:p>
            <a:endParaRPr lang="fr-FR" dirty="0"/>
          </a:p>
        </p:txBody>
      </p:sp>
      <p:sp>
        <p:nvSpPr>
          <p:cNvPr id="5" name="Ellipse 4">
            <a:extLst>
              <a:ext uri="{FF2B5EF4-FFF2-40B4-BE49-F238E27FC236}">
                <a16:creationId xmlns:a16="http://schemas.microsoft.com/office/drawing/2014/main" id="{DD459597-D5BE-68E8-E01D-D101C672F1D2}"/>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0</a:t>
            </a:r>
          </a:p>
        </p:txBody>
      </p:sp>
      <p:sp>
        <p:nvSpPr>
          <p:cNvPr id="6" name="Organigramme : Jonction de sommaire 5">
            <a:extLst>
              <a:ext uri="{FF2B5EF4-FFF2-40B4-BE49-F238E27FC236}">
                <a16:creationId xmlns:a16="http://schemas.microsoft.com/office/drawing/2014/main" id="{81C7EFB7-9865-EA25-81FC-088E95AF840E}"/>
              </a:ext>
            </a:extLst>
          </p:cNvPr>
          <p:cNvSpPr/>
          <p:nvPr/>
        </p:nvSpPr>
        <p:spPr>
          <a:xfrm>
            <a:off x="4140740" y="2200531"/>
            <a:ext cx="3268494" cy="2456937"/>
          </a:xfrm>
          <a:prstGeom prst="flowChartSummingJunct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Bac 83</a:t>
            </a:r>
          </a:p>
        </p:txBody>
      </p:sp>
      <p:sp>
        <p:nvSpPr>
          <p:cNvPr id="7" name="ZoneTexte 6">
            <a:extLst>
              <a:ext uri="{FF2B5EF4-FFF2-40B4-BE49-F238E27FC236}">
                <a16:creationId xmlns:a16="http://schemas.microsoft.com/office/drawing/2014/main" id="{BFD9E26B-8F14-D654-C7F5-92F651C65758}"/>
              </a:ext>
            </a:extLst>
          </p:cNvPr>
          <p:cNvSpPr txBox="1"/>
          <p:nvPr/>
        </p:nvSpPr>
        <p:spPr>
          <a:xfrm>
            <a:off x="156488" y="4425622"/>
            <a:ext cx="4019920" cy="2308324"/>
          </a:xfrm>
          <a:prstGeom prst="rect">
            <a:avLst/>
          </a:prstGeom>
          <a:noFill/>
        </p:spPr>
        <p:txBody>
          <a:bodyPr wrap="square" rtlCol="0">
            <a:spAutoFit/>
          </a:bodyPr>
          <a:lstStyle/>
          <a:p>
            <a:r>
              <a:rPr lang="fr-FR" dirty="0"/>
              <a:t>2. Identifier un rapport de force, un positionnement de la discipline, selon l’indicateur éval (ici bac 83), au regard de ses influences.</a:t>
            </a:r>
          </a:p>
          <a:p>
            <a:endParaRPr lang="fr-FR" dirty="0"/>
          </a:p>
          <a:p>
            <a:endParaRPr lang="fr-FR" dirty="0"/>
          </a:p>
          <a:p>
            <a:endParaRPr lang="fr-FR" dirty="0"/>
          </a:p>
          <a:p>
            <a:endParaRPr lang="fr-FR" dirty="0"/>
          </a:p>
        </p:txBody>
      </p:sp>
      <p:sp>
        <p:nvSpPr>
          <p:cNvPr id="8" name="ZoneTexte 7">
            <a:extLst>
              <a:ext uri="{FF2B5EF4-FFF2-40B4-BE49-F238E27FC236}">
                <a16:creationId xmlns:a16="http://schemas.microsoft.com/office/drawing/2014/main" id="{8E45270A-A79B-4F4B-6089-E66E2A309B9D}"/>
              </a:ext>
            </a:extLst>
          </p:cNvPr>
          <p:cNvSpPr txBox="1"/>
          <p:nvPr/>
        </p:nvSpPr>
        <p:spPr>
          <a:xfrm>
            <a:off x="7827523" y="2732780"/>
            <a:ext cx="4019920" cy="1200329"/>
          </a:xfrm>
          <a:prstGeom prst="rect">
            <a:avLst/>
          </a:prstGeom>
          <a:noFill/>
        </p:spPr>
        <p:txBody>
          <a:bodyPr wrap="square" rtlCol="0">
            <a:spAutoFit/>
          </a:bodyPr>
          <a:lstStyle/>
          <a:p>
            <a:r>
              <a:rPr lang="fr-FR" dirty="0"/>
              <a:t>3. Expliquer ce positionnement</a:t>
            </a:r>
          </a:p>
          <a:p>
            <a:endParaRPr lang="fr-FR" dirty="0"/>
          </a:p>
          <a:p>
            <a:endParaRPr lang="fr-FR" dirty="0"/>
          </a:p>
          <a:p>
            <a:endParaRPr lang="fr-FR" dirty="0"/>
          </a:p>
        </p:txBody>
      </p:sp>
      <p:sp>
        <p:nvSpPr>
          <p:cNvPr id="9" name="ZoneTexte 8">
            <a:extLst>
              <a:ext uri="{FF2B5EF4-FFF2-40B4-BE49-F238E27FC236}">
                <a16:creationId xmlns:a16="http://schemas.microsoft.com/office/drawing/2014/main" id="{CD3697D9-70C6-F7F1-146C-6ABA60336B5A}"/>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299376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extLst>
              <p:ext uri="{D42A27DB-BD31-4B8C-83A1-F6EECF244321}">
                <p14:modId xmlns:p14="http://schemas.microsoft.com/office/powerpoint/2010/main" val="2857857554"/>
              </p:ext>
            </p:extLst>
          </p:nvPr>
        </p:nvGraphicFramePr>
        <p:xfrm>
          <a:off x="192156" y="2471591"/>
          <a:ext cx="11807688" cy="3173591"/>
        </p:xfrm>
        <a:graphic>
          <a:graphicData uri="http://schemas.openxmlformats.org/drawingml/2006/table">
            <a:tbl>
              <a:tblPr firstRow="1" bandRow="1">
                <a:tableStyleId>{793D81CF-94F2-401A-BA57-92F5A7B2D0C5}</a:tableStyleId>
              </a:tblPr>
              <a:tblGrid>
                <a:gridCol w="2127963">
                  <a:extLst>
                    <a:ext uri="{9D8B030D-6E8A-4147-A177-3AD203B41FA5}">
                      <a16:colId xmlns:a16="http://schemas.microsoft.com/office/drawing/2014/main" val="4062151231"/>
                    </a:ext>
                  </a:extLst>
                </a:gridCol>
                <a:gridCol w="2456597">
                  <a:extLst>
                    <a:ext uri="{9D8B030D-6E8A-4147-A177-3AD203B41FA5}">
                      <a16:colId xmlns:a16="http://schemas.microsoft.com/office/drawing/2014/main" val="2386900069"/>
                    </a:ext>
                  </a:extLst>
                </a:gridCol>
                <a:gridCol w="7223128">
                  <a:extLst>
                    <a:ext uri="{9D8B030D-6E8A-4147-A177-3AD203B41FA5}">
                      <a16:colId xmlns:a16="http://schemas.microsoft.com/office/drawing/2014/main" val="2135083911"/>
                    </a:ext>
                  </a:extLst>
                </a:gridCol>
              </a:tblGrid>
              <a:tr h="704711">
                <a:tc>
                  <a:txBody>
                    <a:bodyPr/>
                    <a:lstStyle/>
                    <a:p>
                      <a:pPr algn="ctr"/>
                      <a:r>
                        <a:rPr lang="fr-FR" dirty="0">
                          <a:solidFill>
                            <a:schemeClr val="tx1"/>
                          </a:solidFill>
                        </a:rPr>
                        <a:t>Analyseur</a:t>
                      </a:r>
                    </a:p>
                  </a:txBody>
                  <a:tcPr anchor="ctr">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algn="ctr"/>
                      <a:r>
                        <a:rPr lang="fr-FR" b="1" i="0" dirty="0">
                          <a:solidFill>
                            <a:schemeClr val="tx1"/>
                          </a:solidFill>
                        </a:rPr>
                        <a:t>Méthodo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solidFill>
                            <a:schemeClr val="tx1"/>
                          </a:solidFill>
                        </a:rPr>
                        <a:t>Propositions </a:t>
                      </a:r>
                    </a:p>
                  </a:txBody>
                  <a:tcPr anchor="ctr">
                    <a:lnL w="12700" cap="flat" cmpd="sng" algn="ctr">
                      <a:solidFill>
                        <a:schemeClr val="bg1"/>
                      </a:solidFill>
                      <a:prstDash val="solid"/>
                      <a:round/>
                      <a:headEnd type="none" w="med" len="med"/>
                      <a:tailEnd type="none" w="med" len="med"/>
                    </a:lnL>
                    <a:solidFill>
                      <a:schemeClr val="bg1">
                        <a:lumMod val="75000"/>
                        <a:lumOff val="25000"/>
                      </a:schemeClr>
                    </a:solidFill>
                  </a:tcPr>
                </a:tc>
                <a:extLst>
                  <a:ext uri="{0D108BD9-81ED-4DB2-BD59-A6C34878D82A}">
                    <a16:rowId xmlns:a16="http://schemas.microsoft.com/office/drawing/2014/main" val="1064956645"/>
                  </a:ext>
                </a:extLst>
              </a:tr>
              <a:tr h="2526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ysClr val="windowText" lastClr="000000"/>
                          </a:solidFill>
                        </a:rPr>
                        <a:t>Idée-force à défendre</a:t>
                      </a:r>
                    </a:p>
                  </a:txBody>
                  <a:tcPr anchor="ctr">
                    <a:lnR w="12700" cap="flat" cmpd="sng" algn="ctr">
                      <a:solidFill>
                        <a:schemeClr val="bg1"/>
                      </a:solidFill>
                      <a:prstDash val="solid"/>
                      <a:round/>
                      <a:headEnd type="none" w="med" len="med"/>
                      <a:tailEnd type="none" w="med" len="med"/>
                    </a:lnR>
                  </a:tcPr>
                </a:tc>
                <a:tc>
                  <a:txBody>
                    <a:bodyPr/>
                    <a:lstStyle/>
                    <a:p>
                      <a:pPr algn="ctr"/>
                      <a:endParaRPr lang="fr-FR"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 </a:t>
                      </a:r>
                      <a:r>
                        <a:rPr lang="fr-FR" sz="1600" kern="1200" dirty="0">
                          <a:solidFill>
                            <a:schemeClr val="dk1"/>
                          </a:solidFill>
                          <a:effectLst/>
                          <a:latin typeface="+mn-lt"/>
                          <a:ea typeface="+mn-ea"/>
                          <a:cs typeface="+mn-cs"/>
                        </a:rPr>
                        <a:t>Nous verrons que de</a:t>
                      </a:r>
                      <a:endParaRPr lang="fr-FR" sz="1200" b="1"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4696341"/>
                  </a:ext>
                </a:extLst>
              </a:tr>
              <a:tr h="8674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Analyseur (TO/concepteur/pratiques…)</a:t>
                      </a:r>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Fait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mn-lt"/>
                          <a:ea typeface="+mn-ea"/>
                          <a:cs typeface="+mn-cs"/>
                        </a:rPr>
                        <a:t>- CC5 (2002) apparait dans les TO = quelle influence?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mn-lt"/>
                          <a:ea typeface="+mn-ea"/>
                          <a:cs typeface="+mn-cs"/>
                        </a:rPr>
                        <a:t>- 26% des pratiquants interrogés font activité d’entretien et de la forme = +4% par rapport à 2018 (INJEP, 2022).  = quelle influence?</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956360522"/>
                  </a:ext>
                </a:extLst>
              </a:tr>
              <a:tr h="6268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Référence/Contexte</a:t>
                      </a:r>
                    </a:p>
                    <a:p>
                      <a:pPr algn="ctr"/>
                      <a:r>
                        <a:rPr lang="fr-FR" sz="1400" dirty="0"/>
                        <a:t>Piste explicative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mn-lt"/>
                          <a:ea typeface="+mn-ea"/>
                          <a:cs typeface="+mn-cs"/>
                        </a:rPr>
                        <a:t>(</a:t>
                      </a:r>
                      <a:r>
                        <a:rPr lang="fr-FR" sz="1800" kern="1200" dirty="0" err="1">
                          <a:solidFill>
                            <a:schemeClr val="accent2"/>
                          </a:solidFill>
                          <a:latin typeface="+mn-lt"/>
                          <a:ea typeface="+mn-ea"/>
                          <a:cs typeface="+mn-cs"/>
                        </a:rPr>
                        <a:t>Queval</a:t>
                      </a:r>
                      <a:r>
                        <a:rPr lang="fr-FR" sz="1800" kern="1200" dirty="0">
                          <a:solidFill>
                            <a:schemeClr val="accent2"/>
                          </a:solidFill>
                          <a:latin typeface="+mn-lt"/>
                          <a:ea typeface="+mn-ea"/>
                          <a:cs typeface="+mn-cs"/>
                        </a:rPr>
                        <a:t>, 2008 – Le corps aujourd’hui</a:t>
                      </a:r>
                      <a:r>
                        <a:rPr lang="fr-FR" sz="1800" kern="1200" dirty="0">
                          <a:solidFill>
                            <a:schemeClr val="dk1"/>
                          </a:solidFill>
                          <a:latin typeface="+mn-lt"/>
                          <a:ea typeface="+mn-ea"/>
                          <a:cs typeface="+mn-cs"/>
                        </a:rPr>
                        <a:t>) Normes sociales culpabilisants autour de l’entretien du corps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mn-lt"/>
                          <a:ea typeface="+mn-ea"/>
                          <a:cs typeface="+mn-cs"/>
                        </a:rPr>
                        <a:t>Débat internes avec le SNEP sur un savoir s’entrainer transversal </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11610457"/>
                  </a:ext>
                </a:extLst>
              </a:tr>
            </a:tbl>
          </a:graphicData>
        </a:graphic>
      </p:graphicFrame>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3" name="ZoneTexte 2">
            <a:extLst>
              <a:ext uri="{FF2B5EF4-FFF2-40B4-BE49-F238E27FC236}">
                <a16:creationId xmlns:a16="http://schemas.microsoft.com/office/drawing/2014/main" id="{27EB4995-B664-4071-9E07-6AEDDAE0B60C}"/>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 argumentation</a:t>
            </a:r>
          </a:p>
        </p:txBody>
      </p:sp>
      <p:sp>
        <p:nvSpPr>
          <p:cNvPr id="2" name="ZoneTexte 1">
            <a:extLst>
              <a:ext uri="{FF2B5EF4-FFF2-40B4-BE49-F238E27FC236}">
                <a16:creationId xmlns:a16="http://schemas.microsoft.com/office/drawing/2014/main" id="{7B8FB1CF-7D76-DF96-27B8-76AFEB52CC24}"/>
              </a:ext>
            </a:extLst>
          </p:cNvPr>
          <p:cNvSpPr txBox="1"/>
          <p:nvPr/>
        </p:nvSpPr>
        <p:spPr>
          <a:xfrm>
            <a:off x="192156" y="955051"/>
            <a:ext cx="11807688" cy="1200329"/>
          </a:xfrm>
          <a:prstGeom prst="rect">
            <a:avLst/>
          </a:prstGeom>
          <a:noFill/>
        </p:spPr>
        <p:txBody>
          <a:bodyPr wrap="square" rtlCol="0">
            <a:spAutoFit/>
          </a:bodyPr>
          <a:lstStyle/>
          <a:p>
            <a:r>
              <a:rPr lang="fr-FR" dirty="0"/>
              <a:t>Idée à défendre: Nous montrerons que l’EPS dans ses versants institutionnels (programmes et textes certificatifs) a toujours tenté de se positionner en équilibre à l’interface des influences externes ( société, monde sportif, …) et internes (l’école, concepteurs, élèves) qui domineront successivement sur la période étudiée.</a:t>
            </a:r>
          </a:p>
          <a:p>
            <a:endParaRPr lang="fr-FR" dirty="0"/>
          </a:p>
        </p:txBody>
      </p:sp>
      <p:sp>
        <p:nvSpPr>
          <p:cNvPr id="5" name="Ellipse 4">
            <a:extLst>
              <a:ext uri="{FF2B5EF4-FFF2-40B4-BE49-F238E27FC236}">
                <a16:creationId xmlns:a16="http://schemas.microsoft.com/office/drawing/2014/main" id="{9AC25416-C86E-7BB3-3F73-03D8981F6148}"/>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1</a:t>
            </a:r>
          </a:p>
        </p:txBody>
      </p:sp>
      <p:sp>
        <p:nvSpPr>
          <p:cNvPr id="7" name="ZoneTexte 6">
            <a:extLst>
              <a:ext uri="{FF2B5EF4-FFF2-40B4-BE49-F238E27FC236}">
                <a16:creationId xmlns:a16="http://schemas.microsoft.com/office/drawing/2014/main" id="{ABA67EE7-FC60-3716-461E-CA0735F74936}"/>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364861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2" name="ZoneTexte 1">
            <a:extLst>
              <a:ext uri="{FF2B5EF4-FFF2-40B4-BE49-F238E27FC236}">
                <a16:creationId xmlns:a16="http://schemas.microsoft.com/office/drawing/2014/main" id="{7B8FB1CF-7D76-DF96-27B8-76AFEB52CC24}"/>
              </a:ext>
            </a:extLst>
          </p:cNvPr>
          <p:cNvSpPr txBox="1"/>
          <p:nvPr/>
        </p:nvSpPr>
        <p:spPr>
          <a:xfrm>
            <a:off x="5068955" y="126623"/>
            <a:ext cx="2054088" cy="369332"/>
          </a:xfrm>
          <a:prstGeom prst="rect">
            <a:avLst/>
          </a:prstGeom>
          <a:noFill/>
        </p:spPr>
        <p:txBody>
          <a:bodyPr wrap="square" rtlCol="0">
            <a:spAutoFit/>
          </a:bodyPr>
          <a:lstStyle/>
          <a:p>
            <a:r>
              <a:rPr lang="fr-FR" dirty="0"/>
              <a:t>Version rédigée:</a:t>
            </a:r>
          </a:p>
        </p:txBody>
      </p:sp>
      <p:sp>
        <p:nvSpPr>
          <p:cNvPr id="6" name="ZoneTexte 5">
            <a:extLst>
              <a:ext uri="{FF2B5EF4-FFF2-40B4-BE49-F238E27FC236}">
                <a16:creationId xmlns:a16="http://schemas.microsoft.com/office/drawing/2014/main" id="{6299C7EE-870D-049E-6D55-7F7FFF06DBEA}"/>
              </a:ext>
            </a:extLst>
          </p:cNvPr>
          <p:cNvSpPr txBox="1"/>
          <p:nvPr/>
        </p:nvSpPr>
        <p:spPr>
          <a:xfrm>
            <a:off x="552755" y="1374049"/>
            <a:ext cx="11344907" cy="4247317"/>
          </a:xfrm>
          <a:prstGeom prst="rect">
            <a:avLst/>
          </a:prstGeom>
          <a:noFill/>
        </p:spPr>
        <p:txBody>
          <a:bodyPr wrap="square">
            <a:spAutoFit/>
          </a:bodyPr>
          <a:lstStyle/>
          <a:p>
            <a:r>
              <a:rPr lang="fr-FR" sz="1800" dirty="0">
                <a:solidFill>
                  <a:srgbClr val="000000"/>
                </a:solidFill>
                <a:latin typeface="Adobe Clean DC"/>
              </a:rPr>
              <a:t>L'apparition de la CC5 dans les programmes de lycée en 2001 traduit l'influence </a:t>
            </a:r>
            <a:r>
              <a:rPr lang="fr-FR" dirty="0">
                <a:solidFill>
                  <a:srgbClr val="000000"/>
                </a:solidFill>
                <a:latin typeface="Adobe Clean DC"/>
              </a:rPr>
              <a:t>d’une société qui évolue, et notamment celle du monde de </a:t>
            </a:r>
            <a:r>
              <a:rPr lang="fr-FR" sz="1800" dirty="0">
                <a:solidFill>
                  <a:srgbClr val="000000"/>
                </a:solidFill>
                <a:latin typeface="Adobe Clean DC"/>
              </a:rPr>
              <a:t>la culture physique (</a:t>
            </a:r>
            <a:r>
              <a:rPr lang="fr-FR" sz="1800" dirty="0" err="1">
                <a:solidFill>
                  <a:srgbClr val="000000"/>
                </a:solidFill>
                <a:latin typeface="Adobe Clean DC"/>
              </a:rPr>
              <a:t>Tribalat</a:t>
            </a:r>
            <a:r>
              <a:rPr lang="fr-FR" sz="1800" dirty="0">
                <a:solidFill>
                  <a:srgbClr val="000000"/>
                </a:solidFill>
                <a:latin typeface="Adobe Clean DC"/>
              </a:rPr>
              <a:t>, 2005). </a:t>
            </a:r>
          </a:p>
          <a:p>
            <a:r>
              <a:rPr lang="fr-FR" sz="1800" dirty="0">
                <a:solidFill>
                  <a:srgbClr val="000000"/>
                </a:solidFill>
                <a:latin typeface="Adobe Clean DC"/>
              </a:rPr>
              <a:t>L’influence du monde de la culture physique et de l’entretien dans le domaine social est grandissante,  car 26% des personnes interrogées s’y adonnent en 2022 contre 22% en 2018 (INJEP, 2022). Isabelle </a:t>
            </a:r>
            <a:r>
              <a:rPr lang="fr-FR" sz="1800" dirty="0" err="1">
                <a:solidFill>
                  <a:srgbClr val="000000"/>
                </a:solidFill>
                <a:latin typeface="Adobe Clean DC"/>
              </a:rPr>
              <a:t>Queval</a:t>
            </a:r>
            <a:r>
              <a:rPr lang="fr-FR" sz="1800" dirty="0">
                <a:solidFill>
                  <a:srgbClr val="000000"/>
                </a:solidFill>
                <a:latin typeface="Adobe Clean DC"/>
              </a:rPr>
              <a:t> (2008- le corps aujourd’hui) attribue cette influence de nouvelles normes esthétiques à une forme de culpabilisation médiatique liée à l’entretien de soi qui pousserait à prendre soin de son corps. En ce sens, l’influence de la société par ses normes se fait elle-même sentir </a:t>
            </a:r>
            <a:r>
              <a:rPr lang="fr-FR" dirty="0">
                <a:solidFill>
                  <a:srgbClr val="000000"/>
                </a:solidFill>
                <a:latin typeface="Adobe Clean DC"/>
              </a:rPr>
              <a:t>sur les activités supports de l’EPS. </a:t>
            </a:r>
            <a:r>
              <a:rPr lang="fr-FR" sz="1800" dirty="0">
                <a:solidFill>
                  <a:srgbClr val="000000"/>
                </a:solidFill>
                <a:latin typeface="Adobe Clean DC"/>
              </a:rPr>
              <a:t>Etant à l’interface de 3 mondes, le sport, l’art, la culture physique </a:t>
            </a:r>
            <a:r>
              <a:rPr lang="fr-FR" dirty="0">
                <a:solidFill>
                  <a:srgbClr val="000000"/>
                </a:solidFill>
                <a:latin typeface="Adobe Clean DC"/>
              </a:rPr>
              <a:t>(</a:t>
            </a:r>
            <a:r>
              <a:rPr lang="fr-FR" dirty="0" err="1">
                <a:solidFill>
                  <a:srgbClr val="000000"/>
                </a:solidFill>
                <a:latin typeface="Adobe Clean DC"/>
              </a:rPr>
              <a:t>T</a:t>
            </a:r>
            <a:r>
              <a:rPr lang="fr-FR" sz="1800" dirty="0" err="1">
                <a:solidFill>
                  <a:srgbClr val="000000"/>
                </a:solidFill>
                <a:latin typeface="Adobe Clean DC"/>
              </a:rPr>
              <a:t>ribalat</a:t>
            </a:r>
            <a:r>
              <a:rPr lang="fr-FR" sz="1800" dirty="0">
                <a:solidFill>
                  <a:srgbClr val="000000"/>
                </a:solidFill>
                <a:latin typeface="Adobe Clean DC"/>
              </a:rPr>
              <a:t>, 2005), </a:t>
            </a:r>
            <a:r>
              <a:rPr lang="fr-FR" dirty="0">
                <a:solidFill>
                  <a:srgbClr val="000000"/>
                </a:solidFill>
                <a:latin typeface="Adobe Clean DC"/>
              </a:rPr>
              <a:t>l’EPS </a:t>
            </a:r>
            <a:r>
              <a:rPr lang="fr-FR" sz="1800" dirty="0">
                <a:solidFill>
                  <a:srgbClr val="000000"/>
                </a:solidFill>
                <a:latin typeface="Adobe Clean DC"/>
              </a:rPr>
              <a:t>par ses activités supports se positionne, non sans débats intenses, de manière à intégrer ces pratiques au sein de son enseignement.</a:t>
            </a:r>
          </a:p>
          <a:p>
            <a:endParaRPr lang="fr-FR" sz="1800" dirty="0">
              <a:solidFill>
                <a:srgbClr val="000000"/>
              </a:solidFill>
              <a:latin typeface="Adobe Clean DC"/>
            </a:endParaRPr>
          </a:p>
          <a:p>
            <a:r>
              <a:rPr lang="fr-FR" sz="1800" dirty="0">
                <a:solidFill>
                  <a:srgbClr val="000000"/>
                </a:solidFill>
                <a:latin typeface="Adobe Clean DC"/>
              </a:rPr>
              <a:t>Ainsi l’influence des normes sociales se fait sentir dans le monde de la pratique physique et pénètre les supports de l’EPS. La discipline par ses supports se positionne à l’interface d’influences externes que sont le monde social et celui de la pratique physique, en témoigne la place de la CC5 devenue CA5 aujourd’hui avec 22% de la part de l’enseignement de l’EPS.(CNE, 2019)</a:t>
            </a:r>
          </a:p>
          <a:p>
            <a:endParaRPr lang="fr-FR" sz="1800" dirty="0">
              <a:solidFill>
                <a:srgbClr val="000000"/>
              </a:solidFill>
              <a:latin typeface="Adobe Clean DC"/>
            </a:endParaRPr>
          </a:p>
        </p:txBody>
      </p:sp>
      <p:sp>
        <p:nvSpPr>
          <p:cNvPr id="4" name="ZoneTexte 3">
            <a:extLst>
              <a:ext uri="{FF2B5EF4-FFF2-40B4-BE49-F238E27FC236}">
                <a16:creationId xmlns:a16="http://schemas.microsoft.com/office/drawing/2014/main" id="{AEB06E51-A5E3-EF34-DD60-00529C7E843B}"/>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33656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extLst>
              <p:ext uri="{D42A27DB-BD31-4B8C-83A1-F6EECF244321}">
                <p14:modId xmlns:p14="http://schemas.microsoft.com/office/powerpoint/2010/main" val="2654579094"/>
              </p:ext>
            </p:extLst>
          </p:nvPr>
        </p:nvGraphicFramePr>
        <p:xfrm>
          <a:off x="192156" y="2155380"/>
          <a:ext cx="11807688" cy="3829143"/>
        </p:xfrm>
        <a:graphic>
          <a:graphicData uri="http://schemas.openxmlformats.org/drawingml/2006/table">
            <a:tbl>
              <a:tblPr firstRow="1" bandRow="1">
                <a:tableStyleId>{793D81CF-94F2-401A-BA57-92F5A7B2D0C5}</a:tableStyleId>
              </a:tblPr>
              <a:tblGrid>
                <a:gridCol w="2127963">
                  <a:extLst>
                    <a:ext uri="{9D8B030D-6E8A-4147-A177-3AD203B41FA5}">
                      <a16:colId xmlns:a16="http://schemas.microsoft.com/office/drawing/2014/main" val="4062151231"/>
                    </a:ext>
                  </a:extLst>
                </a:gridCol>
                <a:gridCol w="2456597">
                  <a:extLst>
                    <a:ext uri="{9D8B030D-6E8A-4147-A177-3AD203B41FA5}">
                      <a16:colId xmlns:a16="http://schemas.microsoft.com/office/drawing/2014/main" val="2386900069"/>
                    </a:ext>
                  </a:extLst>
                </a:gridCol>
                <a:gridCol w="7223128">
                  <a:extLst>
                    <a:ext uri="{9D8B030D-6E8A-4147-A177-3AD203B41FA5}">
                      <a16:colId xmlns:a16="http://schemas.microsoft.com/office/drawing/2014/main" val="2135083911"/>
                    </a:ext>
                  </a:extLst>
                </a:gridCol>
              </a:tblGrid>
              <a:tr h="704711">
                <a:tc>
                  <a:txBody>
                    <a:bodyPr/>
                    <a:lstStyle/>
                    <a:p>
                      <a:pPr algn="ctr"/>
                      <a:r>
                        <a:rPr lang="fr-FR" dirty="0">
                          <a:solidFill>
                            <a:schemeClr val="tx1"/>
                          </a:solidFill>
                        </a:rPr>
                        <a:t>Analyseur</a:t>
                      </a:r>
                    </a:p>
                  </a:txBody>
                  <a:tcPr anchor="ctr">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algn="ctr"/>
                      <a:r>
                        <a:rPr lang="fr-FR" b="1" i="0" dirty="0">
                          <a:solidFill>
                            <a:schemeClr val="tx1"/>
                          </a:solidFill>
                        </a:rPr>
                        <a:t>Méthodo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solidFill>
                            <a:schemeClr val="tx1"/>
                          </a:solidFill>
                        </a:rPr>
                        <a:t>Propositions </a:t>
                      </a:r>
                    </a:p>
                  </a:txBody>
                  <a:tcPr anchor="ctr">
                    <a:lnL w="12700" cap="flat" cmpd="sng" algn="ctr">
                      <a:solidFill>
                        <a:schemeClr val="bg1"/>
                      </a:solidFill>
                      <a:prstDash val="solid"/>
                      <a:round/>
                      <a:headEnd type="none" w="med" len="med"/>
                      <a:tailEnd type="none" w="med" len="med"/>
                    </a:lnL>
                    <a:solidFill>
                      <a:schemeClr val="bg1">
                        <a:lumMod val="75000"/>
                        <a:lumOff val="25000"/>
                      </a:schemeClr>
                    </a:solidFill>
                  </a:tcPr>
                </a:tc>
                <a:extLst>
                  <a:ext uri="{0D108BD9-81ED-4DB2-BD59-A6C34878D82A}">
                    <a16:rowId xmlns:a16="http://schemas.microsoft.com/office/drawing/2014/main" val="1064956645"/>
                  </a:ext>
                </a:extLst>
              </a:tr>
              <a:tr h="2526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ysClr val="windowText" lastClr="000000"/>
                          </a:solidFill>
                        </a:rPr>
                        <a:t>Idée-force à défendre</a:t>
                      </a:r>
                    </a:p>
                  </a:txBody>
                  <a:tcPr anchor="ctr">
                    <a:lnR w="12700" cap="flat" cmpd="sng" algn="ctr">
                      <a:solidFill>
                        <a:schemeClr val="bg1"/>
                      </a:solidFill>
                      <a:prstDash val="solid"/>
                      <a:round/>
                      <a:headEnd type="none" w="med" len="med"/>
                      <a:tailEnd type="none" w="med" len="med"/>
                    </a:lnR>
                  </a:tcPr>
                </a:tc>
                <a:tc>
                  <a:txBody>
                    <a:bodyPr/>
                    <a:lstStyle/>
                    <a:p>
                      <a:pPr algn="ctr"/>
                      <a:endParaRPr lang="fr-FR"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 </a:t>
                      </a:r>
                      <a:r>
                        <a:rPr lang="fr-FR" sz="1600" kern="1200" dirty="0">
                          <a:solidFill>
                            <a:schemeClr val="dk1"/>
                          </a:solidFill>
                          <a:effectLst/>
                          <a:latin typeface="+mn-lt"/>
                          <a:ea typeface="+mn-ea"/>
                          <a:cs typeface="+mn-cs"/>
                        </a:rPr>
                        <a:t>Nous verrons que de</a:t>
                      </a:r>
                      <a:endParaRPr lang="fr-FR" sz="1200" b="1"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4696341"/>
                  </a:ext>
                </a:extLst>
              </a:tr>
              <a:tr h="8674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Analyseur (TO/concepteur/pratiques…)</a:t>
                      </a:r>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Fait + +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mn-lt"/>
                          <a:ea typeface="+mn-ea"/>
                          <a:cs typeface="+mn-cs"/>
                        </a:rPr>
                        <a:t>- CC5 = 8% des pratiques en 2009 (21% aujourd’hui via l’obligation au Bac de 3CP en 2012) – (</a:t>
                      </a:r>
                      <a:r>
                        <a:rPr lang="fr-FR" sz="1800" kern="1200" dirty="0">
                          <a:solidFill>
                            <a:schemeClr val="accent2"/>
                          </a:solidFill>
                          <a:latin typeface="+mn-lt"/>
                          <a:ea typeface="+mn-ea"/>
                          <a:cs typeface="+mn-cs"/>
                        </a:rPr>
                        <a:t>CNE, 2019</a:t>
                      </a:r>
                      <a:r>
                        <a:rPr lang="fr-FR" sz="1800" kern="1200" dirty="0">
                          <a:solidFill>
                            <a:schemeClr val="dk1"/>
                          </a:solidFill>
                          <a:latin typeface="+mn-lt"/>
                          <a:ea typeface="+mn-ea"/>
                          <a:cs typeface="+mn-cs"/>
                        </a:rPr>
                        <a:t>) =&gt; limite d’influence</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956360522"/>
                  </a:ext>
                </a:extLst>
              </a:tr>
              <a:tr h="6268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Concepteurs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fr-FR" dirty="0">
                          <a:solidFill>
                            <a:srgbClr val="000000"/>
                          </a:solidFill>
                          <a:latin typeface="Adobe Clean DC"/>
                        </a:rPr>
                        <a:t>F.Bergé </a:t>
                      </a:r>
                      <a:r>
                        <a:rPr lang="fr-FR" dirty="0">
                          <a:solidFill>
                            <a:schemeClr val="accent2"/>
                          </a:solidFill>
                          <a:latin typeface="Adobe Clean DC"/>
                        </a:rPr>
                        <a:t>(L’évolution de l’EPS de 2000 à 2020, témoignage d’un acteur – cahier du CEDRE/CEDREPS, 2020), </a:t>
                      </a:r>
                      <a:r>
                        <a:rPr lang="fr-FR" dirty="0">
                          <a:solidFill>
                            <a:schemeClr val="tx1"/>
                          </a:solidFill>
                          <a:latin typeface="Adobe Clean DC"/>
                        </a:rPr>
                        <a:t>Enseignants et inspection peu formés à ces pratiques, et inspection évincée par </a:t>
                      </a:r>
                      <a:r>
                        <a:rPr lang="fr-FR" dirty="0" err="1">
                          <a:solidFill>
                            <a:schemeClr val="tx1"/>
                          </a:solidFill>
                          <a:latin typeface="Adobe Clean DC"/>
                        </a:rPr>
                        <a:t>Allegre</a:t>
                      </a:r>
                      <a:r>
                        <a:rPr lang="fr-FR" dirty="0">
                          <a:solidFill>
                            <a:schemeClr val="tx1"/>
                          </a:solidFill>
                          <a:latin typeface="Adobe Clean DC"/>
                        </a:rPr>
                        <a:t> pour les programmes de 2002</a:t>
                      </a:r>
                      <a:endParaRPr lang="fr-FR" sz="1800" dirty="0">
                        <a:latin typeface="Rockwell" panose="02060603020205020403" pitchFamily="18"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11610457"/>
                  </a:ext>
                </a:extLst>
              </a:tr>
              <a:tr h="7025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Piste explicative (analyse du fait r/ sujet puis contexte)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fr-FR" sz="1200" dirty="0">
                          <a:latin typeface="Rockwell" panose="02060603020205020403" pitchFamily="18" charset="0"/>
                        </a:rPr>
                        <a:t>À vous </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258438056"/>
                  </a:ext>
                </a:extLst>
              </a:tr>
            </a:tbl>
          </a:graphicData>
        </a:graphic>
      </p:graphicFrame>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3" name="ZoneTexte 2">
            <a:extLst>
              <a:ext uri="{FF2B5EF4-FFF2-40B4-BE49-F238E27FC236}">
                <a16:creationId xmlns:a16="http://schemas.microsoft.com/office/drawing/2014/main" id="{27EB4995-B664-4071-9E07-6AEDDAE0B60C}"/>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l’argumentation</a:t>
            </a:r>
          </a:p>
        </p:txBody>
      </p:sp>
      <p:sp>
        <p:nvSpPr>
          <p:cNvPr id="2" name="ZoneTexte 1">
            <a:extLst>
              <a:ext uri="{FF2B5EF4-FFF2-40B4-BE49-F238E27FC236}">
                <a16:creationId xmlns:a16="http://schemas.microsoft.com/office/drawing/2014/main" id="{7B8FB1CF-7D76-DF96-27B8-76AFEB52CC24}"/>
              </a:ext>
            </a:extLst>
          </p:cNvPr>
          <p:cNvSpPr txBox="1"/>
          <p:nvPr/>
        </p:nvSpPr>
        <p:spPr>
          <a:xfrm>
            <a:off x="192156" y="955051"/>
            <a:ext cx="11807688" cy="1200329"/>
          </a:xfrm>
          <a:prstGeom prst="rect">
            <a:avLst/>
          </a:prstGeom>
          <a:noFill/>
        </p:spPr>
        <p:txBody>
          <a:bodyPr wrap="square" rtlCol="0">
            <a:spAutoFit/>
          </a:bodyPr>
          <a:lstStyle/>
          <a:p>
            <a:r>
              <a:rPr lang="fr-FR" dirty="0"/>
              <a:t>Idée à défendre: Cependant, sur le versant des pratiques (contenus, supports, méthodes…), l’EPS s’est parfois positionnée majoritairement en faveur de certaines influences tout en minorant les autres sur certaines périodes. Ces décalages sont en lien avec la lente germination entre un texte et les pratiques, mais aussi les profils des enseignants.</a:t>
            </a:r>
          </a:p>
          <a:p>
            <a:endParaRPr lang="fr-FR" dirty="0"/>
          </a:p>
        </p:txBody>
      </p:sp>
      <p:sp>
        <p:nvSpPr>
          <p:cNvPr id="5" name="Ellipse 4">
            <a:extLst>
              <a:ext uri="{FF2B5EF4-FFF2-40B4-BE49-F238E27FC236}">
                <a16:creationId xmlns:a16="http://schemas.microsoft.com/office/drawing/2014/main" id="{FED73AAB-AE19-8B74-979F-475D2011291E}"/>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2</a:t>
            </a:r>
          </a:p>
        </p:txBody>
      </p:sp>
      <p:sp>
        <p:nvSpPr>
          <p:cNvPr id="7" name="ZoneTexte 6">
            <a:extLst>
              <a:ext uri="{FF2B5EF4-FFF2-40B4-BE49-F238E27FC236}">
                <a16:creationId xmlns:a16="http://schemas.microsoft.com/office/drawing/2014/main" id="{319AE7A6-6345-47C5-B609-43869B531C47}"/>
              </a:ext>
            </a:extLst>
          </p:cNvPr>
          <p:cNvSpPr txBox="1"/>
          <p:nvPr/>
        </p:nvSpPr>
        <p:spPr>
          <a:xfrm>
            <a:off x="454253" y="6488668"/>
            <a:ext cx="11999554" cy="369332"/>
          </a:xfrm>
          <a:prstGeom prst="rect">
            <a:avLst/>
          </a:prstGeom>
          <a:noFill/>
        </p:spPr>
        <p:txBody>
          <a:bodyPr wrap="square">
            <a:spAutoFit/>
          </a:bodyPr>
          <a:lstStyle/>
          <a:p>
            <a:r>
              <a:rPr lang="fr-FR" dirty="0"/>
              <a:t>Vous montrerez que l’EPS s’est toujours positionnée à l’interface de différentes influences, depuis la fin du 19e.</a:t>
            </a:r>
          </a:p>
        </p:txBody>
      </p:sp>
    </p:spTree>
    <p:extLst>
      <p:ext uri="{BB962C8B-B14F-4D97-AF65-F5344CB8AC3E}">
        <p14:creationId xmlns:p14="http://schemas.microsoft.com/office/powerpoint/2010/main" val="30538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2" name="ZoneTexte 1">
            <a:extLst>
              <a:ext uri="{FF2B5EF4-FFF2-40B4-BE49-F238E27FC236}">
                <a16:creationId xmlns:a16="http://schemas.microsoft.com/office/drawing/2014/main" id="{7B8FB1CF-7D76-DF96-27B8-76AFEB52CC24}"/>
              </a:ext>
            </a:extLst>
          </p:cNvPr>
          <p:cNvSpPr txBox="1"/>
          <p:nvPr/>
        </p:nvSpPr>
        <p:spPr>
          <a:xfrm>
            <a:off x="5068955" y="126623"/>
            <a:ext cx="2054088" cy="369332"/>
          </a:xfrm>
          <a:prstGeom prst="rect">
            <a:avLst/>
          </a:prstGeom>
          <a:noFill/>
        </p:spPr>
        <p:txBody>
          <a:bodyPr wrap="square" rtlCol="0">
            <a:spAutoFit/>
          </a:bodyPr>
          <a:lstStyle/>
          <a:p>
            <a:r>
              <a:rPr lang="fr-FR" dirty="0"/>
              <a:t>Version rédigée:</a:t>
            </a:r>
          </a:p>
        </p:txBody>
      </p:sp>
      <p:sp>
        <p:nvSpPr>
          <p:cNvPr id="6" name="ZoneTexte 5">
            <a:extLst>
              <a:ext uri="{FF2B5EF4-FFF2-40B4-BE49-F238E27FC236}">
                <a16:creationId xmlns:a16="http://schemas.microsoft.com/office/drawing/2014/main" id="{6299C7EE-870D-049E-6D55-7F7FFF06DBEA}"/>
              </a:ext>
            </a:extLst>
          </p:cNvPr>
          <p:cNvSpPr txBox="1"/>
          <p:nvPr/>
        </p:nvSpPr>
        <p:spPr>
          <a:xfrm>
            <a:off x="423546" y="1125570"/>
            <a:ext cx="11344907" cy="5078313"/>
          </a:xfrm>
          <a:prstGeom prst="rect">
            <a:avLst/>
          </a:prstGeom>
          <a:noFill/>
        </p:spPr>
        <p:txBody>
          <a:bodyPr wrap="square">
            <a:spAutoFit/>
          </a:bodyPr>
          <a:lstStyle/>
          <a:p>
            <a:endParaRPr lang="fr-FR" sz="1800" dirty="0">
              <a:solidFill>
                <a:srgbClr val="000000"/>
              </a:solidFill>
              <a:latin typeface="Adobe Clean DC"/>
            </a:endParaRPr>
          </a:p>
          <a:p>
            <a:r>
              <a:rPr lang="fr-FR" dirty="0">
                <a:solidFill>
                  <a:srgbClr val="000000"/>
                </a:solidFill>
                <a:latin typeface="Adobe Clean DC"/>
              </a:rPr>
              <a:t>	Cependant , les activités de la CC5 ne représentaient que 8% des activités enseignées en 2009 </a:t>
            </a:r>
            <a:r>
              <a:rPr lang="fr-FR" dirty="0">
                <a:solidFill>
                  <a:schemeClr val="accent2"/>
                </a:solidFill>
                <a:latin typeface="Adobe Clean DC"/>
              </a:rPr>
              <a:t>(CNE, 2019), </a:t>
            </a:r>
            <a:r>
              <a:rPr lang="fr-FR" dirty="0">
                <a:solidFill>
                  <a:srgbClr val="000000"/>
                </a:solidFill>
                <a:latin typeface="Adobe Clean DC"/>
              </a:rPr>
              <a:t>l’obligation de présenter 3CP différentes depuis le bac 2012 aura été l’influence fondamentale à cette évolution. </a:t>
            </a:r>
          </a:p>
          <a:p>
            <a:r>
              <a:rPr lang="fr-FR" dirty="0">
                <a:solidFill>
                  <a:srgbClr val="000000"/>
                </a:solidFill>
                <a:latin typeface="Adobe Clean DC"/>
              </a:rPr>
              <a:t>En ce sens, cela montre que les évaluations certificatives influencent grandement les pratiques et permettent à l’EPS de se positionner davantage vers les influences sociales. Mais cela montre aussi, que l’EPS a pu garder une position plus traditionnelle en faveur des activités sportives dites « historiques », et donc détachée des influences externes. </a:t>
            </a:r>
          </a:p>
          <a:p>
            <a:r>
              <a:rPr lang="fr-FR" dirty="0">
                <a:solidFill>
                  <a:srgbClr val="000000"/>
                </a:solidFill>
                <a:latin typeface="Adobe Clean DC"/>
              </a:rPr>
              <a:t>	Nous expliquerons cela par un temps de latence important avant qu’un texte modifie les pratiques (</a:t>
            </a:r>
            <a:r>
              <a:rPr lang="fr-FR" dirty="0" err="1">
                <a:solidFill>
                  <a:srgbClr val="000000"/>
                </a:solidFill>
                <a:latin typeface="Adobe Clean DC"/>
              </a:rPr>
              <a:t>ref</a:t>
            </a:r>
            <a:r>
              <a:rPr lang="fr-FR" dirty="0">
                <a:solidFill>
                  <a:srgbClr val="000000"/>
                </a:solidFill>
                <a:latin typeface="Adobe Clean DC"/>
              </a:rPr>
              <a:t>?), mais aussi part la formation des enseignants. En effet ces derniers sont issus de générations différentes et majoritairement formées aux activités « olympiques » ou « traditionnelles ». Ils étaient encore peu formés sur ces pratiques comme le souligne F.Bergé </a:t>
            </a:r>
            <a:r>
              <a:rPr lang="fr-FR" dirty="0">
                <a:solidFill>
                  <a:schemeClr val="accent2"/>
                </a:solidFill>
                <a:latin typeface="Adobe Clean DC"/>
              </a:rPr>
              <a:t>(L’évolution de l’EPS de 2000 à 2020, témoignage d’un acteur – cahier du CEDRE/CEDREPS, 2020). </a:t>
            </a:r>
            <a:r>
              <a:rPr lang="fr-FR" dirty="0">
                <a:latin typeface="Adobe Clean DC"/>
              </a:rPr>
              <a:t>Ce dernier précise que c’était également le cas des IA-IPR qui n’avaient pas participé à l’élaboration des programmes de </a:t>
            </a:r>
            <a:r>
              <a:rPr lang="fr-FR" dirty="0">
                <a:solidFill>
                  <a:srgbClr val="000000"/>
                </a:solidFill>
                <a:latin typeface="Adobe Clean DC"/>
              </a:rPr>
              <a:t>2002 car évincés par le ministre Claude Allègre.</a:t>
            </a:r>
            <a:br>
              <a:rPr lang="fr-FR" dirty="0">
                <a:solidFill>
                  <a:srgbClr val="000000"/>
                </a:solidFill>
                <a:latin typeface="Adobe Clean DC"/>
              </a:rPr>
            </a:br>
            <a:br>
              <a:rPr lang="fr-FR" dirty="0">
                <a:solidFill>
                  <a:srgbClr val="000000"/>
                </a:solidFill>
                <a:latin typeface="Adobe Clean DC"/>
              </a:rPr>
            </a:br>
            <a:r>
              <a:rPr lang="fr-FR" dirty="0">
                <a:solidFill>
                  <a:srgbClr val="000000"/>
                </a:solidFill>
                <a:latin typeface="Adobe Clean DC"/>
              </a:rPr>
              <a:t>Par conséquent, si l’EPS par ses activités supports programmées et évaluées au Bac, se positionne de manière équilibrée à l’interface d’influences idéologiques (norme corporelle), sociales (monde de la culture physique), et institutionnelles ( textes certificatifs), il semble que les pratiques de terrain sans contraintes certificatives se positionnent en faveur d’influence interne liées à la formation et au parcours des enseignants.</a:t>
            </a:r>
          </a:p>
          <a:p>
            <a:endParaRPr lang="fr-FR" dirty="0">
              <a:solidFill>
                <a:srgbClr val="000000"/>
              </a:solidFill>
              <a:latin typeface="Adobe Clean DC"/>
            </a:endParaRPr>
          </a:p>
        </p:txBody>
      </p:sp>
    </p:spTree>
    <p:extLst>
      <p:ext uri="{BB962C8B-B14F-4D97-AF65-F5344CB8AC3E}">
        <p14:creationId xmlns:p14="http://schemas.microsoft.com/office/powerpoint/2010/main" val="406390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extLst>
              <p:ext uri="{D42A27DB-BD31-4B8C-83A1-F6EECF244321}">
                <p14:modId xmlns:p14="http://schemas.microsoft.com/office/powerpoint/2010/main" val="996451861"/>
              </p:ext>
            </p:extLst>
          </p:nvPr>
        </p:nvGraphicFramePr>
        <p:xfrm>
          <a:off x="192156" y="2155380"/>
          <a:ext cx="11807688" cy="3280503"/>
        </p:xfrm>
        <a:graphic>
          <a:graphicData uri="http://schemas.openxmlformats.org/drawingml/2006/table">
            <a:tbl>
              <a:tblPr firstRow="1" bandRow="1">
                <a:tableStyleId>{793D81CF-94F2-401A-BA57-92F5A7B2D0C5}</a:tableStyleId>
              </a:tblPr>
              <a:tblGrid>
                <a:gridCol w="2127963">
                  <a:extLst>
                    <a:ext uri="{9D8B030D-6E8A-4147-A177-3AD203B41FA5}">
                      <a16:colId xmlns:a16="http://schemas.microsoft.com/office/drawing/2014/main" val="4062151231"/>
                    </a:ext>
                  </a:extLst>
                </a:gridCol>
                <a:gridCol w="2456597">
                  <a:extLst>
                    <a:ext uri="{9D8B030D-6E8A-4147-A177-3AD203B41FA5}">
                      <a16:colId xmlns:a16="http://schemas.microsoft.com/office/drawing/2014/main" val="2386900069"/>
                    </a:ext>
                  </a:extLst>
                </a:gridCol>
                <a:gridCol w="7223128">
                  <a:extLst>
                    <a:ext uri="{9D8B030D-6E8A-4147-A177-3AD203B41FA5}">
                      <a16:colId xmlns:a16="http://schemas.microsoft.com/office/drawing/2014/main" val="2135083911"/>
                    </a:ext>
                  </a:extLst>
                </a:gridCol>
              </a:tblGrid>
              <a:tr h="704711">
                <a:tc>
                  <a:txBody>
                    <a:bodyPr/>
                    <a:lstStyle/>
                    <a:p>
                      <a:pPr algn="ctr"/>
                      <a:r>
                        <a:rPr lang="fr-FR" dirty="0">
                          <a:solidFill>
                            <a:schemeClr val="tx1"/>
                          </a:solidFill>
                        </a:rPr>
                        <a:t>Analyseur</a:t>
                      </a:r>
                    </a:p>
                  </a:txBody>
                  <a:tcPr anchor="ctr">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algn="ctr"/>
                      <a:r>
                        <a:rPr lang="fr-FR" b="1" i="0" dirty="0">
                          <a:solidFill>
                            <a:schemeClr val="tx1"/>
                          </a:solidFill>
                        </a:rPr>
                        <a:t>Méthodo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solidFill>
                            <a:schemeClr val="tx1"/>
                          </a:solidFill>
                        </a:rPr>
                        <a:t>Propositions </a:t>
                      </a:r>
                    </a:p>
                  </a:txBody>
                  <a:tcPr anchor="ctr">
                    <a:lnL w="12700" cap="flat" cmpd="sng" algn="ctr">
                      <a:solidFill>
                        <a:schemeClr val="bg1"/>
                      </a:solidFill>
                      <a:prstDash val="solid"/>
                      <a:round/>
                      <a:headEnd type="none" w="med" len="med"/>
                      <a:tailEnd type="none" w="med" len="med"/>
                    </a:lnL>
                    <a:solidFill>
                      <a:schemeClr val="bg1">
                        <a:lumMod val="75000"/>
                        <a:lumOff val="25000"/>
                      </a:schemeClr>
                    </a:solidFill>
                  </a:tcPr>
                </a:tc>
                <a:extLst>
                  <a:ext uri="{0D108BD9-81ED-4DB2-BD59-A6C34878D82A}">
                    <a16:rowId xmlns:a16="http://schemas.microsoft.com/office/drawing/2014/main" val="1064956645"/>
                  </a:ext>
                </a:extLst>
              </a:tr>
              <a:tr h="2526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ysClr val="windowText" lastClr="000000"/>
                          </a:solidFill>
                        </a:rPr>
                        <a:t>Idée-force à défendre</a:t>
                      </a:r>
                    </a:p>
                  </a:txBody>
                  <a:tcPr anchor="ctr">
                    <a:lnR w="12700" cap="flat" cmpd="sng" algn="ctr">
                      <a:solidFill>
                        <a:schemeClr val="bg1"/>
                      </a:solidFill>
                      <a:prstDash val="solid"/>
                      <a:round/>
                      <a:headEnd type="none" w="med" len="med"/>
                      <a:tailEnd type="none" w="med" len="med"/>
                    </a:lnR>
                  </a:tcPr>
                </a:tc>
                <a:tc>
                  <a:txBody>
                    <a:bodyPr/>
                    <a:lstStyle/>
                    <a:p>
                      <a:pPr algn="ctr"/>
                      <a:endParaRPr lang="fr-FR"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 </a:t>
                      </a:r>
                      <a:r>
                        <a:rPr lang="fr-FR" sz="1600" kern="1200" dirty="0">
                          <a:solidFill>
                            <a:schemeClr val="dk1"/>
                          </a:solidFill>
                          <a:effectLst/>
                          <a:latin typeface="+mn-lt"/>
                          <a:ea typeface="+mn-ea"/>
                          <a:cs typeface="+mn-cs"/>
                        </a:rPr>
                        <a:t>Nous verrons que de</a:t>
                      </a:r>
                      <a:endParaRPr lang="fr-FR" sz="1200" b="1"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4696341"/>
                  </a:ext>
                </a:extLst>
              </a:tr>
              <a:tr h="8674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Analyseur (TO/concepteur/pratiques…)</a:t>
                      </a:r>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Fait + +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kern="1200" dirty="0">
                        <a:solidFill>
                          <a:schemeClr val="dk1"/>
                        </a:solidFill>
                        <a:latin typeface="+mn-lt"/>
                        <a:ea typeface="+mn-ea"/>
                        <a:cs typeface="+mn-cs"/>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956360522"/>
                  </a:ext>
                </a:extLst>
              </a:tr>
              <a:tr h="6268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Concepteurs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fr-FR" sz="1800" kern="1200" dirty="0">
                          <a:solidFill>
                            <a:schemeClr val="dk1"/>
                          </a:solidFill>
                          <a:latin typeface="+mn-lt"/>
                          <a:ea typeface="+mn-ea"/>
                          <a:cs typeface="+mn-cs"/>
                        </a:rPr>
                        <a:t>(</a:t>
                      </a:r>
                      <a:r>
                        <a:rPr lang="fr-FR" sz="1800" kern="1200" dirty="0" err="1">
                          <a:solidFill>
                            <a:schemeClr val="accent2"/>
                          </a:solidFill>
                          <a:latin typeface="+mn-lt"/>
                          <a:ea typeface="+mn-ea"/>
                          <a:cs typeface="+mn-cs"/>
                        </a:rPr>
                        <a:t>Meard</a:t>
                      </a:r>
                      <a:r>
                        <a:rPr lang="fr-FR" sz="1800" kern="1200" dirty="0">
                          <a:solidFill>
                            <a:schemeClr val="accent2"/>
                          </a:solidFill>
                          <a:latin typeface="+mn-lt"/>
                          <a:ea typeface="+mn-ea"/>
                          <a:cs typeface="+mn-cs"/>
                        </a:rPr>
                        <a:t>, 2015</a:t>
                      </a:r>
                      <a:r>
                        <a:rPr lang="fr-FR" sz="1800" kern="1200" dirty="0">
                          <a:solidFill>
                            <a:schemeClr val="dk1"/>
                          </a:solidFill>
                          <a:latin typeface="+mn-lt"/>
                          <a:ea typeface="+mn-ea"/>
                          <a:cs typeface="+mn-cs"/>
                        </a:rPr>
                        <a:t>, " et si on abandonnait les abaques") -&gt; place du ressenti et suppression des tableaux de charge</a:t>
                      </a:r>
                      <a:endParaRPr lang="fr-FR" sz="1800" dirty="0">
                        <a:latin typeface="Rockwell" panose="02060603020205020403" pitchFamily="18"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11610457"/>
                  </a:ext>
                </a:extLst>
              </a:tr>
              <a:tr h="7025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Piste explicative (analyse du fait r/ sujet puis contexte)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fr-FR" sz="1200" dirty="0">
                          <a:latin typeface="Rockwell" panose="02060603020205020403" pitchFamily="18" charset="0"/>
                        </a:rPr>
                        <a:t>À vous </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258438056"/>
                  </a:ext>
                </a:extLst>
              </a:tr>
            </a:tbl>
          </a:graphicData>
        </a:graphic>
      </p:graphicFrame>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3" name="ZoneTexte 2">
            <a:extLst>
              <a:ext uri="{FF2B5EF4-FFF2-40B4-BE49-F238E27FC236}">
                <a16:creationId xmlns:a16="http://schemas.microsoft.com/office/drawing/2014/main" id="{27EB4995-B664-4071-9E07-6AEDDAE0B60C}"/>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l’argumentation</a:t>
            </a:r>
          </a:p>
        </p:txBody>
      </p:sp>
      <p:sp>
        <p:nvSpPr>
          <p:cNvPr id="2" name="ZoneTexte 1">
            <a:extLst>
              <a:ext uri="{FF2B5EF4-FFF2-40B4-BE49-F238E27FC236}">
                <a16:creationId xmlns:a16="http://schemas.microsoft.com/office/drawing/2014/main" id="{7B8FB1CF-7D76-DF96-27B8-76AFEB52CC24}"/>
              </a:ext>
            </a:extLst>
          </p:cNvPr>
          <p:cNvSpPr txBox="1"/>
          <p:nvPr/>
        </p:nvSpPr>
        <p:spPr>
          <a:xfrm>
            <a:off x="192156" y="955051"/>
            <a:ext cx="11807688" cy="646331"/>
          </a:xfrm>
          <a:prstGeom prst="rect">
            <a:avLst/>
          </a:prstGeom>
          <a:noFill/>
        </p:spPr>
        <p:txBody>
          <a:bodyPr wrap="square" rtlCol="0">
            <a:spAutoFit/>
          </a:bodyPr>
          <a:lstStyle/>
          <a:p>
            <a:r>
              <a:rPr lang="fr-FR" dirty="0"/>
              <a:t>Idée à défendre: Dès lors certains concepteurs tenteront de repositionner l’EPS en faveur de d’influences scolaires plus marquée…. ( à reformuler)</a:t>
            </a:r>
          </a:p>
        </p:txBody>
      </p:sp>
      <p:sp>
        <p:nvSpPr>
          <p:cNvPr id="5" name="Ellipse 4">
            <a:extLst>
              <a:ext uri="{FF2B5EF4-FFF2-40B4-BE49-F238E27FC236}">
                <a16:creationId xmlns:a16="http://schemas.microsoft.com/office/drawing/2014/main" id="{B8477984-7C6C-A980-5651-C312D088EE53}"/>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3</a:t>
            </a:r>
          </a:p>
        </p:txBody>
      </p:sp>
    </p:spTree>
    <p:extLst>
      <p:ext uri="{BB962C8B-B14F-4D97-AF65-F5344CB8AC3E}">
        <p14:creationId xmlns:p14="http://schemas.microsoft.com/office/powerpoint/2010/main" val="231073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2" name="ZoneTexte 1">
            <a:extLst>
              <a:ext uri="{FF2B5EF4-FFF2-40B4-BE49-F238E27FC236}">
                <a16:creationId xmlns:a16="http://schemas.microsoft.com/office/drawing/2014/main" id="{7B8FB1CF-7D76-DF96-27B8-76AFEB52CC24}"/>
              </a:ext>
            </a:extLst>
          </p:cNvPr>
          <p:cNvSpPr txBox="1"/>
          <p:nvPr/>
        </p:nvSpPr>
        <p:spPr>
          <a:xfrm>
            <a:off x="5068955" y="126623"/>
            <a:ext cx="2054088" cy="369332"/>
          </a:xfrm>
          <a:prstGeom prst="rect">
            <a:avLst/>
          </a:prstGeom>
          <a:noFill/>
        </p:spPr>
        <p:txBody>
          <a:bodyPr wrap="square" rtlCol="0">
            <a:spAutoFit/>
          </a:bodyPr>
          <a:lstStyle/>
          <a:p>
            <a:r>
              <a:rPr lang="fr-FR" dirty="0"/>
              <a:t>Version rédigée:</a:t>
            </a:r>
          </a:p>
        </p:txBody>
      </p:sp>
      <p:sp>
        <p:nvSpPr>
          <p:cNvPr id="6" name="ZoneTexte 5">
            <a:extLst>
              <a:ext uri="{FF2B5EF4-FFF2-40B4-BE49-F238E27FC236}">
                <a16:creationId xmlns:a16="http://schemas.microsoft.com/office/drawing/2014/main" id="{6299C7EE-870D-049E-6D55-7F7FFF06DBEA}"/>
              </a:ext>
            </a:extLst>
          </p:cNvPr>
          <p:cNvSpPr txBox="1"/>
          <p:nvPr/>
        </p:nvSpPr>
        <p:spPr>
          <a:xfrm>
            <a:off x="423546" y="1125570"/>
            <a:ext cx="11344907" cy="923330"/>
          </a:xfrm>
          <a:prstGeom prst="rect">
            <a:avLst/>
          </a:prstGeom>
          <a:noFill/>
        </p:spPr>
        <p:txBody>
          <a:bodyPr wrap="square">
            <a:spAutoFit/>
          </a:bodyPr>
          <a:lstStyle/>
          <a:p>
            <a:r>
              <a:rPr lang="fr-FR" dirty="0">
                <a:solidFill>
                  <a:srgbClr val="000000"/>
                </a:solidFill>
                <a:latin typeface="Adobe Clean DC"/>
              </a:rPr>
              <a:t>Par ailleurs</a:t>
            </a:r>
            <a:r>
              <a:rPr lang="fr-FR" sz="1800" dirty="0">
                <a:solidFill>
                  <a:srgbClr val="000000"/>
                </a:solidFill>
                <a:latin typeface="Adobe Clean DC"/>
              </a:rPr>
              <a:t>, de nombreux débats sur cette CC5 et ces mises en </a:t>
            </a:r>
            <a:r>
              <a:rPr lang="fr-FR" sz="1800" dirty="0">
                <a:solidFill>
                  <a:srgbClr val="000000"/>
                </a:solidFill>
                <a:latin typeface="Arial" panose="020B0604020202020204" pitchFamily="34" charset="0"/>
              </a:rPr>
              <a:t>œ</a:t>
            </a:r>
            <a:r>
              <a:rPr lang="fr-FR" sz="1800" dirty="0">
                <a:solidFill>
                  <a:srgbClr val="000000"/>
                </a:solidFill>
                <a:latin typeface="Adobe Clean DC"/>
              </a:rPr>
              <a:t>u</a:t>
            </a:r>
            <a:r>
              <a:rPr lang="fr-FR" sz="1800" dirty="0">
                <a:solidFill>
                  <a:srgbClr val="000000"/>
                </a:solidFill>
                <a:latin typeface="Calibri" panose="020F0502020204030204" pitchFamily="34" charset="0"/>
              </a:rPr>
              <a:t>v</a:t>
            </a:r>
            <a:r>
              <a:rPr lang="fr-FR" sz="1800" dirty="0">
                <a:solidFill>
                  <a:srgbClr val="000000"/>
                </a:solidFill>
                <a:latin typeface="Adobe Clean DC"/>
              </a:rPr>
              <a:t>r</a:t>
            </a:r>
            <a:r>
              <a:rPr lang="fr-FR" sz="1800" dirty="0">
                <a:solidFill>
                  <a:srgbClr val="000000"/>
                </a:solidFill>
                <a:latin typeface="Calibri" panose="020F0502020204030204" pitchFamily="34" charset="0"/>
              </a:rPr>
              <a:t>e</a:t>
            </a:r>
            <a:r>
              <a:rPr lang="fr-FR" sz="1800" dirty="0">
                <a:solidFill>
                  <a:srgbClr val="000000"/>
                </a:solidFill>
                <a:latin typeface="Adobe Clean DC"/>
              </a:rPr>
              <a:t> verront le jour et influenceront son enseignement. Certains concepteurs proposeront notamment de recentrer ces pratiques autour de la notion de ressenti (</a:t>
            </a:r>
            <a:r>
              <a:rPr lang="fr-FR" sz="1800" dirty="0" err="1">
                <a:solidFill>
                  <a:srgbClr val="000000"/>
                </a:solidFill>
                <a:latin typeface="Adobe Clean DC"/>
              </a:rPr>
              <a:t>Meard</a:t>
            </a:r>
            <a:r>
              <a:rPr lang="fr-FR" sz="1800" dirty="0">
                <a:solidFill>
                  <a:srgbClr val="000000"/>
                </a:solidFill>
                <a:latin typeface="Adobe Clean DC"/>
              </a:rPr>
              <a:t>, 2015, " et si on abandonnait les abaques") etc....</a:t>
            </a:r>
            <a:endParaRPr lang="fr-FR" sz="1800" dirty="0">
              <a:solidFill>
                <a:prstClr val="black"/>
              </a:solidFill>
              <a:latin typeface="Adobe Clean DC"/>
            </a:endParaRPr>
          </a:p>
        </p:txBody>
      </p:sp>
    </p:spTree>
    <p:extLst>
      <p:ext uri="{BB962C8B-B14F-4D97-AF65-F5344CB8AC3E}">
        <p14:creationId xmlns:p14="http://schemas.microsoft.com/office/powerpoint/2010/main" val="31588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extLst>
              <p:ext uri="{D42A27DB-BD31-4B8C-83A1-F6EECF244321}">
                <p14:modId xmlns:p14="http://schemas.microsoft.com/office/powerpoint/2010/main" val="1178422248"/>
              </p:ext>
            </p:extLst>
          </p:nvPr>
        </p:nvGraphicFramePr>
        <p:xfrm>
          <a:off x="192156" y="2155380"/>
          <a:ext cx="11807688" cy="3574459"/>
        </p:xfrm>
        <a:graphic>
          <a:graphicData uri="http://schemas.openxmlformats.org/drawingml/2006/table">
            <a:tbl>
              <a:tblPr firstRow="1" bandRow="1">
                <a:tableStyleId>{793D81CF-94F2-401A-BA57-92F5A7B2D0C5}</a:tableStyleId>
              </a:tblPr>
              <a:tblGrid>
                <a:gridCol w="2127963">
                  <a:extLst>
                    <a:ext uri="{9D8B030D-6E8A-4147-A177-3AD203B41FA5}">
                      <a16:colId xmlns:a16="http://schemas.microsoft.com/office/drawing/2014/main" val="4062151231"/>
                    </a:ext>
                  </a:extLst>
                </a:gridCol>
                <a:gridCol w="2456597">
                  <a:extLst>
                    <a:ext uri="{9D8B030D-6E8A-4147-A177-3AD203B41FA5}">
                      <a16:colId xmlns:a16="http://schemas.microsoft.com/office/drawing/2014/main" val="2386900069"/>
                    </a:ext>
                  </a:extLst>
                </a:gridCol>
                <a:gridCol w="7223128">
                  <a:extLst>
                    <a:ext uri="{9D8B030D-6E8A-4147-A177-3AD203B41FA5}">
                      <a16:colId xmlns:a16="http://schemas.microsoft.com/office/drawing/2014/main" val="2135083911"/>
                    </a:ext>
                  </a:extLst>
                </a:gridCol>
              </a:tblGrid>
              <a:tr h="608260">
                <a:tc>
                  <a:txBody>
                    <a:bodyPr/>
                    <a:lstStyle/>
                    <a:p>
                      <a:pPr algn="ctr"/>
                      <a:r>
                        <a:rPr lang="fr-FR" dirty="0">
                          <a:solidFill>
                            <a:schemeClr val="tx1"/>
                          </a:solidFill>
                        </a:rPr>
                        <a:t>Analyseur</a:t>
                      </a:r>
                    </a:p>
                  </a:txBody>
                  <a:tcPr anchor="ctr">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algn="ctr"/>
                      <a:r>
                        <a:rPr lang="fr-FR" b="1" i="0" dirty="0">
                          <a:solidFill>
                            <a:schemeClr val="tx1"/>
                          </a:solidFill>
                        </a:rPr>
                        <a:t>Méthodo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75000"/>
                        <a:lumOff val="2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dirty="0">
                          <a:solidFill>
                            <a:schemeClr val="tx1"/>
                          </a:solidFill>
                        </a:rPr>
                        <a:t>Propositions </a:t>
                      </a:r>
                    </a:p>
                  </a:txBody>
                  <a:tcPr anchor="ctr">
                    <a:lnL w="12700" cap="flat" cmpd="sng" algn="ctr">
                      <a:solidFill>
                        <a:schemeClr val="bg1"/>
                      </a:solidFill>
                      <a:prstDash val="solid"/>
                      <a:round/>
                      <a:headEnd type="none" w="med" len="med"/>
                      <a:tailEnd type="none" w="med" len="med"/>
                    </a:lnL>
                    <a:solidFill>
                      <a:schemeClr val="bg1">
                        <a:lumMod val="75000"/>
                        <a:lumOff val="25000"/>
                      </a:schemeClr>
                    </a:solidFill>
                  </a:tcPr>
                </a:tc>
                <a:extLst>
                  <a:ext uri="{0D108BD9-81ED-4DB2-BD59-A6C34878D82A}">
                    <a16:rowId xmlns:a16="http://schemas.microsoft.com/office/drawing/2014/main" val="1064956645"/>
                  </a:ext>
                </a:extLst>
              </a:tr>
              <a:tr h="6925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dirty="0">
                          <a:solidFill>
                            <a:sysClr val="windowText" lastClr="000000"/>
                          </a:solidFill>
                        </a:rPr>
                        <a:t>Idée-force à défendre</a:t>
                      </a:r>
                    </a:p>
                  </a:txBody>
                  <a:tcPr anchor="ctr">
                    <a:lnR w="12700" cap="flat" cmpd="sng" algn="ctr">
                      <a:solidFill>
                        <a:schemeClr val="bg1"/>
                      </a:solidFill>
                      <a:prstDash val="solid"/>
                      <a:round/>
                      <a:headEnd type="none" w="med" len="med"/>
                      <a:tailEnd type="none" w="med" len="med"/>
                    </a:lnR>
                  </a:tcPr>
                </a:tc>
                <a:tc>
                  <a:txBody>
                    <a:bodyPr/>
                    <a:lstStyle/>
                    <a:p>
                      <a:pPr algn="ctr"/>
                      <a:endParaRPr lang="fr-FR"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 </a:t>
                      </a:r>
                      <a:r>
                        <a:rPr lang="fr-FR" sz="1600" kern="1200" dirty="0">
                          <a:solidFill>
                            <a:schemeClr val="dk1"/>
                          </a:solidFill>
                          <a:effectLst/>
                          <a:latin typeface="+mn-lt"/>
                          <a:ea typeface="+mn-ea"/>
                          <a:cs typeface="+mn-cs"/>
                        </a:rPr>
                        <a:t>Nous verrons que de</a:t>
                      </a:r>
                      <a:endParaRPr lang="fr-FR" sz="1200" b="1" dirty="0"/>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4696341"/>
                  </a:ext>
                </a:extLst>
              </a:tr>
              <a:tr h="748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dirty="0"/>
                        <a:t>Analyseur (TO/concepteur/pratiques…)</a:t>
                      </a:r>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Fait + +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fr-FR" sz="1200" dirty="0">
                          <a:latin typeface="Rockwell" panose="02060603020205020403" pitchFamily="18" charset="0"/>
                        </a:rPr>
                        <a:t>À vous de trouver</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956360522"/>
                  </a:ext>
                </a:extLst>
              </a:tr>
              <a:tr h="91856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Référence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 l’EPS reste centrée sur le sport au moment où l’école se concentre sur l’élève  » (Fernandez, 2015)</a:t>
                      </a:r>
                      <a:r>
                        <a:rPr lang="fr-FR" sz="1200" dirty="0">
                          <a:effectLst/>
                        </a:rPr>
                        <a:t> </a:t>
                      </a:r>
                      <a:r>
                        <a:rPr lang="fr-FR" sz="1800" kern="1200" dirty="0">
                          <a:solidFill>
                            <a:schemeClr val="dk1"/>
                          </a:solidFill>
                          <a:effectLst/>
                          <a:latin typeface="+mn-lt"/>
                          <a:ea typeface="+mn-ea"/>
                          <a:cs typeface="+mn-cs"/>
                        </a:rPr>
                        <a:t> .. </a:t>
                      </a:r>
                      <a:endParaRPr lang="fr-FR" sz="1200" dirty="0">
                        <a:latin typeface="Rockwell" panose="02060603020205020403" pitchFamily="18"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11610457"/>
                  </a:ext>
                </a:extLst>
              </a:tr>
              <a:tr h="6063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dirty="0"/>
                    </a:p>
                  </a:txBody>
                  <a:tcPr anchor="ctr">
                    <a:lnR w="12700" cap="flat" cmpd="sng" algn="ctr">
                      <a:solidFill>
                        <a:schemeClr val="bg1"/>
                      </a:solidFill>
                      <a:prstDash val="solid"/>
                      <a:round/>
                      <a:headEnd type="none" w="med" len="med"/>
                      <a:tailEnd type="none" w="med" len="med"/>
                    </a:lnR>
                  </a:tcPr>
                </a:tc>
                <a:tc>
                  <a:txBody>
                    <a:bodyPr/>
                    <a:lstStyle/>
                    <a:p>
                      <a:pPr algn="ctr"/>
                      <a:r>
                        <a:rPr lang="fr-FR" sz="1400" dirty="0"/>
                        <a:t>Piste explicative (analyse du fait r/ sujet puis contexte)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endParaRPr lang="fr-FR" sz="1200" dirty="0">
                        <a:latin typeface="Rockwell" panose="02060603020205020403" pitchFamily="18"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258438056"/>
                  </a:ext>
                </a:extLst>
              </a:tr>
            </a:tbl>
          </a:graphicData>
        </a:graphic>
      </p:graphicFrame>
      <p:sp>
        <p:nvSpPr>
          <p:cNvPr id="12" name="Nuage 11">
            <a:extLst>
              <a:ext uri="{FF2B5EF4-FFF2-40B4-BE49-F238E27FC236}">
                <a16:creationId xmlns:a16="http://schemas.microsoft.com/office/drawing/2014/main" id="{1BC91A86-4999-AC4C-B907-7B4724701E7B}"/>
              </a:ext>
            </a:extLst>
          </p:cNvPr>
          <p:cNvSpPr/>
          <p:nvPr/>
        </p:nvSpPr>
        <p:spPr>
          <a:xfrm>
            <a:off x="0" y="0"/>
            <a:ext cx="3571103" cy="86139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TRAVAIL COLLECTIF</a:t>
            </a:r>
          </a:p>
        </p:txBody>
      </p:sp>
      <p:sp>
        <p:nvSpPr>
          <p:cNvPr id="3" name="ZoneTexte 2">
            <a:extLst>
              <a:ext uri="{FF2B5EF4-FFF2-40B4-BE49-F238E27FC236}">
                <a16:creationId xmlns:a16="http://schemas.microsoft.com/office/drawing/2014/main" id="{27EB4995-B664-4071-9E07-6AEDDAE0B60C}"/>
              </a:ext>
            </a:extLst>
          </p:cNvPr>
          <p:cNvSpPr txBox="1"/>
          <p:nvPr/>
        </p:nvSpPr>
        <p:spPr>
          <a:xfrm>
            <a:off x="3896750" y="246029"/>
            <a:ext cx="8431645" cy="369332"/>
          </a:xfrm>
          <a:prstGeom prst="rect">
            <a:avLst/>
          </a:prstGeom>
          <a:noFill/>
        </p:spPr>
        <p:txBody>
          <a:bodyPr wrap="square" rtlCol="0">
            <a:spAutoFit/>
          </a:bodyPr>
          <a:lstStyle/>
          <a:p>
            <a:r>
              <a:rPr lang="fr-FR" b="1" dirty="0"/>
              <a:t>Rédaction d’une sous-partie (tendance et enjeux) : l’ argumentation</a:t>
            </a:r>
          </a:p>
        </p:txBody>
      </p:sp>
      <p:sp>
        <p:nvSpPr>
          <p:cNvPr id="2" name="ZoneTexte 1">
            <a:extLst>
              <a:ext uri="{FF2B5EF4-FFF2-40B4-BE49-F238E27FC236}">
                <a16:creationId xmlns:a16="http://schemas.microsoft.com/office/drawing/2014/main" id="{7B8FB1CF-7D76-DF96-27B8-76AFEB52CC24}"/>
              </a:ext>
            </a:extLst>
          </p:cNvPr>
          <p:cNvSpPr txBox="1"/>
          <p:nvPr/>
        </p:nvSpPr>
        <p:spPr>
          <a:xfrm>
            <a:off x="192156" y="955051"/>
            <a:ext cx="11807688" cy="1200329"/>
          </a:xfrm>
          <a:prstGeom prst="rect">
            <a:avLst/>
          </a:prstGeom>
          <a:noFill/>
        </p:spPr>
        <p:txBody>
          <a:bodyPr wrap="square" rtlCol="0">
            <a:spAutoFit/>
          </a:bodyPr>
          <a:lstStyle/>
          <a:p>
            <a:r>
              <a:rPr lang="fr-FR" dirty="0"/>
              <a:t>Idée à défendre: L’influence</a:t>
            </a:r>
            <a:r>
              <a:rPr lang="fr-FR" dirty="0">
                <a:solidFill>
                  <a:schemeClr val="dk1"/>
                </a:solidFill>
              </a:rPr>
              <a:t> sportive reste donc majoritaire sur les procédures évaluatives et les contenus d’enseignements de l’EPS. L’influence scolaire serait donc réduite et cela engendre un décalage avec l’évolution de la société et d’une école visant une centration grandissante sur l’élève et la lutte contre l’échec..</a:t>
            </a:r>
          </a:p>
          <a:p>
            <a:endParaRPr lang="fr-FR" dirty="0"/>
          </a:p>
        </p:txBody>
      </p:sp>
      <p:sp>
        <p:nvSpPr>
          <p:cNvPr id="5" name="Ellipse 4">
            <a:extLst>
              <a:ext uri="{FF2B5EF4-FFF2-40B4-BE49-F238E27FC236}">
                <a16:creationId xmlns:a16="http://schemas.microsoft.com/office/drawing/2014/main" id="{6D5F65A6-BEF0-1DEC-4147-4BB4ECE798F2}"/>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4</a:t>
            </a:r>
          </a:p>
        </p:txBody>
      </p:sp>
    </p:spTree>
    <p:extLst>
      <p:ext uri="{BB962C8B-B14F-4D97-AF65-F5344CB8AC3E}">
        <p14:creationId xmlns:p14="http://schemas.microsoft.com/office/powerpoint/2010/main" val="134533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nvGraphicFramePr>
        <p:xfrm>
          <a:off x="1474460" y="2158630"/>
          <a:ext cx="10046208" cy="3924116"/>
        </p:xfrm>
        <a:graphic>
          <a:graphicData uri="http://schemas.openxmlformats.org/drawingml/2006/table">
            <a:tbl>
              <a:tblPr firstRow="1" bandRow="1">
                <a:tableStyleId>{793D81CF-94F2-401A-BA57-92F5A7B2D0C5}</a:tableStyleId>
              </a:tblPr>
              <a:tblGrid>
                <a:gridCol w="3258534">
                  <a:extLst>
                    <a:ext uri="{9D8B030D-6E8A-4147-A177-3AD203B41FA5}">
                      <a16:colId xmlns:a16="http://schemas.microsoft.com/office/drawing/2014/main" val="4062151231"/>
                    </a:ext>
                  </a:extLst>
                </a:gridCol>
                <a:gridCol w="6787674">
                  <a:extLst>
                    <a:ext uri="{9D8B030D-6E8A-4147-A177-3AD203B41FA5}">
                      <a16:colId xmlns:a16="http://schemas.microsoft.com/office/drawing/2014/main" val="2386900069"/>
                    </a:ext>
                  </a:extLst>
                </a:gridCol>
              </a:tblGrid>
              <a:tr h="981029">
                <a:tc>
                  <a:txBody>
                    <a:bodyPr/>
                    <a:lstStyle/>
                    <a:p>
                      <a:pPr algn="ctr"/>
                      <a:r>
                        <a:rPr lang="fr-FR" dirty="0"/>
                        <a:t>Critères d’évaluation</a:t>
                      </a:r>
                    </a:p>
                  </a:txBody>
                  <a:tcPr anchor="ctr">
                    <a:lnR w="12700" cap="flat" cmpd="sng" algn="ctr">
                      <a:solidFill>
                        <a:schemeClr val="tx1"/>
                      </a:solidFill>
                      <a:prstDash val="solid"/>
                      <a:round/>
                      <a:headEnd type="none" w="med" len="med"/>
                      <a:tailEnd type="none" w="med" len="med"/>
                    </a:lnR>
                  </a:tcPr>
                </a:tc>
                <a:tc>
                  <a:txBody>
                    <a:bodyPr/>
                    <a:lstStyle/>
                    <a:p>
                      <a:pPr algn="ctr"/>
                      <a:endParaRPr lang="fr-FR" dirty="0"/>
                    </a:p>
                    <a:p>
                      <a:pPr algn="ctr"/>
                      <a:r>
                        <a:rPr lang="fr-FR" dirty="0"/>
                        <a:t>Indicateurs</a:t>
                      </a:r>
                    </a:p>
                    <a:p>
                      <a:pPr algn="ctr"/>
                      <a:endParaRPr lang="fr-FR"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4956645"/>
                  </a:ext>
                </a:extLst>
              </a:tr>
              <a:tr h="9810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Étapes présentes</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1 étape présente (tendance seulement)  </a:t>
                      </a:r>
                    </a:p>
                    <a:p>
                      <a:pPr algn="ctr"/>
                      <a:r>
                        <a:rPr lang="fr-FR" dirty="0"/>
                        <a:t>N2: 2 étapes présente (tendance limite)</a:t>
                      </a:r>
                    </a:p>
                    <a:p>
                      <a:pPr algn="ctr"/>
                      <a:r>
                        <a:rPr lang="fr-FR" dirty="0"/>
                        <a:t>N3: 3 étapes présentes (tendance enjeu limite)</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696341"/>
                  </a:ext>
                </a:extLst>
              </a:tr>
              <a:tr h="9810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Argumentation</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Pas de connaissances pour appuyer l’idée-force</a:t>
                      </a:r>
                    </a:p>
                    <a:p>
                      <a:pPr algn="ctr"/>
                      <a:r>
                        <a:rPr lang="fr-FR" dirty="0"/>
                        <a:t>N2: Connaissances vagues, peu référencées, génériques</a:t>
                      </a:r>
                    </a:p>
                    <a:p>
                      <a:pPr algn="ctr"/>
                      <a:r>
                        <a:rPr lang="fr-FR" dirty="0"/>
                        <a:t>N3: Connaissances précises, percutantes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6360522"/>
                  </a:ext>
                </a:extLst>
              </a:tr>
              <a:tr h="9810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Syntaxe / fluidité</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Difficulté de compréhension, relectures nécessaires</a:t>
                      </a:r>
                    </a:p>
                    <a:p>
                      <a:pPr algn="ctr"/>
                      <a:r>
                        <a:rPr lang="fr-FR" dirty="0"/>
                        <a:t>N2 : Phrases trop longues mais idée comprise par le lecteur</a:t>
                      </a:r>
                    </a:p>
                    <a:p>
                      <a:pPr algn="ctr"/>
                      <a:r>
                        <a:rPr lang="fr-FR" dirty="0"/>
                        <a:t>N3 : Les idées s’enchainent de façon fluides et logiques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11610457"/>
                  </a:ext>
                </a:extLst>
              </a:tr>
            </a:tbl>
          </a:graphicData>
        </a:graphic>
      </p:graphicFrame>
      <p:sp>
        <p:nvSpPr>
          <p:cNvPr id="5" name="Ellipse 4">
            <a:extLst>
              <a:ext uri="{FF2B5EF4-FFF2-40B4-BE49-F238E27FC236}">
                <a16:creationId xmlns:a16="http://schemas.microsoft.com/office/drawing/2014/main" id="{D3D8C53A-41FD-3049-B0DE-B22A4F2F1882}"/>
              </a:ext>
            </a:extLst>
          </p:cNvPr>
          <p:cNvSpPr/>
          <p:nvPr/>
        </p:nvSpPr>
        <p:spPr>
          <a:xfrm>
            <a:off x="121534" y="3188889"/>
            <a:ext cx="1352926" cy="85344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1200" dirty="0">
                <a:solidFill>
                  <a:schemeClr val="bg1"/>
                </a:solidFill>
              </a:rPr>
              <a:t>Méthodo</a:t>
            </a:r>
          </a:p>
        </p:txBody>
      </p:sp>
      <p:sp>
        <p:nvSpPr>
          <p:cNvPr id="6" name="Ellipse 5">
            <a:extLst>
              <a:ext uri="{FF2B5EF4-FFF2-40B4-BE49-F238E27FC236}">
                <a16:creationId xmlns:a16="http://schemas.microsoft.com/office/drawing/2014/main" id="{771E90CA-BF64-144F-9A96-DEB4E1A6E458}"/>
              </a:ext>
            </a:extLst>
          </p:cNvPr>
          <p:cNvSpPr/>
          <p:nvPr/>
        </p:nvSpPr>
        <p:spPr>
          <a:xfrm>
            <a:off x="121534" y="4107635"/>
            <a:ext cx="1352926" cy="853440"/>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solidFill>
                  <a:schemeClr val="bg1"/>
                </a:solidFill>
              </a:rPr>
              <a:t>Fond</a:t>
            </a:r>
          </a:p>
        </p:txBody>
      </p:sp>
      <p:sp>
        <p:nvSpPr>
          <p:cNvPr id="7" name="Ellipse 6">
            <a:extLst>
              <a:ext uri="{FF2B5EF4-FFF2-40B4-BE49-F238E27FC236}">
                <a16:creationId xmlns:a16="http://schemas.microsoft.com/office/drawing/2014/main" id="{06961C31-4AF5-814C-B91E-3D92C3F3D1C6}"/>
              </a:ext>
            </a:extLst>
          </p:cNvPr>
          <p:cNvSpPr/>
          <p:nvPr/>
        </p:nvSpPr>
        <p:spPr>
          <a:xfrm>
            <a:off x="121534" y="5118080"/>
            <a:ext cx="1352926" cy="853440"/>
          </a:xfrm>
          <a:prstGeom prst="ellipse">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200" dirty="0">
                <a:solidFill>
                  <a:schemeClr val="bg1"/>
                </a:solidFill>
              </a:rPr>
              <a:t>Forme</a:t>
            </a:r>
          </a:p>
        </p:txBody>
      </p:sp>
      <p:sp>
        <p:nvSpPr>
          <p:cNvPr id="12" name="Nuage 11">
            <a:extLst>
              <a:ext uri="{FF2B5EF4-FFF2-40B4-BE49-F238E27FC236}">
                <a16:creationId xmlns:a16="http://schemas.microsoft.com/office/drawing/2014/main" id="{1BC91A86-4999-AC4C-B907-7B4724701E7B}"/>
              </a:ext>
            </a:extLst>
          </p:cNvPr>
          <p:cNvSpPr/>
          <p:nvPr/>
        </p:nvSpPr>
        <p:spPr>
          <a:xfrm>
            <a:off x="119270" y="950218"/>
            <a:ext cx="3571103" cy="1579404"/>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dirty="0"/>
              <a:t>Objectif: juger/évaluer une « sous partie»</a:t>
            </a:r>
          </a:p>
        </p:txBody>
      </p:sp>
      <p:sp>
        <p:nvSpPr>
          <p:cNvPr id="3" name="ZoneTexte 2">
            <a:extLst>
              <a:ext uri="{FF2B5EF4-FFF2-40B4-BE49-F238E27FC236}">
                <a16:creationId xmlns:a16="http://schemas.microsoft.com/office/drawing/2014/main" id="{5132AB13-812C-4D52-9C8D-13A50A078B98}"/>
              </a:ext>
            </a:extLst>
          </p:cNvPr>
          <p:cNvSpPr txBox="1"/>
          <p:nvPr/>
        </p:nvSpPr>
        <p:spPr>
          <a:xfrm>
            <a:off x="3929449" y="145774"/>
            <a:ext cx="8143281" cy="1692771"/>
          </a:xfrm>
          <a:prstGeom prst="rect">
            <a:avLst/>
          </a:prstGeom>
          <a:noFill/>
        </p:spPr>
        <p:txBody>
          <a:bodyPr wrap="square" rtlCol="0">
            <a:spAutoFit/>
          </a:bodyPr>
          <a:lstStyle/>
          <a:p>
            <a:r>
              <a:rPr lang="fr-FR" sz="3200" b="1" dirty="0">
                <a:solidFill>
                  <a:srgbClr val="FF0000"/>
                </a:solidFill>
              </a:rPr>
              <a:t>DEVELOPPEMENT DU DEVOIR</a:t>
            </a:r>
          </a:p>
          <a:p>
            <a:endParaRPr lang="fr-FR" dirty="0"/>
          </a:p>
          <a:p>
            <a:r>
              <a:rPr lang="fr-FR" dirty="0">
                <a:latin typeface="Rockwell" panose="02060603020205020403" pitchFamily="18" charset="0"/>
                <a:sym typeface="Wingdings" panose="05000000000000000000" pitchFamily="2" charset="2"/>
              </a:rPr>
              <a:t> </a:t>
            </a:r>
            <a:r>
              <a:rPr lang="fr-FR" dirty="0">
                <a:latin typeface="Rockwell" panose="02060603020205020403" pitchFamily="18" charset="0"/>
              </a:rPr>
              <a:t>Phase de lecture croisée en binôme</a:t>
            </a:r>
          </a:p>
          <a:p>
            <a:endParaRPr lang="fr-FR" dirty="0">
              <a:latin typeface="Rockwell" panose="02060603020205020403" pitchFamily="18" charset="0"/>
            </a:endParaRPr>
          </a:p>
          <a:p>
            <a:r>
              <a:rPr lang="fr-FR" dirty="0">
                <a:latin typeface="Rockwell" panose="02060603020205020403" pitchFamily="18" charset="0"/>
                <a:sym typeface="Wingdings" panose="05000000000000000000" pitchFamily="2" charset="2"/>
              </a:rPr>
              <a:t></a:t>
            </a:r>
            <a:r>
              <a:rPr lang="fr-FR" dirty="0">
                <a:latin typeface="Rockwell" panose="02060603020205020403" pitchFamily="18" charset="0"/>
              </a:rPr>
              <a:t>  15 minutes pour se « diffuser » successivement les productions : </a:t>
            </a:r>
          </a:p>
        </p:txBody>
      </p:sp>
    </p:spTree>
    <p:extLst>
      <p:ext uri="{BB962C8B-B14F-4D97-AF65-F5344CB8AC3E}">
        <p14:creationId xmlns:p14="http://schemas.microsoft.com/office/powerpoint/2010/main" val="555170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uage 11">
            <a:extLst>
              <a:ext uri="{FF2B5EF4-FFF2-40B4-BE49-F238E27FC236}">
                <a16:creationId xmlns:a16="http://schemas.microsoft.com/office/drawing/2014/main" id="{1BC91A86-4999-AC4C-B907-7B4724701E7B}"/>
              </a:ext>
            </a:extLst>
          </p:cNvPr>
          <p:cNvSpPr/>
          <p:nvPr/>
        </p:nvSpPr>
        <p:spPr>
          <a:xfrm>
            <a:off x="316031" y="576470"/>
            <a:ext cx="11402203" cy="5526157"/>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dirty="0"/>
              <a:t>Objectif: Améliorer une sous partie avec de bonnes idées pour la rendre plus courte, percutante et reliée au sujet.</a:t>
            </a:r>
          </a:p>
          <a:p>
            <a:pPr algn="ctr"/>
            <a:endParaRPr lang="fr-FR" sz="1600" dirty="0"/>
          </a:p>
          <a:p>
            <a:pPr algn="ctr"/>
            <a:r>
              <a:rPr lang="fr-FR" sz="1600" dirty="0"/>
              <a:t>Méthode: Ressortir les influences en évidence et leurs conséquences sur un des aspects de l’EPS</a:t>
            </a:r>
          </a:p>
        </p:txBody>
      </p:sp>
    </p:spTree>
    <p:extLst>
      <p:ext uri="{BB962C8B-B14F-4D97-AF65-F5344CB8AC3E}">
        <p14:creationId xmlns:p14="http://schemas.microsoft.com/office/powerpoint/2010/main" val="2438774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6D573A3-B45B-2CD7-EA48-40C592E94262}"/>
              </a:ext>
            </a:extLst>
          </p:cNvPr>
          <p:cNvSpPr txBox="1"/>
          <p:nvPr/>
        </p:nvSpPr>
        <p:spPr>
          <a:xfrm>
            <a:off x="288235" y="111297"/>
            <a:ext cx="11410122" cy="6435351"/>
          </a:xfrm>
          <a:prstGeom prst="rect">
            <a:avLst/>
          </a:prstGeom>
          <a:noFill/>
        </p:spPr>
        <p:txBody>
          <a:bodyPr wrap="square">
            <a:spAutoFit/>
          </a:bodyPr>
          <a:lstStyle/>
          <a:p>
            <a:pPr marL="63500" marR="78105" indent="457200">
              <a:lnSpc>
                <a:spcPct val="115000"/>
              </a:lnSpc>
              <a:spcBef>
                <a:spcPts val="990"/>
              </a:spcBef>
              <a:spcAft>
                <a:spcPts val="0"/>
              </a:spcAft>
            </a:pPr>
            <a:r>
              <a:rPr lang="fr-FR" sz="1300" dirty="0">
                <a:effectLst/>
                <a:latin typeface="+mj-lt"/>
                <a:ea typeface="Arial" panose="020B0604020202020204" pitchFamily="34" charset="0"/>
              </a:rPr>
              <a:t>Dans une seconde partie, allant de 1968 à 1992, l’EPS s’est toujours positionnée à l’interface de différentes influences notamment économiques et sociales afin d’assurer sa </a:t>
            </a:r>
            <a:r>
              <a:rPr lang="fr-FR" sz="1300" spc="-10" dirty="0">
                <a:effectLst/>
                <a:latin typeface="+mj-lt"/>
                <a:ea typeface="Arial" panose="020B0604020202020204" pitchFamily="34" charset="0"/>
              </a:rPr>
              <a:t>légitimité.</a:t>
            </a:r>
            <a:r>
              <a:rPr lang="fr-FR" sz="1300" dirty="0">
                <a:effectLst/>
                <a:latin typeface="+mj-lt"/>
                <a:ea typeface="Arial" panose="020B0604020202020204" pitchFamily="34" charset="0"/>
              </a:rPr>
              <a:t> </a:t>
            </a:r>
          </a:p>
          <a:p>
            <a:pPr>
              <a:spcBef>
                <a:spcPts val="50"/>
              </a:spcBef>
            </a:pPr>
            <a:r>
              <a:rPr lang="fr-FR" sz="1300" dirty="0">
                <a:effectLst/>
                <a:latin typeface="+mj-lt"/>
                <a:ea typeface="Arial" panose="020B0604020202020204" pitchFamily="34" charset="0"/>
              </a:rPr>
              <a:t> </a:t>
            </a:r>
          </a:p>
          <a:p>
            <a:pPr marL="63500" marR="71755" indent="457200">
              <a:lnSpc>
                <a:spcPct val="115000"/>
              </a:lnSpc>
              <a:spcAft>
                <a:spcPts val="0"/>
              </a:spcAft>
            </a:pPr>
            <a:r>
              <a:rPr lang="fr-FR" sz="1300" dirty="0">
                <a:effectLst/>
                <a:latin typeface="+mj-lt"/>
                <a:ea typeface="Arial" panose="020B0604020202020204" pitchFamily="34" charset="0"/>
              </a:rPr>
              <a:t>En 1968, année marquée par les importants mouvements de manifestations, </a:t>
            </a:r>
            <a:r>
              <a:rPr lang="fr-FR" sz="1300" u="sng" dirty="0">
                <a:effectLst/>
                <a:latin typeface="+mj-lt"/>
                <a:ea typeface="Arial" panose="020B0604020202020204" pitchFamily="34" charset="0"/>
              </a:rPr>
              <a:t>les inégalités sociales et notamment scolaires</a:t>
            </a:r>
            <a:r>
              <a:rPr lang="fr-FR" sz="1300" dirty="0">
                <a:effectLst/>
                <a:latin typeface="+mj-lt"/>
                <a:ea typeface="Arial" panose="020B0604020202020204" pitchFamily="34" charset="0"/>
              </a:rPr>
              <a:t>, sont pointées du doigt par la société. Les revendications sociales sont accompagnées de grèves et mouvements de violence, ce qui n’est pas sans importance dans la mesure où cela apporte des influences notamment sur l’école et in fine l’EPS. En effet, c’est au travers de cette période que les travaux de BOURDIEU et PASSERON (1970) émergent</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“Les</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Héritiers”.</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Cet</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ouvrage</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vient</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appuyer</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les manifestations concernant les inégalités et met en avant le processus de reproduction, le capital culturel mais plus encore le déterminisme culturel et social.  </a:t>
            </a:r>
            <a:r>
              <a:rPr lang="fr-FR" sz="1300" b="1" dirty="0">
                <a:effectLst/>
                <a:latin typeface="+mj-lt"/>
                <a:ea typeface="Arial" panose="020B0604020202020204" pitchFamily="34" charset="0"/>
              </a:rPr>
              <a:t>=&gt; Influence sociales</a:t>
            </a:r>
          </a:p>
          <a:p>
            <a:pPr marL="63500" marR="72390" indent="457200">
              <a:lnSpc>
                <a:spcPct val="115000"/>
              </a:lnSpc>
            </a:pPr>
            <a:r>
              <a:rPr lang="fr-FR" sz="1300" dirty="0">
                <a:effectLst/>
                <a:latin typeface="+mj-lt"/>
                <a:ea typeface="Arial" panose="020B0604020202020204" pitchFamily="34" charset="0"/>
              </a:rPr>
              <a:t>Dans une société où l’on comprend que si</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la</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massification</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scolaire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a</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réussi,</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il</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en</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est autrement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pour</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la</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démocratisation,</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l’école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est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lourdement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influencée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et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doit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se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placer au-devant de ces revendications.</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En</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effet,</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nous</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remarquons</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en</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1975,</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la</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mise</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en</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place</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de</a:t>
            </a:r>
            <a:r>
              <a:rPr lang="fr-FR" sz="1300" spc="-20" dirty="0">
                <a:effectLst/>
                <a:latin typeface="+mj-lt"/>
                <a:ea typeface="Arial" panose="020B0604020202020204" pitchFamily="34" charset="0"/>
              </a:rPr>
              <a:t> </a:t>
            </a:r>
            <a:r>
              <a:rPr lang="fr-FR" sz="1300" dirty="0">
                <a:effectLst/>
                <a:latin typeface="+mj-lt"/>
                <a:ea typeface="Arial" panose="020B0604020202020204" pitchFamily="34" charset="0"/>
              </a:rPr>
              <a:t>la Loi</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Haby,</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réforme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structurelle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avec</a:t>
            </a:r>
            <a:r>
              <a:rPr lang="fr-FR" sz="1300" spc="200" dirty="0">
                <a:effectLst/>
                <a:latin typeface="+mj-lt"/>
                <a:ea typeface="Arial" panose="020B0604020202020204" pitchFamily="34" charset="0"/>
              </a:rPr>
              <a:t> </a:t>
            </a:r>
            <a:r>
              <a:rPr lang="fr-FR" sz="1300" u="sng" dirty="0">
                <a:effectLst/>
                <a:latin typeface="+mj-lt"/>
                <a:ea typeface="Arial" panose="020B0604020202020204" pitchFamily="34" charset="0"/>
              </a:rPr>
              <a:t>le</a:t>
            </a:r>
            <a:r>
              <a:rPr lang="fr-FR" sz="1300" u="sng" spc="200" dirty="0">
                <a:effectLst/>
                <a:latin typeface="+mj-lt"/>
                <a:ea typeface="Arial" panose="020B0604020202020204" pitchFamily="34" charset="0"/>
              </a:rPr>
              <a:t> </a:t>
            </a:r>
            <a:r>
              <a:rPr lang="fr-FR" sz="1300" u="sng" dirty="0">
                <a:effectLst/>
                <a:latin typeface="+mj-lt"/>
                <a:ea typeface="Arial" panose="020B0604020202020204" pitchFamily="34" charset="0"/>
              </a:rPr>
              <a:t>collège</a:t>
            </a:r>
            <a:r>
              <a:rPr lang="fr-FR" sz="1300" u="sng" spc="200" dirty="0">
                <a:effectLst/>
                <a:latin typeface="+mj-lt"/>
                <a:ea typeface="Arial" panose="020B0604020202020204" pitchFamily="34" charset="0"/>
              </a:rPr>
              <a:t> </a:t>
            </a:r>
            <a:r>
              <a:rPr lang="fr-FR" sz="1300" u="sng" dirty="0">
                <a:effectLst/>
                <a:latin typeface="+mj-lt"/>
                <a:ea typeface="Arial" panose="020B0604020202020204" pitchFamily="34" charset="0"/>
              </a:rPr>
              <a:t>qui</a:t>
            </a:r>
            <a:r>
              <a:rPr lang="fr-FR" sz="1300" u="sng" spc="200" dirty="0">
                <a:effectLst/>
                <a:latin typeface="+mj-lt"/>
                <a:ea typeface="Arial" panose="020B0604020202020204" pitchFamily="34" charset="0"/>
              </a:rPr>
              <a:t> </a:t>
            </a:r>
            <a:r>
              <a:rPr lang="fr-FR" sz="1300" u="sng" dirty="0">
                <a:effectLst/>
                <a:latin typeface="+mj-lt"/>
                <a:ea typeface="Arial" panose="020B0604020202020204" pitchFamily="34" charset="0"/>
              </a:rPr>
              <a:t>devient</a:t>
            </a:r>
            <a:r>
              <a:rPr lang="fr-FR" sz="1300" u="sng" spc="200" dirty="0">
                <a:effectLst/>
                <a:latin typeface="+mj-lt"/>
                <a:ea typeface="Arial" panose="020B0604020202020204" pitchFamily="34" charset="0"/>
              </a:rPr>
              <a:t> </a:t>
            </a:r>
            <a:r>
              <a:rPr lang="fr-FR" sz="1300" u="sng" dirty="0">
                <a:effectLst/>
                <a:latin typeface="+mj-lt"/>
                <a:ea typeface="Arial" panose="020B0604020202020204" pitchFamily="34" charset="0"/>
              </a:rPr>
              <a:t>unique</a:t>
            </a:r>
            <a:r>
              <a:rPr lang="fr-FR" sz="1300" dirty="0">
                <a:effectLst/>
                <a:latin typeface="+mj-lt"/>
                <a:ea typeface="Arial" panose="020B0604020202020204" pitchFamily="34" charset="0"/>
              </a:rPr>
              <a: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Les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élèves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divers</a:t>
            </a:r>
            <a:r>
              <a:rPr lang="fr-FR" sz="1300" dirty="0">
                <a:latin typeface="+mj-lt"/>
                <a:ea typeface="Arial" panose="020B0604020202020204" pitchFamily="34" charset="0"/>
              </a:rPr>
              <a:t> </a:t>
            </a:r>
            <a:r>
              <a:rPr lang="fr-FR" sz="1300" dirty="0">
                <a:effectLst/>
                <a:latin typeface="+mj-lt"/>
                <a:ea typeface="Arial" panose="020B0604020202020204" pitchFamily="34" charset="0"/>
              </a:rPr>
              <a:t>horizons</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sont</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mélangés,</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imposant</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donc</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à</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l’EPS</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qui</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se</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positionne,</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des</a:t>
            </a:r>
            <a:r>
              <a:rPr lang="fr-FR" sz="1300" spc="400" dirty="0">
                <a:effectLst/>
                <a:latin typeface="+mj-lt"/>
                <a:ea typeface="Arial" panose="020B0604020202020204" pitchFamily="34" charset="0"/>
              </a:rPr>
              <a:t> </a:t>
            </a:r>
            <a:r>
              <a:rPr lang="fr-FR" sz="1300" dirty="0">
                <a:effectLst/>
                <a:latin typeface="+mj-lt"/>
                <a:ea typeface="Arial" panose="020B0604020202020204" pitchFamily="34" charset="0"/>
              </a:rPr>
              <a:t>réflexions </a:t>
            </a:r>
            <a:r>
              <a:rPr lang="fr-FR" sz="1300" spc="-10" dirty="0">
                <a:effectLst/>
                <a:latin typeface="+mj-lt"/>
                <a:ea typeface="Arial" panose="020B0604020202020204" pitchFamily="34" charset="0"/>
              </a:rPr>
              <a:t>pédagogiques.</a:t>
            </a:r>
            <a:r>
              <a:rPr lang="fr-FR" sz="1300" b="1" dirty="0">
                <a:ea typeface="Arial" panose="020B0604020202020204" pitchFamily="34" charset="0"/>
              </a:rPr>
              <a:t> =&gt; Influence scolaires</a:t>
            </a:r>
          </a:p>
          <a:p>
            <a:pPr>
              <a:spcBef>
                <a:spcPts val="50"/>
              </a:spcBef>
            </a:pPr>
            <a:endParaRPr lang="fr-FR" sz="1300" dirty="0">
              <a:effectLst/>
              <a:latin typeface="+mj-lt"/>
              <a:ea typeface="Arial" panose="020B0604020202020204" pitchFamily="34" charset="0"/>
            </a:endParaRPr>
          </a:p>
          <a:p>
            <a:pPr marL="63500" marR="74295" indent="457200">
              <a:lnSpc>
                <a:spcPct val="115000"/>
              </a:lnSpc>
              <a:spcAft>
                <a:spcPts val="0"/>
              </a:spcAft>
            </a:pPr>
            <a:r>
              <a:rPr lang="fr-FR" sz="1300" dirty="0">
                <a:effectLst/>
                <a:latin typeface="+mj-lt"/>
                <a:ea typeface="Arial" panose="020B0604020202020204" pitchFamily="34" charset="0"/>
              </a:rPr>
              <a:t>Aussi, cette influence sociétale est accompagnée d’une </a:t>
            </a:r>
            <a:r>
              <a:rPr lang="fr-FR" sz="1300" b="1" dirty="0">
                <a:effectLst/>
                <a:latin typeface="+mj-lt"/>
                <a:ea typeface="Arial" panose="020B0604020202020204" pitchFamily="34" charset="0"/>
              </a:rPr>
              <a:t>influence économique </a:t>
            </a:r>
            <a:r>
              <a:rPr lang="fr-FR" sz="1300" dirty="0">
                <a:effectLst/>
                <a:latin typeface="+mj-lt"/>
                <a:ea typeface="Arial" panose="020B0604020202020204" pitchFamily="34" charset="0"/>
              </a:rPr>
              <a:t>marquée particulièrement par la crise pétrolière de 1973. Selon J. GÉNÉREUX (2010), les sociétés n’en sont toujours pas sorties, et cette crise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entraîne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lourdes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conséquences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sur le chômage, les violences et les revendications autour des inégalités de répartition des richesses. Dès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lors,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l'EPS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se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positionne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à</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l’interface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des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influences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notamment</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par</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les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IO</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de 1967, seuls textes officiels marquant cette période. La notion d’APS naît dans ces IO. Le sport est culturel, civilisateur et éducatif. L’EP n’est plus du sport simple et brut, le sport devient un support, un moyen d’éduquer les élèves. Pour se positionner à la jonction des différentes influences, l’EPS propose donc des mises en œuvre concernant les inégalités </a:t>
            </a:r>
            <a:r>
              <a:rPr lang="fr-FR" sz="1300" spc="-10" dirty="0">
                <a:effectLst/>
                <a:latin typeface="+mj-lt"/>
                <a:ea typeface="Arial" panose="020B0604020202020204" pitchFamily="34" charset="0"/>
              </a:rPr>
              <a:t>scolaires.</a:t>
            </a:r>
            <a:endParaRPr lang="fr-FR" sz="1300" dirty="0">
              <a:effectLst/>
              <a:latin typeface="+mj-lt"/>
              <a:ea typeface="Arial" panose="020B0604020202020204" pitchFamily="34" charset="0"/>
            </a:endParaRPr>
          </a:p>
          <a:p>
            <a:pPr>
              <a:spcBef>
                <a:spcPts val="50"/>
              </a:spcBef>
            </a:pPr>
            <a:r>
              <a:rPr lang="fr-FR" sz="1300" dirty="0">
                <a:effectLst/>
                <a:latin typeface="+mj-lt"/>
                <a:ea typeface="Arial" panose="020B0604020202020204" pitchFamily="34" charset="0"/>
              </a:rPr>
              <a:t> </a:t>
            </a:r>
          </a:p>
          <a:p>
            <a:pPr marL="63500" marR="71755" indent="457200">
              <a:lnSpc>
                <a:spcPct val="115000"/>
              </a:lnSpc>
              <a:spcAft>
                <a:spcPts val="0"/>
              </a:spcAft>
            </a:pPr>
            <a:r>
              <a:rPr lang="fr-FR" sz="1300" dirty="0">
                <a:effectLst/>
                <a:latin typeface="+mj-lt"/>
                <a:ea typeface="Arial" panose="020B0604020202020204" pitchFamily="34" charset="0"/>
              </a:rPr>
              <a:t>Cela se traduit également par</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des</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concepteurs</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tel</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que</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PARLEBAS</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(1985)</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qui</a:t>
            </a:r>
            <a:r>
              <a:rPr lang="fr-FR" sz="1300" spc="-25" dirty="0">
                <a:effectLst/>
                <a:latin typeface="+mj-lt"/>
                <a:ea typeface="Arial" panose="020B0604020202020204" pitchFamily="34" charset="0"/>
              </a:rPr>
              <a:t> </a:t>
            </a:r>
            <a:r>
              <a:rPr lang="fr-FR" sz="1300" dirty="0">
                <a:effectLst/>
                <a:latin typeface="+mj-lt"/>
                <a:ea typeface="Arial" panose="020B0604020202020204" pitchFamily="34" charset="0"/>
              </a:rPr>
              <a:t>colorie le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positionnement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de</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l’EPS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au</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regard</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des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différentes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influences,</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notamment</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par</a:t>
            </a:r>
            <a:r>
              <a:rPr lang="fr-FR" sz="1300" spc="200" dirty="0">
                <a:effectLst/>
                <a:latin typeface="+mj-lt"/>
                <a:ea typeface="Arial" panose="020B0604020202020204" pitchFamily="34" charset="0"/>
              </a:rPr>
              <a:t> </a:t>
            </a:r>
            <a:r>
              <a:rPr lang="fr-FR" sz="1300" dirty="0">
                <a:effectLst/>
                <a:latin typeface="+mj-lt"/>
                <a:ea typeface="Arial" panose="020B0604020202020204" pitchFamily="34" charset="0"/>
              </a:rPr>
              <a:t>sa socio-motricité. Ce concepteur apporte un regard différent sur l’EPS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notamment</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par</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la</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mise en avant de l’aspect social de l’individu. Les conduites motrices ne doivent pas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être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isolées du groupe d’individus dans lequel se trouve l’élève, par exemple en handball avec la communication. Cette science de l’action motrice appuie le positionnement de l’EPS à l’interface des différentes influences dans la mesure où l’on cherche à éviter</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sport</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brut</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et performatif reproduisant les inégalités, sources d’influences. </a:t>
            </a:r>
            <a:r>
              <a:rPr lang="fr-FR" sz="1300" b="1" dirty="0">
                <a:effectLst/>
                <a:latin typeface="+mj-lt"/>
                <a:ea typeface="Arial" panose="020B0604020202020204" pitchFamily="34" charset="0"/>
              </a:rPr>
              <a:t>=&gt; Influences conceptuelles</a:t>
            </a:r>
          </a:p>
          <a:p>
            <a:pPr>
              <a:spcBef>
                <a:spcPts val="50"/>
              </a:spcBef>
            </a:pPr>
            <a:r>
              <a:rPr lang="fr-FR" sz="1300" dirty="0">
                <a:effectLst/>
                <a:latin typeface="+mj-lt"/>
                <a:ea typeface="Arial" panose="020B0604020202020204" pitchFamily="34" charset="0"/>
              </a:rPr>
              <a:t> </a:t>
            </a:r>
          </a:p>
          <a:p>
            <a:pPr marL="63500" marR="75565" indent="457200">
              <a:lnSpc>
                <a:spcPct val="115000"/>
              </a:lnSpc>
              <a:spcAft>
                <a:spcPts val="0"/>
              </a:spcAft>
            </a:pPr>
            <a:r>
              <a:rPr lang="fr-FR" sz="1300" dirty="0">
                <a:effectLst/>
                <a:latin typeface="+mj-lt"/>
                <a:ea typeface="Arial" panose="020B0604020202020204" pitchFamily="34" charset="0"/>
              </a:rPr>
              <a:t>Par ailleurs, nous pouvons observer le placement de l’EPS à l’interface des influences par le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filtre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l’évaluation.</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Dès</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1983</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pour</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BAC</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et</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1987</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pour</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le</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DNB,</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on</a:t>
            </a:r>
            <a:r>
              <a:rPr lang="fr-FR" sz="1300" spc="-15" dirty="0">
                <a:effectLst/>
                <a:latin typeface="+mj-lt"/>
                <a:ea typeface="Arial" panose="020B0604020202020204" pitchFamily="34" charset="0"/>
              </a:rPr>
              <a:t> </a:t>
            </a:r>
            <a:r>
              <a:rPr lang="fr-FR" sz="1300" dirty="0">
                <a:effectLst/>
                <a:latin typeface="+mj-lt"/>
                <a:ea typeface="Arial" panose="020B0604020202020204" pitchFamily="34" charset="0"/>
              </a:rPr>
              <a:t>évalue la maîtrise d'exécution, les connaissances sur les APSA et non seulement la performance brute reproductrice d’inégalités. Ainsi, l’EPS se positionne durant cette période à l’interface des influences économiques et sociales en proposant de fortes réflexions pédagogiques autour de la reproduction des inégalités. </a:t>
            </a:r>
          </a:p>
          <a:p>
            <a:r>
              <a:rPr lang="fr-FR" sz="1300" dirty="0">
                <a:effectLst/>
                <a:latin typeface="+mj-lt"/>
                <a:ea typeface="Arial" panose="020B0604020202020204" pitchFamily="34" charset="0"/>
              </a:rPr>
              <a:t> </a:t>
            </a:r>
          </a:p>
        </p:txBody>
      </p:sp>
      <p:sp>
        <p:nvSpPr>
          <p:cNvPr id="2" name="Rectangle : coins arrondis 1">
            <a:extLst>
              <a:ext uri="{FF2B5EF4-FFF2-40B4-BE49-F238E27FC236}">
                <a16:creationId xmlns:a16="http://schemas.microsoft.com/office/drawing/2014/main" id="{3758C994-FE3B-26E1-4B6B-20FFEDA754C8}"/>
              </a:ext>
            </a:extLst>
          </p:cNvPr>
          <p:cNvSpPr/>
          <p:nvPr/>
        </p:nvSpPr>
        <p:spPr>
          <a:xfrm>
            <a:off x="5387010" y="168965"/>
            <a:ext cx="815008" cy="24847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3990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
        <p:nvSpPr>
          <p:cNvPr id="6" name="ZoneTexte 5">
            <a:extLst>
              <a:ext uri="{FF2B5EF4-FFF2-40B4-BE49-F238E27FC236}">
                <a16:creationId xmlns:a16="http://schemas.microsoft.com/office/drawing/2014/main" id="{829AEBD5-3FA5-A4AF-077B-E91403396B85}"/>
              </a:ext>
            </a:extLst>
          </p:cNvPr>
          <p:cNvSpPr txBox="1"/>
          <p:nvPr/>
        </p:nvSpPr>
        <p:spPr>
          <a:xfrm>
            <a:off x="441434" y="1330712"/>
            <a:ext cx="11537206" cy="4801314"/>
          </a:xfrm>
          <a:prstGeom prst="rect">
            <a:avLst/>
          </a:prstGeom>
          <a:noFill/>
        </p:spPr>
        <p:txBody>
          <a:bodyPr wrap="square">
            <a:spAutoFit/>
          </a:bodyPr>
          <a:lstStyle/>
          <a:p>
            <a:pPr algn="l"/>
            <a:r>
              <a:rPr lang="fr-FR" sz="1800" b="0" i="0" u="none" strike="noStrike" baseline="0" dirty="0">
                <a:latin typeface="Calibri" panose="020F0502020204030204" pitchFamily="34" charset="0"/>
              </a:rPr>
              <a:t>Nous allons montrer dans cette deuxième partie, allant de 1961 à 1983, que l'EPS s'est positionnée à l'interface de différentes influences notamment des textes officiels et d'un contexte sociétal en faveur de la formation technique d'une élite sportive.</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Tout d'abord, l'EPS en proposant dans ses textes officiels un ''enseignement des gestes sportifs : initiation lors de la leçon d'EP, entraînement lors de la 1⁄2 journée de sport et compétition lors de l'association sportive'' (Instruction officielle, 1962) est à l’interface d'une influence sociétale.</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En effet, ''la politique de grandeur'' (</a:t>
            </a:r>
            <a:r>
              <a:rPr lang="fr-FR" sz="1800" b="0" i="0" u="none" strike="noStrike" baseline="0" dirty="0" err="1">
                <a:latin typeface="Calibri" panose="020F0502020204030204" pitchFamily="34" charset="0"/>
              </a:rPr>
              <a:t>Vaisse</a:t>
            </a:r>
            <a:r>
              <a:rPr lang="fr-FR" sz="1800" b="0" i="0" u="none" strike="noStrike" baseline="0" dirty="0">
                <a:latin typeface="Calibri" panose="020F0502020204030204" pitchFamily="34" charset="0"/>
              </a:rPr>
              <a:t>, 1998) mise en place par de Gaulle visant à recruter une élite sportive sur une base démocratique'' (Martin, 1999), s'appuie sur le sport pour assurer son rayonnement international. L'EPS à travers ses pratiques dominantes, répond aux attentes sociétales en affirmant son utilité sociale par ''un enseignement de techniques formant des citoyens compétents, utile au renouveau économique du pays'' (</a:t>
            </a:r>
            <a:r>
              <a:rPr lang="fr-FR" sz="1800" b="0" i="0" u="none" strike="noStrike" baseline="0" dirty="0" err="1">
                <a:latin typeface="Calibri" panose="020F0502020204030204" pitchFamily="34" charset="0"/>
              </a:rPr>
              <a:t>Gleyse</a:t>
            </a:r>
            <a:r>
              <a:rPr lang="fr-FR" sz="1800" b="0" i="0" u="none" strike="noStrike" baseline="0" dirty="0">
                <a:latin typeface="Calibri" panose="020F0502020204030204" pitchFamily="34" charset="0"/>
              </a:rPr>
              <a:t>, 1999). </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Ces ''Politiques de grandeurs défendant les mêmes valeurs que les sports de compétitions'' (Berstein, 1989). L'EPS s'appuie sur des ''sports de base'' (Terret, 1999), en effet, l'athlétisme représente 60% des articles de la revue EPS</a:t>
            </a:r>
          </a:p>
          <a:p>
            <a:pPr algn="l"/>
            <a:r>
              <a:rPr lang="fr-FR" sz="1800" b="0" i="0" u="none" strike="noStrike" baseline="0" dirty="0">
                <a:latin typeface="Calibri" panose="020F0502020204030204" pitchFamily="34" charset="0"/>
              </a:rPr>
              <a:t>entre 1950 et 1980 (Attali, 2006) et les techniques y sont détaillées. Ceci montre donc que l'EPS est influencée par les attentes sociétales puisqu'elle répond à celles-ci.</a:t>
            </a:r>
            <a:endParaRPr lang="fr-FR" dirty="0"/>
          </a:p>
        </p:txBody>
      </p:sp>
      <p:sp>
        <p:nvSpPr>
          <p:cNvPr id="3" name="Ellipse 2">
            <a:extLst>
              <a:ext uri="{FF2B5EF4-FFF2-40B4-BE49-F238E27FC236}">
                <a16:creationId xmlns:a16="http://schemas.microsoft.com/office/drawing/2014/main" id="{8CB75784-8A23-F193-E985-94B917BDCB2A}"/>
              </a:ext>
            </a:extLst>
          </p:cNvPr>
          <p:cNvSpPr/>
          <p:nvPr/>
        </p:nvSpPr>
        <p:spPr>
          <a:xfrm>
            <a:off x="10861040" y="38333"/>
            <a:ext cx="1229093" cy="622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1</a:t>
            </a:r>
          </a:p>
        </p:txBody>
      </p:sp>
    </p:spTree>
    <p:extLst>
      <p:ext uri="{BB962C8B-B14F-4D97-AF65-F5344CB8AC3E}">
        <p14:creationId xmlns:p14="http://schemas.microsoft.com/office/powerpoint/2010/main" val="494188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11EC17B-D296-F77E-6B00-F861742D154A}"/>
              </a:ext>
            </a:extLst>
          </p:cNvPr>
          <p:cNvSpPr txBox="1"/>
          <p:nvPr/>
        </p:nvSpPr>
        <p:spPr>
          <a:xfrm>
            <a:off x="203200" y="828020"/>
            <a:ext cx="11785600" cy="5078313"/>
          </a:xfrm>
          <a:prstGeom prst="rect">
            <a:avLst/>
          </a:prstGeom>
          <a:noFill/>
        </p:spPr>
        <p:txBody>
          <a:bodyPr wrap="square">
            <a:spAutoFit/>
          </a:bodyPr>
          <a:lstStyle/>
          <a:p>
            <a:pPr algn="l"/>
            <a:r>
              <a:rPr lang="fr-FR" sz="1800" b="0" i="0" u="none" strike="noStrike" baseline="0" dirty="0">
                <a:latin typeface="Calibri" panose="020F0502020204030204" pitchFamily="34" charset="0"/>
              </a:rPr>
              <a:t>L'EPS est également à l'interface d'un contexte social. En effet, les années 70 sont au cœur de la massification du sport (Attali, L’explosion des pratiques sportives, 2007). Cela s'observe en association sportive où en 1977, on atteint la barre des 1 millions de licenciés à l'AS avec une domination des activités traditionnelles. Cela découle sur un “âge d'or du recrutement du nombre d'enseignants d'EPS'' (Michon,1989). </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De plus, de nombreuses réformes visant à démocratiser l'enseignement secondaire ont eu lieu permettant « l'explosion scolaire » (Cros, 1961) favorable à une transmission d'une culture sportive par l'EPS. La ½ journée de sport est aussi un paramètre conduisant l'effet d'une démocratisation puis d'une massification sportive à dominante compétitive. On est dans cette période dans une éducation progressivement monothéisme d'un corps ''sportif et adaptable'' en EP dans le but de former une personne active et conquérante d'une citoyenneté compétitive'' (</a:t>
            </a:r>
            <a:r>
              <a:rPr lang="fr-FR" sz="1800" b="0" i="0" u="none" strike="noStrike" baseline="0" dirty="0" err="1">
                <a:latin typeface="Calibri" panose="020F0502020204030204" pitchFamily="34" charset="0"/>
              </a:rPr>
              <a:t>Travaillot</a:t>
            </a:r>
            <a:r>
              <a:rPr lang="fr-FR" sz="1800" b="0" i="0" u="none" strike="noStrike" baseline="0" dirty="0">
                <a:latin typeface="Calibri" panose="020F0502020204030204" pitchFamily="34" charset="0"/>
              </a:rPr>
              <a:t>, 2009). Il y a un double objectif: former une élite sportive par la masse et promouvoir les valeurs du sport.</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 Ainsi, ''l'EPS s'impose rapidement comme une clef de voûte d’un système de formation destiné à instiller l'idéal sportif en France'' (Attali, Saint </a:t>
            </a:r>
            <a:r>
              <a:rPr lang="fr-FR" sz="1800" b="0" i="0" u="none" strike="noStrike" baseline="0" dirty="0" err="1">
                <a:latin typeface="Calibri" panose="020F0502020204030204" pitchFamily="34" charset="0"/>
              </a:rPr>
              <a:t>Martin,Le</a:t>
            </a:r>
            <a:r>
              <a:rPr lang="fr-FR" sz="1800" b="0" i="0" u="none" strike="noStrike" baseline="0" dirty="0">
                <a:latin typeface="Calibri" panose="020F0502020204030204" pitchFamily="34" charset="0"/>
              </a:rPr>
              <a:t> rôle de l'école dans la genèse d'une culture sportive de masse (1960-1970), 2007). En effet, il y a une politique de nationalisation d'un sport placé sous la tutelle publique (Arnaud et Augustin, 2000) avec notamment le Plan Joxe-Herzog et les lois programmes pour l'équipement sportif et socio-éducatif.</a:t>
            </a:r>
          </a:p>
          <a:p>
            <a:pPr algn="l"/>
            <a:r>
              <a:rPr lang="fr-FR" sz="1800" b="0" i="0" u="none" strike="noStrike" baseline="0" dirty="0">
                <a:latin typeface="Calibri" panose="020F0502020204030204" pitchFamily="34" charset="0"/>
              </a:rPr>
              <a:t>''Il s'agit d'un véritable consensus historique entre les intérêts du pouvoir et ceux du corporatisme enseignants'' (</a:t>
            </a:r>
            <a:r>
              <a:rPr lang="fr-FR" sz="1800" b="0" i="0" u="none" strike="noStrike" baseline="0" dirty="0" err="1">
                <a:latin typeface="Calibri" panose="020F0502020204030204" pitchFamily="34" charset="0"/>
              </a:rPr>
              <a:t>Piard</a:t>
            </a:r>
            <a:r>
              <a:rPr lang="fr-FR" sz="1800" b="0" i="0" u="none" strike="noStrike" baseline="0" dirty="0">
                <a:latin typeface="Calibri" panose="020F0502020204030204" pitchFamily="34" charset="0"/>
              </a:rPr>
              <a:t>, 1988).</a:t>
            </a:r>
            <a:endParaRPr lang="fr-FR" dirty="0"/>
          </a:p>
        </p:txBody>
      </p:sp>
      <p:sp>
        <p:nvSpPr>
          <p:cNvPr id="3" name="ZoneTexte 2">
            <a:extLst>
              <a:ext uri="{FF2B5EF4-FFF2-40B4-BE49-F238E27FC236}">
                <a16:creationId xmlns:a16="http://schemas.microsoft.com/office/drawing/2014/main" id="{FEDC6829-6458-64EC-5051-C5C9E2B81135}"/>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Tree>
    <p:extLst>
      <p:ext uri="{BB962C8B-B14F-4D97-AF65-F5344CB8AC3E}">
        <p14:creationId xmlns:p14="http://schemas.microsoft.com/office/powerpoint/2010/main" val="109416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3903A315-5869-B65C-EF1E-7D1AEB5C8F85}"/>
              </a:ext>
            </a:extLst>
          </p:cNvPr>
          <p:cNvSpPr txBox="1"/>
          <p:nvPr/>
        </p:nvSpPr>
        <p:spPr>
          <a:xfrm>
            <a:off x="274320" y="1178860"/>
            <a:ext cx="11643360" cy="4247317"/>
          </a:xfrm>
          <a:prstGeom prst="rect">
            <a:avLst/>
          </a:prstGeom>
          <a:noFill/>
        </p:spPr>
        <p:txBody>
          <a:bodyPr wrap="square">
            <a:spAutoFit/>
          </a:bodyPr>
          <a:lstStyle/>
          <a:p>
            <a:pPr algn="l"/>
            <a:r>
              <a:rPr lang="fr-FR" sz="1800" b="0" i="0" u="none" strike="noStrike" baseline="0" dirty="0">
                <a:latin typeface="Calibri" panose="020F0502020204030204" pitchFamily="34" charset="0"/>
              </a:rPr>
              <a:t>Troisièmement, de 1983 à aujourd’hui, les techniques sportives laissent la place à un enseignement des compétences ancrées dans l’influence de nombreux textes officiels et de la culture des APSA.</a:t>
            </a:r>
          </a:p>
          <a:p>
            <a:pPr algn="l"/>
            <a:endParaRPr lang="fr-FR" sz="1800" b="0" i="0" u="none" strike="noStrike" baseline="0" dirty="0">
              <a:latin typeface="Calibri" panose="020F0502020204030204" pitchFamily="34" charset="0"/>
            </a:endParaRPr>
          </a:p>
          <a:p>
            <a:pPr algn="l"/>
            <a:r>
              <a:rPr lang="fr-FR" sz="1800" b="0" i="0" u="none" strike="noStrike" baseline="0" dirty="0">
                <a:latin typeface="Calibri" panose="020F0502020204030204" pitchFamily="34" charset="0"/>
              </a:rPr>
              <a:t>La tendance de cette période est tournée vers un refus complet des techniques sportives (TRAVAILLOT, 2000) au profit des pratiques libres et non aseptisées. Ce ne sont plus seulement des pratiques dans des gymnases, mais plutôt des pratiques urbaines, dites de loisir. C’est une influence de la société qui est tournée davantage vers les pratiques de loisir au dépend des pratiques compétitives avec une stagnation des effectifs dans les fédérations. </a:t>
            </a:r>
          </a:p>
          <a:p>
            <a:pPr algn="l"/>
            <a:r>
              <a:rPr lang="fr-FR" sz="1800" b="0" i="0" u="none" strike="noStrike" baseline="0" dirty="0">
                <a:latin typeface="Calibri" panose="020F0502020204030204" pitchFamily="34" charset="0"/>
              </a:rPr>
              <a:t>Cette évolution culturelle amène l’EPS à repenser ses modalités de pratique vers l’APPN, l’APEX, les activités d’entretien, les activités urbaines en lien avec l’importance de l’image de soi. </a:t>
            </a:r>
          </a:p>
          <a:p>
            <a:pPr algn="l"/>
            <a:r>
              <a:rPr lang="fr-FR" sz="1800" b="0" i="0" u="none" strike="noStrike" baseline="0" dirty="0">
                <a:latin typeface="Calibri" panose="020F0502020204030204" pitchFamily="34" charset="0"/>
              </a:rPr>
              <a:t>Une évolution que l’on voit également dans les textes d’évaluation, notamment celui de 1983 avec le contrôle en cours de formation. Ce ne sont plus seulement les acquisitions motrices et la compétition qui sont évaluées, 50% de la note en EPS est sur les conduites motrices et une activité à barème national avec un choix entre athlé, natation et gym, les cinquante autres pourcentages sont centrés sur les connaissances, savoir-faire méthodologiques et savoir-être. </a:t>
            </a:r>
          </a:p>
          <a:p>
            <a:pPr algn="l"/>
            <a:r>
              <a:rPr lang="fr-FR" sz="1800" b="0" i="0" u="none" strike="noStrike" baseline="0" dirty="0">
                <a:latin typeface="Calibri" panose="020F0502020204030204" pitchFamily="34" charset="0"/>
              </a:rPr>
              <a:t>Ainsi, l’EPS se positionne depuis les années 80 autour d’une influence qui met en avant le caractère méthodologique et social de la discipline EPS.</a:t>
            </a:r>
            <a:endParaRPr lang="fr-FR" dirty="0"/>
          </a:p>
        </p:txBody>
      </p:sp>
      <p:sp>
        <p:nvSpPr>
          <p:cNvPr id="3" name="ZoneTexte 2">
            <a:extLst>
              <a:ext uri="{FF2B5EF4-FFF2-40B4-BE49-F238E27FC236}">
                <a16:creationId xmlns:a16="http://schemas.microsoft.com/office/drawing/2014/main" id="{13D2CB8A-C9B6-3EA5-B28B-64F3C696651F}"/>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Tree>
    <p:extLst>
      <p:ext uri="{BB962C8B-B14F-4D97-AF65-F5344CB8AC3E}">
        <p14:creationId xmlns:p14="http://schemas.microsoft.com/office/powerpoint/2010/main" val="3037488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6109EB9-3A24-34C0-ADF0-24583029EE91}"/>
              </a:ext>
            </a:extLst>
          </p:cNvPr>
          <p:cNvSpPr txBox="1"/>
          <p:nvPr/>
        </p:nvSpPr>
        <p:spPr>
          <a:xfrm>
            <a:off x="269240" y="1183928"/>
            <a:ext cx="11653520" cy="3970318"/>
          </a:xfrm>
          <a:prstGeom prst="rect">
            <a:avLst/>
          </a:prstGeom>
          <a:noFill/>
        </p:spPr>
        <p:txBody>
          <a:bodyPr wrap="square">
            <a:spAutoFit/>
          </a:bodyPr>
          <a:lstStyle/>
          <a:p>
            <a:pPr algn="l"/>
            <a:r>
              <a:rPr lang="fr-FR" sz="1800" b="0" i="0" u="none" strike="noStrike" baseline="0" dirty="0">
                <a:latin typeface="Calibri" panose="020F0502020204030204" pitchFamily="34" charset="0"/>
              </a:rPr>
              <a:t>Cependant, des différences notables ne permettent pas à l’EPS de s’inscrire officiellement dans une influence. C’est le cas notamment de l’influence des textes officiels sur la discipline. </a:t>
            </a:r>
          </a:p>
          <a:p>
            <a:pPr algn="l"/>
            <a:r>
              <a:rPr lang="fr-FR" sz="1800" b="0" i="0" u="none" strike="noStrike" baseline="0" dirty="0">
                <a:latin typeface="Calibri" panose="020F0502020204030204" pitchFamily="34" charset="0"/>
              </a:rPr>
              <a:t>« La rédaction des AFL est une usine à gaz. Leur rédaction est confuse » (MOLENAT, 2018). La multitude de textes officiels publiés depuis les années 1980 rend difficile le fait de s’inscrire dans l’un d’eux et de rendre l’enseignement de l’EPS homogénéisé dans le temps. </a:t>
            </a:r>
          </a:p>
          <a:p>
            <a:pPr algn="l"/>
            <a:r>
              <a:rPr lang="fr-FR" sz="1800" b="0" i="0" u="none" strike="noStrike" baseline="0" dirty="0">
                <a:latin typeface="Calibri" panose="020F0502020204030204" pitchFamily="34" charset="0"/>
              </a:rPr>
              <a:t>Ce qui provoque que les enseignants s’émancipent de plus en plus des textes officiels dans leur modalité d’intervention et le fait de proposer des pratiques innovantes aux élèves. </a:t>
            </a:r>
          </a:p>
          <a:p>
            <a:pPr algn="l"/>
            <a:r>
              <a:rPr lang="fr-FR" sz="1800" b="0" i="0" u="none" strike="noStrike" baseline="0" dirty="0">
                <a:latin typeface="Calibri" panose="020F0502020204030204" pitchFamily="34" charset="0"/>
              </a:rPr>
              <a:t>Ceci s’explique également par le fait que la formation est majoritairement sportive pour les enseignants des années 2000 avec une EPS très sportive (champ d’apprentissage 1, 3 et 4) et qui ont tendance à être réticents à enseigner de nouvelles pratiques comme les activités d’expression ou d’entretien. </a:t>
            </a:r>
          </a:p>
          <a:p>
            <a:pPr algn="l"/>
            <a:r>
              <a:rPr lang="fr-FR" sz="1800" b="0" i="0" u="none" strike="noStrike" baseline="0" dirty="0">
                <a:latin typeface="Calibri" panose="020F0502020204030204" pitchFamily="34" charset="0"/>
              </a:rPr>
              <a:t>Alors qu’aujourd’hui, les enseignants ont un statut et une formation très différente qui amène à une diversité de pratiques d’enseignement. </a:t>
            </a:r>
          </a:p>
          <a:p>
            <a:pPr algn="l"/>
            <a:r>
              <a:rPr lang="fr-FR" sz="1800" b="0" i="0" u="none" strike="noStrike" baseline="0" dirty="0">
                <a:latin typeface="Calibri" panose="020F0502020204030204" pitchFamily="34" charset="0"/>
              </a:rPr>
              <a:t>La possibilité d’acquérir des connaissances et des compétences sur des ASA non maîtrisées avec des stages rend également difficile la mise en place d’une EPS commune.</a:t>
            </a:r>
            <a:endParaRPr lang="fr-FR" dirty="0"/>
          </a:p>
        </p:txBody>
      </p:sp>
      <p:sp>
        <p:nvSpPr>
          <p:cNvPr id="3" name="ZoneTexte 2">
            <a:extLst>
              <a:ext uri="{FF2B5EF4-FFF2-40B4-BE49-F238E27FC236}">
                <a16:creationId xmlns:a16="http://schemas.microsoft.com/office/drawing/2014/main" id="{37331705-FB91-115F-ECFD-10E1C0E02ADE}"/>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Tree>
    <p:extLst>
      <p:ext uri="{BB962C8B-B14F-4D97-AF65-F5344CB8AC3E}">
        <p14:creationId xmlns:p14="http://schemas.microsoft.com/office/powerpoint/2010/main" val="3790332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19EFECE-39FA-35FC-FE1D-D44EDB1D1D29}"/>
              </a:ext>
            </a:extLst>
          </p:cNvPr>
          <p:cNvSpPr txBox="1"/>
          <p:nvPr/>
        </p:nvSpPr>
        <p:spPr>
          <a:xfrm>
            <a:off x="85834" y="523220"/>
            <a:ext cx="11557526" cy="6001643"/>
          </a:xfrm>
          <a:prstGeom prst="rect">
            <a:avLst/>
          </a:prstGeom>
          <a:noFill/>
        </p:spPr>
        <p:txBody>
          <a:bodyPr wrap="square">
            <a:spAutoFit/>
          </a:bodyPr>
          <a:lstStyle/>
          <a:p>
            <a:pPr algn="l"/>
            <a:endParaRPr lang="fr-FR" sz="1600" b="0" i="0" u="none" strike="noStrike" baseline="0" dirty="0">
              <a:solidFill>
                <a:srgbClr val="000000"/>
              </a:solidFill>
              <a:latin typeface="Calibri" panose="020F0502020204030204" pitchFamily="34" charset="0"/>
            </a:endParaRPr>
          </a:p>
          <a:p>
            <a:r>
              <a:rPr lang="fr-FR" sz="1600" b="0" i="0" u="none" strike="noStrike" baseline="0" dirty="0">
                <a:solidFill>
                  <a:srgbClr val="000000"/>
                </a:solidFill>
                <a:latin typeface="Calibri" panose="020F0502020204030204" pitchFamily="34" charset="0"/>
              </a:rPr>
              <a:t> Dans cette seconde partie allant de 1958 (arrivée de De Gaulle au pouvoir) à 1981 (réintégration EPS au MEN), nous verrons que l’EPS s’est positionnée à l’interface d’une influence démocratique d’une part et élitiste d’une autre. </a:t>
            </a:r>
          </a:p>
          <a:p>
            <a:endParaRPr lang="fr-FR" sz="1600" b="0" i="0" u="none" strike="noStrike" baseline="0" dirty="0">
              <a:solidFill>
                <a:srgbClr val="000000"/>
              </a:solidFill>
              <a:latin typeface="Calibri" panose="020F0502020204030204" pitchFamily="34" charset="0"/>
            </a:endParaRPr>
          </a:p>
          <a:p>
            <a:r>
              <a:rPr lang="fr-FR" sz="1600" b="0" i="0" u="none" strike="noStrike" baseline="0" dirty="0">
                <a:solidFill>
                  <a:srgbClr val="000000"/>
                </a:solidFill>
                <a:latin typeface="Calibri" panose="020F0502020204030204" pitchFamily="34" charset="0"/>
              </a:rPr>
              <a:t>En effet, au cours de cette période, deux courants s’opposent, d’une part « la société en pleine évolution à besoin de citoyen compétitif, conquérants et responsables qui participent au renouveau économique du pays » (Borotra, essai de doctrine du sport, 1965) donc une idéologie plutôt élitiste où l’EPS serait surtout un support pour former des sportifs et des dirigeants. Pour autant la succession de lois de démocratisation, comme la réforme Berthoin en 1959 qui tend à massifier les effectifs dans le scolaire, et la loi Haby en 1975 pour le collège unique, semblent proposer une école et donc une EPS ouverte à tous. L’EPS se positionne alors à l’interface de ces deux conceptions lors de cette période. </a:t>
            </a:r>
          </a:p>
          <a:p>
            <a:endParaRPr lang="fr-FR" sz="1600" b="0" i="0" u="none" strike="noStrike" baseline="0" dirty="0">
              <a:solidFill>
                <a:srgbClr val="000000"/>
              </a:solidFill>
              <a:latin typeface="Calibri" panose="020F0502020204030204" pitchFamily="34" charset="0"/>
            </a:endParaRPr>
          </a:p>
          <a:p>
            <a:r>
              <a:rPr lang="fr-FR" sz="1600" b="0" i="0" u="none" strike="noStrike" baseline="0" dirty="0">
                <a:solidFill>
                  <a:srgbClr val="000000"/>
                </a:solidFill>
                <a:latin typeface="Calibri" panose="020F0502020204030204" pitchFamily="34" charset="0"/>
              </a:rPr>
              <a:t>Par conséquent, l’EPS est tantôt sportive, dans une « société de productivité, et de compétitivité » (Berstein, 1989), mais également éducative avec des réflexions centrées autour de l’élève. Initié notamment par des mouvements pédagogiques comme les stage Maurice Baquet de 1965 à 1991, où il y a une volonté de se décentrer d’une approche technique, liée au sport de compétition. L’EPS va donc se positionner partiellement sous l’influence du courant sportif, en imposant par exemple au bac de 1959, un barème d’évaluation qui prend appui sur le monde fédéral, avec la table de cotation </a:t>
            </a:r>
            <a:r>
              <a:rPr lang="fr-FR" sz="1600" b="0" i="0" u="none" strike="noStrike" baseline="0" dirty="0" err="1">
                <a:solidFill>
                  <a:srgbClr val="000000"/>
                </a:solidFill>
                <a:latin typeface="Calibri" panose="020F0502020204030204" pitchFamily="34" charset="0"/>
              </a:rPr>
              <a:t>Letessier</a:t>
            </a:r>
            <a:r>
              <a:rPr lang="fr-FR" sz="1600" b="0" i="0" u="none" strike="noStrike" baseline="0" dirty="0">
                <a:solidFill>
                  <a:srgbClr val="000000"/>
                </a:solidFill>
                <a:latin typeface="Calibri" panose="020F0502020204030204" pitchFamily="34" charset="0"/>
              </a:rPr>
              <a:t>. Néanmoins, l’EPS va aussi partiellement se positionner sur le versant éducatif, en promouvant une « pédagogie du milieu », plus adapté à l’élève, « apprendre à l’élève à se déplacer, à choisir un trajet et non pas à savoir réaliser abstraitement telle ou telle figure » (Famose, enseignement du ski, 1964). </a:t>
            </a:r>
          </a:p>
          <a:p>
            <a:r>
              <a:rPr lang="fr-FR" sz="1600" b="0" i="0" u="none" strike="noStrike" baseline="0" dirty="0">
                <a:solidFill>
                  <a:srgbClr val="000000"/>
                </a:solidFill>
                <a:latin typeface="Calibri" panose="020F0502020204030204" pitchFamily="34" charset="0"/>
              </a:rPr>
              <a:t>Cette dialectique va se percevoir également à l’association sportive, en illustre d’ailleurs dans les années 60, le conflit idéologique entre Herzog qui promeut un sport scolaire détecteur du futur champion, et </a:t>
            </a:r>
            <a:r>
              <a:rPr lang="fr-FR" sz="1600" b="0" i="0" u="none" strike="noStrike" baseline="0" dirty="0" err="1">
                <a:solidFill>
                  <a:srgbClr val="000000"/>
                </a:solidFill>
                <a:latin typeface="Calibri" panose="020F0502020204030204" pitchFamily="34" charset="0"/>
              </a:rPr>
              <a:t>Flouret</a:t>
            </a:r>
            <a:r>
              <a:rPr lang="fr-FR" sz="1600" b="0" i="0" u="none" strike="noStrike" baseline="0" dirty="0">
                <a:solidFill>
                  <a:srgbClr val="000000"/>
                </a:solidFill>
                <a:latin typeface="Calibri" panose="020F0502020204030204" pitchFamily="34" charset="0"/>
              </a:rPr>
              <a:t> qui défend la dimension éducative du sport scolaire. D’ailleurs, Bordet assure qu’il y a une « perte de la finalité ludique au profit de la finalité performative » (1999), pourtant Pineau assure que le sport scolaire diminue son caractère de compétition afin « d’offrir cette pratique au plus grand nombre » (1971). Par conséquent, on perçoit alors que l’EPS s’est totalement positionnée à l’interface de deux influences, opposées, mais qui cohabitaient durant cette période. </a:t>
            </a:r>
            <a:endParaRPr lang="fr-FR" sz="1600" dirty="0"/>
          </a:p>
        </p:txBody>
      </p:sp>
      <p:sp>
        <p:nvSpPr>
          <p:cNvPr id="6" name="Ellipse 5">
            <a:extLst>
              <a:ext uri="{FF2B5EF4-FFF2-40B4-BE49-F238E27FC236}">
                <a16:creationId xmlns:a16="http://schemas.microsoft.com/office/drawing/2014/main" id="{E83140D9-783E-E32F-9EA9-C5835A24048F}"/>
              </a:ext>
            </a:extLst>
          </p:cNvPr>
          <p:cNvSpPr/>
          <p:nvPr/>
        </p:nvSpPr>
        <p:spPr>
          <a:xfrm>
            <a:off x="10861040" y="38333"/>
            <a:ext cx="1229093" cy="622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2</a:t>
            </a:r>
          </a:p>
        </p:txBody>
      </p:sp>
      <p:sp>
        <p:nvSpPr>
          <p:cNvPr id="7" name="ZoneTexte 6">
            <a:extLst>
              <a:ext uri="{FF2B5EF4-FFF2-40B4-BE49-F238E27FC236}">
                <a16:creationId xmlns:a16="http://schemas.microsoft.com/office/drawing/2014/main" id="{1AABFDE9-793C-887F-3F74-BC24B3F3C27B}"/>
              </a:ext>
            </a:extLst>
          </p:cNvPr>
          <p:cNvSpPr txBox="1"/>
          <p:nvPr/>
        </p:nvSpPr>
        <p:spPr>
          <a:xfrm>
            <a:off x="248394" y="135037"/>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Tree>
    <p:extLst>
      <p:ext uri="{BB962C8B-B14F-4D97-AF65-F5344CB8AC3E}">
        <p14:creationId xmlns:p14="http://schemas.microsoft.com/office/powerpoint/2010/main" val="673994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a:extLst>
              <a:ext uri="{FF2B5EF4-FFF2-40B4-BE49-F238E27FC236}">
                <a16:creationId xmlns:a16="http://schemas.microsoft.com/office/drawing/2014/main" id="{E83140D9-783E-E32F-9EA9-C5835A24048F}"/>
              </a:ext>
            </a:extLst>
          </p:cNvPr>
          <p:cNvSpPr/>
          <p:nvPr/>
        </p:nvSpPr>
        <p:spPr>
          <a:xfrm>
            <a:off x="10861040" y="38333"/>
            <a:ext cx="1229093" cy="622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2</a:t>
            </a:r>
          </a:p>
        </p:txBody>
      </p:sp>
      <p:sp>
        <p:nvSpPr>
          <p:cNvPr id="7" name="ZoneTexte 6">
            <a:extLst>
              <a:ext uri="{FF2B5EF4-FFF2-40B4-BE49-F238E27FC236}">
                <a16:creationId xmlns:a16="http://schemas.microsoft.com/office/drawing/2014/main" id="{1AABFDE9-793C-887F-3F74-BC24B3F3C27B}"/>
              </a:ext>
            </a:extLst>
          </p:cNvPr>
          <p:cNvSpPr txBox="1"/>
          <p:nvPr/>
        </p:nvSpPr>
        <p:spPr>
          <a:xfrm>
            <a:off x="248394" y="135037"/>
            <a:ext cx="10878207" cy="523220"/>
          </a:xfrm>
          <a:prstGeom prst="rect">
            <a:avLst/>
          </a:prstGeom>
          <a:noFill/>
        </p:spPr>
        <p:txBody>
          <a:bodyPr wrap="square" rtlCol="0">
            <a:spAutoFit/>
          </a:bodyPr>
          <a:lstStyle/>
          <a:p>
            <a:r>
              <a:rPr lang="fr-FR" sz="2800" b="1" dirty="0">
                <a:solidFill>
                  <a:srgbClr val="FF0000"/>
                </a:solidFill>
              </a:rPr>
              <a:t>A l’oral: Piste d’amélioration/Points forts</a:t>
            </a:r>
          </a:p>
        </p:txBody>
      </p:sp>
      <p:sp>
        <p:nvSpPr>
          <p:cNvPr id="3" name="ZoneTexte 2">
            <a:extLst>
              <a:ext uri="{FF2B5EF4-FFF2-40B4-BE49-F238E27FC236}">
                <a16:creationId xmlns:a16="http://schemas.microsoft.com/office/drawing/2014/main" id="{8774E56B-A3E4-CF28-F1BE-18053F154692}"/>
              </a:ext>
            </a:extLst>
          </p:cNvPr>
          <p:cNvSpPr txBox="1"/>
          <p:nvPr/>
        </p:nvSpPr>
        <p:spPr>
          <a:xfrm>
            <a:off x="248394" y="836315"/>
            <a:ext cx="11695212" cy="5632311"/>
          </a:xfrm>
          <a:prstGeom prst="rect">
            <a:avLst/>
          </a:prstGeom>
          <a:noFill/>
        </p:spPr>
        <p:txBody>
          <a:bodyPr wrap="square">
            <a:spAutoFit/>
          </a:bodyPr>
          <a:lstStyle/>
          <a:p>
            <a:r>
              <a:rPr lang="fr-FR" sz="1800" b="0" i="0" u="none" strike="noStrike" baseline="0" dirty="0">
                <a:solidFill>
                  <a:srgbClr val="000000"/>
                </a:solidFill>
                <a:latin typeface="Calibri" panose="020F0502020204030204" pitchFamily="34" charset="0"/>
              </a:rPr>
              <a:t>Néanmoins, on peut plus difficilement certifier que la démocratisation de l’école et donc de l’EPS poursuivait un objectif d’inclusivité de l’élève. C’est pourquoi on constatera qu’à cette époque, malgré la présence d’une idéologie démocratique, l’EPS a surtout été sous l’influence du courant sportif. </a:t>
            </a:r>
          </a:p>
          <a:p>
            <a:r>
              <a:rPr lang="fr-FR" sz="1800" b="0" i="0" u="none" strike="noStrike" baseline="0" dirty="0">
                <a:solidFill>
                  <a:srgbClr val="000000"/>
                </a:solidFill>
                <a:latin typeface="Calibri" panose="020F0502020204030204" pitchFamily="34" charset="0"/>
              </a:rPr>
              <a:t>En effet, la « politique de grandeur » (</a:t>
            </a:r>
            <a:r>
              <a:rPr lang="fr-FR" sz="1800" b="0" i="0" u="none" strike="noStrike" baseline="0" dirty="0" err="1">
                <a:solidFill>
                  <a:srgbClr val="000000"/>
                </a:solidFill>
                <a:latin typeface="Calibri" panose="020F0502020204030204" pitchFamily="34" charset="0"/>
              </a:rPr>
              <a:t>Vaïsse</a:t>
            </a:r>
            <a:r>
              <a:rPr lang="fr-FR" sz="1800" b="0" i="0" u="none" strike="noStrike" baseline="0" dirty="0">
                <a:solidFill>
                  <a:srgbClr val="000000"/>
                </a:solidFill>
                <a:latin typeface="Calibri" panose="020F0502020204030204" pitchFamily="34" charset="0"/>
              </a:rPr>
              <a:t>, 1998) Gaullienne, visait surtout à « recruter une élite sur une base démocratique » (Martin, l’élan gaullien, 1999), se servant alors davantage de l’école comme une « gare de triage » (Attali et St Martin, 2004). Par conséquent, la « volonté de sportiviser l’EPS » (Mari-Combeau, lire les textes officiels, 1993) était omniprésente et orientait la discipline. Donc l’EPS s’est positionnée prioritairement en faveur du sport et de la compétition au cours de cette période. Effectivement, la circulaire de 1962 où la « la ½ journée de sport remplace ½ journée de plein air », impulse cette volonté de rendre l’EPS davantage compétitive. De plus, cela se fait ressentir en pratique puisque « cette vision élitiste du sport et de l’EP va amener les enseignants à s’orienter et se calquer à l’image du club sportif » (Andrieu, Enjeux et débat en EP, 1998), de même que « la structure était claqué sur la structure d’un club sportif ». Donc l’EPS ne s’est que relativement positionnée sur plusieurs influences dans la mesure où l’influence élitiste, basée sur le sport, prédominait à cette époque. Cette domination se caractérisait également sur l’aspect pédagogique puisque la transmission du savoir était elle-même imprégné de la formation d’une élite. Effectivement, c’est par « l’imitation qu’il s’approprie le mieux le geste sportif » (Baquet, « éducation sportive : initiation et entraînement », 1942). Par conséquent, malgré la présence de plusieurs influences, l’EPS s’est majoritairement positionnée en faveur de la sportivisation de la discipline. </a:t>
            </a:r>
          </a:p>
          <a:p>
            <a:r>
              <a:rPr lang="fr-FR" sz="1800" b="0" i="0" u="none" strike="noStrike" baseline="0" dirty="0">
                <a:solidFill>
                  <a:srgbClr val="000000"/>
                </a:solidFill>
                <a:latin typeface="Calibri" panose="020F0502020204030204" pitchFamily="34" charset="0"/>
              </a:rPr>
              <a:t>Toutefois, l’idéologie naissante de faire de l’EPS une discipline plus éducative et ouverte au plus grand nombre n’est pas totalement absente. Ces idées vont d’ailleurs impulser une dynamique plus inclusive sur la période récente. Démontrant ainsi que l’EPS est « une institution complexe ne se limitant pas aux textes officiels, mais mettant en jeu des acteurs, courants, s’opposant, se critiquant » (</a:t>
            </a:r>
            <a:r>
              <a:rPr lang="fr-FR" sz="1800" b="0" i="0" u="none" strike="noStrike" baseline="0" dirty="0" err="1">
                <a:solidFill>
                  <a:srgbClr val="000000"/>
                </a:solidFill>
                <a:latin typeface="Calibri" panose="020F0502020204030204" pitchFamily="34" charset="0"/>
              </a:rPr>
              <a:t>Gleyse</a:t>
            </a:r>
            <a:r>
              <a:rPr lang="fr-FR" sz="1800" b="0" i="0" u="none" strike="noStrike" baseline="0" dirty="0">
                <a:solidFill>
                  <a:srgbClr val="000000"/>
                </a:solidFill>
                <a:latin typeface="Calibri" panose="020F0502020204030204" pitchFamily="34" charset="0"/>
              </a:rPr>
              <a:t>, 1999). </a:t>
            </a:r>
            <a:endParaRPr lang="fr-FR" dirty="0"/>
          </a:p>
        </p:txBody>
      </p:sp>
    </p:spTree>
    <p:extLst>
      <p:ext uri="{BB962C8B-B14F-4D97-AF65-F5344CB8AC3E}">
        <p14:creationId xmlns:p14="http://schemas.microsoft.com/office/powerpoint/2010/main" val="2406343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Conclusion</a:t>
            </a:r>
          </a:p>
        </p:txBody>
      </p:sp>
      <p:sp>
        <p:nvSpPr>
          <p:cNvPr id="2" name="Rectangle : coins arrondis 1">
            <a:extLst>
              <a:ext uri="{FF2B5EF4-FFF2-40B4-BE49-F238E27FC236}">
                <a16:creationId xmlns:a16="http://schemas.microsoft.com/office/drawing/2014/main" id="{250BBD1D-7A71-293B-49A7-114FA6666F77}"/>
              </a:ext>
            </a:extLst>
          </p:cNvPr>
          <p:cNvSpPr/>
          <p:nvPr/>
        </p:nvSpPr>
        <p:spPr>
          <a:xfrm>
            <a:off x="129586" y="872805"/>
            <a:ext cx="3816626" cy="230281"/>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Forme</a:t>
            </a:r>
          </a:p>
        </p:txBody>
      </p:sp>
      <p:sp>
        <p:nvSpPr>
          <p:cNvPr id="6" name="Rectangle : coins arrondis 5">
            <a:extLst>
              <a:ext uri="{FF2B5EF4-FFF2-40B4-BE49-F238E27FC236}">
                <a16:creationId xmlns:a16="http://schemas.microsoft.com/office/drawing/2014/main" id="{E36BD0F2-CC91-96C1-3D76-2A543BBB61ED}"/>
              </a:ext>
            </a:extLst>
          </p:cNvPr>
          <p:cNvSpPr/>
          <p:nvPr/>
        </p:nvSpPr>
        <p:spPr>
          <a:xfrm>
            <a:off x="4158058" y="872805"/>
            <a:ext cx="3816626" cy="230281"/>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Fonction</a:t>
            </a:r>
          </a:p>
        </p:txBody>
      </p:sp>
      <p:sp>
        <p:nvSpPr>
          <p:cNvPr id="8" name="Rectangle : coins arrondis 7">
            <a:extLst>
              <a:ext uri="{FF2B5EF4-FFF2-40B4-BE49-F238E27FC236}">
                <a16:creationId xmlns:a16="http://schemas.microsoft.com/office/drawing/2014/main" id="{0C98AFA7-5194-DEB5-370D-EE7F71D619E4}"/>
              </a:ext>
            </a:extLst>
          </p:cNvPr>
          <p:cNvSpPr/>
          <p:nvPr/>
        </p:nvSpPr>
        <p:spPr>
          <a:xfrm>
            <a:off x="8239540" y="872805"/>
            <a:ext cx="3816626" cy="230282"/>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Question à se poser </a:t>
            </a:r>
          </a:p>
        </p:txBody>
      </p:sp>
      <p:sp>
        <p:nvSpPr>
          <p:cNvPr id="11" name="Rectangle : coins arrondis 10">
            <a:extLst>
              <a:ext uri="{FF2B5EF4-FFF2-40B4-BE49-F238E27FC236}">
                <a16:creationId xmlns:a16="http://schemas.microsoft.com/office/drawing/2014/main" id="{E1226160-F412-3410-B5B8-695DDF96467C}"/>
              </a:ext>
            </a:extLst>
          </p:cNvPr>
          <p:cNvSpPr/>
          <p:nvPr/>
        </p:nvSpPr>
        <p:spPr>
          <a:xfrm>
            <a:off x="129586" y="1137126"/>
            <a:ext cx="3816626" cy="2310183"/>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Rappel de la thèse soutenu (et des différentes parties) et des enjeux du sujet.</a:t>
            </a:r>
          </a:p>
          <a:p>
            <a:r>
              <a:rPr lang="fr-FR" dirty="0"/>
              <a:t>Idées non développées</a:t>
            </a:r>
          </a:p>
          <a:p>
            <a:r>
              <a:rPr lang="fr-FR" dirty="0"/>
              <a:t>Ouverture</a:t>
            </a:r>
          </a:p>
        </p:txBody>
      </p:sp>
      <p:sp>
        <p:nvSpPr>
          <p:cNvPr id="12" name="Rectangle : coins arrondis 11">
            <a:extLst>
              <a:ext uri="{FF2B5EF4-FFF2-40B4-BE49-F238E27FC236}">
                <a16:creationId xmlns:a16="http://schemas.microsoft.com/office/drawing/2014/main" id="{6AB9DBD9-1D82-79C7-F260-480AF2D949B4}"/>
              </a:ext>
            </a:extLst>
          </p:cNvPr>
          <p:cNvSpPr/>
          <p:nvPr/>
        </p:nvSpPr>
        <p:spPr>
          <a:xfrm>
            <a:off x="4139838" y="1137126"/>
            <a:ext cx="3834846" cy="2310183"/>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solidFill>
                  <a:schemeClr val="tx1"/>
                </a:solidFill>
              </a:rPr>
              <a:t>Synthèse du travail opéré</a:t>
            </a:r>
          </a:p>
          <a:p>
            <a:r>
              <a:rPr lang="fr-FR" dirty="0">
                <a:solidFill>
                  <a:schemeClr val="tx1"/>
                </a:solidFill>
              </a:rPr>
              <a:t>+</a:t>
            </a:r>
          </a:p>
          <a:p>
            <a:r>
              <a:rPr lang="fr-FR" dirty="0">
                <a:solidFill>
                  <a:schemeClr val="tx1"/>
                </a:solidFill>
              </a:rPr>
              <a:t>Ouvrir sur d’autres idées non développées</a:t>
            </a:r>
          </a:p>
          <a:p>
            <a:r>
              <a:rPr lang="fr-FR" dirty="0">
                <a:solidFill>
                  <a:schemeClr val="tx1"/>
                </a:solidFill>
              </a:rPr>
              <a:t> +</a:t>
            </a:r>
          </a:p>
          <a:p>
            <a:r>
              <a:rPr lang="fr-FR" dirty="0">
                <a:solidFill>
                  <a:schemeClr val="tx1"/>
                </a:solidFill>
              </a:rPr>
              <a:t>Ouvrir sur des enjeux plus larges, dépasser le sujet</a:t>
            </a:r>
          </a:p>
        </p:txBody>
      </p:sp>
      <p:sp>
        <p:nvSpPr>
          <p:cNvPr id="13" name="Rectangle : coins arrondis 12">
            <a:extLst>
              <a:ext uri="{FF2B5EF4-FFF2-40B4-BE49-F238E27FC236}">
                <a16:creationId xmlns:a16="http://schemas.microsoft.com/office/drawing/2014/main" id="{7A2C1429-749E-56D7-65DE-BA3DB3973EFC}"/>
              </a:ext>
            </a:extLst>
          </p:cNvPr>
          <p:cNvSpPr/>
          <p:nvPr/>
        </p:nvSpPr>
        <p:spPr>
          <a:xfrm>
            <a:off x="8239540" y="1155684"/>
            <a:ext cx="3816625" cy="2310183"/>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-&gt; Fais-je avancer la réflexion?</a:t>
            </a:r>
          </a:p>
        </p:txBody>
      </p:sp>
      <p:sp>
        <p:nvSpPr>
          <p:cNvPr id="14" name="ZoneTexte 13">
            <a:extLst>
              <a:ext uri="{FF2B5EF4-FFF2-40B4-BE49-F238E27FC236}">
                <a16:creationId xmlns:a16="http://schemas.microsoft.com/office/drawing/2014/main" id="{68E22279-2AE5-3D6F-2952-1EB34FCC327E}"/>
              </a:ext>
            </a:extLst>
          </p:cNvPr>
          <p:cNvSpPr txBox="1"/>
          <p:nvPr/>
        </p:nvSpPr>
        <p:spPr>
          <a:xfrm>
            <a:off x="93971" y="3538288"/>
            <a:ext cx="11926579" cy="1940957"/>
          </a:xfrm>
          <a:prstGeom prst="roundRect">
            <a:avLst/>
          </a:prstGeom>
          <a:noFill/>
          <a:ln>
            <a:solidFill>
              <a:srgbClr val="7030A0"/>
            </a:solidFill>
          </a:ln>
        </p:spPr>
        <p:txBody>
          <a:bodyPr wrap="square" rtlCol="0">
            <a:spAutoFit/>
          </a:bodyPr>
          <a:lstStyle/>
          <a:p>
            <a:r>
              <a:rPr lang="fr-FR" dirty="0"/>
              <a:t>Rapport de Jury :</a:t>
            </a:r>
          </a:p>
          <a:p>
            <a:r>
              <a:rPr lang="fr-FR" dirty="0"/>
              <a:t>« Simple résumé des parties sans avancer d’ouverture ni élargir la réflexion ».</a:t>
            </a:r>
          </a:p>
          <a:p>
            <a:r>
              <a:rPr lang="fr-FR" dirty="0"/>
              <a:t>« Une conclusion négligée est préjudiciable » «  les conclusions bâclées ont étés sanctionnées »</a:t>
            </a:r>
          </a:p>
          <a:p>
            <a:r>
              <a:rPr lang="fr-FR" dirty="0"/>
              <a:t>« La conclusion est formellement structurée selon deux moments : le premier </a:t>
            </a:r>
            <a:r>
              <a:rPr lang="fr-FR" b="1" dirty="0"/>
              <a:t>synthétise</a:t>
            </a:r>
            <a:r>
              <a:rPr lang="fr-FR" dirty="0"/>
              <a:t> l’argumentation générale de la copie en réponse au sujet ; le second moment est consacré à une </a:t>
            </a:r>
            <a:r>
              <a:rPr lang="fr-FR" b="1" dirty="0"/>
              <a:t>réflexion élargie </a:t>
            </a:r>
            <a:r>
              <a:rPr lang="fr-FR" dirty="0"/>
              <a:t>du sujet en inscrivant celui-ci dans une problématique plus large. »</a:t>
            </a:r>
          </a:p>
        </p:txBody>
      </p:sp>
    </p:spTree>
    <p:extLst>
      <p:ext uri="{BB962C8B-B14F-4D97-AF65-F5344CB8AC3E}">
        <p14:creationId xmlns:p14="http://schemas.microsoft.com/office/powerpoint/2010/main" val="253095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1"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93B9-62E4-5437-B251-528FF4781278}"/>
            </a:ext>
          </a:extLst>
        </p:cNvPr>
        <p:cNvGrpSpPr/>
        <p:nvPr/>
      </p:nvGrpSpPr>
      <p:grpSpPr>
        <a:xfrm>
          <a:off x="0" y="0"/>
          <a:ext cx="0" cy="0"/>
          <a:chOff x="0" y="0"/>
          <a:chExt cx="0" cy="0"/>
        </a:xfrm>
      </p:grpSpPr>
      <p:sp>
        <p:nvSpPr>
          <p:cNvPr id="198" name="TextShape 1">
            <a:extLst>
              <a:ext uri="{FF2B5EF4-FFF2-40B4-BE49-F238E27FC236}">
                <a16:creationId xmlns:a16="http://schemas.microsoft.com/office/drawing/2014/main" id="{268F92E7-CBC9-687F-7CB5-B562FC5F13DF}"/>
              </a:ext>
            </a:extLst>
          </p:cNvPr>
          <p:cNvSpPr txBox="1"/>
          <p:nvPr/>
        </p:nvSpPr>
        <p:spPr>
          <a:xfrm>
            <a:off x="2140368" y="100080"/>
            <a:ext cx="9404280" cy="1400040"/>
          </a:xfrm>
          <a:prstGeom prst="rect">
            <a:avLst/>
          </a:prstGeom>
          <a:noFill/>
          <a:ln w="0">
            <a:noFill/>
          </a:ln>
        </p:spPr>
        <p:txBody>
          <a:bodyPr>
            <a:noAutofit/>
          </a:bodyPr>
          <a:lstStyle/>
          <a:p>
            <a:pPr algn="ctr">
              <a:lnSpc>
                <a:spcPct val="100000"/>
              </a:lnSpc>
            </a:pPr>
            <a:r>
              <a:rPr lang="fr-FR" sz="4200" b="0" strike="noStrike" spc="-1" dirty="0">
                <a:solidFill>
                  <a:srgbClr val="EBEBEB"/>
                </a:solidFill>
                <a:latin typeface="Century Gothic"/>
              </a:rPr>
              <a:t>Pour la suite…</a:t>
            </a:r>
            <a:endParaRPr lang="en-US" sz="4200" b="0" strike="noStrike" spc="-1" dirty="0">
              <a:solidFill>
                <a:srgbClr val="FFFFFF"/>
              </a:solidFill>
              <a:latin typeface="Century Gothic"/>
            </a:endParaRPr>
          </a:p>
        </p:txBody>
      </p:sp>
      <p:sp>
        <p:nvSpPr>
          <p:cNvPr id="199" name="TextShape 2">
            <a:extLst>
              <a:ext uri="{FF2B5EF4-FFF2-40B4-BE49-F238E27FC236}">
                <a16:creationId xmlns:a16="http://schemas.microsoft.com/office/drawing/2014/main" id="{419DA23B-2D0B-7482-9C19-0F6CF908E785}"/>
              </a:ext>
            </a:extLst>
          </p:cNvPr>
          <p:cNvSpPr txBox="1"/>
          <p:nvPr/>
        </p:nvSpPr>
        <p:spPr>
          <a:xfrm>
            <a:off x="5087565" y="2130357"/>
            <a:ext cx="6837372" cy="4727643"/>
          </a:xfrm>
          <a:prstGeom prst="rect">
            <a:avLst/>
          </a:prstGeom>
          <a:noFill/>
          <a:ln w="0">
            <a:noFill/>
          </a:ln>
        </p:spPr>
        <p:txBody>
          <a:bodyPr>
            <a:normAutofit/>
          </a:bodyPr>
          <a:lstStyle/>
          <a:p>
            <a:pPr>
              <a:lnSpc>
                <a:spcPct val="100000"/>
              </a:lnSpc>
              <a:spcBef>
                <a:spcPts val="1001"/>
              </a:spcBef>
              <a:tabLst>
                <a:tab pos="0" algn="l"/>
              </a:tabLst>
            </a:pPr>
            <a:r>
              <a:rPr lang="fr-FR" sz="2000" b="1" u="sng" strike="noStrike" spc="-1" dirty="0">
                <a:solidFill>
                  <a:srgbClr val="000000"/>
                </a:solidFill>
                <a:uFillTx/>
                <a:latin typeface="Century Gothic"/>
              </a:rPr>
              <a:t>Sujet n°2 – TD4 &amp; 5:</a:t>
            </a:r>
          </a:p>
          <a:p>
            <a:pPr>
              <a:lnSpc>
                <a:spcPct val="100000"/>
              </a:lnSpc>
              <a:spcBef>
                <a:spcPts val="1001"/>
              </a:spcBef>
              <a:tabLst>
                <a:tab pos="0" algn="l"/>
              </a:tabLst>
            </a:pPr>
            <a:endParaRPr lang="fr-FR" sz="2000" b="1" i="1" u="sng" spc="-1" dirty="0">
              <a:solidFill>
                <a:srgbClr val="000000"/>
              </a:solidFill>
              <a:latin typeface="Century Gothic"/>
            </a:endParaRPr>
          </a:p>
          <a:p>
            <a:pPr>
              <a:lnSpc>
                <a:spcPct val="100000"/>
              </a:lnSpc>
              <a:spcBef>
                <a:spcPts val="1001"/>
              </a:spcBef>
              <a:tabLst>
                <a:tab pos="0" algn="l"/>
              </a:tabLst>
            </a:pPr>
            <a:endParaRPr lang="fr-FR" sz="2000" b="1" u="sng" spc="-1" dirty="0">
              <a:solidFill>
                <a:srgbClr val="000000"/>
              </a:solidFill>
              <a:latin typeface="Century Gothic"/>
            </a:endParaRPr>
          </a:p>
          <a:p>
            <a:pPr>
              <a:lnSpc>
                <a:spcPct val="100000"/>
              </a:lnSpc>
              <a:spcBef>
                <a:spcPts val="1001"/>
              </a:spcBef>
              <a:tabLst>
                <a:tab pos="0" algn="l"/>
              </a:tabLst>
            </a:pPr>
            <a:endParaRPr lang="fr-FR" sz="2000" b="1" u="sng" spc="-1" dirty="0">
              <a:solidFill>
                <a:srgbClr val="000000"/>
              </a:solidFill>
              <a:latin typeface="Century Gothic"/>
            </a:endParaRPr>
          </a:p>
          <a:p>
            <a:pPr algn="just" rtl="0" fontAlgn="base"/>
            <a:r>
              <a:rPr lang="fr-FR" sz="2800" dirty="0">
                <a:effectLst/>
                <a:latin typeface="Calibri" panose="020F0502020204030204" pitchFamily="34" charset="0"/>
                <a:ea typeface="Calibri" panose="020F0502020204030204" pitchFamily="34" charset="0"/>
                <a:cs typeface="Times New Roman" panose="02020603050405020304" pitchFamily="18" charset="0"/>
              </a:rPr>
              <a:t>TD4: Intro complète + 1 sous-partie P1</a:t>
            </a:r>
          </a:p>
          <a:p>
            <a:pPr algn="just" rtl="0" fontAlgn="base"/>
            <a:r>
              <a:rPr lang="fr-FR" sz="2800" dirty="0">
                <a:latin typeface="Calibri" panose="020F0502020204030204" pitchFamily="34" charset="0"/>
                <a:ea typeface="Calibri" panose="020F0502020204030204" pitchFamily="34" charset="0"/>
                <a:cs typeface="Times New Roman" panose="02020603050405020304" pitchFamily="18" charset="0"/>
              </a:rPr>
              <a:t>TD5: 1 sous-partie de chaque période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fontAlgn="base"/>
            <a:endParaRPr lang="fr-FR" b="0" strike="noStrike" spc="-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rtl="0" fontAlgn="base"/>
            <a:endParaRPr lang="fr-FR" sz="2800" b="0" strike="noStrike" spc="-1" dirty="0">
              <a:solidFill>
                <a:srgbClr val="000000"/>
              </a:solidFill>
              <a:latin typeface="Calibri" panose="020F0502020204030204" pitchFamily="34" charset="0"/>
            </a:endParaRPr>
          </a:p>
          <a:p>
            <a:pPr algn="just" rtl="0" fontAlgn="base"/>
            <a:r>
              <a:rPr lang="fr-FR" spc="-1" dirty="0">
                <a:solidFill>
                  <a:srgbClr val="000000"/>
                </a:solidFill>
              </a:rPr>
              <a:t>Se répartir le travail par groupe ( Analyse + P1 /Analyse + P2/ Analyse + P3)  puis m’envoyer à:  </a:t>
            </a:r>
            <a:r>
              <a:rPr lang="fr-FR" spc="-1" dirty="0">
                <a:solidFill>
                  <a:srgbClr val="000000"/>
                </a:solidFill>
                <a:hlinkClick r:id="rId2"/>
              </a:rPr>
              <a:t>benjaminstephan7@gmail.com</a:t>
            </a:r>
            <a:r>
              <a:rPr lang="fr-FR" spc="-1" dirty="0">
                <a:solidFill>
                  <a:srgbClr val="000000"/>
                </a:solidFill>
              </a:rPr>
              <a:t>, et/ou écrire directement sur le drive.</a:t>
            </a:r>
          </a:p>
        </p:txBody>
      </p:sp>
      <p:pic>
        <p:nvPicPr>
          <p:cNvPr id="200" name="Image 3">
            <a:extLst>
              <a:ext uri="{FF2B5EF4-FFF2-40B4-BE49-F238E27FC236}">
                <a16:creationId xmlns:a16="http://schemas.microsoft.com/office/drawing/2014/main" id="{F5019231-B739-DB39-E3D4-7231AA70B0DC}"/>
              </a:ext>
            </a:extLst>
          </p:cNvPr>
          <p:cNvPicPr/>
          <p:nvPr/>
        </p:nvPicPr>
        <p:blipFill>
          <a:blip r:embed="rId3"/>
          <a:stretch/>
        </p:blipFill>
        <p:spPr>
          <a:xfrm>
            <a:off x="8832714" y="100080"/>
            <a:ext cx="3170045" cy="1680082"/>
          </a:xfrm>
          <a:prstGeom prst="rect">
            <a:avLst/>
          </a:prstGeom>
          <a:ln w="12700" cap="sq">
            <a:solidFill>
              <a:srgbClr val="000000"/>
            </a:solidFill>
            <a:miter/>
          </a:ln>
          <a:effectLst>
            <a:outerShdw blurRad="50800" dist="37674" dir="2700000" algn="tl" rotWithShape="0">
              <a:srgbClr val="000000">
                <a:alpha val="43000"/>
              </a:srgbClr>
            </a:outerShdw>
          </a:effectLst>
        </p:spPr>
      </p:pic>
      <p:pic>
        <p:nvPicPr>
          <p:cNvPr id="4" name="Image 3">
            <a:extLst>
              <a:ext uri="{FF2B5EF4-FFF2-40B4-BE49-F238E27FC236}">
                <a16:creationId xmlns:a16="http://schemas.microsoft.com/office/drawing/2014/main" id="{AEFABA43-A31C-C9EE-C278-817FB4C6EAC7}"/>
              </a:ext>
            </a:extLst>
          </p:cNvPr>
          <p:cNvPicPr>
            <a:picLocks noChangeAspect="1"/>
          </p:cNvPicPr>
          <p:nvPr/>
        </p:nvPicPr>
        <p:blipFill>
          <a:blip r:embed="rId4"/>
          <a:stretch>
            <a:fillRect/>
          </a:stretch>
        </p:blipFill>
        <p:spPr>
          <a:xfrm>
            <a:off x="97560" y="100079"/>
            <a:ext cx="4814908" cy="6065533"/>
          </a:xfrm>
          <a:prstGeom prst="rect">
            <a:avLst/>
          </a:prstGeom>
        </p:spPr>
      </p:pic>
      <p:sp>
        <p:nvSpPr>
          <p:cNvPr id="3" name="ZoneTexte 2">
            <a:extLst>
              <a:ext uri="{FF2B5EF4-FFF2-40B4-BE49-F238E27FC236}">
                <a16:creationId xmlns:a16="http://schemas.microsoft.com/office/drawing/2014/main" id="{B12699A8-430D-8AF2-793D-CE58D02B2AC9}"/>
              </a:ext>
            </a:extLst>
          </p:cNvPr>
          <p:cNvSpPr txBox="1"/>
          <p:nvPr/>
        </p:nvSpPr>
        <p:spPr>
          <a:xfrm>
            <a:off x="5087565" y="2863369"/>
            <a:ext cx="6915194" cy="830997"/>
          </a:xfrm>
          <a:prstGeom prst="rect">
            <a:avLst/>
          </a:prstGeom>
          <a:noFill/>
        </p:spPr>
        <p:txBody>
          <a:bodyPr wrap="square">
            <a:spAutoFit/>
          </a:bodyPr>
          <a:lstStyle/>
          <a:p>
            <a:r>
              <a:rPr lang="fr-FR" sz="2400" i="1" dirty="0"/>
              <a:t>Les débats ont-ils toujours été pris en compte dans l'enseignement de l’EPS depuis la fin du 19</a:t>
            </a:r>
            <a:r>
              <a:rPr lang="fr-FR" sz="2400" i="1" baseline="30000" dirty="0"/>
              <a:t>e</a:t>
            </a:r>
            <a:r>
              <a:rPr lang="fr-FR" sz="2400" i="1" dirty="0"/>
              <a:t> siècle?</a:t>
            </a:r>
          </a:p>
        </p:txBody>
      </p:sp>
    </p:spTree>
    <p:extLst>
      <p:ext uri="{BB962C8B-B14F-4D97-AF65-F5344CB8AC3E}">
        <p14:creationId xmlns:p14="http://schemas.microsoft.com/office/powerpoint/2010/main" val="13609518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16063</TotalTime>
  <Words>5104</Words>
  <Application>Microsoft Office PowerPoint</Application>
  <PresentationFormat>Grand écran</PresentationFormat>
  <Paragraphs>304</Paragraphs>
  <Slides>26</Slides>
  <Notes>16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MS PGothic</vt:lpstr>
      <vt:lpstr>Adobe Clean DC</vt:lpstr>
      <vt:lpstr>Arial</vt:lpstr>
      <vt:lpstr>Calibri</vt:lpstr>
      <vt:lpstr>Calibri Light</vt:lpstr>
      <vt:lpstr>Century Gothic</vt:lpstr>
      <vt:lpstr>Rockwell</vt:lpstr>
      <vt:lpstr>Times New Roman</vt:lpstr>
      <vt:lpstr>Wingdings</vt:lpstr>
      <vt:lpstr>Thème Office</vt:lpstr>
      <vt:lpstr>Présentation PowerPoint</vt:lpstr>
      <vt:lpstr>Présentation PowerPoint</vt:lpstr>
      <vt:lpstr>Présentation PowerPoint</vt:lpstr>
      <vt:lpstr>Argumentation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 Ecrit 1 Prépa CAPEPS 2021</dc:title>
  <dc:subject/>
  <dc:creator>Julien Morel</dc:creator>
  <dc:description/>
  <cp:lastModifiedBy>benjamin stephan</cp:lastModifiedBy>
  <cp:revision>168</cp:revision>
  <dcterms:created xsi:type="dcterms:W3CDTF">2020-09-09T19:33:32Z</dcterms:created>
  <dcterms:modified xsi:type="dcterms:W3CDTF">2026-09-24T14:49:17Z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21</vt:i4>
  </property>
</Properties>
</file>