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gif" ContentType="image/gif"/>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1.xml" ContentType="application/vnd.openxmlformats-officedocument.presentationml.slideMaster+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1.xml" ContentType="application/vnd.openxmlformats-officedocument.presentationml.slide+xml"/>
  <Override PartName="/ppt/notesSlides/notesSlide2.xml" ContentType="application/vnd.openxmlformats-officedocument.presentationml.notes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28.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p:notesSz cx="6858000" cy="9144000"/>
  <p:defaultTextStyle>
    <a:lvl1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xmlns:a="http://schemas.openxmlformats.org/drawingml/2006/main" xmlns:p="http://schemas.openxmlformats.org/presentationml/2006/main" xmlns:p15="http://schemas.microsoft.com/office/powerpoint/2012/main"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theme" Target="theme/theme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8940" cy="457200"/>
          </a:xfrm>
          <a:prstGeom prst="rect">
            <a:avLst/>
          </a:prstGeom>
        </p:spPr>
        <p:txBody>
          <a:bodyPr/>
          <a:lstStyle/>
          <a:p/>
        </p:txBody>
      </p:sp>
      <p:sp>
        <p:nvSpPr>
          <p:cNvPr id="3" name="Date Placeholder 2"/>
          <p:cNvSpPr>
            <a:spLocks noGrp="1"/>
          </p:cNvSpPr>
          <p:nvPr>
            <p:ph type="dt" sz="quarter" idx="1"/>
          </p:nvPr>
        </p:nvSpPr>
        <p:spPr>
          <a:xfrm>
            <a:off x="3909060" y="0"/>
            <a:ext cx="2948940" cy="457200"/>
          </a:xfrm>
          <a:prstGeom prst="rect">
            <a:avLst/>
          </a:prstGeom>
        </p:spPr>
        <p:txBody>
          <a:bodyPr/>
          <a:lstStyle/>
          <a:p/>
        </p:txBody>
      </p:sp>
      <p:sp>
        <p:nvSpPr>
          <p:cNvPr id="4" name="Slide Image Placeholder 3"/>
          <p:cNvSpPr>
            <a:spLocks noGrp="1"/>
          </p:cNvSpPr>
          <p:nvPr>
            <p:ph type="sldImg" idx="2"/>
          </p:nvPr>
        </p:nvSpPr>
        <p:spPr>
          <a:xfrm>
            <a:off x="857250" y="1143000"/>
            <a:ext cx="5143500" cy="3429000"/>
          </a:xfrm>
          <a:prstGeom prst="rect">
            <a:avLst/>
          </a:prstGeom>
          <a:noFill/>
          <a:ln w="12700">
            <a:solidFill>
              <a:srgbClr val="000000"/>
            </a:solidFill>
          </a:ln>
        </p:spPr>
      </p:sp>
      <p:sp>
        <p:nvSpPr>
          <p:cNvPr id="5" name="Notes Placeholder 4"/>
          <p:cNvSpPr>
            <a:spLocks noGrp="1"/>
          </p:cNvSpPr>
          <p:nvPr>
            <p:ph type="body" sz="quarter" idx="3"/>
          </p:nvPr>
        </p:nvSpPr>
        <p:spPr>
          <a:xfrm>
            <a:off x="685800" y="4846320"/>
            <a:ext cx="5486400" cy="3291840"/>
          </a:xfrm>
          <a:prstGeom prst="rect">
            <a:avLst/>
          </a:prstGeom>
        </p:spPr>
        <p:txBody>
          <a:bodyPr/>
          <a:lstStyle/>
          <a:p>
            <a:r>
              <a:rPr/>
              <a:t>Click to edit Master text styles</a:t>
            </a:r>
          </a:p>
        </p:txBody>
      </p:sp>
      <p:sp>
        <p:nvSpPr>
          <p:cNvPr id="6" name="Footer Placeholder 5"/>
          <p:cNvSpPr>
            <a:spLocks noGrp="1"/>
          </p:cNvSpPr>
          <p:nvPr>
            <p:ph type="ftr" sz="quarter" idx="4"/>
          </p:nvPr>
        </p:nvSpPr>
        <p:spPr>
          <a:xfrm>
            <a:off x="0" y="8686800"/>
            <a:ext cx="2948940" cy="457200"/>
          </a:xfrm>
          <a:prstGeom prst="rect">
            <a:avLst/>
          </a:prstGeom>
        </p:spPr>
        <p:txBody>
          <a:bodyPr/>
          <a:lstStyle/>
          <a:p/>
        </p:txBody>
      </p:sp>
      <p:sp>
        <p:nvSpPr>
          <p:cNvPr id="7" name="Slide Number Placeholder 6"/>
          <p:cNvSpPr>
            <a:spLocks noGrp="1"/>
          </p:cNvSpPr>
          <p:nvPr>
            <p:ph type="sldNum" sz="quarter" idx="5"/>
          </p:nvPr>
        </p:nvSpPr>
        <p:spPr>
          <a:xfrm>
            <a:off x="3909060" y="8686800"/>
            <a:ext cx="2948940" cy="4572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a:defRPr sz="1200">
        <a:solidFill>
          <a:schemeClr val="tx1"/>
        </a:solidFill>
        <a:latin typeface="+mn-lt"/>
      </a:defRPr>
    </a:lvl1pPr>
    <a:lvl2pPr marL="457200" algn="l">
      <a:defRPr sz="1200">
        <a:solidFill>
          <a:schemeClr val="tx1"/>
        </a:solidFill>
        <a:latin typeface="+mn-lt"/>
      </a:defRPr>
    </a:lvl2pPr>
    <a:lvl3pPr marL="914400" algn="l">
      <a:defRPr sz="1200">
        <a:solidFill>
          <a:schemeClr val="tx1"/>
        </a:solidFill>
        <a:latin typeface="+mn-lt"/>
      </a:defRPr>
    </a:lvl3pPr>
    <a:lvl4pPr marL="1371600" algn="l">
      <a:defRPr sz="1200">
        <a:solidFill>
          <a:schemeClr val="tx1"/>
        </a:solidFill>
        <a:latin typeface="+mn-lt"/>
      </a:defRPr>
    </a:lvl4pPr>
    <a:lvl5pPr marL="1828800" algn="l">
      <a:defRPr sz="1200">
        <a:solidFill>
          <a:schemeClr val="tx1"/>
        </a:solidFill>
        <a:latin typeface="+mn-lt"/>
      </a:defRPr>
    </a:lvl5pPr>
    <a:lvl6pPr marL="2286000" algn="l">
      <a:defRPr sz="1200">
        <a:solidFill>
          <a:schemeClr val="tx1"/>
        </a:solidFill>
        <a:latin typeface="+mn-lt"/>
      </a:defRPr>
    </a:lvl6pPr>
    <a:lvl7pPr marL="2743200" algn="l">
      <a:defRPr sz="1200">
        <a:solidFill>
          <a:schemeClr val="tx1"/>
        </a:solidFill>
        <a:latin typeface="+mn-lt"/>
      </a:defRPr>
    </a:lvl7pPr>
    <a:lvl8pPr marL="3200400" algn="l">
      <a:defRPr sz="1200">
        <a:solidFill>
          <a:schemeClr val="tx1"/>
        </a:solidFill>
        <a:latin typeface="+mn-lt"/>
      </a:defRPr>
    </a:lvl8pPr>
    <a:lvl9pPr marL="3657600" algn="l">
      <a:defRPr sz="1200">
        <a:solidFill>
          <a:schemeClr val="tx1"/>
        </a:solidFill>
        <a:latin typeface="+mn-lt"/>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 Id="rId3" Type="http://schemas.openxmlformats.org/officeDocument/2006/relationships/hyperlink" Target="https://google-ai-edge.github.io/mediapipe-samples-web/#/vision/pose_landmarker"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indent="0" algn="l" rtl="0">
              <a:spcBef>
                <a:spcPts val="0"/>
              </a:spcBef>
              <a:spcAft>
                <a:spcPts val="0"/>
              </a:spcAft>
              <a:buNone/>
            </a:pPr>
            <a:r>
              <a:rPr lang="fr"/>
              <a:t>Aussi appelée momentum permet de quantifier à quel point il est difficile d’arreter un objet un mouvement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indent="0" algn="l" rtl="0">
              <a:spcBef>
                <a:spcPts val="0"/>
              </a:spcBef>
              <a:spcAft>
                <a:spcPts val="0"/>
              </a:spcAft>
              <a:buNone/>
            </a:pPr>
            <a:r>
              <a:rPr lang="fr"/>
              <a:t>Aussi appelée momentum permet de quantifier à quel point il est difficile </a:t>
            </a:r>
            <a:r>
              <a:rPr lang="fr"/>
              <a:t>d'arrêter</a:t>
            </a:r>
            <a:r>
              <a:rPr lang="fr"/>
              <a:t> un objet un mouvement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Pr marL="0" indent="0" algn="l" rtl="0">
              <a:spcBef>
                <a:spcPts val="0"/>
              </a:spcBef>
              <a:spcAft>
                <a:spcPts val="0"/>
              </a:spcAft>
              <a:buNone/>
            </a:pPr>
            <a:r>
              <a:rPr lang="fr" u="sng">
                <a:solidFill>
                  <a:schemeClr val="hlink"/>
                </a:solidFill>
                <a:hlinkClick r:id="rId3"/>
              </a:rPr>
              <a:t>https://google-ai-edge.github.io/mediapipe-samples-web/#/vision/pose_landmarker</a:t>
            </a:r>
          </a:p>
          <a:p>
            <a:pPr marL="0" indent="0" algn="l" rtl="0">
              <a:spcBef>
                <a:spcPts val="0"/>
              </a:spcBef>
              <a:spcAft>
                <a:spcPts val="0"/>
              </a:spcAft>
              <a:buNone/>
            </a:pPr>
          </a:p>
          <a:p>
            <a:pPr mar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2" name="Google Shape;12;p2"/>
          <p:cNvSpPr txBox="1">
            <a:spLocks noGrp="1"/>
          </p:cNvSpPr>
          <p:nvPr>
            <p:ph type="ctrTitle"/>
          </p:nvPr>
        </p:nvSpPr>
        <p:spPr>
          <a:xfrm>
            <a:off x="311708" y="744575"/>
            <a:ext cx="8520600" cy="2052600"/>
          </a:xfrm>
          <a:prstGeom prst="rect">
            <a:avLst/>
          </a:prstGeom>
        </p:spPr>
        <p:txBody>
          <a:bodyPr wrap="square" lIns="91425" tIns="91425" rIns="91425" bIns="91425" anchor="b" anchorCtr="0">
            <a:normAutofit/>
          </a:bodyPr>
          <a:lstStyle>
            <a:lvl1pPr algn="ctr">
              <a:spcBef>
                <a:spcPts val="0"/>
              </a:spcBef>
              <a:spcAft>
                <a:spcPts val="0"/>
              </a:spcAft>
              <a:buNone/>
              <a:defRPr sz="5200"/>
            </a:lvl1pPr>
            <a:lvl2pPr algn="ctr">
              <a:spcBef>
                <a:spcPts val="0"/>
              </a:spcBef>
              <a:spcAft>
                <a:spcPts val="0"/>
              </a:spcAft>
              <a:buNone/>
              <a:defRPr sz="5200"/>
            </a:lvl2pPr>
            <a:lvl3pPr algn="ctr">
              <a:spcBef>
                <a:spcPts val="0"/>
              </a:spcBef>
              <a:spcAft>
                <a:spcPts val="0"/>
              </a:spcAft>
              <a:buNone/>
              <a:defRPr sz="5200"/>
            </a:lvl3pPr>
            <a:lvl4pPr algn="ctr">
              <a:spcBef>
                <a:spcPts val="0"/>
              </a:spcBef>
              <a:spcAft>
                <a:spcPts val="0"/>
              </a:spcAft>
              <a:buNone/>
              <a:defRPr sz="5200"/>
            </a:lvl4pPr>
            <a:lvl5pPr algn="ctr">
              <a:spcBef>
                <a:spcPts val="0"/>
              </a:spcBef>
              <a:spcAft>
                <a:spcPts val="0"/>
              </a:spcAft>
              <a:buNone/>
              <a:defRPr sz="5200"/>
            </a:lvl5pPr>
            <a:lvl6pPr algn="ctr">
              <a:spcBef>
                <a:spcPts val="0"/>
              </a:spcBef>
              <a:spcAft>
                <a:spcPts val="0"/>
              </a:spcAft>
              <a:buNone/>
              <a:defRPr sz="5200"/>
            </a:lvl6pPr>
            <a:lvl7pPr algn="ctr">
              <a:spcBef>
                <a:spcPts val="0"/>
              </a:spcBef>
              <a:spcAft>
                <a:spcPts val="0"/>
              </a:spcAft>
              <a:buNone/>
              <a:defRPr sz="5200"/>
            </a:lvl7pPr>
            <a:lvl8pPr algn="ctr">
              <a:spcBef>
                <a:spcPts val="0"/>
              </a:spcBef>
              <a:spcAft>
                <a:spcPts val="0"/>
              </a:spcAft>
              <a:buNone/>
              <a:defRPr sz="5200"/>
            </a:lvl8pPr>
            <a:lvl9pPr algn="ctr">
              <a:spcBef>
                <a:spcPts val="0"/>
              </a:spcBef>
              <a:spcAft>
                <a:spcPts val="0"/>
              </a:spcAft>
              <a:buNone/>
              <a:defRPr sz="5200"/>
            </a:lvl9pPr>
          </a:lstStyle>
          <a:p/>
        </p:txBody>
      </p:sp>
      <p:sp>
        <p:nvSpPr>
          <p:cNvPr id="13" name="Google Shape;13;p2"/>
          <p:cNvSpPr txBox="1">
            <a:spLocks noGrp="1"/>
          </p:cNvSpPr>
          <p:nvPr>
            <p:ph type="subTitle" idx="1"/>
          </p:nvPr>
        </p:nvSpPr>
        <p:spPr>
          <a:xfrm>
            <a:off x="311700" y="2834125"/>
            <a:ext cx="8520600" cy="792600"/>
          </a:xfrm>
          <a:prstGeom prst="rect">
            <a:avLst/>
          </a:prstGeom>
        </p:spPr>
        <p:txBody>
          <a:bodyPr wrap="square" lIns="91425" tIns="91425" rIns="91425" bIns="91425" anchor="t" anchorCtr="0">
            <a:normAutofit/>
          </a:bodyPr>
          <a:lstStyle>
            <a:lvl1pPr algn="ctr">
              <a:lnSpc>
                <a:spcPct val="100000"/>
              </a:lnSpc>
              <a:spcBef>
                <a:spcPts val="0"/>
              </a:spcBef>
              <a:spcAft>
                <a:spcPts val="0"/>
              </a:spcAft>
              <a:buNone/>
              <a:defRPr sz="2800"/>
            </a:lvl1pPr>
            <a:lvl2pPr algn="ctr">
              <a:lnSpc>
                <a:spcPct val="100000"/>
              </a:lnSpc>
              <a:spcBef>
                <a:spcPts val="0"/>
              </a:spcBef>
              <a:spcAft>
                <a:spcPts val="0"/>
              </a:spcAft>
              <a:buNone/>
              <a:defRPr sz="2800"/>
            </a:lvl2pPr>
            <a:lvl3pPr algn="ctr">
              <a:lnSpc>
                <a:spcPct val="100000"/>
              </a:lnSpc>
              <a:spcBef>
                <a:spcPts val="0"/>
              </a:spcBef>
              <a:spcAft>
                <a:spcPts val="0"/>
              </a:spcAft>
              <a:buNone/>
              <a:defRPr sz="2800"/>
            </a:lvl3pPr>
            <a:lvl4pPr algn="ctr">
              <a:lnSpc>
                <a:spcPct val="100000"/>
              </a:lnSpc>
              <a:spcBef>
                <a:spcPts val="0"/>
              </a:spcBef>
              <a:spcAft>
                <a:spcPts val="0"/>
              </a:spcAft>
              <a:buNone/>
              <a:defRPr sz="2800"/>
            </a:lvl4pPr>
            <a:lvl5pPr algn="ctr">
              <a:lnSpc>
                <a:spcPct val="100000"/>
              </a:lnSpc>
              <a:spcBef>
                <a:spcPts val="0"/>
              </a:spcBef>
              <a:spcAft>
                <a:spcPts val="0"/>
              </a:spcAft>
              <a:buNone/>
              <a:defRPr sz="2800"/>
            </a:lvl5pPr>
            <a:lvl6pPr algn="ctr">
              <a:lnSpc>
                <a:spcPct val="100000"/>
              </a:lnSpc>
              <a:spcBef>
                <a:spcPts val="0"/>
              </a:spcBef>
              <a:spcAft>
                <a:spcPts val="0"/>
              </a:spcAft>
              <a:buNone/>
              <a:defRPr sz="2800"/>
            </a:lvl6pPr>
            <a:lvl7pPr algn="ctr">
              <a:lnSpc>
                <a:spcPct val="100000"/>
              </a:lnSpc>
              <a:spcBef>
                <a:spcPts val="0"/>
              </a:spcBef>
              <a:spcAft>
                <a:spcPts val="0"/>
              </a:spcAft>
              <a:buNone/>
              <a:defRPr sz="2800"/>
            </a:lvl7pPr>
            <a:lvl8pPr algn="ctr">
              <a:lnSpc>
                <a:spcPct val="100000"/>
              </a:lnSpc>
              <a:spcBef>
                <a:spcPts val="0"/>
              </a:spcBef>
              <a:spcAft>
                <a:spcPts val="0"/>
              </a:spcAft>
              <a:buNone/>
              <a:defRPr sz="2800"/>
            </a:lvl8pPr>
            <a:lvl9pPr algn="ctr">
              <a:lnSpc>
                <a:spcPct val="100000"/>
              </a:lnSpc>
              <a:spcBef>
                <a:spcPts val="0"/>
              </a:spcBef>
              <a:spcAft>
                <a:spcPts val="0"/>
              </a:spcAft>
              <a:buNone/>
              <a:defRPr sz="2800"/>
            </a:lvl9pPr>
          </a:lstStyle>
          <a:p/>
        </p:txBody>
      </p:sp>
      <p:sp>
        <p:nvSpPr>
          <p:cNvPr id="14" name="Google Shape;14;p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7DDC6D5D-A00E-4AA9-84F2-364CBECE0EEA}" type="slidenum">
              <a:rPr lang="f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_HEADER">
    <p:spTree>
      <p:nvGrpSpPr>
        <p:cNvPr id="1" name=""/>
        <p:cNvGrpSpPr/>
        <p:nvPr/>
      </p:nvGrpSpPr>
      <p:grpSpPr>
        <a:xfrm>
          <a:off x="0" y="0"/>
          <a:ext cx="0" cy="0"/>
          <a:chOff x="0" y="0"/>
          <a:chExt cx="0" cy="0"/>
        </a:xfrm>
      </p:grpSpPr>
      <p:sp>
        <p:nvSpPr>
          <p:cNvPr id="16" name="Google Shape;16;p3"/>
          <p:cNvSpPr txBox="1">
            <a:spLocks noGrp="1"/>
          </p:cNvSpPr>
          <p:nvPr>
            <p:ph type="title"/>
          </p:nvPr>
        </p:nvSpPr>
        <p:spPr>
          <a:xfrm>
            <a:off x="311700" y="2150850"/>
            <a:ext cx="8520600" cy="841800"/>
          </a:xfrm>
          <a:prstGeom prst="rect">
            <a:avLst/>
          </a:prstGeom>
        </p:spPr>
        <p:txBody>
          <a:bodyPr wrap="square" lIns="91425" tIns="91425" rIns="91425" bIns="91425" anchor="ctr" anchorCtr="0">
            <a:normAutofit/>
          </a:bodyPr>
          <a:lstStyle>
            <a:lvl1pPr algn="ctr">
              <a:spcBef>
                <a:spcPts val="0"/>
              </a:spcBef>
              <a:spcAft>
                <a:spcPts val="0"/>
              </a:spcAft>
              <a:buNone/>
              <a:defRPr sz="3600"/>
            </a:lvl1pPr>
            <a:lvl2pPr algn="ctr">
              <a:spcBef>
                <a:spcPts val="0"/>
              </a:spcBef>
              <a:spcAft>
                <a:spcPts val="0"/>
              </a:spcAft>
              <a:buNone/>
              <a:defRPr sz="3600"/>
            </a:lvl2pPr>
            <a:lvl3pPr algn="ctr">
              <a:spcBef>
                <a:spcPts val="0"/>
              </a:spcBef>
              <a:spcAft>
                <a:spcPts val="0"/>
              </a:spcAft>
              <a:buNone/>
              <a:defRPr sz="3600"/>
            </a:lvl3pPr>
            <a:lvl4pPr algn="ctr">
              <a:spcBef>
                <a:spcPts val="0"/>
              </a:spcBef>
              <a:spcAft>
                <a:spcPts val="0"/>
              </a:spcAft>
              <a:buNone/>
              <a:defRPr sz="3600"/>
            </a:lvl4pPr>
            <a:lvl5pPr algn="ctr">
              <a:spcBef>
                <a:spcPts val="0"/>
              </a:spcBef>
              <a:spcAft>
                <a:spcPts val="0"/>
              </a:spcAft>
              <a:buNone/>
              <a:defRPr sz="3600"/>
            </a:lvl5pPr>
            <a:lvl6pPr algn="ctr">
              <a:spcBef>
                <a:spcPts val="0"/>
              </a:spcBef>
              <a:spcAft>
                <a:spcPts val="0"/>
              </a:spcAft>
              <a:buNone/>
              <a:defRPr sz="3600"/>
            </a:lvl6pPr>
            <a:lvl7pPr algn="ctr">
              <a:spcBef>
                <a:spcPts val="0"/>
              </a:spcBef>
              <a:spcAft>
                <a:spcPts val="0"/>
              </a:spcAft>
              <a:buNone/>
              <a:defRPr sz="3600"/>
            </a:lvl7pPr>
            <a:lvl8pPr algn="ctr">
              <a:spcBef>
                <a:spcPts val="0"/>
              </a:spcBef>
              <a:spcAft>
                <a:spcPts val="0"/>
              </a:spcAft>
              <a:buNone/>
              <a:defRPr sz="3600"/>
            </a:lvl8pPr>
            <a:lvl9pPr algn="ctr">
              <a:spcBef>
                <a:spcPts val="0"/>
              </a:spcBef>
              <a:spcAft>
                <a:spcPts val="0"/>
              </a:spcAft>
              <a:buNone/>
              <a:defRPr sz="3600"/>
            </a:lvl9pPr>
          </a:lstStyle>
          <a:p/>
        </p:txBody>
      </p:sp>
      <p:sp>
        <p:nvSpPr>
          <p:cNvPr id="17" name="Google Shape;17;p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EDCD0F9E-EF7E-4C26-8662-25A73F2263DD}" type="slidenum">
              <a:rPr lang="f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_AND_BODY">
    <p:spTree>
      <p:nvGrpSpPr>
        <p:cNvPr id="1" name=""/>
        <p:cNvGrpSpPr/>
        <p:nvPr/>
      </p:nvGrpSpPr>
      <p:grpSpPr>
        <a:xfrm>
          <a:off x="0" y="0"/>
          <a:ext cx="0" cy="0"/>
          <a:chOff x="0" y="0"/>
          <a:chExt cx="0" cy="0"/>
        </a:xfrm>
      </p:grpSpPr>
      <p:sp>
        <p:nvSpPr>
          <p:cNvPr id="19" name="Google Shape;19;p4"/>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a:bodyPr>
          <a:lstStyle>
            <a:lvl1pPr>
              <a:spcBef>
                <a:spcPts val="0"/>
              </a:spcBef>
              <a:spcAft>
                <a:spcPts val="0"/>
              </a:spcAft>
              <a:buClr>
                <a:schemeClr val="lt1"/>
              </a:buClr>
              <a:buNone/>
              <a:defRPr>
                <a:solidFill>
                  <a:schemeClr val="lt1"/>
                </a:solidFill>
              </a:defRPr>
            </a:lvl1pPr>
            <a:lvl2pPr>
              <a:spcBef>
                <a:spcPts val="0"/>
              </a:spcBef>
              <a:spcAft>
                <a:spcPts val="0"/>
              </a:spcAft>
              <a:buClr>
                <a:schemeClr val="lt1"/>
              </a:buClr>
              <a:buNone/>
              <a:defRPr>
                <a:solidFill>
                  <a:schemeClr val="lt1"/>
                </a:solidFill>
              </a:defRPr>
            </a:lvl2pPr>
            <a:lvl3pPr>
              <a:spcBef>
                <a:spcPts val="0"/>
              </a:spcBef>
              <a:spcAft>
                <a:spcPts val="0"/>
              </a:spcAft>
              <a:buClr>
                <a:schemeClr val="lt1"/>
              </a:buClr>
              <a:buNone/>
              <a:defRPr>
                <a:solidFill>
                  <a:schemeClr val="lt1"/>
                </a:solidFill>
              </a:defRPr>
            </a:lvl3pPr>
            <a:lvl4pPr>
              <a:spcBef>
                <a:spcPts val="0"/>
              </a:spcBef>
              <a:spcAft>
                <a:spcPts val="0"/>
              </a:spcAft>
              <a:buClr>
                <a:schemeClr val="lt1"/>
              </a:buClr>
              <a:buNone/>
              <a:defRPr>
                <a:solidFill>
                  <a:schemeClr val="lt1"/>
                </a:solidFill>
              </a:defRPr>
            </a:lvl4pPr>
            <a:lvl5pPr>
              <a:spcBef>
                <a:spcPts val="0"/>
              </a:spcBef>
              <a:spcAft>
                <a:spcPts val="0"/>
              </a:spcAft>
              <a:buClr>
                <a:schemeClr val="lt1"/>
              </a:buClr>
              <a:buNone/>
              <a:defRPr>
                <a:solidFill>
                  <a:schemeClr val="lt1"/>
                </a:solidFill>
              </a:defRPr>
            </a:lvl5pPr>
            <a:lvl6pPr>
              <a:spcBef>
                <a:spcPts val="0"/>
              </a:spcBef>
              <a:spcAft>
                <a:spcPts val="0"/>
              </a:spcAft>
              <a:buClr>
                <a:schemeClr val="lt1"/>
              </a:buClr>
              <a:buNone/>
              <a:defRPr>
                <a:solidFill>
                  <a:schemeClr val="lt1"/>
                </a:solidFill>
              </a:defRPr>
            </a:lvl6pPr>
            <a:lvl7pPr>
              <a:spcBef>
                <a:spcPts val="0"/>
              </a:spcBef>
              <a:spcAft>
                <a:spcPts val="0"/>
              </a:spcAft>
              <a:buClr>
                <a:schemeClr val="lt1"/>
              </a:buClr>
              <a:buNone/>
              <a:defRPr>
                <a:solidFill>
                  <a:schemeClr val="lt1"/>
                </a:solidFill>
              </a:defRPr>
            </a:lvl7pPr>
            <a:lvl8pPr>
              <a:spcBef>
                <a:spcPts val="0"/>
              </a:spcBef>
              <a:spcAft>
                <a:spcPts val="0"/>
              </a:spcAft>
              <a:buClr>
                <a:schemeClr val="lt1"/>
              </a:buClr>
              <a:buNone/>
              <a:defRPr>
                <a:solidFill>
                  <a:schemeClr val="lt1"/>
                </a:solidFill>
              </a:defRPr>
            </a:lvl8pPr>
            <a:lvl9pPr>
              <a:spcBef>
                <a:spcPts val="0"/>
              </a:spcBef>
              <a:spcAft>
                <a:spcPts val="0"/>
              </a:spcAft>
              <a:buClr>
                <a:schemeClr val="lt1"/>
              </a:buClr>
              <a:buNone/>
              <a:defRPr>
                <a:solidFill>
                  <a:schemeClr val="lt1"/>
                </a:solidFill>
              </a:defRPr>
            </a:lvl9pPr>
          </a:lstStyle>
          <a:p/>
        </p:txBody>
      </p:sp>
      <p:sp>
        <p:nvSpPr>
          <p:cNvPr id="20" name="Google Shape;20;p4"/>
          <p:cNvSpPr txBox="1">
            <a:spLocks noGrp="1"/>
          </p:cNvSpPr>
          <p:nvPr>
            <p:ph type="body" idx="1"/>
          </p:nvPr>
        </p:nvSpPr>
        <p:spPr>
          <a:xfrm>
            <a:off x="311700" y="1152475"/>
            <a:ext cx="8520600" cy="3416400"/>
          </a:xfrm>
          <a:prstGeom prst="rect">
            <a:avLst/>
          </a:prstGeom>
        </p:spPr>
        <p:txBody>
          <a:bodyPr wrap="square" lIns="91425" tIns="91425" rIns="91425" bIns="91425" anchor="t" anchorCtr="0">
            <a:normAutofit/>
          </a:bodyPr>
          <a:lstStyle>
            <a:lvl1pPr marL="457200" indent="-342900">
              <a:spcBef>
                <a:spcPts val="0"/>
              </a:spcBef>
              <a:spcAft>
                <a:spcPts val="0"/>
              </a:spcAft>
              <a:buChar char="●"/>
            </a:lvl1pPr>
            <a:lvl2pPr marL="914400" indent="-317500">
              <a:spcBef>
                <a:spcPts val="0"/>
              </a:spcBef>
              <a:spcAft>
                <a:spcPts val="0"/>
              </a:spcAft>
              <a:buChar char="○"/>
            </a:lvl2pPr>
            <a:lvl3pPr marL="1371600" indent="-317500">
              <a:spcBef>
                <a:spcPts val="0"/>
              </a:spcBef>
              <a:spcAft>
                <a:spcPts val="0"/>
              </a:spcAft>
              <a:buChar char="■"/>
            </a:lvl3pPr>
            <a:lvl4pPr marL="1828800" indent="-317500">
              <a:spcBef>
                <a:spcPts val="0"/>
              </a:spcBef>
              <a:spcAft>
                <a:spcPts val="0"/>
              </a:spcAft>
              <a:buChar char="●"/>
            </a:lvl4pPr>
            <a:lvl5pPr marL="2286000" indent="-317500">
              <a:spcBef>
                <a:spcPts val="0"/>
              </a:spcBef>
              <a:spcAft>
                <a:spcPts val="0"/>
              </a:spcAft>
              <a:buChar char="○"/>
            </a:lvl5pPr>
            <a:lvl6pPr marL="2743200" indent="-317500">
              <a:spcBef>
                <a:spcPts val="0"/>
              </a:spcBef>
              <a:spcAft>
                <a:spcPts val="0"/>
              </a:spcAft>
              <a:buChar char="■"/>
            </a:lvl6pPr>
            <a:lvl7pPr marL="3200400" indent="-317500">
              <a:spcBef>
                <a:spcPts val="0"/>
              </a:spcBef>
              <a:spcAft>
                <a:spcPts val="0"/>
              </a:spcAft>
              <a:buChar char="●"/>
            </a:lvl7pPr>
            <a:lvl8pPr marL="3657600" indent="-317500">
              <a:spcBef>
                <a:spcPts val="0"/>
              </a:spcBef>
              <a:spcAft>
                <a:spcPts val="0"/>
              </a:spcAft>
              <a:buChar char="○"/>
            </a:lvl8pPr>
            <a:lvl9pPr marL="4114800" indent="-317500">
              <a:spcBef>
                <a:spcPts val="0"/>
              </a:spcBef>
              <a:spcAft>
                <a:spcPts val="0"/>
              </a:spcAft>
              <a:buChar char="■"/>
            </a:lvl9pPr>
          </a:lstStyle>
          <a:p/>
        </p:txBody>
      </p:sp>
      <p:sp>
        <p:nvSpPr>
          <p:cNvPr id="21" name="Google Shape;21;p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87C18080-B33E-4073-8615-72D8F5AE8F78}" type="slidenum">
              <a:rPr lang="f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ITLE_AND_TWO_COLUMNS">
    <p:spTree>
      <p:nvGrpSpPr>
        <p:cNvPr id="1" name=""/>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572700"/>
          </a:xfrm>
          <a:prstGeom prst="rect">
            <a:avLst/>
          </a:prstGeom>
        </p:spPr>
        <p:txBody>
          <a:bodyPr wrap="square" lIns="91425" tIns="91425" rIns="91425" bIns="91425" anchor="t" anchorCtr="0">
            <a:normAutofit/>
          </a:bodyPr>
          <a:lstStyle>
            <a:lvl1pPr>
              <a:spcBef>
                <a:spcPts val="0"/>
              </a:spcBef>
              <a:spcAft>
                <a:spcPts val="0"/>
              </a:spcAft>
              <a:buNone/>
            </a:lvl1pPr>
            <a:lvl2pPr>
              <a:spcBef>
                <a:spcPts val="0"/>
              </a:spcBef>
              <a:spcAft>
                <a:spcPts val="0"/>
              </a:spcAft>
              <a:buNone/>
            </a:lvl2pPr>
            <a:lvl3pPr>
              <a:spcBef>
                <a:spcPts val="0"/>
              </a:spcBef>
              <a:spcAft>
                <a:spcPts val="0"/>
              </a:spcAft>
              <a:buNone/>
            </a:lvl3pPr>
            <a:lvl4pPr>
              <a:spcBef>
                <a:spcPts val="0"/>
              </a:spcBef>
              <a:spcAft>
                <a:spcPts val="0"/>
              </a:spcAft>
              <a:buNone/>
            </a:lvl4pPr>
            <a:lvl5pPr>
              <a:spcBef>
                <a:spcPts val="0"/>
              </a:spcBef>
              <a:spcAft>
                <a:spcPts val="0"/>
              </a:spcAft>
              <a:buNone/>
            </a:lvl5pPr>
            <a:lvl6pPr>
              <a:spcBef>
                <a:spcPts val="0"/>
              </a:spcBef>
              <a:spcAft>
                <a:spcPts val="0"/>
              </a:spcAft>
              <a:buNone/>
            </a:lvl6pPr>
            <a:lvl7pPr>
              <a:spcBef>
                <a:spcPts val="0"/>
              </a:spcBef>
              <a:spcAft>
                <a:spcPts val="0"/>
              </a:spcAft>
              <a:buNone/>
            </a:lvl7pPr>
            <a:lvl8pPr>
              <a:spcBef>
                <a:spcPts val="0"/>
              </a:spcBef>
              <a:spcAft>
                <a:spcPts val="0"/>
              </a:spcAft>
              <a:buNone/>
            </a:lvl8pPr>
            <a:lvl9pPr>
              <a:spcBef>
                <a:spcPts val="0"/>
              </a:spcBef>
              <a:spcAft>
                <a:spcPts val="0"/>
              </a:spcAft>
              <a:buNone/>
            </a:lvl9pPr>
          </a:lstStyle>
          <a:p/>
        </p:txBody>
      </p:sp>
      <p:sp>
        <p:nvSpPr>
          <p:cNvPr id="24" name="Google Shape;24;p5"/>
          <p:cNvSpPr txBox="1">
            <a:spLocks noGrp="1"/>
          </p:cNvSpPr>
          <p:nvPr>
            <p:ph type="body" idx="1"/>
          </p:nvPr>
        </p:nvSpPr>
        <p:spPr>
          <a:xfrm>
            <a:off x="311700" y="1152475"/>
            <a:ext cx="3999900" cy="3416400"/>
          </a:xfrm>
          <a:prstGeom prst="rect">
            <a:avLst/>
          </a:prstGeom>
        </p:spPr>
        <p:txBody>
          <a:bodyPr wrap="square" lIns="91425" tIns="91425" rIns="91425" bIns="91425" anchor="t" anchorCtr="0">
            <a:normAutofit/>
          </a:bodyPr>
          <a:lstStyle>
            <a:lvl1pPr marL="457200" indent="-317500">
              <a:spcBef>
                <a:spcPts val="0"/>
              </a:spcBef>
              <a:spcAft>
                <a:spcPts val="0"/>
              </a:spcAft>
              <a:buChar char="●"/>
              <a:defRPr sz="1400"/>
            </a:lvl1pPr>
            <a:lvl2pPr marL="914400" indent="-304800">
              <a:spcBef>
                <a:spcPts val="0"/>
              </a:spcBef>
              <a:spcAft>
                <a:spcPts val="0"/>
              </a:spcAft>
              <a:buChar char="○"/>
              <a:defRPr sz="1200"/>
            </a:lvl2pPr>
            <a:lvl3pPr marL="1371600" indent="-304800">
              <a:spcBef>
                <a:spcPts val="0"/>
              </a:spcBef>
              <a:spcAft>
                <a:spcPts val="0"/>
              </a:spcAft>
              <a:buChar char="■"/>
              <a:defRPr sz="1200"/>
            </a:lvl3pPr>
            <a:lvl4pPr marL="1828800" indent="-304800">
              <a:spcBef>
                <a:spcPts val="0"/>
              </a:spcBef>
              <a:spcAft>
                <a:spcPts val="0"/>
              </a:spcAft>
              <a:buChar char="●"/>
              <a:defRPr sz="1200"/>
            </a:lvl4pPr>
            <a:lvl5pPr marL="2286000" indent="-304800">
              <a:spcBef>
                <a:spcPts val="0"/>
              </a:spcBef>
              <a:spcAft>
                <a:spcPts val="0"/>
              </a:spcAft>
              <a:buChar char="○"/>
              <a:defRPr sz="1200"/>
            </a:lvl5pPr>
            <a:lvl6pPr marL="2743200" indent="-304800">
              <a:spcBef>
                <a:spcPts val="0"/>
              </a:spcBef>
              <a:spcAft>
                <a:spcPts val="0"/>
              </a:spcAft>
              <a:buChar char="■"/>
              <a:defRPr sz="1200"/>
            </a:lvl6pPr>
            <a:lvl7pPr marL="3200400" indent="-304800">
              <a:spcBef>
                <a:spcPts val="0"/>
              </a:spcBef>
              <a:spcAft>
                <a:spcPts val="0"/>
              </a:spcAft>
              <a:buChar char="●"/>
              <a:defRPr sz="1200"/>
            </a:lvl7pPr>
            <a:lvl8pPr marL="3657600" indent="-304800">
              <a:spcBef>
                <a:spcPts val="0"/>
              </a:spcBef>
              <a:spcAft>
                <a:spcPts val="0"/>
              </a:spcAft>
              <a:buChar char="○"/>
              <a:defRPr sz="1200"/>
            </a:lvl8pPr>
            <a:lvl9pPr marL="4114800" indent="-304800">
              <a:spcBef>
                <a:spcPts val="0"/>
              </a:spcBef>
              <a:spcAft>
                <a:spcPts val="0"/>
              </a:spcAft>
              <a:buChar char="■"/>
              <a:defRPr sz="1200"/>
            </a:lvl9pPr>
          </a:lstStyle>
          <a:p/>
        </p:txBody>
      </p:sp>
      <p:sp>
        <p:nvSpPr>
          <p:cNvPr id="25" name="Google Shape;25;p5"/>
          <p:cNvSpPr txBox="1">
            <a:spLocks noGrp="1"/>
          </p:cNvSpPr>
          <p:nvPr>
            <p:ph type="body" idx="2"/>
          </p:nvPr>
        </p:nvSpPr>
        <p:spPr>
          <a:xfrm>
            <a:off x="4832400" y="1152475"/>
            <a:ext cx="3999900" cy="3416400"/>
          </a:xfrm>
          <a:prstGeom prst="rect">
            <a:avLst/>
          </a:prstGeom>
        </p:spPr>
        <p:txBody>
          <a:bodyPr wrap="square" lIns="91425" tIns="91425" rIns="91425" bIns="91425" anchor="t" anchorCtr="0">
            <a:normAutofit/>
          </a:bodyPr>
          <a:lstStyle>
            <a:lvl1pPr marL="457200" indent="-317500">
              <a:spcBef>
                <a:spcPts val="0"/>
              </a:spcBef>
              <a:spcAft>
                <a:spcPts val="0"/>
              </a:spcAft>
              <a:buChar char="●"/>
              <a:defRPr sz="1400"/>
            </a:lvl1pPr>
            <a:lvl2pPr marL="914400" indent="-304800">
              <a:spcBef>
                <a:spcPts val="0"/>
              </a:spcBef>
              <a:spcAft>
                <a:spcPts val="0"/>
              </a:spcAft>
              <a:buChar char="○"/>
              <a:defRPr sz="1200"/>
            </a:lvl2pPr>
            <a:lvl3pPr marL="1371600" indent="-304800">
              <a:spcBef>
                <a:spcPts val="0"/>
              </a:spcBef>
              <a:spcAft>
                <a:spcPts val="0"/>
              </a:spcAft>
              <a:buChar char="■"/>
              <a:defRPr sz="1200"/>
            </a:lvl3pPr>
            <a:lvl4pPr marL="1828800" indent="-304800">
              <a:spcBef>
                <a:spcPts val="0"/>
              </a:spcBef>
              <a:spcAft>
                <a:spcPts val="0"/>
              </a:spcAft>
              <a:buChar char="●"/>
              <a:defRPr sz="1200"/>
            </a:lvl4pPr>
            <a:lvl5pPr marL="2286000" indent="-304800">
              <a:spcBef>
                <a:spcPts val="0"/>
              </a:spcBef>
              <a:spcAft>
                <a:spcPts val="0"/>
              </a:spcAft>
              <a:buChar char="○"/>
              <a:defRPr sz="1200"/>
            </a:lvl5pPr>
            <a:lvl6pPr marL="2743200" indent="-304800">
              <a:spcBef>
                <a:spcPts val="0"/>
              </a:spcBef>
              <a:spcAft>
                <a:spcPts val="0"/>
              </a:spcAft>
              <a:buChar char="■"/>
              <a:defRPr sz="1200"/>
            </a:lvl6pPr>
            <a:lvl7pPr marL="3200400" indent="-304800">
              <a:spcBef>
                <a:spcPts val="0"/>
              </a:spcBef>
              <a:spcAft>
                <a:spcPts val="0"/>
              </a:spcAft>
              <a:buChar char="●"/>
              <a:defRPr sz="1200"/>
            </a:lvl7pPr>
            <a:lvl8pPr marL="3657600" indent="-304800">
              <a:spcBef>
                <a:spcPts val="0"/>
              </a:spcBef>
              <a:spcAft>
                <a:spcPts val="0"/>
              </a:spcAft>
              <a:buChar char="○"/>
              <a:defRPr sz="1200"/>
            </a:lvl8pPr>
            <a:lvl9pPr marL="4114800" indent="-304800">
              <a:spcBef>
                <a:spcPts val="0"/>
              </a:spcBef>
              <a:spcAft>
                <a:spcPts val="0"/>
              </a:spcAft>
              <a:buChar char="■"/>
              <a:defRPr sz="1200"/>
            </a:lvl9pPr>
          </a:lstStyle>
          <a:p/>
        </p:txBody>
      </p:sp>
      <p:sp>
        <p:nvSpPr>
          <p:cNvPr id="26" name="Google Shape;26;p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85CB9569-04AF-4288-8880-64CE52ABE7A3}" type="slidenum">
              <a:rPr lang="f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_ONLY">
    <p:spTree>
      <p:nvGrpSpPr>
        <p:cNvPr id="1" name=""/>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572700"/>
          </a:xfrm>
          <a:prstGeom prst="rect">
            <a:avLst/>
          </a:prstGeom>
        </p:spPr>
        <p:txBody>
          <a:bodyPr wrap="square" lIns="91425" tIns="91425" rIns="91425" bIns="91425" anchor="t" anchorCtr="0">
            <a:normAutofit/>
          </a:bodyPr>
          <a:lstStyle>
            <a:lvl1pPr>
              <a:spcBef>
                <a:spcPts val="0"/>
              </a:spcBef>
              <a:spcAft>
                <a:spcPts val="0"/>
              </a:spcAft>
              <a:buNone/>
            </a:lvl1pPr>
            <a:lvl2pPr>
              <a:spcBef>
                <a:spcPts val="0"/>
              </a:spcBef>
              <a:spcAft>
                <a:spcPts val="0"/>
              </a:spcAft>
              <a:buNone/>
            </a:lvl2pPr>
            <a:lvl3pPr>
              <a:spcBef>
                <a:spcPts val="0"/>
              </a:spcBef>
              <a:spcAft>
                <a:spcPts val="0"/>
              </a:spcAft>
              <a:buNone/>
            </a:lvl3pPr>
            <a:lvl4pPr>
              <a:spcBef>
                <a:spcPts val="0"/>
              </a:spcBef>
              <a:spcAft>
                <a:spcPts val="0"/>
              </a:spcAft>
              <a:buNone/>
            </a:lvl4pPr>
            <a:lvl5pPr>
              <a:spcBef>
                <a:spcPts val="0"/>
              </a:spcBef>
              <a:spcAft>
                <a:spcPts val="0"/>
              </a:spcAft>
              <a:buNone/>
            </a:lvl5pPr>
            <a:lvl6pPr>
              <a:spcBef>
                <a:spcPts val="0"/>
              </a:spcBef>
              <a:spcAft>
                <a:spcPts val="0"/>
              </a:spcAft>
              <a:buNone/>
            </a:lvl6pPr>
            <a:lvl7pPr>
              <a:spcBef>
                <a:spcPts val="0"/>
              </a:spcBef>
              <a:spcAft>
                <a:spcPts val="0"/>
              </a:spcAft>
              <a:buNone/>
            </a:lvl7pPr>
            <a:lvl8pPr>
              <a:spcBef>
                <a:spcPts val="0"/>
              </a:spcBef>
              <a:spcAft>
                <a:spcPts val="0"/>
              </a:spcAft>
              <a:buNone/>
            </a:lvl8pPr>
            <a:lvl9pPr>
              <a:spcBef>
                <a:spcPts val="0"/>
              </a:spcBef>
              <a:spcAft>
                <a:spcPts val="0"/>
              </a:spcAft>
              <a:buNone/>
            </a:lvl9pPr>
          </a:lstStyle>
          <a:p/>
        </p:txBody>
      </p:sp>
      <p:sp>
        <p:nvSpPr>
          <p:cNvPr id="29" name="Google Shape;29;p6"/>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BF533E07-937E-4FED-8300-891295843456}" type="slidenum">
              <a:rPr lang="f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ust">
  <p:cSld name="ONE_COLUMN_TEXT">
    <p:spTree>
      <p:nvGrpSpPr>
        <p:cNvPr id="1" name=""/>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wrap="square" lIns="91425" tIns="91425" rIns="91425" bIns="91425" anchor="b" anchorCtr="0">
            <a:normAutofit/>
          </a:bodyPr>
          <a:lstStyle>
            <a:lvl1pPr>
              <a:spcBef>
                <a:spcPts val="0"/>
              </a:spcBef>
              <a:spcAft>
                <a:spcPts val="0"/>
              </a:spcAft>
              <a:buNone/>
              <a:defRPr sz="2400"/>
            </a:lvl1pPr>
            <a:lvl2pPr>
              <a:spcBef>
                <a:spcPts val="0"/>
              </a:spcBef>
              <a:spcAft>
                <a:spcPts val="0"/>
              </a:spcAft>
              <a:buNone/>
              <a:defRPr sz="2400"/>
            </a:lvl2pPr>
            <a:lvl3pPr>
              <a:spcBef>
                <a:spcPts val="0"/>
              </a:spcBef>
              <a:spcAft>
                <a:spcPts val="0"/>
              </a:spcAft>
              <a:buNone/>
              <a:defRPr sz="2400"/>
            </a:lvl3pPr>
            <a:lvl4pPr>
              <a:spcBef>
                <a:spcPts val="0"/>
              </a:spcBef>
              <a:spcAft>
                <a:spcPts val="0"/>
              </a:spcAft>
              <a:buNone/>
              <a:defRPr sz="2400"/>
            </a:lvl4pPr>
            <a:lvl5pPr>
              <a:spcBef>
                <a:spcPts val="0"/>
              </a:spcBef>
              <a:spcAft>
                <a:spcPts val="0"/>
              </a:spcAft>
              <a:buNone/>
              <a:defRPr sz="2400"/>
            </a:lvl5pPr>
            <a:lvl6pPr>
              <a:spcBef>
                <a:spcPts val="0"/>
              </a:spcBef>
              <a:spcAft>
                <a:spcPts val="0"/>
              </a:spcAft>
              <a:buNone/>
              <a:defRPr sz="2400"/>
            </a:lvl6pPr>
            <a:lvl7pPr>
              <a:spcBef>
                <a:spcPts val="0"/>
              </a:spcBef>
              <a:spcAft>
                <a:spcPts val="0"/>
              </a:spcAft>
              <a:buNone/>
              <a:defRPr sz="2400"/>
            </a:lvl7pPr>
            <a:lvl8pPr>
              <a:spcBef>
                <a:spcPts val="0"/>
              </a:spcBef>
              <a:spcAft>
                <a:spcPts val="0"/>
              </a:spcAft>
              <a:buNone/>
              <a:defRPr sz="2400"/>
            </a:lvl8pPr>
            <a:lvl9pPr>
              <a:spcBef>
                <a:spcPts val="0"/>
              </a:spcBef>
              <a:spcAft>
                <a:spcPts val="0"/>
              </a:spcAft>
              <a:buNone/>
              <a:defRPr sz="2400"/>
            </a:lvl9pPr>
          </a:lstStyle>
          <a:p/>
        </p:txBody>
      </p:sp>
      <p:sp>
        <p:nvSpPr>
          <p:cNvPr id="32" name="Google Shape;32;p7"/>
          <p:cNvSpPr txBox="1">
            <a:spLocks noGrp="1"/>
          </p:cNvSpPr>
          <p:nvPr>
            <p:ph type="body" idx="1"/>
          </p:nvPr>
        </p:nvSpPr>
        <p:spPr>
          <a:xfrm>
            <a:off x="311700" y="1389600"/>
            <a:ext cx="2808000" cy="3179400"/>
          </a:xfrm>
          <a:prstGeom prst="rect">
            <a:avLst/>
          </a:prstGeom>
        </p:spPr>
        <p:txBody>
          <a:bodyPr wrap="square" lIns="91425" tIns="91425" rIns="91425" bIns="91425" anchor="t" anchorCtr="0">
            <a:normAutofit/>
          </a:bodyPr>
          <a:lstStyle>
            <a:lvl1pPr marL="457200" indent="-304800">
              <a:spcBef>
                <a:spcPts val="0"/>
              </a:spcBef>
              <a:spcAft>
                <a:spcPts val="0"/>
              </a:spcAft>
              <a:buChar char="●"/>
              <a:defRPr sz="1200"/>
            </a:lvl1pPr>
            <a:lvl2pPr marL="914400" indent="-304800">
              <a:spcBef>
                <a:spcPts val="0"/>
              </a:spcBef>
              <a:spcAft>
                <a:spcPts val="0"/>
              </a:spcAft>
              <a:buChar char="○"/>
              <a:defRPr sz="1200"/>
            </a:lvl2pPr>
            <a:lvl3pPr marL="1371600" indent="-304800">
              <a:spcBef>
                <a:spcPts val="0"/>
              </a:spcBef>
              <a:spcAft>
                <a:spcPts val="0"/>
              </a:spcAft>
              <a:buChar char="■"/>
              <a:defRPr sz="1200"/>
            </a:lvl3pPr>
            <a:lvl4pPr marL="1828800" indent="-304800">
              <a:spcBef>
                <a:spcPts val="0"/>
              </a:spcBef>
              <a:spcAft>
                <a:spcPts val="0"/>
              </a:spcAft>
              <a:buChar char="●"/>
              <a:defRPr sz="1200"/>
            </a:lvl4pPr>
            <a:lvl5pPr marL="2286000" indent="-304800">
              <a:spcBef>
                <a:spcPts val="0"/>
              </a:spcBef>
              <a:spcAft>
                <a:spcPts val="0"/>
              </a:spcAft>
              <a:buChar char="○"/>
              <a:defRPr sz="1200"/>
            </a:lvl5pPr>
            <a:lvl6pPr marL="2743200" indent="-304800">
              <a:spcBef>
                <a:spcPts val="0"/>
              </a:spcBef>
              <a:spcAft>
                <a:spcPts val="0"/>
              </a:spcAft>
              <a:buChar char="■"/>
              <a:defRPr sz="1200"/>
            </a:lvl6pPr>
            <a:lvl7pPr marL="3200400" indent="-304800">
              <a:spcBef>
                <a:spcPts val="0"/>
              </a:spcBef>
              <a:spcAft>
                <a:spcPts val="0"/>
              </a:spcAft>
              <a:buChar char="●"/>
              <a:defRPr sz="1200"/>
            </a:lvl7pPr>
            <a:lvl8pPr marL="3657600" indent="-304800">
              <a:spcBef>
                <a:spcPts val="0"/>
              </a:spcBef>
              <a:spcAft>
                <a:spcPts val="0"/>
              </a:spcAft>
              <a:buChar char="○"/>
              <a:defRPr sz="1200"/>
            </a:lvl8pPr>
            <a:lvl9pPr marL="4114800" indent="-304800">
              <a:spcBef>
                <a:spcPts val="0"/>
              </a:spcBef>
              <a:spcAft>
                <a:spcPts val="0"/>
              </a:spcAft>
              <a:buChar char="■"/>
              <a:defRPr sz="1200"/>
            </a:lvl9pPr>
          </a:lstStyle>
          <a:p/>
        </p:txBody>
      </p:sp>
      <p:sp>
        <p:nvSpPr>
          <p:cNvPr id="33" name="Google Shape;33;p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7A28B55B-FA15-48BA-860D-0231187503D9}" type="slidenum">
              <a:rPr lang="f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cust">
  <p:cSld name="MAIN_POINT">
    <p:spTree>
      <p:nvGrpSpPr>
        <p:cNvPr id="1" name=""/>
        <p:cNvGrpSpPr/>
        <p:nvPr/>
      </p:nvGrpSpPr>
      <p:grpSpPr>
        <a:xfrm>
          <a:off x="0" y="0"/>
          <a:ext cx="0" cy="0"/>
          <a:chOff x="0" y="0"/>
          <a:chExt cx="0" cy="0"/>
        </a:xfrm>
      </p:grpSpPr>
      <p:sp>
        <p:nvSpPr>
          <p:cNvPr id="35" name="Google Shape;35;p8"/>
          <p:cNvSpPr txBox="1">
            <a:spLocks noGrp="1"/>
          </p:cNvSpPr>
          <p:nvPr>
            <p:ph type="title"/>
          </p:nvPr>
        </p:nvSpPr>
        <p:spPr>
          <a:xfrm>
            <a:off x="490250" y="450150"/>
            <a:ext cx="6367800" cy="4090800"/>
          </a:xfrm>
          <a:prstGeom prst="rect">
            <a:avLst/>
          </a:prstGeom>
        </p:spPr>
        <p:txBody>
          <a:bodyPr wrap="square" lIns="91425" tIns="91425" rIns="91425" bIns="91425" anchor="ctr" anchorCtr="0">
            <a:normAutofit/>
          </a:bodyPr>
          <a:lstStyle>
            <a:lvl1pPr>
              <a:spcBef>
                <a:spcPts val="0"/>
              </a:spcBef>
              <a:spcAft>
                <a:spcPts val="0"/>
              </a:spcAft>
              <a:buNone/>
              <a:defRPr sz="4800"/>
            </a:lvl1pPr>
            <a:lvl2pPr>
              <a:spcBef>
                <a:spcPts val="0"/>
              </a:spcBef>
              <a:spcAft>
                <a:spcPts val="0"/>
              </a:spcAft>
              <a:buNone/>
              <a:defRPr sz="4800"/>
            </a:lvl2pPr>
            <a:lvl3pPr>
              <a:spcBef>
                <a:spcPts val="0"/>
              </a:spcBef>
              <a:spcAft>
                <a:spcPts val="0"/>
              </a:spcAft>
              <a:buNone/>
              <a:defRPr sz="4800"/>
            </a:lvl3pPr>
            <a:lvl4pPr>
              <a:spcBef>
                <a:spcPts val="0"/>
              </a:spcBef>
              <a:spcAft>
                <a:spcPts val="0"/>
              </a:spcAft>
              <a:buNone/>
              <a:defRPr sz="4800"/>
            </a:lvl4pPr>
            <a:lvl5pPr>
              <a:spcBef>
                <a:spcPts val="0"/>
              </a:spcBef>
              <a:spcAft>
                <a:spcPts val="0"/>
              </a:spcAft>
              <a:buNone/>
              <a:defRPr sz="4800"/>
            </a:lvl5pPr>
            <a:lvl6pPr>
              <a:spcBef>
                <a:spcPts val="0"/>
              </a:spcBef>
              <a:spcAft>
                <a:spcPts val="0"/>
              </a:spcAft>
              <a:buNone/>
              <a:defRPr sz="4800"/>
            </a:lvl6pPr>
            <a:lvl7pPr>
              <a:spcBef>
                <a:spcPts val="0"/>
              </a:spcBef>
              <a:spcAft>
                <a:spcPts val="0"/>
              </a:spcAft>
              <a:buNone/>
              <a:defRPr sz="4800"/>
            </a:lvl7pPr>
            <a:lvl8pPr>
              <a:spcBef>
                <a:spcPts val="0"/>
              </a:spcBef>
              <a:spcAft>
                <a:spcPts val="0"/>
              </a:spcAft>
              <a:buNone/>
              <a:defRPr sz="4800"/>
            </a:lvl8pPr>
            <a:lvl9pPr>
              <a:spcBef>
                <a:spcPts val="0"/>
              </a:spcBef>
              <a:spcAft>
                <a:spcPts val="0"/>
              </a:spcAft>
              <a:buNone/>
              <a:defRPr sz="4800"/>
            </a:lvl9pPr>
          </a:lstStyle>
          <a:p/>
        </p:txBody>
      </p:sp>
      <p:sp>
        <p:nvSpPr>
          <p:cNvPr id="36" name="Google Shape;36;p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00E0EBC0-ADA9-4FA7-889C-9287646BC794}" type="slidenum">
              <a:rPr lang="f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cust">
  <p:cSld name="SECTION_TITLE_AND_DESCRIPTION">
    <p:spTree>
      <p:nvGrpSpPr>
        <p:cNvPr id="1" name=""/>
        <p:cNvGrpSpPr/>
        <p:nvPr/>
      </p:nvGrpSpPr>
      <p:grpSpPr>
        <a:xfrm>
          <a:off x="0" y="0"/>
          <a:ext cx="0" cy="0"/>
          <a:chOff x="0" y="0"/>
          <a:chExt cx="0" cy="0"/>
        </a:xfrm>
      </p:grpSpPr>
      <p:sp>
        <p:nvSpPr>
          <p:cNvPr id="38" name="Google Shape;38;p9"/>
          <p:cNvSpPr/>
          <p:nvPr/>
        </p:nvSpPr>
        <p:spPr>
          <a:xfrm>
            <a:off x="4572000" y="-125"/>
            <a:ext cx="4572000" cy="5143500"/>
          </a:xfrm>
          <a:prstGeom prst="rect">
            <a:avLst/>
          </a:prstGeom>
          <a:solidFill>
            <a:schemeClr val="lt2"/>
          </a:solidFill>
          <a:ln>
            <a:noFill/>
          </a:ln>
        </p:spPr>
        <p:txBody>
          <a:bodyPr wrap="square" lIns="91425" tIns="91425" rIns="91425" bIns="91425" anchor="ctr" anchorCtr="0">
            <a:noAutofit/>
          </a:bodyPr>
          <a:lstStyle/>
          <a:p>
            <a:pPr marL="0" indent="0" algn="l" rtl="0">
              <a:spcBef>
                <a:spcPts val="0"/>
              </a:spcBef>
              <a:spcAft>
                <a:spcPts val="0"/>
              </a:spcAft>
              <a:buNone/>
            </a:pPr>
          </a:p>
        </p:txBody>
      </p:sp>
      <p:sp>
        <p:nvSpPr>
          <p:cNvPr id="39" name="Google Shape;39;p9"/>
          <p:cNvSpPr txBox="1">
            <a:spLocks noGrp="1"/>
          </p:cNvSpPr>
          <p:nvPr>
            <p:ph type="title"/>
          </p:nvPr>
        </p:nvSpPr>
        <p:spPr>
          <a:xfrm>
            <a:off x="265500" y="1233175"/>
            <a:ext cx="4045200" cy="1482300"/>
          </a:xfrm>
          <a:prstGeom prst="rect">
            <a:avLst/>
          </a:prstGeom>
        </p:spPr>
        <p:txBody>
          <a:bodyPr wrap="square" lIns="91425" tIns="91425" rIns="91425" bIns="91425" anchor="b" anchorCtr="0">
            <a:normAutofit/>
          </a:bodyPr>
          <a:lstStyle>
            <a:lvl1pPr algn="ctr">
              <a:spcBef>
                <a:spcPts val="0"/>
              </a:spcBef>
              <a:spcAft>
                <a:spcPts val="0"/>
              </a:spcAft>
              <a:buNone/>
              <a:defRPr sz="4200"/>
            </a:lvl1pPr>
            <a:lvl2pPr algn="ctr">
              <a:spcBef>
                <a:spcPts val="0"/>
              </a:spcBef>
              <a:spcAft>
                <a:spcPts val="0"/>
              </a:spcAft>
              <a:buNone/>
              <a:defRPr sz="4200"/>
            </a:lvl2pPr>
            <a:lvl3pPr algn="ctr">
              <a:spcBef>
                <a:spcPts val="0"/>
              </a:spcBef>
              <a:spcAft>
                <a:spcPts val="0"/>
              </a:spcAft>
              <a:buNone/>
              <a:defRPr sz="4200"/>
            </a:lvl3pPr>
            <a:lvl4pPr algn="ctr">
              <a:spcBef>
                <a:spcPts val="0"/>
              </a:spcBef>
              <a:spcAft>
                <a:spcPts val="0"/>
              </a:spcAft>
              <a:buNone/>
              <a:defRPr sz="4200"/>
            </a:lvl4pPr>
            <a:lvl5pPr algn="ctr">
              <a:spcBef>
                <a:spcPts val="0"/>
              </a:spcBef>
              <a:spcAft>
                <a:spcPts val="0"/>
              </a:spcAft>
              <a:buNone/>
              <a:defRPr sz="4200"/>
            </a:lvl5pPr>
            <a:lvl6pPr algn="ctr">
              <a:spcBef>
                <a:spcPts val="0"/>
              </a:spcBef>
              <a:spcAft>
                <a:spcPts val="0"/>
              </a:spcAft>
              <a:buNone/>
              <a:defRPr sz="4200"/>
            </a:lvl6pPr>
            <a:lvl7pPr algn="ctr">
              <a:spcBef>
                <a:spcPts val="0"/>
              </a:spcBef>
              <a:spcAft>
                <a:spcPts val="0"/>
              </a:spcAft>
              <a:buNone/>
              <a:defRPr sz="4200"/>
            </a:lvl7pPr>
            <a:lvl8pPr algn="ctr">
              <a:spcBef>
                <a:spcPts val="0"/>
              </a:spcBef>
              <a:spcAft>
                <a:spcPts val="0"/>
              </a:spcAft>
              <a:buNone/>
              <a:defRPr sz="4200"/>
            </a:lvl8pPr>
            <a:lvl9pPr algn="ctr">
              <a:spcBef>
                <a:spcPts val="0"/>
              </a:spcBef>
              <a:spcAft>
                <a:spcPts val="0"/>
              </a:spcAft>
              <a:buNone/>
              <a:defRPr sz="4200"/>
            </a:lvl9pPr>
          </a:lstStyle>
          <a:p/>
        </p:txBody>
      </p:sp>
      <p:sp>
        <p:nvSpPr>
          <p:cNvPr id="40" name="Google Shape;40;p9"/>
          <p:cNvSpPr txBox="1">
            <a:spLocks noGrp="1"/>
          </p:cNvSpPr>
          <p:nvPr>
            <p:ph type="subTitle" idx="1"/>
          </p:nvPr>
        </p:nvSpPr>
        <p:spPr>
          <a:xfrm>
            <a:off x="265500" y="2803075"/>
            <a:ext cx="4045200" cy="1235100"/>
          </a:xfrm>
          <a:prstGeom prst="rect">
            <a:avLst/>
          </a:prstGeom>
        </p:spPr>
        <p:txBody>
          <a:bodyPr wrap="square" lIns="91425" tIns="91425" rIns="91425" bIns="91425" anchor="t" anchorCtr="0">
            <a:normAutofit/>
          </a:bodyPr>
          <a:lstStyle>
            <a:lvl1pPr algn="ctr">
              <a:lnSpc>
                <a:spcPct val="100000"/>
              </a:lnSpc>
              <a:spcBef>
                <a:spcPts val="0"/>
              </a:spcBef>
              <a:spcAft>
                <a:spcPts val="0"/>
              </a:spcAft>
              <a:buNone/>
              <a:defRPr sz="2100"/>
            </a:lvl1pPr>
            <a:lvl2pPr algn="ctr">
              <a:lnSpc>
                <a:spcPct val="100000"/>
              </a:lnSpc>
              <a:spcBef>
                <a:spcPts val="0"/>
              </a:spcBef>
              <a:spcAft>
                <a:spcPts val="0"/>
              </a:spcAft>
              <a:buNone/>
              <a:defRPr sz="2100"/>
            </a:lvl2pPr>
            <a:lvl3pPr algn="ctr">
              <a:lnSpc>
                <a:spcPct val="100000"/>
              </a:lnSpc>
              <a:spcBef>
                <a:spcPts val="0"/>
              </a:spcBef>
              <a:spcAft>
                <a:spcPts val="0"/>
              </a:spcAft>
              <a:buNone/>
              <a:defRPr sz="2100"/>
            </a:lvl3pPr>
            <a:lvl4pPr algn="ctr">
              <a:lnSpc>
                <a:spcPct val="100000"/>
              </a:lnSpc>
              <a:spcBef>
                <a:spcPts val="0"/>
              </a:spcBef>
              <a:spcAft>
                <a:spcPts val="0"/>
              </a:spcAft>
              <a:buNone/>
              <a:defRPr sz="2100"/>
            </a:lvl4pPr>
            <a:lvl5pPr algn="ctr">
              <a:lnSpc>
                <a:spcPct val="100000"/>
              </a:lnSpc>
              <a:spcBef>
                <a:spcPts val="0"/>
              </a:spcBef>
              <a:spcAft>
                <a:spcPts val="0"/>
              </a:spcAft>
              <a:buNone/>
              <a:defRPr sz="2100"/>
            </a:lvl5pPr>
            <a:lvl6pPr algn="ctr">
              <a:lnSpc>
                <a:spcPct val="100000"/>
              </a:lnSpc>
              <a:spcBef>
                <a:spcPts val="0"/>
              </a:spcBef>
              <a:spcAft>
                <a:spcPts val="0"/>
              </a:spcAft>
              <a:buNone/>
              <a:defRPr sz="2100"/>
            </a:lvl6pPr>
            <a:lvl7pPr algn="ctr">
              <a:lnSpc>
                <a:spcPct val="100000"/>
              </a:lnSpc>
              <a:spcBef>
                <a:spcPts val="0"/>
              </a:spcBef>
              <a:spcAft>
                <a:spcPts val="0"/>
              </a:spcAft>
              <a:buNone/>
              <a:defRPr sz="2100"/>
            </a:lvl7pPr>
            <a:lvl8pPr algn="ctr">
              <a:lnSpc>
                <a:spcPct val="100000"/>
              </a:lnSpc>
              <a:spcBef>
                <a:spcPts val="0"/>
              </a:spcBef>
              <a:spcAft>
                <a:spcPts val="0"/>
              </a:spcAft>
              <a:buNone/>
              <a:defRPr sz="2100"/>
            </a:lvl8pPr>
            <a:lvl9pPr algn="ctr">
              <a:lnSpc>
                <a:spcPct val="100000"/>
              </a:lnSpc>
              <a:spcBef>
                <a:spcPts val="0"/>
              </a:spcBef>
              <a:spcAft>
                <a:spcPts val="0"/>
              </a:spcAft>
              <a:buNone/>
              <a:defRPr sz="2100"/>
            </a:lvl9pPr>
          </a:lstStyle>
          <a:p/>
        </p:txBody>
      </p:sp>
      <p:sp>
        <p:nvSpPr>
          <p:cNvPr id="41" name="Google Shape;41;p9"/>
          <p:cNvSpPr txBox="1">
            <a:spLocks noGrp="1"/>
          </p:cNvSpPr>
          <p:nvPr>
            <p:ph type="body" idx="2"/>
          </p:nvPr>
        </p:nvSpPr>
        <p:spPr>
          <a:xfrm>
            <a:off x="4939500" y="724075"/>
            <a:ext cx="3837000" cy="3695100"/>
          </a:xfrm>
          <a:prstGeom prst="rect">
            <a:avLst/>
          </a:prstGeom>
        </p:spPr>
        <p:txBody>
          <a:bodyPr wrap="square" lIns="91425" tIns="91425" rIns="91425" bIns="91425" anchor="ctr" anchorCtr="0">
            <a:normAutofit/>
          </a:bodyPr>
          <a:lstStyle>
            <a:lvl1pPr marL="457200" indent="-342900">
              <a:spcBef>
                <a:spcPts val="0"/>
              </a:spcBef>
              <a:spcAft>
                <a:spcPts val="0"/>
              </a:spcAft>
              <a:buChar char="●"/>
            </a:lvl1pPr>
            <a:lvl2pPr marL="914400" indent="-317500">
              <a:spcBef>
                <a:spcPts val="0"/>
              </a:spcBef>
              <a:spcAft>
                <a:spcPts val="0"/>
              </a:spcAft>
              <a:buChar char="○"/>
            </a:lvl2pPr>
            <a:lvl3pPr marL="1371600" indent="-317500">
              <a:spcBef>
                <a:spcPts val="0"/>
              </a:spcBef>
              <a:spcAft>
                <a:spcPts val="0"/>
              </a:spcAft>
              <a:buChar char="■"/>
            </a:lvl3pPr>
            <a:lvl4pPr marL="1828800" indent="-317500">
              <a:spcBef>
                <a:spcPts val="0"/>
              </a:spcBef>
              <a:spcAft>
                <a:spcPts val="0"/>
              </a:spcAft>
              <a:buChar char="●"/>
            </a:lvl4pPr>
            <a:lvl5pPr marL="2286000" indent="-317500">
              <a:spcBef>
                <a:spcPts val="0"/>
              </a:spcBef>
              <a:spcAft>
                <a:spcPts val="0"/>
              </a:spcAft>
              <a:buChar char="○"/>
            </a:lvl5pPr>
            <a:lvl6pPr marL="2743200" indent="-317500">
              <a:spcBef>
                <a:spcPts val="0"/>
              </a:spcBef>
              <a:spcAft>
                <a:spcPts val="0"/>
              </a:spcAft>
              <a:buChar char="■"/>
            </a:lvl6pPr>
            <a:lvl7pPr marL="3200400" indent="-317500">
              <a:spcBef>
                <a:spcPts val="0"/>
              </a:spcBef>
              <a:spcAft>
                <a:spcPts val="0"/>
              </a:spcAft>
              <a:buChar char="●"/>
            </a:lvl7pPr>
            <a:lvl8pPr marL="3657600" indent="-317500">
              <a:spcBef>
                <a:spcPts val="0"/>
              </a:spcBef>
              <a:spcAft>
                <a:spcPts val="0"/>
              </a:spcAft>
              <a:buChar char="○"/>
            </a:lvl8pPr>
            <a:lvl9pPr marL="4114800" indent="-317500">
              <a:spcBef>
                <a:spcPts val="0"/>
              </a:spcBef>
              <a:spcAft>
                <a:spcPts val="0"/>
              </a:spcAft>
              <a:buChar char="■"/>
            </a:lvl9pPr>
          </a:lstStyle>
          <a:p/>
        </p:txBody>
      </p:sp>
      <p:sp>
        <p:nvSpPr>
          <p:cNvPr id="42" name="Google Shape;42;p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7DA25AB8-FB3A-479C-8780-0B7E5F586C0F}" type="slidenum">
              <a:rPr lang="f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cust">
  <p:cSld name="CAPTION_ONLY">
    <p:spTree>
      <p:nvGrpSpPr>
        <p:cNvPr id="1" name=""/>
        <p:cNvGrpSpPr/>
        <p:nvPr/>
      </p:nvGrpSpPr>
      <p:grpSpPr>
        <a:xfrm>
          <a:off x="0" y="0"/>
          <a:ext cx="0" cy="0"/>
          <a:chOff x="0" y="0"/>
          <a:chExt cx="0" cy="0"/>
        </a:xfrm>
      </p:grpSpPr>
      <p:sp>
        <p:nvSpPr>
          <p:cNvPr id="44" name="Google Shape;44;p10"/>
          <p:cNvSpPr txBox="1">
            <a:spLocks noGrp="1"/>
          </p:cNvSpPr>
          <p:nvPr>
            <p:ph type="body" idx="1"/>
          </p:nvPr>
        </p:nvSpPr>
        <p:spPr>
          <a:xfrm>
            <a:off x="311700" y="4230575"/>
            <a:ext cx="5998800" cy="605100"/>
          </a:xfrm>
          <a:prstGeom prst="rect">
            <a:avLst/>
          </a:prstGeom>
        </p:spPr>
        <p:txBody>
          <a:bodyPr wrap="square" lIns="91425" tIns="91425" rIns="91425" bIns="91425" anchor="ctr" anchorCtr="0">
            <a:normAutofit/>
          </a:bodyPr>
          <a:lstStyle>
            <a:lvl1pPr marL="457200" indent="-228600">
              <a:lnSpc>
                <a:spcPct val="100000"/>
              </a:lnSpc>
              <a:spcBef>
                <a:spcPts val="0"/>
              </a:spcBef>
              <a:spcAft>
                <a:spcPts val="0"/>
              </a:spcAft>
              <a:buNone/>
            </a:lvl1pPr>
          </a:lstStyle>
          <a:p/>
        </p:txBody>
      </p:sp>
      <p:sp>
        <p:nvSpPr>
          <p:cNvPr id="45" name="Google Shape;45;p1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5AEFC29A-6C4F-4141-86E3-1A3E2D58E3A2}" type="slidenum">
              <a:rPr lang="f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ust">
  <p:cSld name="BIG_NUMBER">
    <p:spTree>
      <p:nvGrpSpPr>
        <p:cNvPr id="1" name=""/>
        <p:cNvGrpSpPr/>
        <p:nvPr/>
      </p:nvGrpSpPr>
      <p:grpSpPr>
        <a:xfrm>
          <a:off x="0" y="0"/>
          <a:ext cx="0" cy="0"/>
          <a:chOff x="0" y="0"/>
          <a:chExt cx="0" cy="0"/>
        </a:xfrm>
      </p:grpSpPr>
      <p:sp>
        <p:nvSpPr>
          <p:cNvPr id="47" name="Google Shape;47;p11"/>
          <p:cNvSpPr txBox="1">
            <a:spLocks noGrp="1"/>
          </p:cNvSpPr>
          <p:nvPr>
            <p:ph type="title" hasCustomPrompt="1"/>
          </p:nvPr>
        </p:nvSpPr>
        <p:spPr>
          <a:xfrm>
            <a:off x="311700" y="1106125"/>
            <a:ext cx="8520600" cy="1963500"/>
          </a:xfrm>
          <a:prstGeom prst="rect">
            <a:avLst/>
          </a:prstGeom>
        </p:spPr>
        <p:txBody>
          <a:bodyPr wrap="square" lIns="91425" tIns="91425" rIns="91425" bIns="91425" anchor="b" anchorCtr="0">
            <a:normAutofit/>
          </a:bodyPr>
          <a:lstStyle>
            <a:lvl1pPr algn="ctr">
              <a:spcBef>
                <a:spcPts val="0"/>
              </a:spcBef>
              <a:spcAft>
                <a:spcPts val="0"/>
              </a:spcAft>
              <a:buNone/>
              <a:defRPr sz="12000"/>
            </a:lvl1pPr>
            <a:lvl2pPr algn="ctr">
              <a:spcBef>
                <a:spcPts val="0"/>
              </a:spcBef>
              <a:spcAft>
                <a:spcPts val="0"/>
              </a:spcAft>
              <a:buNone/>
              <a:defRPr sz="12000"/>
            </a:lvl2pPr>
            <a:lvl3pPr algn="ctr">
              <a:spcBef>
                <a:spcPts val="0"/>
              </a:spcBef>
              <a:spcAft>
                <a:spcPts val="0"/>
              </a:spcAft>
              <a:buNone/>
              <a:defRPr sz="12000"/>
            </a:lvl3pPr>
            <a:lvl4pPr algn="ctr">
              <a:spcBef>
                <a:spcPts val="0"/>
              </a:spcBef>
              <a:spcAft>
                <a:spcPts val="0"/>
              </a:spcAft>
              <a:buNone/>
              <a:defRPr sz="12000"/>
            </a:lvl4pPr>
            <a:lvl5pPr algn="ctr">
              <a:spcBef>
                <a:spcPts val="0"/>
              </a:spcBef>
              <a:spcAft>
                <a:spcPts val="0"/>
              </a:spcAft>
              <a:buNone/>
              <a:defRPr sz="12000"/>
            </a:lvl5pPr>
            <a:lvl6pPr algn="ctr">
              <a:spcBef>
                <a:spcPts val="0"/>
              </a:spcBef>
              <a:spcAft>
                <a:spcPts val="0"/>
              </a:spcAft>
              <a:buNone/>
              <a:defRPr sz="12000"/>
            </a:lvl6pPr>
            <a:lvl7pPr algn="ctr">
              <a:spcBef>
                <a:spcPts val="0"/>
              </a:spcBef>
              <a:spcAft>
                <a:spcPts val="0"/>
              </a:spcAft>
              <a:buNone/>
              <a:defRPr sz="12000"/>
            </a:lvl7pPr>
            <a:lvl8pPr algn="ctr">
              <a:spcBef>
                <a:spcPts val="0"/>
              </a:spcBef>
              <a:spcAft>
                <a:spcPts val="0"/>
              </a:spcAft>
              <a:buNone/>
              <a:defRPr sz="12000"/>
            </a:lvl8pPr>
            <a:lvl9pPr algn="ctr">
              <a:spcBef>
                <a:spcPts val="0"/>
              </a:spcBef>
              <a:spcAft>
                <a:spcPts val="0"/>
              </a:spcAft>
              <a:buNone/>
              <a:defRPr sz="12000"/>
            </a:lvl9pPr>
          </a:lstStyle>
          <a:p>
            <a:r>
              <a:rPr/>
              <a:t>xx%</a:t>
            </a:r>
          </a:p>
        </p:txBody>
      </p:sp>
      <p:sp>
        <p:nvSpPr>
          <p:cNvPr id="48" name="Google Shape;48;p11"/>
          <p:cNvSpPr txBox="1">
            <a:spLocks noGrp="1"/>
          </p:cNvSpPr>
          <p:nvPr>
            <p:ph type="body" idx="1"/>
          </p:nvPr>
        </p:nvSpPr>
        <p:spPr>
          <a:xfrm>
            <a:off x="311700" y="3152225"/>
            <a:ext cx="8520600" cy="1300800"/>
          </a:xfrm>
          <a:prstGeom prst="rect">
            <a:avLst/>
          </a:prstGeom>
        </p:spPr>
        <p:txBody>
          <a:bodyPr wrap="square" lIns="91425" tIns="91425" rIns="91425" bIns="91425" anchor="t" anchorCtr="0">
            <a:normAutofit/>
          </a:bodyPr>
          <a:lstStyle>
            <a:lvl1pPr marL="457200" indent="-342900" algn="ctr">
              <a:spcBef>
                <a:spcPts val="0"/>
              </a:spcBef>
              <a:spcAft>
                <a:spcPts val="0"/>
              </a:spcAft>
              <a:buChar char="●"/>
            </a:lvl1pPr>
            <a:lvl2pPr marL="914400" indent="-317500" algn="ctr">
              <a:spcBef>
                <a:spcPts val="0"/>
              </a:spcBef>
              <a:spcAft>
                <a:spcPts val="0"/>
              </a:spcAft>
              <a:buChar char="○"/>
            </a:lvl2pPr>
            <a:lvl3pPr marL="1371600" indent="-317500" algn="ctr">
              <a:spcBef>
                <a:spcPts val="0"/>
              </a:spcBef>
              <a:spcAft>
                <a:spcPts val="0"/>
              </a:spcAft>
              <a:buChar char="■"/>
            </a:lvl3pPr>
            <a:lvl4pPr marL="1828800" indent="-317500" algn="ctr">
              <a:spcBef>
                <a:spcPts val="0"/>
              </a:spcBef>
              <a:spcAft>
                <a:spcPts val="0"/>
              </a:spcAft>
              <a:buChar char="●"/>
            </a:lvl4pPr>
            <a:lvl5pPr marL="2286000" indent="-317500" algn="ctr">
              <a:spcBef>
                <a:spcPts val="0"/>
              </a:spcBef>
              <a:spcAft>
                <a:spcPts val="0"/>
              </a:spcAft>
              <a:buChar char="○"/>
            </a:lvl5pPr>
            <a:lvl6pPr marL="2743200" indent="-317500" algn="ctr">
              <a:spcBef>
                <a:spcPts val="0"/>
              </a:spcBef>
              <a:spcAft>
                <a:spcPts val="0"/>
              </a:spcAft>
              <a:buChar char="■"/>
            </a:lvl6pPr>
            <a:lvl7pPr marL="3200400" indent="-317500" algn="ctr">
              <a:spcBef>
                <a:spcPts val="0"/>
              </a:spcBef>
              <a:spcAft>
                <a:spcPts val="0"/>
              </a:spcAft>
              <a:buChar char="●"/>
            </a:lvl7pPr>
            <a:lvl8pPr marL="3657600" indent="-317500" algn="ctr">
              <a:spcBef>
                <a:spcPts val="0"/>
              </a:spcBef>
              <a:spcAft>
                <a:spcPts val="0"/>
              </a:spcAft>
              <a:buChar char="○"/>
            </a:lvl8pPr>
            <a:lvl9pPr marL="4114800" indent="-317500" algn="ctr">
              <a:spcBef>
                <a:spcPts val="0"/>
              </a:spcBef>
              <a:spcAft>
                <a:spcPts val="0"/>
              </a:spcAft>
              <a:buChar char="■"/>
            </a:lvl9pPr>
          </a:lstStyle>
          <a:p/>
        </p:txBody>
      </p:sp>
      <p:sp>
        <p:nvSpPr>
          <p:cNvPr id="49" name="Google Shape;49;p1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DE19C649-D3E0-46CB-87C1-67136E4226A6}" type="slidenum">
              <a:rPr lang="f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lvl1pPr>
              <a:buNone/>
            </a:lvl1pPr>
            <a:lvl2pPr>
              <a:buNone/>
            </a:lvl2pPr>
            <a:lvl3pPr>
              <a:buNone/>
            </a:lvl3pPr>
            <a:lvl4pPr>
              <a:buNone/>
            </a:lvl4pPr>
            <a:lvl5pPr>
              <a:buNone/>
            </a:lvl5pPr>
            <a:lvl6pPr>
              <a:buNone/>
            </a:lvl6pPr>
            <a:lvl7pPr>
              <a:buNone/>
            </a:lvl7pPr>
            <a:lvl8pPr>
              <a:buNone/>
            </a:lvl8pPr>
            <a:lvl9pPr>
              <a:buNone/>
            </a:lvl9pPr>
          </a:lstStyle>
          <a:p>
            <a:pPr marL="0" indent="0" algn="r" rtl="0">
              <a:spcBef>
                <a:spcPts val="0"/>
              </a:spcBef>
              <a:spcAft>
                <a:spcPts val="0"/>
              </a:spcAft>
              <a:buNone/>
            </a:pPr>
            <a:fld id="{20EBE78A-EB3E-401E-81B5-D7F53201DAF3}" type="slidenum">
              <a:rPr lang="f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wrap="square" lIns="91425" tIns="91425" rIns="91425" bIns="91425" anchor="t" anchorCtr="0">
            <a:normAutofit/>
          </a:bodyPr>
          <a:lstStyle>
            <a:lvl1pPr>
              <a:spcBef>
                <a:spcPts val="0"/>
              </a:spcBef>
              <a:spcAft>
                <a:spcPts val="0"/>
              </a:spcAft>
              <a:buClr>
                <a:schemeClr val="dk1"/>
              </a:buClr>
              <a:buNone/>
              <a:defRPr sz="2800">
                <a:solidFill>
                  <a:schemeClr val="dk1"/>
                </a:solidFill>
              </a:defRPr>
            </a:lvl1pPr>
            <a:lvl2pPr>
              <a:spcBef>
                <a:spcPts val="0"/>
              </a:spcBef>
              <a:spcAft>
                <a:spcPts val="0"/>
              </a:spcAft>
              <a:buClr>
                <a:schemeClr val="dk1"/>
              </a:buClr>
              <a:buNone/>
              <a:defRPr sz="2800">
                <a:solidFill>
                  <a:schemeClr val="dk1"/>
                </a:solidFill>
              </a:defRPr>
            </a:lvl2pPr>
            <a:lvl3pPr>
              <a:spcBef>
                <a:spcPts val="0"/>
              </a:spcBef>
              <a:spcAft>
                <a:spcPts val="0"/>
              </a:spcAft>
              <a:buClr>
                <a:schemeClr val="dk1"/>
              </a:buClr>
              <a:buNone/>
              <a:defRPr sz="2800">
                <a:solidFill>
                  <a:schemeClr val="dk1"/>
                </a:solidFill>
              </a:defRPr>
            </a:lvl3pPr>
            <a:lvl4pPr>
              <a:spcBef>
                <a:spcPts val="0"/>
              </a:spcBef>
              <a:spcAft>
                <a:spcPts val="0"/>
              </a:spcAft>
              <a:buClr>
                <a:schemeClr val="dk1"/>
              </a:buClr>
              <a:buNone/>
              <a:defRPr sz="2800">
                <a:solidFill>
                  <a:schemeClr val="dk1"/>
                </a:solidFill>
              </a:defRPr>
            </a:lvl4pPr>
            <a:lvl5pPr>
              <a:spcBef>
                <a:spcPts val="0"/>
              </a:spcBef>
              <a:spcAft>
                <a:spcPts val="0"/>
              </a:spcAft>
              <a:buClr>
                <a:schemeClr val="dk1"/>
              </a:buClr>
              <a:buNone/>
              <a:defRPr sz="2800">
                <a:solidFill>
                  <a:schemeClr val="dk1"/>
                </a:solidFill>
              </a:defRPr>
            </a:lvl5pPr>
            <a:lvl6pPr>
              <a:spcBef>
                <a:spcPts val="0"/>
              </a:spcBef>
              <a:spcAft>
                <a:spcPts val="0"/>
              </a:spcAft>
              <a:buClr>
                <a:schemeClr val="dk1"/>
              </a:buClr>
              <a:buNone/>
              <a:defRPr sz="2800">
                <a:solidFill>
                  <a:schemeClr val="dk1"/>
                </a:solidFill>
              </a:defRPr>
            </a:lvl6pPr>
            <a:lvl7pPr>
              <a:spcBef>
                <a:spcPts val="0"/>
              </a:spcBef>
              <a:spcAft>
                <a:spcPts val="0"/>
              </a:spcAft>
              <a:buClr>
                <a:schemeClr val="dk1"/>
              </a:buClr>
              <a:buNone/>
              <a:defRPr sz="2800">
                <a:solidFill>
                  <a:schemeClr val="dk1"/>
                </a:solidFill>
              </a:defRPr>
            </a:lvl7pPr>
            <a:lvl8pPr>
              <a:spcBef>
                <a:spcPts val="0"/>
              </a:spcBef>
              <a:spcAft>
                <a:spcPts val="0"/>
              </a:spcAft>
              <a:buClr>
                <a:schemeClr val="dk1"/>
              </a:buClr>
              <a:buNone/>
              <a:defRPr sz="2800">
                <a:solidFill>
                  <a:schemeClr val="dk1"/>
                </a:solidFill>
              </a:defRPr>
            </a:lvl8pPr>
            <a:lvl9pPr>
              <a:spcBef>
                <a:spcPts val="0"/>
              </a:spcBef>
              <a:spcAft>
                <a:spcPts val="0"/>
              </a:spcAft>
              <a:buClr>
                <a:schemeClr val="dk1"/>
              </a:buClr>
              <a:buNone/>
              <a:defRPr sz="2800">
                <a:solidFill>
                  <a:schemeClr val="dk1"/>
                </a:solidFill>
              </a:defRPr>
            </a:lvl9pPr>
          </a:lstStyle>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wrap="square" lIns="91425" tIns="91425" rIns="91425" bIns="91425" anchor="t" anchorCtr="0">
            <a:normAutofit/>
          </a:bodyPr>
          <a:lstStyle>
            <a:lvl1pPr marL="457200" indent="-342900">
              <a:lnSpc>
                <a:spcPct val="115000"/>
              </a:lnSpc>
              <a:spcBef>
                <a:spcPts val="0"/>
              </a:spcBef>
              <a:spcAft>
                <a:spcPts val="0"/>
              </a:spcAft>
              <a:buClr>
                <a:schemeClr val="dk2"/>
              </a:buClr>
              <a:buChar char="●"/>
              <a:defRPr sz="1800">
                <a:solidFill>
                  <a:schemeClr val="dk2"/>
                </a:solidFill>
              </a:defRPr>
            </a:lvl1pPr>
            <a:lvl2pPr marL="914400" indent="-317500">
              <a:lnSpc>
                <a:spcPct val="115000"/>
              </a:lnSpc>
              <a:spcBef>
                <a:spcPts val="0"/>
              </a:spcBef>
              <a:spcAft>
                <a:spcPts val="0"/>
              </a:spcAft>
              <a:buClr>
                <a:schemeClr val="dk2"/>
              </a:buClr>
              <a:buChar char="○"/>
              <a:defRPr>
                <a:solidFill>
                  <a:schemeClr val="dk2"/>
                </a:solidFill>
              </a:defRPr>
            </a:lvl2pPr>
            <a:lvl3pPr marL="1371600" indent="-317500">
              <a:lnSpc>
                <a:spcPct val="115000"/>
              </a:lnSpc>
              <a:spcBef>
                <a:spcPts val="0"/>
              </a:spcBef>
              <a:spcAft>
                <a:spcPts val="0"/>
              </a:spcAft>
              <a:buClr>
                <a:schemeClr val="dk2"/>
              </a:buClr>
              <a:buChar char="■"/>
              <a:defRPr>
                <a:solidFill>
                  <a:schemeClr val="dk2"/>
                </a:solidFill>
              </a:defRPr>
            </a:lvl3pPr>
            <a:lvl4pPr marL="1828800" indent="-317500">
              <a:lnSpc>
                <a:spcPct val="115000"/>
              </a:lnSpc>
              <a:spcBef>
                <a:spcPts val="0"/>
              </a:spcBef>
              <a:spcAft>
                <a:spcPts val="0"/>
              </a:spcAft>
              <a:buClr>
                <a:schemeClr val="dk2"/>
              </a:buClr>
              <a:buChar char="●"/>
              <a:defRPr>
                <a:solidFill>
                  <a:schemeClr val="dk2"/>
                </a:solidFill>
              </a:defRPr>
            </a:lvl4pPr>
            <a:lvl5pPr marL="2286000" indent="-317500">
              <a:lnSpc>
                <a:spcPct val="115000"/>
              </a:lnSpc>
              <a:spcBef>
                <a:spcPts val="0"/>
              </a:spcBef>
              <a:spcAft>
                <a:spcPts val="0"/>
              </a:spcAft>
              <a:buClr>
                <a:schemeClr val="dk2"/>
              </a:buClr>
              <a:buChar char="○"/>
              <a:defRPr>
                <a:solidFill>
                  <a:schemeClr val="dk2"/>
                </a:solidFill>
              </a:defRPr>
            </a:lvl5pPr>
            <a:lvl6pPr marL="2743200" indent="-317500">
              <a:lnSpc>
                <a:spcPct val="115000"/>
              </a:lnSpc>
              <a:spcBef>
                <a:spcPts val="0"/>
              </a:spcBef>
              <a:spcAft>
                <a:spcPts val="0"/>
              </a:spcAft>
              <a:buClr>
                <a:schemeClr val="dk2"/>
              </a:buClr>
              <a:buChar char="■"/>
              <a:defRPr>
                <a:solidFill>
                  <a:schemeClr val="dk2"/>
                </a:solidFill>
              </a:defRPr>
            </a:lvl6pPr>
            <a:lvl7pPr marL="3200400" indent="-317500">
              <a:lnSpc>
                <a:spcPct val="115000"/>
              </a:lnSpc>
              <a:spcBef>
                <a:spcPts val="0"/>
              </a:spcBef>
              <a:spcAft>
                <a:spcPts val="0"/>
              </a:spcAft>
              <a:buClr>
                <a:schemeClr val="dk2"/>
              </a:buClr>
              <a:buChar char="●"/>
              <a:defRPr>
                <a:solidFill>
                  <a:schemeClr val="dk2"/>
                </a:solidFill>
              </a:defRPr>
            </a:lvl7pPr>
            <a:lvl8pPr marL="3657600" indent="-317500">
              <a:lnSpc>
                <a:spcPct val="115000"/>
              </a:lnSpc>
              <a:spcBef>
                <a:spcPts val="0"/>
              </a:spcBef>
              <a:spcAft>
                <a:spcPts val="0"/>
              </a:spcAft>
              <a:buClr>
                <a:schemeClr val="dk2"/>
              </a:buClr>
              <a:buChar char="○"/>
              <a:defRPr>
                <a:solidFill>
                  <a:schemeClr val="dk2"/>
                </a:solidFill>
              </a:defRPr>
            </a:lvl8pPr>
            <a:lvl9pPr marL="4114800" indent="-317500">
              <a:lnSpc>
                <a:spcPct val="115000"/>
              </a:lnSpc>
              <a:spcBef>
                <a:spcPts val="0"/>
              </a:spcBef>
              <a:spcAft>
                <a:spcPts val="0"/>
              </a:spcAft>
              <a:buClr>
                <a:schemeClr val="dk2"/>
              </a:buClr>
              <a:buChar char="■"/>
              <a:defRPr>
                <a:solidFill>
                  <a:schemeClr val="dk2"/>
                </a:solidFill>
              </a:defRPr>
            </a:lvl9pPr>
          </a:lstStyle>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wrap="square" lIns="91425" tIns="91425" rIns="91425" bIns="91425" anchor="ctr" anchorCtr="0">
            <a:normAutofit/>
          </a:bodyPr>
          <a:lstStyle>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a:pPr marL="0" indent="0" algn="r" rtl="0">
              <a:spcBef>
                <a:spcPts val="0"/>
              </a:spcBef>
              <a:spcAft>
                <a:spcPts val="0"/>
              </a:spcAft>
              <a:buNone/>
            </a:pPr>
            <a:fld id="{473D6AB1-0FDA-49F1-8390-8828CE9E6676}" type="slidenum">
              <a:rPr lang="fr"/>
              <a:t>‹#›</a:t>
            </a:fld>
          </a:p>
        </p:txBody>
      </p:sp>
      <p:pic>
        <p:nvPicPr>
          <p:cNvPr id="9" name="Google Shape;9;p1"/>
          <p:cNvPicPr>
            <a:picLocks noChangeAspect="1"/>
          </p:cNvPicPr>
          <p:nvPr/>
        </p:nvPicPr>
        <p:blipFill rotWithShape="1">
          <a:blip r:embed="rId13">
            <a:alphaModFix amt="100000"/>
          </a:blip>
          <a:stretch>
            <a:fillRect/>
          </a:stretch>
        </p:blipFill>
        <p:spPr>
          <a:xfrm>
            <a:off x="74050" y="4317250"/>
            <a:ext cx="775200" cy="775200"/>
          </a:xfrm>
          <a:prstGeom prst="rect">
            <a:avLst/>
          </a:prstGeom>
          <a:noFill/>
          <a:ln>
            <a:noFill/>
          </a:ln>
        </p:spPr>
      </p:pic>
      <p:pic>
        <p:nvPicPr>
          <p:cNvPr id="10" name="Google Shape;10;p1"/>
          <p:cNvPicPr>
            <a:picLocks noChangeAspect="1"/>
          </p:cNvPicPr>
          <p:nvPr/>
        </p:nvPicPr>
        <p:blipFill rotWithShape="1">
          <a:blip r:embed="rId14">
            <a:alphaModFix amt="100000"/>
          </a:blip>
          <a:stretch>
            <a:fillRect/>
          </a:stretch>
        </p:blipFill>
        <p:spPr>
          <a:xfrm>
            <a:off x="0" y="-220850"/>
            <a:ext cx="9225800" cy="13406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lvl1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lvl1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 Id="rId3" Type="http://schemas.openxmlformats.org/officeDocument/2006/relationships/image" Target="../media/image10.jpeg"/><Relationship Id="rId4" Type="http://schemas.openxmlformats.org/officeDocument/2006/relationships/image" Target="../media/image11.pn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6.gif"/><Relationship Id="rId3" Type="http://schemas.openxmlformats.org/officeDocument/2006/relationships/image" Target="../media/image17.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png"/><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gif"/><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drive.google.com/file/d/1OyI-7dYkkYCw8XavFDOMgCFr3V-wEBGk/view" TargetMode="External"/><Relationship Id="rId3"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jpeg"/><Relationship Id="rId7" Type="http://schemas.openxmlformats.org/officeDocument/2006/relationships/image" Target="../media/image3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png"/><Relationship Id="rId3" Type="http://schemas.openxmlformats.org/officeDocument/2006/relationships/image" Target="../media/image35.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6.jpeg"/><Relationship Id="rId3" Type="http://schemas.openxmlformats.org/officeDocument/2006/relationships/image" Target="../media/image37.jpeg"/><Relationship Id="rId4" Type="http://schemas.openxmlformats.org/officeDocument/2006/relationships/hyperlink" Target="http://www.youtube.com/watch?v=TAnrLPUeyRQ" TargetMode="External"/><Relationship Id="rId5" Type="http://schemas.openxmlformats.org/officeDocument/2006/relationships/image" Target="../media/image3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9.png"/><Relationship Id="rId3" Type="http://schemas.openxmlformats.org/officeDocument/2006/relationships/image" Target="../media/image40.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jpeg"/><Relationship Id="rId3" Type="http://schemas.openxmlformats.org/officeDocument/2006/relationships/image" Target="../media/image4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youtube.com/watch?v=p1VhtFmOyv0" TargetMode="External"/><Relationship Id="rId3" Type="http://schemas.openxmlformats.org/officeDocument/2006/relationships/image" Target="../media/image44.jpe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jpeg"/><Relationship Id="rId3" Type="http://schemas.openxmlformats.org/officeDocument/2006/relationships/hyperlink" Target="http://www.youtube.com/watch?v=WEQp15BuEOw" TargetMode="Externa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drive.google.com/file/d/1s0D5Iqy8dlnhEgXEaeGv-Waf33azjoaM/view" TargetMode="External"/><Relationship Id="rId3" Type="http://schemas.openxmlformats.org/officeDocument/2006/relationships/image" Target="../media/image4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9.png"/><Relationship Id="rId3" Type="http://schemas.openxmlformats.org/officeDocument/2006/relationships/image" Target="../media/image50.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 name="Google Shape;1632;p159"/>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Quantité de mouvement linéaire</a:t>
            </a:r>
          </a:p>
        </p:txBody>
      </p:sp>
      <p:sp>
        <p:nvSpPr>
          <p:cNvPr id="1633" name="Google Shape;1633;p159"/>
          <p:cNvSpPr txBox="1">
            <a:spLocks noGrp="1"/>
          </p:cNvSpPr>
          <p:nvPr>
            <p:ph type="body" idx="1"/>
          </p:nvPr>
        </p:nvSpPr>
        <p:spPr>
          <a:xfrm>
            <a:off x="311700" y="1152475"/>
            <a:ext cx="8520600" cy="572700"/>
          </a:xfrm>
          <a:prstGeom prst="rect">
            <a:avLst/>
          </a:prstGeom>
        </p:spPr>
        <p:txBody>
          <a:bodyPr wrap="square" lIns="91425" tIns="91425" rIns="91425" bIns="91425" anchor="t" anchorCtr="0">
            <a:normAutofit/>
          </a:bodyPr>
          <a:lstStyle/>
          <a:p>
            <a:pPr marL="0" indent="0" algn="l" rtl="0">
              <a:spcBef>
                <a:spcPts val="0"/>
              </a:spcBef>
              <a:spcAft>
                <a:spcPts val="1200"/>
              </a:spcAft>
              <a:buNone/>
            </a:pPr>
            <a:r>
              <a:rPr lang="fr" b="1">
                <a:solidFill>
                  <a:schemeClr val="dk1"/>
                </a:solidFill>
              </a:rPr>
              <a:t>Quantité de mouvement linéaire </a:t>
            </a:r>
            <a:r>
              <a:rPr lang="fr">
                <a:solidFill>
                  <a:schemeClr val="dk1"/>
                </a:solidFill>
              </a:rPr>
              <a:t> :  mesure de l’état de mouvement d’un objet </a:t>
            </a:r>
            <a:endParaRPr>
              <a:solidFill>
                <a:schemeClr val="dk1"/>
              </a:solidFill>
            </a:endParaRPr>
          </a:p>
        </p:txBody>
      </p:sp>
      <p:sp>
        <p:nvSpPr>
          <p:cNvPr id="1634" name="Google Shape;1634;p15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FD4E0D67-8901-4D8D-881D-3D861B2E5AE2}" type="slidenum">
              <a:rPr lang="fr"/>
              <a:t>‹#›</a:t>
            </a:fld>
          </a:p>
        </p:txBody>
      </p:sp>
      <p:sp>
        <p:nvSpPr>
          <p:cNvPr id="1635" name="Google Shape;1635;p159"/>
          <p:cNvSpPr txBox="1"/>
          <p:nvPr/>
        </p:nvSpPr>
        <p:spPr>
          <a:xfrm>
            <a:off x="421150" y="2755948"/>
            <a:ext cx="7635900" cy="1022700"/>
          </a:xfrm>
          <a:prstGeom prst="rect">
            <a:avLst/>
          </a:prstGeom>
          <a:noFill/>
          <a:ln>
            <a:noFill/>
          </a:ln>
        </p:spPr>
        <p:txBody>
          <a:bodyPr wrap="square" lIns="91425" tIns="91425" rIns="91425" bIns="91425" anchor="t" anchorCtr="0">
            <a:noAutofit/>
          </a:bodyPr>
          <a:lstStyle/>
          <a:p>
            <a:pPr marL="457200" indent="-342900" algn="l" rtl="0">
              <a:spcBef>
                <a:spcPts val="0"/>
              </a:spcBef>
              <a:spcAft>
                <a:spcPts val="0"/>
              </a:spcAft>
              <a:buClr>
                <a:schemeClr val="dk1"/>
              </a:buClr>
              <a:buChar char="●"/>
            </a:pPr>
            <a:r>
              <a:rPr lang="fr" sz="1800">
                <a:solidFill>
                  <a:schemeClr val="dk1"/>
                </a:solidFill>
              </a:rPr>
              <a:t>Un vecteur (à une direction, un sens, une norme) </a:t>
            </a:r>
            <a:endParaRPr sz="1800">
              <a:solidFill>
                <a:schemeClr val="dk1"/>
              </a:solidFill>
            </a:endParaRPr>
          </a:p>
          <a:p>
            <a:pPr marL="457200" indent="-342900" algn="l" rtl="0">
              <a:spcBef>
                <a:spcPts val="0"/>
              </a:spcBef>
              <a:spcAft>
                <a:spcPts val="0"/>
              </a:spcAft>
              <a:buClr>
                <a:schemeClr val="dk1"/>
              </a:buClr>
              <a:buChar char="●"/>
            </a:pPr>
            <a:r>
              <a:rPr lang="fr" sz="1800">
                <a:solidFill>
                  <a:schemeClr val="dk1"/>
                </a:solidFill>
              </a:rPr>
              <a:t>Plus la masse ou la vitesse est grande, plus la quantité est grande </a:t>
            </a:r>
            <a:endParaRPr sz="1800">
              <a:solidFill>
                <a:schemeClr val="dk1"/>
              </a:solidFill>
            </a:endParaRPr>
          </a:p>
          <a:p>
            <a:pPr marL="0" indent="0" algn="l" rtl="0">
              <a:spcBef>
                <a:spcPts val="0"/>
              </a:spcBef>
              <a:spcAft>
                <a:spcPts val="0"/>
              </a:spcAft>
              <a:buNone/>
            </a:pPr>
            <a:endParaRPr sz="1800">
              <a:solidFill>
                <a:schemeClr val="dk2"/>
              </a:solidFill>
            </a:endParaRPr>
          </a:p>
        </p:txBody>
      </p:sp>
      <p:pic>
        <p:nvPicPr>
          <p:cNvPr id="1636" name="Google Shape;1636;p159" title="{&quot;red&quot;:89,&quot;green&quot;:89,&quot;blue&quot;:89,&quot;origURL&quot;:&quot;http://www.texrendr.com/?eqn=%0A%5Cvec%7Bp%7D%20%3D%20m%20%5Cvec%7Bv%7D%20#0&quot;,&quot;size&quot;:18,&quot;width&quot;:313.86614173228344,&quot;height&quot;:97.01574803149606}"/>
          <p:cNvPicPr>
            <a:picLocks noChangeAspect="1"/>
          </p:cNvPicPr>
          <p:nvPr/>
        </p:nvPicPr>
        <p:blipFill rotWithShape="1">
          <a:blip r:embed="rId3">
            <a:alphaModFix amt="100000"/>
          </a:blip>
          <a:stretch>
            <a:fillRect/>
          </a:stretch>
        </p:blipFill>
        <p:spPr>
          <a:xfrm>
            <a:off x="3660350" y="1818523"/>
            <a:ext cx="1448464" cy="393600"/>
          </a:xfrm>
          <a:prstGeom prst="rect">
            <a:avLst/>
          </a:prstGeom>
          <a:noFill/>
          <a:ln>
            <a:noFill/>
          </a:ln>
        </p:spPr>
      </p:pic>
      <p:sp>
        <p:nvSpPr>
          <p:cNvPr id="1637" name="Google Shape;1637;p159"/>
          <p:cNvSpPr txBox="1"/>
          <p:nvPr/>
        </p:nvSpPr>
        <p:spPr>
          <a:xfrm>
            <a:off x="2183750" y="2298548"/>
            <a:ext cx="970800" cy="635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kg.m/s</a:t>
            </a:r>
            <a:endParaRPr sz="1800">
              <a:solidFill>
                <a:schemeClr val="dk1"/>
              </a:solidFill>
            </a:endParaRPr>
          </a:p>
        </p:txBody>
      </p:sp>
      <p:sp>
        <p:nvSpPr>
          <p:cNvPr id="1638" name="Google Shape;1638;p159"/>
          <p:cNvSpPr/>
          <p:nvPr/>
        </p:nvSpPr>
        <p:spPr>
          <a:xfrm rot="19167050">
            <a:off x="3154775" y="2183726"/>
            <a:ext cx="429165" cy="393631"/>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p>
        </p:txBody>
      </p:sp>
      <p:sp>
        <p:nvSpPr>
          <p:cNvPr id="1639" name="Google Shape;1639;p159"/>
          <p:cNvSpPr txBox="1"/>
          <p:nvPr/>
        </p:nvSpPr>
        <p:spPr>
          <a:xfrm>
            <a:off x="1590825" y="3643098"/>
            <a:ext cx="6567300" cy="1317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2700">
                <a:solidFill>
                  <a:srgbClr val="FF0000"/>
                </a:solidFill>
              </a:rPr>
              <a:t>⇒ Plus p est grand, plus il est difficile d'arrêter l’objet</a:t>
            </a:r>
            <a:r>
              <a:rPr lang="fr" sz="2700">
                <a:solidFill>
                  <a:schemeClr val="dk2"/>
                </a:solidFill>
              </a:rPr>
              <a:t> </a:t>
            </a:r>
            <a:endParaRPr sz="27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 grpId="0" animBg="1"/>
      <p:bldP spid="1637" grpId="0" animBg="1"/>
      <p:bldP spid="1635" grpId="0" animBg="1"/>
      <p:bldP spid="163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4" name="Google Shape;1644;p160"/>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Quantité de mouvement linéaire</a:t>
            </a:r>
          </a:p>
        </p:txBody>
      </p:sp>
      <p:sp>
        <p:nvSpPr>
          <p:cNvPr id="1645" name="Google Shape;1645;p16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00266782-2A85-475A-865E-BAD95958CDD5}" type="slidenum">
              <a:rPr lang="fr"/>
              <a:t>‹#›</a:t>
            </a:fld>
          </a:p>
        </p:txBody>
      </p:sp>
      <p:sp>
        <p:nvSpPr>
          <p:cNvPr id="1646" name="Google Shape;1646;p160"/>
          <p:cNvSpPr txBox="1"/>
          <p:nvPr/>
        </p:nvSpPr>
        <p:spPr>
          <a:xfrm>
            <a:off x="161400" y="1049975"/>
            <a:ext cx="8811300" cy="36132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Propriété : </a:t>
            </a:r>
            <a:endParaRPr sz="1800">
              <a:solidFill>
                <a:schemeClr val="dk1"/>
              </a:solidFill>
            </a:endParaRPr>
          </a:p>
          <a:p>
            <a:pPr marL="457200" indent="-342900" algn="l" rtl="0">
              <a:spcBef>
                <a:spcPts val="0"/>
              </a:spcBef>
              <a:spcAft>
                <a:spcPts val="0"/>
              </a:spcAft>
              <a:buClr>
                <a:schemeClr val="dk1"/>
              </a:buClr>
              <a:buAutoNum type="arabicPeriod"/>
            </a:pPr>
            <a:r>
              <a:rPr lang="fr" sz="1800">
                <a:solidFill>
                  <a:schemeClr val="dk1"/>
                </a:solidFill>
              </a:rPr>
              <a:t> </a:t>
            </a:r>
            <a:r>
              <a:rPr lang="fr" sz="1800" b="1">
                <a:solidFill>
                  <a:schemeClr val="dk1"/>
                </a:solidFill>
              </a:rPr>
              <a:t>C’est un vecteur </a:t>
            </a:r>
            <a:endParaRPr sz="1800" b="1">
              <a:solidFill>
                <a:schemeClr val="dk1"/>
              </a:solidFill>
            </a:endParaRPr>
          </a:p>
          <a:p>
            <a:pPr marL="914400" lvl="1" indent="-342900" algn="l" rtl="0">
              <a:spcBef>
                <a:spcPts val="0"/>
              </a:spcBef>
              <a:spcAft>
                <a:spcPts val="0"/>
              </a:spcAft>
              <a:buClr>
                <a:schemeClr val="dk1"/>
              </a:buClr>
              <a:buAutoNum type="alphaLcPeriod"/>
            </a:pPr>
            <a:r>
              <a:rPr lang="fr" sz="1800">
                <a:solidFill>
                  <a:schemeClr val="dk1"/>
                </a:solidFill>
              </a:rPr>
              <a:t>Direction = direction de la vitesse </a:t>
            </a:r>
            <a:endParaRPr sz="1800">
              <a:solidFill>
                <a:schemeClr val="dk1"/>
              </a:solidFill>
            </a:endParaRPr>
          </a:p>
          <a:p>
            <a:pPr marL="914400" lvl="1" indent="-342900" algn="l" rtl="0">
              <a:spcBef>
                <a:spcPts val="0"/>
              </a:spcBef>
              <a:spcAft>
                <a:spcPts val="0"/>
              </a:spcAft>
              <a:buClr>
                <a:schemeClr val="dk1"/>
              </a:buClr>
              <a:buAutoNum type="alphaLcPeriod"/>
            </a:pPr>
            <a:r>
              <a:rPr lang="fr" sz="1800">
                <a:solidFill>
                  <a:schemeClr val="dk1"/>
                </a:solidFill>
              </a:rPr>
              <a:t>Sens = sens de déplacement </a:t>
            </a:r>
            <a:endParaRPr sz="1800">
              <a:solidFill>
                <a:schemeClr val="dk1"/>
              </a:solidFill>
            </a:endParaRPr>
          </a:p>
          <a:p>
            <a:pPr marL="914400" lvl="1" indent="-342900" algn="l" rtl="0">
              <a:spcBef>
                <a:spcPts val="0"/>
              </a:spcBef>
              <a:spcAft>
                <a:spcPts val="0"/>
              </a:spcAft>
              <a:buClr>
                <a:schemeClr val="dk1"/>
              </a:buClr>
              <a:buAutoNum type="alphaLcPeriod"/>
            </a:pPr>
            <a:r>
              <a:rPr lang="fr" sz="1800">
                <a:solidFill>
                  <a:schemeClr val="dk1"/>
                </a:solidFill>
              </a:rPr>
              <a:t>Norme = m * ||v||</a:t>
            </a:r>
            <a:endParaRPr sz="1800">
              <a:solidFill>
                <a:schemeClr val="dk1"/>
              </a:solidFill>
            </a:endParaRPr>
          </a:p>
          <a:p>
            <a:pPr marL="457200" indent="-342900" algn="l" rtl="0">
              <a:spcBef>
                <a:spcPts val="0"/>
              </a:spcBef>
              <a:spcAft>
                <a:spcPts val="0"/>
              </a:spcAft>
              <a:buClr>
                <a:schemeClr val="dk1"/>
              </a:buClr>
              <a:buAutoNum type="arabicPeriod"/>
            </a:pPr>
            <a:r>
              <a:rPr lang="fr" sz="1800" b="1">
                <a:solidFill>
                  <a:schemeClr val="dk1"/>
                </a:solidFill>
              </a:rPr>
              <a:t>Principe de conservation </a:t>
            </a:r>
            <a:r>
              <a:rPr lang="fr" sz="1800">
                <a:solidFill>
                  <a:schemeClr val="dk1"/>
                </a:solidFill>
              </a:rPr>
              <a:t>: En </a:t>
            </a:r>
            <a:r>
              <a:rPr lang="fr" sz="1800">
                <a:solidFill>
                  <a:schemeClr val="dk1"/>
                </a:solidFill>
              </a:rPr>
              <a:t>l'absence</a:t>
            </a:r>
            <a:r>
              <a:rPr lang="fr" sz="1800">
                <a:solidFill>
                  <a:schemeClr val="dk1"/>
                </a:solidFill>
              </a:rPr>
              <a:t> de force extérieures, la quantité de mouvement totale d’un système est conservée</a:t>
            </a:r>
            <a:endParaRPr sz="1800">
              <a:solidFill>
                <a:schemeClr val="dk1"/>
              </a:solidFill>
            </a:endParaRPr>
          </a:p>
          <a:p>
            <a:pPr marL="0" indent="0" algn="l" rtl="0">
              <a:spcBef>
                <a:spcPts val="0"/>
              </a:spcBef>
              <a:spcAft>
                <a:spcPts val="0"/>
              </a:spcAft>
              <a:buNone/>
            </a:pPr>
            <a:endParaRPr sz="1800">
              <a:solidFill>
                <a:schemeClr val="dk1"/>
              </a:solidFill>
            </a:endParaRPr>
          </a:p>
          <a:p>
            <a:pPr marL="0" indent="0" algn="l" rtl="0">
              <a:spcBef>
                <a:spcPts val="0"/>
              </a:spcBef>
              <a:spcAft>
                <a:spcPts val="0"/>
              </a:spcAft>
              <a:buNone/>
            </a:pPr>
            <a:r>
              <a:rPr lang="fr" sz="1800">
                <a:solidFill>
                  <a:schemeClr val="dk1"/>
                </a:solidFill>
              </a:rPr>
              <a:t>⇒ EN SPORT ⇒ Collisions, réceptions, transfert d’élan </a:t>
            </a:r>
            <a:endParaRPr sz="1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 name="Google Shape;1651;p161"/>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Théorème de l’impulsion </a:t>
            </a:r>
          </a:p>
        </p:txBody>
      </p:sp>
      <p:sp>
        <p:nvSpPr>
          <p:cNvPr id="1652" name="Google Shape;1652;p161"/>
          <p:cNvSpPr txBox="1">
            <a:spLocks noGrp="1"/>
          </p:cNvSpPr>
          <p:nvPr>
            <p:ph type="body" idx="1"/>
          </p:nvPr>
        </p:nvSpPr>
        <p:spPr>
          <a:xfrm>
            <a:off x="311700" y="1152475"/>
            <a:ext cx="8520600" cy="3416400"/>
          </a:xfrm>
          <a:prstGeom prst="rect">
            <a:avLst/>
          </a:prstGeom>
        </p:spPr>
        <p:txBody>
          <a:bodyPr wrap="square" lIns="91425" tIns="91425" rIns="91425" bIns="91425" anchor="t" anchorCtr="0">
            <a:normAutofit lnSpcReduction="10000"/>
          </a:bodyPr>
          <a:lstStyle/>
          <a:p>
            <a:pPr marL="0" indent="0" algn="l" rtl="0">
              <a:spcBef>
                <a:spcPts val="0"/>
              </a:spcBef>
              <a:spcAft>
                <a:spcPts val="0"/>
              </a:spcAft>
              <a:buNone/>
            </a:pPr>
            <a:r>
              <a:rPr lang="fr">
                <a:solidFill>
                  <a:schemeClr val="dk1"/>
                </a:solidFill>
              </a:rPr>
              <a:t>Impulsion (I) = </a:t>
            </a:r>
            <a:r>
              <a:rPr lang="fr" b="1">
                <a:solidFill>
                  <a:schemeClr val="dk1"/>
                </a:solidFill>
              </a:rPr>
              <a:t>Force * Temps </a:t>
            </a:r>
            <a:endParaRPr b="1">
              <a:solidFill>
                <a:schemeClr val="dk1"/>
              </a:solidFill>
            </a:endParaRPr>
          </a:p>
          <a:p>
            <a:pPr marL="0" indent="0" algn="l" rtl="0">
              <a:spcBef>
                <a:spcPts val="1200"/>
              </a:spcBef>
              <a:spcAft>
                <a:spcPts val="0"/>
              </a:spcAft>
              <a:buNone/>
            </a:pPr>
            <a:endParaRPr>
              <a:solidFill>
                <a:schemeClr val="dk1"/>
              </a:solidFill>
            </a:endParaRPr>
          </a:p>
          <a:p>
            <a:pPr marL="0" indent="0" algn="l" rtl="0">
              <a:spcBef>
                <a:spcPts val="1200"/>
              </a:spcBef>
              <a:spcAft>
                <a:spcPts val="0"/>
              </a:spcAft>
              <a:buNone/>
            </a:pPr>
            <a:r>
              <a:rPr lang="fr">
                <a:solidFill>
                  <a:schemeClr val="dk1"/>
                </a:solidFill>
              </a:rPr>
              <a:t>I = F * Δt = Δp = m * Δv </a:t>
            </a:r>
            <a:endParaRPr>
              <a:solidFill>
                <a:schemeClr val="dk1"/>
              </a:solidFill>
            </a:endParaRPr>
          </a:p>
          <a:p>
            <a:pPr marL="0" indent="0" algn="l" rtl="0">
              <a:spcBef>
                <a:spcPts val="1200"/>
              </a:spcBef>
              <a:spcAft>
                <a:spcPts val="0"/>
              </a:spcAft>
              <a:buNone/>
            </a:pPr>
            <a:endParaRPr>
              <a:solidFill>
                <a:schemeClr val="dk1"/>
              </a:solidFill>
            </a:endParaRPr>
          </a:p>
          <a:p>
            <a:pPr marL="0" indent="0" algn="l" rtl="0">
              <a:spcBef>
                <a:spcPts val="1200"/>
              </a:spcBef>
              <a:spcAft>
                <a:spcPts val="0"/>
              </a:spcAft>
              <a:buNone/>
            </a:pPr>
            <a:r>
              <a:rPr lang="fr">
                <a:solidFill>
                  <a:schemeClr val="dk1"/>
                </a:solidFill>
              </a:rPr>
              <a:t>Interprétation : </a:t>
            </a:r>
            <a:endParaRPr>
              <a:solidFill>
                <a:schemeClr val="dk1"/>
              </a:solidFill>
            </a:endParaRPr>
          </a:p>
          <a:p>
            <a:pPr marL="457200" indent="-342900" algn="l" rtl="0">
              <a:spcBef>
                <a:spcPts val="1200"/>
              </a:spcBef>
              <a:spcAft>
                <a:spcPts val="0"/>
              </a:spcAft>
              <a:buClr>
                <a:schemeClr val="dk1"/>
              </a:buClr>
              <a:buChar char="-"/>
            </a:pPr>
            <a:r>
              <a:rPr lang="fr">
                <a:solidFill>
                  <a:schemeClr val="dk1"/>
                </a:solidFill>
              </a:rPr>
              <a:t>Une grande force sur un court temps = même effet qu’une petite force longtemps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Important pour les chocs, les </a:t>
            </a:r>
            <a:r>
              <a:rPr lang="fr">
                <a:solidFill>
                  <a:schemeClr val="dk1"/>
                </a:solidFill>
              </a:rPr>
              <a:t>sauts</a:t>
            </a:r>
            <a:r>
              <a:rPr lang="fr">
                <a:solidFill>
                  <a:schemeClr val="dk1"/>
                </a:solidFill>
              </a:rPr>
              <a:t>, les réceptions</a:t>
            </a:r>
            <a:endParaRPr>
              <a:solidFill>
                <a:schemeClr val="dk1"/>
              </a:solidFill>
            </a:endParaRPr>
          </a:p>
        </p:txBody>
      </p:sp>
      <p:sp>
        <p:nvSpPr>
          <p:cNvPr id="1653" name="Google Shape;1653;p16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10D219E0-3C5E-43C7-87F2-6F36B66D5D50}" type="slidenum">
              <a:rPr lang="fr"/>
              <a:t>‹#›</a:t>
            </a:fld>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 name="Google Shape;1658;p162"/>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Ordre de grandeur </a:t>
            </a:r>
          </a:p>
        </p:txBody>
      </p:sp>
      <p:sp>
        <p:nvSpPr>
          <p:cNvPr id="1659" name="Google Shape;1659;p16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9D1DB54B-4FC6-4944-8106-E43DA6D7893B}" type="slidenum">
              <a:rPr lang="fr"/>
              <a:t>‹#›</a:t>
            </a:fld>
          </a:p>
        </p:txBody>
      </p:sp>
      <p:graphicFrame>
        <p:nvGraphicFramePr>
          <p:cNvPr id="1660" name="Google Shape;1660;p162"/>
          <p:cNvGraphicFramePr>
            <a:graphicFrameLocks noGrp="1"/>
          </p:cNvGraphicFramePr>
          <p:nvPr/>
        </p:nvGraphicFramePr>
        <p:xfrm>
          <a:off x="952500" y="1619250"/>
          <a:ext cx="3000000" cy="3000000"/>
        </p:xfrm>
        <a:graphic>
          <a:graphicData uri="http://schemas.openxmlformats.org/drawingml/2006/table">
            <a:tbl>
              <a:tblPr>
                <a:tableStyleId>{EF41606B-7EC9-47AD-A6C5-6EAE8FF43787}</a:tableStyleId>
              </a:tblPr>
              <a:tblGrid>
                <a:gridCol w="1809750"/>
                <a:gridCol w="1809750"/>
                <a:gridCol w="1809750"/>
                <a:gridCol w="1809750"/>
              </a:tblGrid>
              <a:tr h="381000">
                <a:tc>
                  <a:txBody>
                    <a:bodyPr/>
                    <a:lstStyle/>
                    <a:p>
                      <a:pPr marL="0" indent="0" algn="ctr" rtl="0">
                        <a:spcBef>
                          <a:spcPts val="0"/>
                        </a:spcBef>
                        <a:spcAft>
                          <a:spcPts val="0"/>
                        </a:spcAft>
                        <a:buNone/>
                      </a:pPr>
                      <a:r>
                        <a:rPr lang="fr"/>
                        <a:t>Situation</a:t>
                      </a:r>
                    </a:p>
                  </a:txBody>
                  <a:tcPr marL="91425" marR="91425" marT="91425" marB="91425"/>
                </a:tc>
                <a:tc>
                  <a:txBody>
                    <a:bodyPr/>
                    <a:lstStyle/>
                    <a:p>
                      <a:pPr marL="0" indent="0" algn="ctr" rtl="0">
                        <a:spcBef>
                          <a:spcPts val="0"/>
                        </a:spcBef>
                        <a:spcAft>
                          <a:spcPts val="0"/>
                        </a:spcAft>
                        <a:buNone/>
                      </a:pPr>
                      <a:r>
                        <a:rPr lang="fr"/>
                        <a:t>Masse (kg)</a:t>
                      </a:r>
                    </a:p>
                  </a:txBody>
                  <a:tcPr marL="91425" marR="91425" marT="91425" marB="91425"/>
                </a:tc>
                <a:tc>
                  <a:txBody>
                    <a:bodyPr/>
                    <a:lstStyle/>
                    <a:p>
                      <a:pPr marL="0" indent="0" algn="ctr" rtl="0">
                        <a:spcBef>
                          <a:spcPts val="0"/>
                        </a:spcBef>
                        <a:spcAft>
                          <a:spcPts val="0"/>
                        </a:spcAft>
                        <a:buNone/>
                      </a:pPr>
                      <a:r>
                        <a:rPr lang="fr"/>
                        <a:t>Vitesse (m/s)</a:t>
                      </a:r>
                    </a:p>
                  </a:txBody>
                  <a:tcPr marL="91425" marR="91425" marT="91425" marB="91425"/>
                </a:tc>
                <a:tc>
                  <a:txBody>
                    <a:bodyPr/>
                    <a:lstStyle/>
                    <a:p>
                      <a:pPr marL="0" indent="0" algn="ctr" rtl="0">
                        <a:spcBef>
                          <a:spcPts val="0"/>
                        </a:spcBef>
                        <a:spcAft>
                          <a:spcPts val="0"/>
                        </a:spcAft>
                        <a:buNone/>
                      </a:pPr>
                      <a:r>
                        <a:rPr lang="fr"/>
                        <a:t>p (kg.m/s)</a:t>
                      </a:r>
                    </a:p>
                  </a:txBody>
                  <a:tcPr marL="91425" marR="91425" marT="91425" marB="91425"/>
                </a:tc>
              </a:tr>
              <a:tr h="381000">
                <a:tc>
                  <a:txBody>
                    <a:bodyPr/>
                    <a:lstStyle/>
                    <a:p>
                      <a:pPr marL="0" indent="0" algn="ctr" rtl="0">
                        <a:spcBef>
                          <a:spcPts val="0"/>
                        </a:spcBef>
                        <a:spcAft>
                          <a:spcPts val="0"/>
                        </a:spcAft>
                        <a:buNone/>
                      </a:pPr>
                      <a:r>
                        <a:rPr lang="fr"/>
                        <a:t>Marche tranquille</a:t>
                      </a:r>
                    </a:p>
                  </a:txBody>
                  <a:tcPr marL="91425" marR="91425" marT="91425" marB="91425"/>
                </a:tc>
                <a:tc>
                  <a:txBody>
                    <a:bodyPr/>
                    <a:lstStyle/>
                    <a:p>
                      <a:pPr marL="0" indent="0" algn="ctr" rtl="0">
                        <a:spcBef>
                          <a:spcPts val="0"/>
                        </a:spcBef>
                        <a:spcAft>
                          <a:spcPts val="0"/>
                        </a:spcAft>
                        <a:buNone/>
                      </a:pPr>
                      <a:r>
                        <a:rPr lang="fr"/>
                        <a:t>70</a:t>
                      </a:r>
                    </a:p>
                  </a:txBody>
                  <a:tcPr marL="91425" marR="91425" marT="91425" marB="91425"/>
                </a:tc>
                <a:tc>
                  <a:txBody>
                    <a:bodyPr/>
                    <a:lstStyle/>
                    <a:p>
                      <a:pPr marL="0" indent="0" algn="ctr" rtl="0">
                        <a:spcBef>
                          <a:spcPts val="0"/>
                        </a:spcBef>
                        <a:spcAft>
                          <a:spcPts val="0"/>
                        </a:spcAft>
                        <a:buNone/>
                      </a:pPr>
                      <a:r>
                        <a:rPr lang="fr"/>
                        <a:t>1.5</a:t>
                      </a:r>
                    </a:p>
                  </a:txBody>
                  <a:tcPr marL="91425" marR="91425" marT="91425" marB="91425"/>
                </a:tc>
                <a:tc>
                  <a:txBody>
                    <a:bodyPr/>
                    <a:lstStyle/>
                    <a:p>
                      <a:pPr marL="0" indent="0" algn="ctr" rtl="0">
                        <a:spcBef>
                          <a:spcPts val="0"/>
                        </a:spcBef>
                        <a:spcAft>
                          <a:spcPts val="0"/>
                        </a:spcAft>
                        <a:buNone/>
                      </a:pPr>
                      <a:r>
                        <a:rPr lang="fr"/>
                        <a:t>105</a:t>
                      </a:r>
                    </a:p>
                  </a:txBody>
                  <a:tcPr marL="91425" marR="91425" marT="91425" marB="91425"/>
                </a:tc>
              </a:tr>
              <a:tr h="381000">
                <a:tc>
                  <a:txBody>
                    <a:bodyPr/>
                    <a:lstStyle/>
                    <a:p>
                      <a:pPr marL="0" indent="0" algn="ctr" rtl="0">
                        <a:spcBef>
                          <a:spcPts val="0"/>
                        </a:spcBef>
                        <a:spcAft>
                          <a:spcPts val="0"/>
                        </a:spcAft>
                        <a:buNone/>
                      </a:pPr>
                      <a:r>
                        <a:rPr lang="fr"/>
                        <a:t>Coureur amateur</a:t>
                      </a:r>
                    </a:p>
                  </a:txBody>
                  <a:tcPr marL="91425" marR="91425" marT="91425" marB="91425"/>
                </a:tc>
                <a:tc>
                  <a:txBody>
                    <a:bodyPr/>
                    <a:lstStyle/>
                    <a:p>
                      <a:pPr marL="0" indent="0" algn="ctr" rtl="0">
                        <a:spcBef>
                          <a:spcPts val="0"/>
                        </a:spcBef>
                        <a:spcAft>
                          <a:spcPts val="0"/>
                        </a:spcAft>
                        <a:buNone/>
                      </a:pPr>
                      <a:r>
                        <a:rPr lang="fr"/>
                        <a:t>70</a:t>
                      </a:r>
                    </a:p>
                  </a:txBody>
                  <a:tcPr marL="91425" marR="91425" marT="91425" marB="91425"/>
                </a:tc>
                <a:tc>
                  <a:txBody>
                    <a:bodyPr/>
                    <a:lstStyle/>
                    <a:p>
                      <a:pPr marL="0" indent="0" algn="ctr" rtl="0">
                        <a:spcBef>
                          <a:spcPts val="0"/>
                        </a:spcBef>
                        <a:spcAft>
                          <a:spcPts val="0"/>
                        </a:spcAft>
                        <a:buNone/>
                      </a:pPr>
                      <a:r>
                        <a:rPr lang="fr"/>
                        <a:t>4.0</a:t>
                      </a:r>
                    </a:p>
                  </a:txBody>
                  <a:tcPr marL="91425" marR="91425" marT="91425" marB="91425"/>
                </a:tc>
                <a:tc>
                  <a:txBody>
                    <a:bodyPr/>
                    <a:lstStyle/>
                    <a:p>
                      <a:pPr marL="0" indent="0" algn="ctr" rtl="0">
                        <a:spcBef>
                          <a:spcPts val="0"/>
                        </a:spcBef>
                        <a:spcAft>
                          <a:spcPts val="0"/>
                        </a:spcAft>
                        <a:buNone/>
                      </a:pPr>
                      <a:r>
                        <a:rPr lang="fr"/>
                        <a:t>280</a:t>
                      </a:r>
                    </a:p>
                  </a:txBody>
                  <a:tcPr marL="91425" marR="91425" marT="91425" marB="91425"/>
                </a:tc>
              </a:tr>
              <a:tr h="381000">
                <a:tc>
                  <a:txBody>
                    <a:bodyPr/>
                    <a:lstStyle/>
                    <a:p>
                      <a:pPr marL="0" indent="0" algn="ctr" rtl="0">
                        <a:spcBef>
                          <a:spcPts val="0"/>
                        </a:spcBef>
                        <a:spcAft>
                          <a:spcPts val="0"/>
                        </a:spcAft>
                        <a:buNone/>
                      </a:pPr>
                      <a:r>
                        <a:rPr lang="fr"/>
                        <a:t>Sprinteur Elite</a:t>
                      </a:r>
                    </a:p>
                  </a:txBody>
                  <a:tcPr marL="91425" marR="91425" marT="91425" marB="91425"/>
                </a:tc>
                <a:tc>
                  <a:txBody>
                    <a:bodyPr/>
                    <a:lstStyle/>
                    <a:p>
                      <a:pPr marL="0" indent="0" algn="ctr" rtl="0">
                        <a:spcBef>
                          <a:spcPts val="0"/>
                        </a:spcBef>
                        <a:spcAft>
                          <a:spcPts val="0"/>
                        </a:spcAft>
                        <a:buNone/>
                      </a:pPr>
                      <a:r>
                        <a:rPr lang="fr"/>
                        <a:t>75</a:t>
                      </a:r>
                    </a:p>
                  </a:txBody>
                  <a:tcPr marL="91425" marR="91425" marT="91425" marB="91425"/>
                </a:tc>
                <a:tc>
                  <a:txBody>
                    <a:bodyPr/>
                    <a:lstStyle/>
                    <a:p>
                      <a:pPr marL="0" indent="0" algn="ctr" rtl="0">
                        <a:spcBef>
                          <a:spcPts val="0"/>
                        </a:spcBef>
                        <a:spcAft>
                          <a:spcPts val="0"/>
                        </a:spcAft>
                        <a:buNone/>
                      </a:pPr>
                      <a:r>
                        <a:rPr lang="fr"/>
                        <a:t>10</a:t>
                      </a:r>
                    </a:p>
                  </a:txBody>
                  <a:tcPr marL="91425" marR="91425" marT="91425" marB="91425"/>
                </a:tc>
                <a:tc>
                  <a:txBody>
                    <a:bodyPr/>
                    <a:lstStyle/>
                    <a:p>
                      <a:pPr marL="0" indent="0" algn="ctr" rtl="0">
                        <a:spcBef>
                          <a:spcPts val="0"/>
                        </a:spcBef>
                        <a:spcAft>
                          <a:spcPts val="0"/>
                        </a:spcAft>
                        <a:buNone/>
                      </a:pPr>
                      <a:r>
                        <a:rPr lang="fr"/>
                        <a:t>750</a:t>
                      </a:r>
                    </a:p>
                  </a:txBody>
                  <a:tcPr marL="91425" marR="91425" marT="91425" marB="91425"/>
                </a:tc>
              </a:tr>
              <a:tr h="381000">
                <a:tc>
                  <a:txBody>
                    <a:bodyPr/>
                    <a:lstStyle/>
                    <a:p>
                      <a:pPr marL="0" indent="0" algn="ctr" rtl="0">
                        <a:spcBef>
                          <a:spcPts val="0"/>
                        </a:spcBef>
                        <a:spcAft>
                          <a:spcPts val="0"/>
                        </a:spcAft>
                        <a:buNone/>
                      </a:pPr>
                      <a:r>
                        <a:rPr lang="fr"/>
                        <a:t>Sauteur (décollage)</a:t>
                      </a:r>
                    </a:p>
                  </a:txBody>
                  <a:tcPr marL="91425" marR="91425" marT="91425" marB="91425"/>
                </a:tc>
                <a:tc>
                  <a:txBody>
                    <a:bodyPr/>
                    <a:lstStyle/>
                    <a:p>
                      <a:pPr marL="0" indent="0" algn="ctr" rtl="0">
                        <a:spcBef>
                          <a:spcPts val="0"/>
                        </a:spcBef>
                        <a:spcAft>
                          <a:spcPts val="0"/>
                        </a:spcAft>
                        <a:buNone/>
                      </a:pPr>
                      <a:r>
                        <a:rPr lang="fr"/>
                        <a:t>70</a:t>
                      </a:r>
                    </a:p>
                  </a:txBody>
                  <a:tcPr marL="91425" marR="91425" marT="91425" marB="91425"/>
                </a:tc>
                <a:tc>
                  <a:txBody>
                    <a:bodyPr/>
                    <a:lstStyle/>
                    <a:p>
                      <a:pPr marL="0" indent="0" algn="ctr" rtl="0">
                        <a:spcBef>
                          <a:spcPts val="0"/>
                        </a:spcBef>
                        <a:spcAft>
                          <a:spcPts val="0"/>
                        </a:spcAft>
                        <a:buNone/>
                      </a:pPr>
                      <a:r>
                        <a:rPr lang="fr"/>
                        <a:t>2.5 (vertical)</a:t>
                      </a:r>
                    </a:p>
                  </a:txBody>
                  <a:tcPr marL="91425" marR="91425" marT="91425" marB="91425"/>
                </a:tc>
                <a:tc>
                  <a:txBody>
                    <a:bodyPr/>
                    <a:lstStyle/>
                    <a:p>
                      <a:pPr marL="0" indent="0" algn="ctr" rtl="0">
                        <a:spcBef>
                          <a:spcPts val="0"/>
                        </a:spcBef>
                        <a:spcAft>
                          <a:spcPts val="0"/>
                        </a:spcAft>
                        <a:buNone/>
                      </a:pPr>
                      <a:r>
                        <a:rPr lang="fr"/>
                        <a:t>175</a:t>
                      </a:r>
                    </a:p>
                  </a:txBody>
                  <a:tcPr marL="91425" marR="91425" marT="91425" marB="91425"/>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5" name="Google Shape;1785;p176"/>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Synthèse </a:t>
            </a:r>
          </a:p>
        </p:txBody>
      </p:sp>
      <p:sp>
        <p:nvSpPr>
          <p:cNvPr id="1786" name="Google Shape;1786;p176"/>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5D374AA8-8310-4FC9-8E61-808E79049FCE}" type="slidenum">
              <a:rPr lang="fr"/>
              <a:t>‹#›</a:t>
            </a:fld>
          </a:p>
        </p:txBody>
      </p:sp>
      <p:pic>
        <p:nvPicPr>
          <p:cNvPr id="1787" name="Google Shape;1787;p176" title="Image2.png"/>
          <p:cNvPicPr>
            <a:picLocks noChangeAspect="1"/>
          </p:cNvPicPr>
          <p:nvPr/>
        </p:nvPicPr>
        <p:blipFill rotWithShape="1">
          <a:blip r:embed="rId2">
            <a:alphaModFix amt="100000"/>
          </a:blip>
          <a:stretch>
            <a:fillRect/>
          </a:stretch>
        </p:blipFill>
        <p:spPr>
          <a:xfrm>
            <a:off x="4925475" y="942775"/>
            <a:ext cx="3689751" cy="4385701"/>
          </a:xfrm>
          <a:prstGeom prst="rect">
            <a:avLst/>
          </a:prstGeom>
          <a:noFill/>
          <a:ln>
            <a:noFill/>
          </a:ln>
        </p:spPr>
      </p:pic>
      <p:sp>
        <p:nvSpPr>
          <p:cNvPr id="1788" name="Google Shape;1788;p176"/>
          <p:cNvSpPr txBox="1"/>
          <p:nvPr/>
        </p:nvSpPr>
        <p:spPr>
          <a:xfrm>
            <a:off x="289450" y="1049450"/>
            <a:ext cx="4323300" cy="32910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A partir d’un travail manuel ou semi-manuel d’une vidéo bien prise (critère à respecter) et d’un peu de temps, on peut arriver à monitorer des choses très intéressantes</a:t>
            </a:r>
            <a:endParaRPr sz="1800">
              <a:solidFill>
                <a:schemeClr val="dk1"/>
              </a:solidFill>
            </a:endParaRPr>
          </a:p>
          <a:p>
            <a:pPr marL="0" indent="0" algn="l" rtl="0">
              <a:spcBef>
                <a:spcPts val="0"/>
              </a:spcBef>
              <a:spcAft>
                <a:spcPts val="0"/>
              </a:spcAft>
              <a:buNone/>
            </a:pPr>
            <a:endParaRPr sz="1800">
              <a:solidFill>
                <a:schemeClr val="dk1"/>
              </a:solidFill>
            </a:endParaRPr>
          </a:p>
          <a:p>
            <a:pPr marL="0" indent="0" algn="l" rtl="0">
              <a:spcBef>
                <a:spcPts val="0"/>
              </a:spcBef>
              <a:spcAft>
                <a:spcPts val="0"/>
              </a:spcAft>
              <a:buNone/>
            </a:pPr>
            <a:r>
              <a:rPr lang="fr" sz="1800">
                <a:solidFill>
                  <a:schemeClr val="dk1"/>
                </a:solidFill>
              </a:rPr>
              <a:t>⇒ Mieux comprendre le geste </a:t>
            </a:r>
            <a:endParaRPr sz="1800">
              <a:solidFill>
                <a:schemeClr val="dk1"/>
              </a:solidFill>
            </a:endParaRPr>
          </a:p>
          <a:p>
            <a:pPr marL="0" indent="0" algn="l" rtl="0">
              <a:spcBef>
                <a:spcPts val="0"/>
              </a:spcBef>
              <a:spcAft>
                <a:spcPts val="0"/>
              </a:spcAft>
              <a:buNone/>
            </a:pPr>
            <a:r>
              <a:rPr lang="fr" sz="1800">
                <a:solidFill>
                  <a:schemeClr val="dk1"/>
                </a:solidFill>
              </a:rPr>
              <a:t>⇒ Optimiser </a:t>
            </a:r>
            <a:r>
              <a:rPr lang="fr" sz="1800">
                <a:solidFill>
                  <a:schemeClr val="dk1"/>
                </a:solidFill>
              </a:rPr>
              <a:t>l'entraînement</a:t>
            </a:r>
            <a:endParaRPr sz="1800">
              <a:solidFill>
                <a:schemeClr val="dk1"/>
              </a:solidFill>
            </a:endParaRPr>
          </a:p>
          <a:p>
            <a:pPr marL="0" indent="0" algn="l" rtl="0">
              <a:spcBef>
                <a:spcPts val="0"/>
              </a:spcBef>
              <a:spcAft>
                <a:spcPts val="0"/>
              </a:spcAft>
              <a:buNone/>
            </a:pPr>
            <a:r>
              <a:rPr lang="fr" sz="1800">
                <a:solidFill>
                  <a:schemeClr val="dk1"/>
                </a:solidFill>
              </a:rPr>
              <a:t>⇒ Ne pas céder au fake news</a:t>
            </a:r>
            <a:r>
              <a:rPr lang="fr" sz="1800">
                <a:solidFill>
                  <a:schemeClr val="dk1"/>
                </a:solidFill>
              </a:rPr>
              <a:t> </a:t>
            </a:r>
            <a:endParaRPr sz="1800">
              <a:solidFill>
                <a:schemeClr val="dk1"/>
              </a:solidFill>
            </a:endParaRPr>
          </a:p>
          <a:p>
            <a:pPr marL="0" indent="0" algn="l" rtl="0">
              <a:spcBef>
                <a:spcPts val="0"/>
              </a:spcBef>
              <a:spcAft>
                <a:spcPts val="0"/>
              </a:spcAft>
              <a:buNone/>
            </a:pP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3" name="Google Shape;1793;p177"/>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TD Kinovéa </a:t>
            </a:r>
          </a:p>
        </p:txBody>
      </p:sp>
      <p:sp>
        <p:nvSpPr>
          <p:cNvPr id="1794" name="Google Shape;1794;p17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9FD5AD5D-00E4-4746-836B-F0EA3C4886F1}" type="slidenum">
              <a:rPr lang="fr"/>
              <a:t>‹#›</a:t>
            </a:fld>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 name="Google Shape;1799;p178"/>
          <p:cNvSpPr txBox="1">
            <a:spLocks noGrp="1"/>
          </p:cNvSpPr>
          <p:nvPr>
            <p:ph type="body" idx="1"/>
          </p:nvPr>
        </p:nvSpPr>
        <p:spPr>
          <a:xfrm>
            <a:off x="311700" y="66900"/>
            <a:ext cx="8520600" cy="3416400"/>
          </a:xfrm>
          <a:prstGeom prst="rect">
            <a:avLst/>
          </a:prstGeom>
          <a:ln>
            <a:noFill/>
          </a:ln>
        </p:spPr>
        <p:txBody>
          <a:bodyPr wrap="square" lIns="91425" tIns="91425" rIns="91425" bIns="91425" anchor="t" anchorCtr="0">
            <a:normAutofit/>
          </a:bodyPr>
          <a:lstStyle/>
          <a:p>
            <a:pPr marL="0" indent="0" algn="l" rtl="0">
              <a:spcBef>
                <a:spcPts val="0"/>
              </a:spcBef>
              <a:spcAft>
                <a:spcPts val="1200"/>
              </a:spcAft>
              <a:buNone/>
            </a:pPr>
            <a:r>
              <a:rPr lang="fr" sz="3600">
                <a:solidFill>
                  <a:schemeClr val="lt1"/>
                </a:solidFill>
              </a:rPr>
              <a:t>Analyse Angulaire de la performance </a:t>
            </a:r>
            <a:endParaRPr sz="3600">
              <a:solidFill>
                <a:schemeClr val="lt1"/>
              </a:solidFill>
            </a:endParaRPr>
          </a:p>
        </p:txBody>
      </p:sp>
      <p:sp>
        <p:nvSpPr>
          <p:cNvPr id="1800" name="Google Shape;1800;p17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B79A8C84-1846-4993-8C55-9E7286E57C4C}" type="slidenum">
              <a:rPr lang="fr"/>
              <a:t>‹#›</a:t>
            </a:fld>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5" name="Google Shape;1805;p179"/>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Les angles articulaires </a:t>
            </a:r>
          </a:p>
        </p:txBody>
      </p:sp>
      <p:sp>
        <p:nvSpPr>
          <p:cNvPr id="1806" name="Google Shape;1806;p179"/>
          <p:cNvSpPr txBox="1">
            <a:spLocks noGrp="1"/>
          </p:cNvSpPr>
          <p:nvPr>
            <p:ph type="body" idx="1"/>
          </p:nvPr>
        </p:nvSpPr>
        <p:spPr>
          <a:xfrm>
            <a:off x="311700" y="1152475"/>
            <a:ext cx="5784300" cy="34164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Définition</a:t>
            </a:r>
            <a:r>
              <a:rPr lang="fr">
                <a:solidFill>
                  <a:schemeClr val="dk1"/>
                </a:solidFill>
              </a:rPr>
              <a:t> : les angles articulaire est l’angle formé entre deux segments corporels adjacents, mesuré autour d’une articulation </a:t>
            </a:r>
            <a:endParaRPr>
              <a:solidFill>
                <a:schemeClr val="dk1"/>
              </a:solidFill>
            </a:endParaRPr>
          </a:p>
          <a:p>
            <a:pPr marL="0" indent="0" algn="l" rtl="0">
              <a:spcBef>
                <a:spcPts val="1200"/>
              </a:spcBef>
              <a:spcAft>
                <a:spcPts val="0"/>
              </a:spcAft>
              <a:buNone/>
            </a:pPr>
            <a:r>
              <a:rPr lang="fr">
                <a:solidFill>
                  <a:schemeClr val="dk1"/>
                </a:solidFill>
              </a:rPr>
              <a:t>Exemple : </a:t>
            </a:r>
            <a:endParaRPr>
              <a:solidFill>
                <a:schemeClr val="dk1"/>
              </a:solidFill>
            </a:endParaRPr>
          </a:p>
          <a:p>
            <a:pPr marL="457200" indent="-342900" algn="l" rtl="0">
              <a:spcBef>
                <a:spcPts val="1200"/>
              </a:spcBef>
              <a:spcAft>
                <a:spcPts val="0"/>
              </a:spcAft>
              <a:buClr>
                <a:schemeClr val="dk1"/>
              </a:buClr>
              <a:buChar char="●"/>
            </a:pPr>
            <a:r>
              <a:rPr lang="fr">
                <a:solidFill>
                  <a:schemeClr val="dk1"/>
                </a:solidFill>
              </a:rPr>
              <a:t>segment proximale = Cuisse (fémur)</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Segment distal : Jambe (tibia)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Articulation : Genou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Angle : mesuré entre l’axe de la cuisse et l’axe de la jambe</a:t>
            </a:r>
            <a:endParaRPr>
              <a:solidFill>
                <a:schemeClr val="dk1"/>
              </a:solidFill>
            </a:endParaRPr>
          </a:p>
        </p:txBody>
      </p:sp>
      <p:sp>
        <p:nvSpPr>
          <p:cNvPr id="1807" name="Google Shape;1807;p17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A4E5D909-40B4-4C80-8454-38C8AE8D0597}" type="slidenum">
              <a:rPr lang="fr"/>
              <a:t>‹#›</a:t>
            </a:fld>
          </a:p>
        </p:txBody>
      </p:sp>
      <p:pic>
        <p:nvPicPr>
          <p:cNvPr id="1808" name="Google Shape;1808;p179"/>
          <p:cNvPicPr>
            <a:picLocks noChangeAspect="1"/>
          </p:cNvPicPr>
          <p:nvPr/>
        </p:nvPicPr>
        <p:blipFill rotWithShape="1">
          <a:blip r:embed="rId2">
            <a:alphaModFix amt="100000"/>
          </a:blip>
          <a:stretch>
            <a:fillRect/>
          </a:stretch>
        </p:blipFill>
        <p:spPr>
          <a:xfrm>
            <a:off x="5974575" y="1194626"/>
            <a:ext cx="3122975" cy="1683950"/>
          </a:xfrm>
          <a:prstGeom prst="rect">
            <a:avLst/>
          </a:prstGeom>
          <a:noFill/>
          <a:ln>
            <a:noFill/>
          </a:ln>
        </p:spPr>
      </p:pic>
      <p:sp>
        <p:nvSpPr>
          <p:cNvPr id="1809" name="Google Shape;1809;p179"/>
          <p:cNvSpPr txBox="1"/>
          <p:nvPr/>
        </p:nvSpPr>
        <p:spPr>
          <a:xfrm>
            <a:off x="6101625" y="3040350"/>
            <a:ext cx="2995800" cy="810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900">
                <a:solidFill>
                  <a:schemeClr val="dk2"/>
                </a:solidFill>
              </a:rPr>
              <a:t>Jean-Phlippe Lepoutre. Modélisation biomécanique du mouvement : vers un outil d’évaluation pour l’instrumentation en orthopédie. Physiologie [q-bio.TO]. Université du Sud Toulon Var, 2007. Français. ffNNT : ff. fftel-00274709</a:t>
            </a:r>
            <a:endParaRPr sz="9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8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18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18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180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5" nodeType="clickEffect">
                                  <p:stCondLst>
                                    <p:cond delay="0"/>
                                  </p:stCondLst>
                                  <p:childTnLst>
                                    <p:set>
                                      <p:cBhvr>
                                        <p:cTn id="26" dur="1" fill="hold">
                                          <p:stCondLst>
                                            <p:cond delay="0"/>
                                          </p:stCondLst>
                                        </p:cTn>
                                        <p:tgtEl>
                                          <p:spTgt spid="18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6" grpId="0" animBg="1"/>
      <p:bldP spid="1806" grpId="1" animBg="1"/>
      <p:bldP spid="1806" grpId="2" animBg="1"/>
      <p:bldP spid="1806" grpId="3" animBg="1"/>
      <p:bldP spid="1806" grpId="4" animBg="1"/>
      <p:bldP spid="1806" grpId="5"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4" name="Google Shape;1814;p18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80EC94FA-F8E2-4AC5-8BAF-84C1CD9CCE2A}" type="slidenum">
              <a:rPr lang="fr"/>
              <a:t>‹#›</a:t>
            </a:fld>
          </a:p>
        </p:txBody>
      </p:sp>
      <p:pic>
        <p:nvPicPr>
          <p:cNvPr id="1815" name="Google Shape;1815;p180"/>
          <p:cNvPicPr>
            <a:picLocks noChangeAspect="1"/>
          </p:cNvPicPr>
          <p:nvPr/>
        </p:nvPicPr>
        <p:blipFill rotWithShape="1">
          <a:blip r:embed="rId2">
            <a:alphaModFix amt="100000"/>
          </a:blip>
          <a:srcRect l="0" t="-7400" r="0" b="7400"/>
          <a:stretch>
            <a:fillRect/>
          </a:stretch>
        </p:blipFill>
        <p:spPr>
          <a:xfrm>
            <a:off x="265825" y="713575"/>
            <a:ext cx="8921500" cy="3853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0" name="Google Shape;1820;p18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A67E2D13-7704-45C7-8091-8B2F05FD78CE}" type="slidenum">
              <a:rPr lang="fr"/>
              <a:t>‹#›</a:t>
            </a:fld>
          </a:p>
        </p:txBody>
      </p:sp>
      <p:pic>
        <p:nvPicPr>
          <p:cNvPr id="1821" name="Google Shape;1821;p181"/>
          <p:cNvPicPr>
            <a:picLocks noChangeAspect="1"/>
          </p:cNvPicPr>
          <p:nvPr/>
        </p:nvPicPr>
        <p:blipFill rotWithShape="1">
          <a:blip r:embed="rId2">
            <a:alphaModFix amt="100000"/>
          </a:blip>
          <a:stretch>
            <a:fillRect/>
          </a:stretch>
        </p:blipFill>
        <p:spPr>
          <a:xfrm>
            <a:off x="120875" y="879500"/>
            <a:ext cx="8798825" cy="41773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Google Shape;1826;p182"/>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p>
        </p:txBody>
      </p:sp>
      <p:sp>
        <p:nvSpPr>
          <p:cNvPr id="1827" name="Google Shape;1827;p18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95D27AB5-652A-495A-8336-EEDE33D0623B}" type="slidenum">
              <a:rPr lang="fr"/>
              <a:t>‹#›</a:t>
            </a:fld>
          </a:p>
        </p:txBody>
      </p:sp>
      <p:pic>
        <p:nvPicPr>
          <p:cNvPr id="1828" name="Google Shape;1828;p182"/>
          <p:cNvPicPr>
            <a:picLocks noChangeAspect="1"/>
          </p:cNvPicPr>
          <p:nvPr/>
        </p:nvPicPr>
        <p:blipFill rotWithShape="1">
          <a:blip r:embed="rId2">
            <a:alphaModFix amt="100000"/>
          </a:blip>
          <a:stretch>
            <a:fillRect/>
          </a:stretch>
        </p:blipFill>
        <p:spPr>
          <a:xfrm>
            <a:off x="704675" y="879507"/>
            <a:ext cx="9144003" cy="422821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 name="Google Shape;1833;p183"/>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ROM : Range of Motion (amplitude articulaire)</a:t>
            </a:r>
          </a:p>
        </p:txBody>
      </p:sp>
      <p:sp>
        <p:nvSpPr>
          <p:cNvPr id="1834" name="Google Shape;1834;p183"/>
          <p:cNvSpPr txBox="1">
            <a:spLocks noGrp="1"/>
          </p:cNvSpPr>
          <p:nvPr>
            <p:ph type="body" idx="1"/>
          </p:nvPr>
        </p:nvSpPr>
        <p:spPr>
          <a:xfrm>
            <a:off x="311700" y="1152475"/>
            <a:ext cx="8520600" cy="777600"/>
          </a:xfrm>
          <a:prstGeom prst="rect">
            <a:avLst/>
          </a:prstGeom>
        </p:spPr>
        <p:txBody>
          <a:bodyPr wrap="square" lIns="91425" tIns="91425" rIns="91425" bIns="91425" anchor="t" anchorCtr="0">
            <a:normAutofit/>
          </a:bodyPr>
          <a:lstStyle/>
          <a:p>
            <a:pPr marL="0" indent="0" algn="l" rtl="0">
              <a:spcBef>
                <a:spcPts val="0"/>
              </a:spcBef>
              <a:spcAft>
                <a:spcPts val="1200"/>
              </a:spcAft>
              <a:buNone/>
            </a:pPr>
            <a:r>
              <a:rPr lang="fr">
                <a:solidFill>
                  <a:schemeClr val="dk1"/>
                </a:solidFill>
              </a:rPr>
              <a:t>Définition : Le ROM est l’amplitude totale du mouvement articulaire, c’est à dire la différence entre l’angle maximal et l’angle minimale au cours d’un mouvement</a:t>
            </a:r>
            <a:endParaRPr>
              <a:solidFill>
                <a:schemeClr val="dk1"/>
              </a:solidFill>
            </a:endParaRPr>
          </a:p>
        </p:txBody>
      </p:sp>
      <p:sp>
        <p:nvSpPr>
          <p:cNvPr id="1835" name="Google Shape;1835;p18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92FA209A-C3A7-4F8D-8E85-A91313DE554C}" type="slidenum">
              <a:rPr lang="fr"/>
              <a:t>‹#›</a:t>
            </a:fld>
          </a:p>
        </p:txBody>
      </p:sp>
      <p:sp>
        <p:nvSpPr>
          <p:cNvPr id="1836" name="Google Shape;1836;p183"/>
          <p:cNvSpPr txBox="1"/>
          <p:nvPr/>
        </p:nvSpPr>
        <p:spPr>
          <a:xfrm>
            <a:off x="1114325" y="3073825"/>
            <a:ext cx="5271900" cy="17574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Exemple : Squat : </a:t>
            </a:r>
            <a:endParaRPr sz="1800">
              <a:solidFill>
                <a:schemeClr val="dk1"/>
              </a:solidFill>
            </a:endParaRPr>
          </a:p>
          <a:p>
            <a:pPr marL="457200" indent="-342900" algn="l" rtl="0">
              <a:spcBef>
                <a:spcPts val="0"/>
              </a:spcBef>
              <a:spcAft>
                <a:spcPts val="0"/>
              </a:spcAft>
              <a:buClr>
                <a:schemeClr val="dk1"/>
              </a:buClr>
              <a:buChar char="●"/>
            </a:pPr>
            <a:r>
              <a:rPr lang="fr" sz="1800">
                <a:solidFill>
                  <a:schemeClr val="dk1"/>
                </a:solidFill>
              </a:rPr>
              <a:t>Angle du genou debout (extension maximale) ⇒  </a:t>
            </a:r>
            <a:endParaRPr sz="1800">
              <a:solidFill>
                <a:schemeClr val="dk1"/>
              </a:solidFill>
            </a:endParaRPr>
          </a:p>
          <a:p>
            <a:pPr marL="457200" indent="-342900" algn="l" rtl="0">
              <a:spcBef>
                <a:spcPts val="0"/>
              </a:spcBef>
              <a:spcAft>
                <a:spcPts val="0"/>
              </a:spcAft>
              <a:buClr>
                <a:schemeClr val="dk1"/>
              </a:buClr>
              <a:buChar char="●"/>
            </a:pPr>
            <a:r>
              <a:rPr lang="fr" sz="1800">
                <a:solidFill>
                  <a:schemeClr val="dk1"/>
                </a:solidFill>
              </a:rPr>
              <a:t>Angle genou en bas du squat (flexion maximale) ⇒ </a:t>
            </a:r>
            <a:endParaRPr sz="1800">
              <a:solidFill>
                <a:schemeClr val="dk1"/>
              </a:solidFill>
            </a:endParaRPr>
          </a:p>
          <a:p>
            <a:pPr marL="457200" indent="-342900" algn="l" rtl="0">
              <a:spcBef>
                <a:spcPts val="0"/>
              </a:spcBef>
              <a:spcAft>
                <a:spcPts val="0"/>
              </a:spcAft>
              <a:buClr>
                <a:schemeClr val="dk1"/>
              </a:buClr>
              <a:buChar char="●"/>
            </a:pPr>
            <a:r>
              <a:rPr lang="fr" sz="1800">
                <a:solidFill>
                  <a:schemeClr val="dk1"/>
                </a:solidFill>
              </a:rPr>
              <a:t>ROM du genou =  180° - 70° = 110°</a:t>
            </a:r>
            <a:endParaRPr sz="1800">
              <a:solidFill>
                <a:schemeClr val="dk1"/>
              </a:solidFill>
            </a:endParaRPr>
          </a:p>
        </p:txBody>
      </p:sp>
      <p:pic>
        <p:nvPicPr>
          <p:cNvPr id="1837" name="Google Shape;1837;p183" title="{&quot;red&quot;:89,&quot;green&quot;:89,&quot;blue&quot;:89,&quot;origURL&quot;:&quot;https://www.codecogs.com/eqnedit.php?latex=%20%5Ctext%7BROM%7D%20%3D%20%5Ctheta_%7B%5Ctext%7Bmax%7D%7D%20-%20%5Ctheta_%7B%5Ctext%7Bmin%7D%7D%20#0&quot;,&quot;size&quot;:18,&quot;width&quot;:260.4803149606299,&quot;height&quot;:50.95275590551181}"/>
          <p:cNvPicPr>
            <a:picLocks noChangeAspect="1"/>
          </p:cNvPicPr>
          <p:nvPr/>
        </p:nvPicPr>
        <p:blipFill rotWithShape="1">
          <a:blip r:embed="rId2">
            <a:alphaModFix amt="100000"/>
          </a:blip>
          <a:stretch>
            <a:fillRect/>
          </a:stretch>
        </p:blipFill>
        <p:spPr>
          <a:xfrm>
            <a:off x="2447650" y="2097075"/>
            <a:ext cx="3157477" cy="329275"/>
          </a:xfrm>
          <a:prstGeom prst="rect">
            <a:avLst/>
          </a:prstGeom>
          <a:noFill/>
          <a:ln>
            <a:noFill/>
          </a:ln>
        </p:spPr>
      </p:pic>
      <p:pic>
        <p:nvPicPr>
          <p:cNvPr id="1838" name="Google Shape;1838;p183"/>
          <p:cNvPicPr>
            <a:picLocks noChangeAspect="1"/>
          </p:cNvPicPr>
          <p:nvPr/>
        </p:nvPicPr>
        <p:blipFill rotWithShape="1">
          <a:blip r:embed="rId3">
            <a:alphaModFix amt="100000"/>
          </a:blip>
          <a:stretch>
            <a:fillRect/>
          </a:stretch>
        </p:blipFill>
        <p:spPr>
          <a:xfrm>
            <a:off x="6288550" y="1965225"/>
            <a:ext cx="2621100" cy="2559050"/>
          </a:xfrm>
          <a:prstGeom prst="rect">
            <a:avLst/>
          </a:prstGeom>
          <a:noFill/>
          <a:ln>
            <a:noFill/>
          </a:ln>
        </p:spPr>
      </p:pic>
      <p:pic>
        <p:nvPicPr>
          <p:cNvPr id="1839" name="Google Shape;1839;p183" title="{&quot;red&quot;:89,&quot;green&quot;:89,&quot;blue&quot;:89,&quot;origURL&quot;:&quot;https://www.codecogs.com/eqnedit.php?latex=%20%5Ctheta_%7B%5Ctext%7Bmax%7D%7D%20%3D%20180%5E%5Ccirc%20%20#0&quot;,&quot;size&quot;:18,&quot;width&quot;:415.1102362204724,&quot;height&quot;:138.3779527559055}"/>
          <p:cNvPicPr>
            <a:picLocks noChangeAspect="1"/>
          </p:cNvPicPr>
          <p:nvPr/>
        </p:nvPicPr>
        <p:blipFill rotWithShape="1">
          <a:blip r:embed="rId4">
            <a:alphaModFix amt="100000"/>
          </a:blip>
          <a:stretch>
            <a:fillRect/>
          </a:stretch>
        </p:blipFill>
        <p:spPr>
          <a:xfrm>
            <a:off x="1979000" y="3748825"/>
            <a:ext cx="1249871" cy="224600"/>
          </a:xfrm>
          <a:prstGeom prst="rect">
            <a:avLst/>
          </a:prstGeom>
          <a:noFill/>
          <a:ln>
            <a:noFill/>
          </a:ln>
        </p:spPr>
      </p:pic>
      <p:pic>
        <p:nvPicPr>
          <p:cNvPr id="1840" name="Google Shape;1840;p183" title="{&quot;red&quot;:89,&quot;green&quot;:89,&quot;blue&quot;:89,&quot;origURL&quot;:&quot;https://www.codecogs.com/eqnedit.php?latex=%20%5Ctheta_%7B%5Ctext%7Bmin%7D%7D%20%3D%2070%5E%5Ccirc%20%20#0&quot;,&quot;size&quot;:18,&quot;width&quot;:415.1102362204724,&quot;height&quot;:138.3779527559055}"/>
          <p:cNvPicPr>
            <a:picLocks noChangeAspect="1"/>
          </p:cNvPicPr>
          <p:nvPr/>
        </p:nvPicPr>
        <p:blipFill rotWithShape="1">
          <a:blip r:embed="rId5">
            <a:alphaModFix amt="100000"/>
          </a:blip>
          <a:stretch>
            <a:fillRect/>
          </a:stretch>
        </p:blipFill>
        <p:spPr>
          <a:xfrm>
            <a:off x="3005475" y="4329000"/>
            <a:ext cx="1088707" cy="2228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5" name="Google Shape;1845;p184"/>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Intérêt</a:t>
            </a:r>
            <a:r>
              <a:rPr lang="fr"/>
              <a:t> en sport ?</a:t>
            </a:r>
          </a:p>
        </p:txBody>
      </p:sp>
      <p:sp>
        <p:nvSpPr>
          <p:cNvPr id="1846" name="Google Shape;1846;p18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18C67565-E9B8-43A8-859B-FB8AC9415FF1}" type="slidenum">
              <a:rPr lang="fr"/>
              <a:t>‹#›</a:t>
            </a:fld>
          </a:p>
        </p:txBody>
      </p:sp>
      <p:sp>
        <p:nvSpPr>
          <p:cNvPr id="1847" name="Google Shape;1847;p184"/>
          <p:cNvSpPr/>
          <p:nvPr/>
        </p:nvSpPr>
        <p:spPr>
          <a:xfrm>
            <a:off x="294275" y="1204975"/>
            <a:ext cx="2343000" cy="11103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a:t>Performance </a:t>
            </a:r>
          </a:p>
        </p:txBody>
      </p:sp>
      <p:sp>
        <p:nvSpPr>
          <p:cNvPr id="1848" name="Google Shape;1848;p184"/>
          <p:cNvSpPr/>
          <p:nvPr/>
        </p:nvSpPr>
        <p:spPr>
          <a:xfrm>
            <a:off x="3400500" y="1204975"/>
            <a:ext cx="2343000" cy="11103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a:t>Prévention </a:t>
            </a:r>
          </a:p>
        </p:txBody>
      </p:sp>
      <p:sp>
        <p:nvSpPr>
          <p:cNvPr id="1849" name="Google Shape;1849;p184"/>
          <p:cNvSpPr/>
          <p:nvPr/>
        </p:nvSpPr>
        <p:spPr>
          <a:xfrm>
            <a:off x="6398000" y="1229075"/>
            <a:ext cx="2343000" cy="11103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a:t>Technique</a:t>
            </a:r>
          </a:p>
        </p:txBody>
      </p:sp>
      <p:sp>
        <p:nvSpPr>
          <p:cNvPr id="1850" name="Google Shape;1850;p184"/>
          <p:cNvSpPr/>
          <p:nvPr/>
        </p:nvSpPr>
        <p:spPr>
          <a:xfrm>
            <a:off x="1041800" y="2443475"/>
            <a:ext cx="548700" cy="9093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p>
        </p:txBody>
      </p:sp>
      <p:sp>
        <p:nvSpPr>
          <p:cNvPr id="1851" name="Google Shape;1851;p184"/>
          <p:cNvSpPr txBox="1"/>
          <p:nvPr/>
        </p:nvSpPr>
        <p:spPr>
          <a:xfrm>
            <a:off x="59975" y="3508950"/>
            <a:ext cx="2538300" cy="909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a:solidFill>
                  <a:schemeClr val="dk1"/>
                </a:solidFill>
              </a:rPr>
              <a:t>Un ROM optimal permet de générer plus de force </a:t>
            </a:r>
            <a:endParaRPr>
              <a:solidFill>
                <a:schemeClr val="dk1"/>
              </a:solidFill>
            </a:endParaRPr>
          </a:p>
          <a:p>
            <a:pPr marL="0" indent="0" algn="l" rtl="0">
              <a:spcBef>
                <a:spcPts val="0"/>
              </a:spcBef>
              <a:spcAft>
                <a:spcPts val="0"/>
              </a:spcAft>
              <a:buNone/>
            </a:pPr>
            <a:r>
              <a:rPr lang="fr">
                <a:solidFill>
                  <a:schemeClr val="dk1"/>
                </a:solidFill>
              </a:rPr>
              <a:t>( squat profond)</a:t>
            </a:r>
            <a:endParaRPr>
              <a:solidFill>
                <a:schemeClr val="dk1"/>
              </a:solidFill>
            </a:endParaRPr>
          </a:p>
        </p:txBody>
      </p:sp>
      <p:sp>
        <p:nvSpPr>
          <p:cNvPr id="1852" name="Google Shape;1852;p184"/>
          <p:cNvSpPr/>
          <p:nvPr/>
        </p:nvSpPr>
        <p:spPr>
          <a:xfrm>
            <a:off x="4245712" y="2461988"/>
            <a:ext cx="548700" cy="9093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p>
        </p:txBody>
      </p:sp>
      <p:sp>
        <p:nvSpPr>
          <p:cNvPr id="1853" name="Google Shape;1853;p184"/>
          <p:cNvSpPr txBox="1"/>
          <p:nvPr/>
        </p:nvSpPr>
        <p:spPr>
          <a:xfrm>
            <a:off x="3263887" y="3527463"/>
            <a:ext cx="2538300" cy="909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a:solidFill>
                  <a:schemeClr val="dk1"/>
                </a:solidFill>
              </a:rPr>
              <a:t>Un ROM réduit peut indiquer une raideur articulaire </a:t>
            </a:r>
            <a:endParaRPr>
              <a:solidFill>
                <a:schemeClr val="dk1"/>
              </a:solidFill>
            </a:endParaRPr>
          </a:p>
        </p:txBody>
      </p:sp>
      <p:sp>
        <p:nvSpPr>
          <p:cNvPr id="1854" name="Google Shape;1854;p184"/>
          <p:cNvSpPr/>
          <p:nvPr/>
        </p:nvSpPr>
        <p:spPr>
          <a:xfrm>
            <a:off x="7315725" y="2462000"/>
            <a:ext cx="548700" cy="909300"/>
          </a:xfrm>
          <a:prstGeom prst="down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p>
        </p:txBody>
      </p:sp>
      <p:sp>
        <p:nvSpPr>
          <p:cNvPr id="1855" name="Google Shape;1855;p184"/>
          <p:cNvSpPr txBox="1"/>
          <p:nvPr/>
        </p:nvSpPr>
        <p:spPr>
          <a:xfrm>
            <a:off x="6333900" y="3527475"/>
            <a:ext cx="2538300" cy="909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a:solidFill>
                  <a:schemeClr val="dk1"/>
                </a:solidFill>
              </a:rPr>
              <a:t>Comparer la ROM entre athlètes </a:t>
            </a:r>
            <a:endParaRPr>
              <a:solidFill>
                <a:schemeClr val="dk1"/>
              </a:solidFill>
            </a:endParaRPr>
          </a:p>
          <a:p>
            <a:pPr marL="0" indent="0" algn="l" rtl="0">
              <a:spcBef>
                <a:spcPts val="0"/>
              </a:spcBef>
              <a:spcAft>
                <a:spcPts val="0"/>
              </a:spcAft>
              <a:buNone/>
            </a:pPr>
            <a:r>
              <a:rPr lang="fr">
                <a:solidFill>
                  <a:schemeClr val="dk1"/>
                </a:solidFill>
              </a:rPr>
              <a:t>(ex : amplitude de foulée en sprint )</a:t>
            </a:r>
            <a:endParaRPr>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8" grpId="0" animBg="1"/>
      <p:bldP spid="1852" grpId="0" animBg="1"/>
      <p:bldP spid="1853" grpId="0" animBg="1"/>
      <p:bldP spid="1849" grpId="0" animBg="1"/>
      <p:bldP spid="1854" grpId="0" animBg="1"/>
      <p:bldP spid="18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0" name="Google Shape;1860;p185"/>
          <p:cNvSpPr txBox="1">
            <a:spLocks noGrp="1"/>
          </p:cNvSpPr>
          <p:nvPr>
            <p:ph type="title"/>
          </p:nvPr>
        </p:nvSpPr>
        <p:spPr>
          <a:xfrm>
            <a:off x="311700" y="306812"/>
            <a:ext cx="8520600" cy="572700"/>
          </a:xfrm>
          <a:prstGeom prst="rect">
            <a:avLst/>
          </a:prstGeom>
        </p:spPr>
        <p:txBody>
          <a:bodyPr wrap="square" lIns="91425" tIns="91425" rIns="91425" bIns="91425" anchor="t" anchorCtr="0">
            <a:noAutofit/>
          </a:bodyPr>
          <a:lstStyle/>
          <a:p>
            <a:pPr marL="0" indent="0" algn="l" rtl="0">
              <a:spcBef>
                <a:spcPts val="0"/>
              </a:spcBef>
              <a:spcAft>
                <a:spcPts val="0"/>
              </a:spcAft>
              <a:buNone/>
            </a:pPr>
            <a:r>
              <a:rPr lang="fr" sz="2520"/>
              <a:t>Vitesse angulaire </a:t>
            </a:r>
            <a:endParaRPr sz="2520"/>
          </a:p>
        </p:txBody>
      </p:sp>
      <p:sp>
        <p:nvSpPr>
          <p:cNvPr id="1861" name="Google Shape;1861;p185"/>
          <p:cNvSpPr txBox="1">
            <a:spLocks noGrp="1"/>
          </p:cNvSpPr>
          <p:nvPr>
            <p:ph type="body" idx="1"/>
          </p:nvPr>
        </p:nvSpPr>
        <p:spPr>
          <a:xfrm>
            <a:off x="289385" y="1219419"/>
            <a:ext cx="8520600" cy="738600"/>
          </a:xfrm>
          <a:prstGeom prst="rect">
            <a:avLst/>
          </a:prstGeom>
        </p:spPr>
        <p:txBody>
          <a:bodyPr wrap="square" lIns="91425" tIns="91425" rIns="91425" bIns="91425" anchor="t" anchorCtr="0">
            <a:normAutofit lnSpcReduction="20000"/>
          </a:bodyPr>
          <a:lstStyle/>
          <a:p>
            <a:pPr marL="0" indent="0" algn="l" rtl="0">
              <a:spcBef>
                <a:spcPts val="0"/>
              </a:spcBef>
              <a:spcAft>
                <a:spcPts val="1200"/>
              </a:spcAft>
              <a:buNone/>
            </a:pPr>
            <a:r>
              <a:rPr lang="fr" b="1">
                <a:solidFill>
                  <a:schemeClr val="dk1"/>
                </a:solidFill>
              </a:rPr>
              <a:t>Définition </a:t>
            </a:r>
            <a:r>
              <a:rPr lang="fr">
                <a:solidFill>
                  <a:schemeClr val="dk1"/>
                </a:solidFill>
              </a:rPr>
              <a:t>: La vitesse angulaire mesure la vitesse de rotation d'un segment autour d'une articulation.</a:t>
            </a:r>
            <a:endParaRPr>
              <a:solidFill>
                <a:schemeClr val="dk1"/>
              </a:solidFill>
            </a:endParaRPr>
          </a:p>
        </p:txBody>
      </p:sp>
      <p:sp>
        <p:nvSpPr>
          <p:cNvPr id="1862" name="Google Shape;1862;p18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4D469FB7-52EC-4B93-8A4D-4826A82733E2}" type="slidenum">
              <a:rPr lang="fr"/>
              <a:t>‹#›</a:t>
            </a:fld>
          </a:p>
        </p:txBody>
      </p:sp>
      <p:pic>
        <p:nvPicPr>
          <p:cNvPr id="1863" name="Google Shape;1863;p185" title="{&quot;red&quot;:255,&quot;green&quot;:255,&quot;blue&quot;:255,&quot;origURL&quot;:&quot;https://www.codecogs.com/eqnedit.php?latex=%20%5Comega%20#0&quot;,&quot;size&quot;:28,&quot;width&quot;:670.9133858267717,&quot;height&quot;:45.09448818897638}"/>
          <p:cNvPicPr>
            <a:picLocks noChangeAspect="1"/>
          </p:cNvPicPr>
          <p:nvPr/>
        </p:nvPicPr>
        <p:blipFill rotWithShape="1">
          <a:blip r:embed="rId2">
            <a:alphaModFix amt="100000"/>
          </a:blip>
          <a:stretch>
            <a:fillRect/>
          </a:stretch>
        </p:blipFill>
        <p:spPr>
          <a:xfrm>
            <a:off x="2972700" y="474178"/>
            <a:ext cx="342975" cy="265025"/>
          </a:xfrm>
          <a:prstGeom prst="rect">
            <a:avLst/>
          </a:prstGeom>
          <a:noFill/>
          <a:ln>
            <a:noFill/>
          </a:ln>
        </p:spPr>
      </p:pic>
      <p:sp>
        <p:nvSpPr>
          <p:cNvPr id="1864" name="Google Shape;1864;p185"/>
          <p:cNvSpPr txBox="1"/>
          <p:nvPr/>
        </p:nvSpPr>
        <p:spPr>
          <a:xfrm>
            <a:off x="2073835" y="2030594"/>
            <a:ext cx="4580100" cy="758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2"/>
                </a:solidFill>
              </a:rPr>
              <a:t> </a:t>
            </a:r>
            <a:endParaRPr sz="1800">
              <a:solidFill>
                <a:schemeClr val="dk2"/>
              </a:solidFill>
            </a:endParaRPr>
          </a:p>
        </p:txBody>
      </p:sp>
      <p:sp>
        <p:nvSpPr>
          <p:cNvPr id="1865" name="Google Shape;1865;p185"/>
          <p:cNvSpPr txBox="1"/>
          <p:nvPr/>
        </p:nvSpPr>
        <p:spPr>
          <a:xfrm>
            <a:off x="6040260" y="1768419"/>
            <a:ext cx="2248200" cy="624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000">
                <a:solidFill>
                  <a:schemeClr val="dk1"/>
                </a:solidFill>
              </a:rPr>
              <a:t>degrés par seconde (°/s) ou radians par seconde (rad/s)</a:t>
            </a:r>
            <a:endParaRPr sz="1000">
              <a:solidFill>
                <a:schemeClr val="dk1"/>
              </a:solidFill>
            </a:endParaRPr>
          </a:p>
        </p:txBody>
      </p:sp>
      <p:pic>
        <p:nvPicPr>
          <p:cNvPr id="1866" name="Google Shape;1866;p185" title="{&quot;red&quot;:89,&quot;green&quot;:89,&quot;blue&quot;:89,&quot;origURL&quot;:&quot;https://www.codecogs.com/eqnedit.php?latex=%20%5Comega%20%3D%20%5Cfrac%7B%5CDelta%20%5Ctheta%7D%7B%5CDelta%20t%7D%20#0&quot;,&quot;size&quot;:18,&quot;width&quot;:360.6377952755906,&quot;height&quot;:59.74015748031496}"/>
          <p:cNvPicPr>
            <a:picLocks noChangeAspect="1"/>
          </p:cNvPicPr>
          <p:nvPr/>
        </p:nvPicPr>
        <p:blipFill rotWithShape="1">
          <a:blip r:embed="rId3">
            <a:alphaModFix amt="100000"/>
          </a:blip>
          <a:stretch>
            <a:fillRect/>
          </a:stretch>
        </p:blipFill>
        <p:spPr>
          <a:xfrm>
            <a:off x="3293360" y="2225792"/>
            <a:ext cx="1529056" cy="947275"/>
          </a:xfrm>
          <a:prstGeom prst="rect">
            <a:avLst/>
          </a:prstGeom>
          <a:noFill/>
          <a:ln>
            <a:noFill/>
          </a:ln>
        </p:spPr>
      </p:pic>
      <p:sp>
        <p:nvSpPr>
          <p:cNvPr id="1867" name="Google Shape;1867;p185"/>
          <p:cNvSpPr txBox="1"/>
          <p:nvPr/>
        </p:nvSpPr>
        <p:spPr>
          <a:xfrm>
            <a:off x="6159185" y="2746444"/>
            <a:ext cx="2248200" cy="624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000">
                <a:solidFill>
                  <a:schemeClr val="dk1"/>
                </a:solidFill>
              </a:rPr>
              <a:t>Plus    est élevée, plus le segment tourne vite</a:t>
            </a:r>
            <a:endParaRPr sz="1000">
              <a:solidFill>
                <a:schemeClr val="dk1"/>
              </a:solidFill>
            </a:endParaRPr>
          </a:p>
        </p:txBody>
      </p:sp>
      <p:cxnSp>
        <p:nvCxnSpPr>
          <p:cNvPr id="1868" name="Google Shape;1868;p185"/>
          <p:cNvCxnSpPr>
            <a:stCxn id="1867" idx="1"/>
          </p:cNvCxnSpPr>
          <p:nvPr/>
        </p:nvCxnSpPr>
        <p:spPr>
          <a:xfrm rot="10800000">
            <a:off x="4913285" y="2967994"/>
            <a:ext cx="1245900" cy="90900"/>
          </a:xfrm>
          <a:prstGeom prst="straightConnector1">
            <a:avLst/>
          </a:prstGeom>
          <a:noFill/>
          <a:ln w="9525" cap="flat" cmpd="sng">
            <a:solidFill>
              <a:srgbClr val="FF0000"/>
            </a:solidFill>
            <a:prstDash val="solid"/>
            <a:round/>
            <a:headEnd type="none" w="med" len="med"/>
            <a:tailEnd type="triangle" w="med" len="med"/>
          </a:ln>
        </p:spPr>
      </p:cxnSp>
      <p:cxnSp>
        <p:nvCxnSpPr>
          <p:cNvPr id="1869" name="Google Shape;1869;p185"/>
          <p:cNvCxnSpPr/>
          <p:nvPr/>
        </p:nvCxnSpPr>
        <p:spPr>
          <a:xfrm flipH="1">
            <a:off x="4881710" y="2220294"/>
            <a:ext cx="1197600" cy="173100"/>
          </a:xfrm>
          <a:prstGeom prst="straightConnector1">
            <a:avLst/>
          </a:prstGeom>
          <a:noFill/>
          <a:ln w="9525" cap="flat" cmpd="sng">
            <a:solidFill>
              <a:srgbClr val="FF0000"/>
            </a:solidFill>
            <a:prstDash val="solid"/>
            <a:round/>
            <a:headEnd type="none" w="med" len="med"/>
            <a:tailEnd type="triangle" w="med" len="med"/>
          </a:ln>
        </p:spPr>
      </p:cxnSp>
      <p:pic>
        <p:nvPicPr>
          <p:cNvPr id="1870" name="Google Shape;1870;p185" title="{&quot;red&quot;:0,&quot;green&quot;:0,&quot;blue&quot;:0,&quot;origURL&quot;:&quot;https://www.codecogs.com/eqnedit.php?latex=%20%5Comega%20#0&quot;,&quot;size&quot;:10,&quot;width&quot;:177.0236220472441,&quot;height&quot;:49.20472440944882}"/>
          <p:cNvPicPr>
            <a:picLocks noChangeAspect="1"/>
          </p:cNvPicPr>
          <p:nvPr/>
        </p:nvPicPr>
        <p:blipFill rotWithShape="1">
          <a:blip r:embed="rId4">
            <a:alphaModFix amt="100000"/>
          </a:blip>
          <a:stretch>
            <a:fillRect/>
          </a:stretch>
        </p:blipFill>
        <p:spPr>
          <a:xfrm>
            <a:off x="6510644" y="2874740"/>
            <a:ext cx="117633" cy="909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5" name="Google Shape;1875;p186"/>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 Extension du genou au sprint </a:t>
            </a:r>
          </a:p>
        </p:txBody>
      </p:sp>
      <p:sp>
        <p:nvSpPr>
          <p:cNvPr id="1876" name="Google Shape;1876;p186"/>
          <p:cNvSpPr txBox="1">
            <a:spLocks noGrp="1"/>
          </p:cNvSpPr>
          <p:nvPr>
            <p:ph type="body" idx="1"/>
          </p:nvPr>
        </p:nvSpPr>
        <p:spPr>
          <a:xfrm>
            <a:off x="311700" y="1152475"/>
            <a:ext cx="8520600" cy="9396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A t1 = 0.10 s ⇒ Angle 1 = 90°</a:t>
            </a:r>
            <a:endParaRPr>
              <a:solidFill>
                <a:schemeClr val="dk1"/>
              </a:solidFill>
            </a:endParaRPr>
          </a:p>
          <a:p>
            <a:pPr marL="0" indent="0" algn="l" rtl="0">
              <a:spcBef>
                <a:spcPts val="1200"/>
              </a:spcBef>
              <a:spcAft>
                <a:spcPts val="1200"/>
              </a:spcAft>
              <a:buNone/>
            </a:pPr>
            <a:r>
              <a:rPr lang="fr">
                <a:solidFill>
                  <a:schemeClr val="dk1"/>
                </a:solidFill>
              </a:rPr>
              <a:t>At2 = 0.15 s ⇒ Angle 2 = 160°</a:t>
            </a:r>
            <a:endParaRPr>
              <a:solidFill>
                <a:schemeClr val="dk1"/>
              </a:solidFill>
            </a:endParaRPr>
          </a:p>
        </p:txBody>
      </p:sp>
      <p:sp>
        <p:nvSpPr>
          <p:cNvPr id="1877" name="Google Shape;1877;p186"/>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3581C090-3B8A-4946-86C5-674662338F4F}" type="slidenum">
              <a:rPr lang="fr"/>
              <a:t>‹#›</a:t>
            </a:fld>
          </a:p>
        </p:txBody>
      </p:sp>
      <p:sp>
        <p:nvSpPr>
          <p:cNvPr id="1878" name="Google Shape;1878;p186"/>
          <p:cNvSpPr txBox="1"/>
          <p:nvPr/>
        </p:nvSpPr>
        <p:spPr>
          <a:xfrm>
            <a:off x="506275" y="2188600"/>
            <a:ext cx="3269100" cy="518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Vitesse angulaire moyenne : </a:t>
            </a:r>
            <a:endParaRPr sz="1800">
              <a:solidFill>
                <a:schemeClr val="dk1"/>
              </a:solidFill>
            </a:endParaRPr>
          </a:p>
        </p:txBody>
      </p:sp>
      <p:sp>
        <p:nvSpPr>
          <p:cNvPr id="1879" name="Google Shape;1879;p186"/>
          <p:cNvSpPr txBox="1"/>
          <p:nvPr/>
        </p:nvSpPr>
        <p:spPr>
          <a:xfrm>
            <a:off x="5110425" y="2188600"/>
            <a:ext cx="3269100" cy="518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Conversion en rad/s en °/s</a:t>
            </a:r>
            <a:endParaRPr sz="1800">
              <a:solidFill>
                <a:schemeClr val="dk1"/>
              </a:solidFill>
            </a:endParaRPr>
          </a:p>
        </p:txBody>
      </p:sp>
      <p:pic>
        <p:nvPicPr>
          <p:cNvPr id="1880" name="Google Shape;1880;p186" title="{&quot;red&quot;:89,&quot;green&quot;:89,&quot;blue&quot;:89,&quot;origURL&quot;:&quot;http://www.texrendr.com/?eqn=%20%5Comega%20%3D%20%5Cfrac%7B160%5E%5Ccirc%20%20-%2090%5E%5Ccirc%20%7D%7B0%2C15%20-%200%2C10%7D%20%3D%20%5Cfrac%7B70%5E%5Ccirc%20%7D%7B0%2C05%7D%20%3D%201400%20%5Ctext%7B%20%5E%5Ccirc%20%2Fs%7D%20#0&quot;,&quot;size&quot;:18,&quot;width&quot;:289.9133858267717,&quot;height&quot;:60.61417322834646}"/>
          <p:cNvPicPr>
            <a:picLocks noChangeAspect="1"/>
          </p:cNvPicPr>
          <p:nvPr/>
        </p:nvPicPr>
        <p:blipFill rotWithShape="1">
          <a:blip r:embed="rId2">
            <a:alphaModFix amt="100000"/>
          </a:blip>
          <a:stretch>
            <a:fillRect/>
          </a:stretch>
        </p:blipFill>
        <p:spPr>
          <a:xfrm>
            <a:off x="76700" y="3071550"/>
            <a:ext cx="4255549" cy="491025"/>
          </a:xfrm>
          <a:prstGeom prst="rect">
            <a:avLst/>
          </a:prstGeom>
          <a:noFill/>
          <a:ln>
            <a:noFill/>
          </a:ln>
        </p:spPr>
      </p:pic>
      <p:pic>
        <p:nvPicPr>
          <p:cNvPr id="1881" name="Google Shape;1881;p186" title="{&quot;red&quot;:89,&quot;green&quot;:89,&quot;blue&quot;:89,&quot;origURL&quot;:&quot;http://www.texrendr.com/?eqn=%201%20%5Ctext%7B%20rad%2Fs%7D%20%3D%2057%2C3%20%5Ctext%7B%20%5E%5Ccirc%20%2Fs%7D%20%5Cquad%20%5Ctext%7Bou%7D%20%5Cquad%201%20%5Ctext%7B%20%5E%5Ccirc%20%2Fs%7D%20%3D%200%2C0175%20%5Ctext%7B%20rad%2Fs%7D%20#0&quot;,&quot;size&quot;:18,&quot;width&quot;:289.9133858267717,&quot;height&quot;:60.61417322834646}"/>
          <p:cNvPicPr>
            <a:picLocks noChangeAspect="1"/>
          </p:cNvPicPr>
          <p:nvPr/>
        </p:nvPicPr>
        <p:blipFill rotWithShape="1">
          <a:blip r:embed="rId3">
            <a:alphaModFix amt="100000"/>
          </a:blip>
          <a:stretch>
            <a:fillRect/>
          </a:stretch>
        </p:blipFill>
        <p:spPr>
          <a:xfrm>
            <a:off x="4790550" y="2842950"/>
            <a:ext cx="3918858"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6" name="Google Shape;1886;p187"/>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2 : Tir penalty en football </a:t>
            </a:r>
          </a:p>
        </p:txBody>
      </p:sp>
      <p:sp>
        <p:nvSpPr>
          <p:cNvPr id="1887" name="Google Shape;1887;p187"/>
          <p:cNvSpPr txBox="1">
            <a:spLocks noGrp="1"/>
          </p:cNvSpPr>
          <p:nvPr>
            <p:ph type="body" idx="1"/>
          </p:nvPr>
        </p:nvSpPr>
        <p:spPr>
          <a:xfrm>
            <a:off x="311700" y="1152475"/>
            <a:ext cx="8520600" cy="3416400"/>
          </a:xfrm>
          <a:prstGeom prst="rect">
            <a:avLst/>
          </a:prstGeom>
        </p:spPr>
        <p:txBody>
          <a:bodyPr wrap="square" lIns="91425" tIns="91425" rIns="91425" bIns="91425" anchor="t" anchorCtr="0">
            <a:normAutofit/>
          </a:bodyPr>
          <a:lstStyle/>
          <a:p>
            <a:pPr marL="457200" indent="-342900" algn="l" rtl="0">
              <a:spcBef>
                <a:spcPts val="0"/>
              </a:spcBef>
              <a:spcAft>
                <a:spcPts val="0"/>
              </a:spcAft>
              <a:buClr>
                <a:srgbClr val="0E0F21"/>
              </a:buClr>
              <a:buAutoNum type="arabicPeriod"/>
            </a:pPr>
            <a:r>
              <a:rPr lang="fr">
                <a:solidFill>
                  <a:srgbClr val="0E0F21"/>
                </a:solidFill>
              </a:rPr>
              <a:t>Quel est l’objectif du tir de penalty ?</a:t>
            </a:r>
            <a:endParaRPr>
              <a:solidFill>
                <a:srgbClr val="0E0F21"/>
              </a:solidFill>
            </a:endParaRPr>
          </a:p>
          <a:p>
            <a:pPr marL="0" indent="0" algn="l" rtl="0">
              <a:spcBef>
                <a:spcPts val="1200"/>
              </a:spcBef>
              <a:spcAft>
                <a:spcPts val="0"/>
              </a:spcAft>
              <a:buNone/>
            </a:pPr>
            <a:endParaRPr>
              <a:solidFill>
                <a:srgbClr val="0E0F21"/>
              </a:solidFill>
            </a:endParaRPr>
          </a:p>
          <a:p>
            <a:pPr marL="0" indent="0" algn="l" rtl="0">
              <a:spcBef>
                <a:spcPts val="1200"/>
              </a:spcBef>
              <a:spcAft>
                <a:spcPts val="0"/>
              </a:spcAft>
              <a:buNone/>
            </a:pPr>
            <a:endParaRPr>
              <a:solidFill>
                <a:srgbClr val="0E0F21"/>
              </a:solidFill>
            </a:endParaRPr>
          </a:p>
          <a:p>
            <a:pPr marL="0" indent="0" algn="l" rtl="0">
              <a:spcBef>
                <a:spcPts val="1200"/>
              </a:spcBef>
              <a:spcAft>
                <a:spcPts val="0"/>
              </a:spcAft>
              <a:buNone/>
            </a:pPr>
            <a:endParaRPr>
              <a:solidFill>
                <a:srgbClr val="0E0F21"/>
              </a:solidFill>
            </a:endParaRPr>
          </a:p>
          <a:p>
            <a:pPr marL="457200" indent="-342900" algn="l" rtl="0">
              <a:spcBef>
                <a:spcPts val="1200"/>
              </a:spcBef>
              <a:spcAft>
                <a:spcPts val="0"/>
              </a:spcAft>
              <a:buClr>
                <a:srgbClr val="0E0F21"/>
              </a:buClr>
              <a:buAutoNum type="arabicPeriod"/>
            </a:pPr>
            <a:r>
              <a:rPr lang="fr">
                <a:solidFill>
                  <a:srgbClr val="0E0F21"/>
                </a:solidFill>
              </a:rPr>
              <a:t>De quel angle articulaire dépend cet objectif et de quelle manière ? </a:t>
            </a:r>
            <a:endParaRPr>
              <a:solidFill>
                <a:srgbClr val="0E0F21"/>
              </a:solidFill>
            </a:endParaRPr>
          </a:p>
        </p:txBody>
      </p:sp>
      <p:sp>
        <p:nvSpPr>
          <p:cNvPr id="1888" name="Google Shape;1888;p18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F2E35DDB-BDB6-41C9-8A22-79D743663650}" type="slidenum">
              <a:rPr lang="fr"/>
              <a:t>‹#›</a:t>
            </a:fld>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Google Shape;1893;p188"/>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2 : Tir penalty en football </a:t>
            </a:r>
          </a:p>
        </p:txBody>
      </p:sp>
      <p:sp>
        <p:nvSpPr>
          <p:cNvPr id="1894" name="Google Shape;1894;p188"/>
          <p:cNvSpPr txBox="1">
            <a:spLocks noGrp="1"/>
          </p:cNvSpPr>
          <p:nvPr>
            <p:ph type="body" idx="1"/>
          </p:nvPr>
        </p:nvSpPr>
        <p:spPr>
          <a:xfrm>
            <a:off x="311700" y="1152475"/>
            <a:ext cx="8520600" cy="3416400"/>
          </a:xfrm>
          <a:prstGeom prst="rect">
            <a:avLst/>
          </a:prstGeom>
        </p:spPr>
        <p:txBody>
          <a:bodyPr wrap="square" lIns="91425" tIns="91425" rIns="91425" bIns="91425" anchor="t" anchorCtr="0">
            <a:normAutofit/>
          </a:bodyPr>
          <a:lstStyle/>
          <a:p>
            <a:pPr marL="457200" indent="-342900" algn="l" rtl="0">
              <a:spcBef>
                <a:spcPts val="0"/>
              </a:spcBef>
              <a:spcAft>
                <a:spcPts val="0"/>
              </a:spcAft>
              <a:buClr>
                <a:srgbClr val="0E0F21"/>
              </a:buClr>
              <a:buAutoNum type="arabicPeriod"/>
            </a:pPr>
            <a:r>
              <a:rPr lang="fr">
                <a:solidFill>
                  <a:srgbClr val="0E0F21"/>
                </a:solidFill>
              </a:rPr>
              <a:t>Quel est l’objectif du tir de penalty ?</a:t>
            </a:r>
            <a:endParaRPr>
              <a:solidFill>
                <a:srgbClr val="0E0F21"/>
              </a:solidFill>
            </a:endParaRPr>
          </a:p>
          <a:p>
            <a:pPr marL="0" indent="0" algn="l" rtl="0">
              <a:spcBef>
                <a:spcPts val="1200"/>
              </a:spcBef>
              <a:spcAft>
                <a:spcPts val="0"/>
              </a:spcAft>
              <a:buNone/>
            </a:pPr>
            <a:r>
              <a:rPr lang="fr">
                <a:solidFill>
                  <a:srgbClr val="0000FF"/>
                </a:solidFill>
              </a:rPr>
              <a:t>⇒ Arriver à marquer un but en envoyant le ballon </a:t>
            </a:r>
            <a:r>
              <a:rPr lang="fr">
                <a:solidFill>
                  <a:srgbClr val="0000FF"/>
                </a:solidFill>
              </a:rPr>
              <a:t>suffisamment</a:t>
            </a:r>
            <a:r>
              <a:rPr lang="fr">
                <a:solidFill>
                  <a:srgbClr val="0000FF"/>
                </a:solidFill>
              </a:rPr>
              <a:t> vite ou de manière suffisamment précise  </a:t>
            </a:r>
            <a:endParaRPr>
              <a:solidFill>
                <a:srgbClr val="0000FF"/>
              </a:solidFill>
            </a:endParaRPr>
          </a:p>
          <a:p>
            <a:pPr marL="0" indent="0" algn="l" rtl="0">
              <a:spcBef>
                <a:spcPts val="1200"/>
              </a:spcBef>
              <a:spcAft>
                <a:spcPts val="0"/>
              </a:spcAft>
              <a:buNone/>
            </a:pPr>
            <a:endParaRPr>
              <a:solidFill>
                <a:srgbClr val="0E0F21"/>
              </a:solidFill>
            </a:endParaRPr>
          </a:p>
          <a:p>
            <a:pPr marL="457200" indent="-342900" algn="l" rtl="0">
              <a:spcBef>
                <a:spcPts val="1200"/>
              </a:spcBef>
              <a:spcAft>
                <a:spcPts val="0"/>
              </a:spcAft>
              <a:buClr>
                <a:srgbClr val="0E0F21"/>
              </a:buClr>
              <a:buAutoNum type="arabicPeriod"/>
            </a:pPr>
            <a:r>
              <a:rPr lang="fr">
                <a:solidFill>
                  <a:srgbClr val="0E0F21"/>
                </a:solidFill>
              </a:rPr>
              <a:t>De quel angle articulaire dépend cet objectif et de quelle manière ? </a:t>
            </a:r>
            <a:endParaRPr>
              <a:solidFill>
                <a:srgbClr val="0E0F21"/>
              </a:solidFill>
            </a:endParaRPr>
          </a:p>
        </p:txBody>
      </p:sp>
      <p:sp>
        <p:nvSpPr>
          <p:cNvPr id="1895" name="Google Shape;1895;p18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32C9C87E-8A6C-4B44-888E-C579E651A6D5}" type="slidenum">
              <a:rPr lang="fr"/>
              <a:t>‹#›</a:t>
            </a:fld>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Google Shape;1900;p189"/>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2 : Tir penalty en football </a:t>
            </a:r>
          </a:p>
        </p:txBody>
      </p:sp>
      <p:sp>
        <p:nvSpPr>
          <p:cNvPr id="1901" name="Google Shape;1901;p189"/>
          <p:cNvSpPr txBox="1">
            <a:spLocks noGrp="1"/>
          </p:cNvSpPr>
          <p:nvPr>
            <p:ph type="body" idx="1"/>
          </p:nvPr>
        </p:nvSpPr>
        <p:spPr>
          <a:xfrm>
            <a:off x="311700" y="1152475"/>
            <a:ext cx="8520600" cy="3416400"/>
          </a:xfrm>
          <a:prstGeom prst="rect">
            <a:avLst/>
          </a:prstGeom>
        </p:spPr>
        <p:txBody>
          <a:bodyPr wrap="square" lIns="91425" tIns="91425" rIns="91425" bIns="91425" anchor="t" anchorCtr="0">
            <a:normAutofit lnSpcReduction="20000"/>
          </a:bodyPr>
          <a:lstStyle/>
          <a:p>
            <a:pPr marL="457200" indent="-342900" algn="l" rtl="0">
              <a:spcBef>
                <a:spcPts val="0"/>
              </a:spcBef>
              <a:spcAft>
                <a:spcPts val="0"/>
              </a:spcAft>
              <a:buClr>
                <a:srgbClr val="0E0F21"/>
              </a:buClr>
              <a:buAutoNum type="arabicPeriod"/>
            </a:pPr>
            <a:r>
              <a:rPr lang="fr">
                <a:solidFill>
                  <a:srgbClr val="0E0F21"/>
                </a:solidFill>
              </a:rPr>
              <a:t>Quel est l’objectif du tir de penalty ?</a:t>
            </a:r>
            <a:endParaRPr>
              <a:solidFill>
                <a:srgbClr val="0E0F21"/>
              </a:solidFill>
            </a:endParaRPr>
          </a:p>
          <a:p>
            <a:pPr marL="0" indent="0" algn="l" rtl="0">
              <a:spcBef>
                <a:spcPts val="1200"/>
              </a:spcBef>
              <a:spcAft>
                <a:spcPts val="0"/>
              </a:spcAft>
              <a:buNone/>
            </a:pPr>
            <a:r>
              <a:rPr lang="fr">
                <a:solidFill>
                  <a:srgbClr val="0000FF"/>
                </a:solidFill>
              </a:rPr>
              <a:t>⇒ Arriver à marquer un but en envoyant le ballon suffisamment vite ou de manière suffisamment précise  </a:t>
            </a:r>
            <a:endParaRPr>
              <a:solidFill>
                <a:srgbClr val="0E0F21"/>
              </a:solidFill>
            </a:endParaRPr>
          </a:p>
          <a:p>
            <a:pPr marL="457200" indent="-342900" algn="l" rtl="0">
              <a:spcBef>
                <a:spcPts val="1200"/>
              </a:spcBef>
              <a:spcAft>
                <a:spcPts val="0"/>
              </a:spcAft>
              <a:buClr>
                <a:srgbClr val="0E0F21"/>
              </a:buClr>
              <a:buAutoNum type="arabicPeriod"/>
            </a:pPr>
            <a:r>
              <a:rPr lang="fr">
                <a:solidFill>
                  <a:srgbClr val="0E0F21"/>
                </a:solidFill>
              </a:rPr>
              <a:t>De quel angle articulaire dépend cet objectif et de quelle manière ? </a:t>
            </a:r>
            <a:endParaRPr>
              <a:solidFill>
                <a:srgbClr val="0E0F21"/>
              </a:solidFill>
            </a:endParaRPr>
          </a:p>
          <a:p>
            <a:pPr marL="0" indent="0" algn="l" rtl="0">
              <a:spcBef>
                <a:spcPts val="1200"/>
              </a:spcBef>
              <a:spcAft>
                <a:spcPts val="0"/>
              </a:spcAft>
              <a:buNone/>
            </a:pPr>
            <a:r>
              <a:rPr lang="fr">
                <a:solidFill>
                  <a:srgbClr val="0000FF"/>
                </a:solidFill>
              </a:rPr>
              <a:t>⇒ La vitesse de la balle est un des paramètres les plus importants</a:t>
            </a:r>
            <a:endParaRPr>
              <a:solidFill>
                <a:srgbClr val="0000FF"/>
              </a:solidFill>
            </a:endParaRPr>
          </a:p>
          <a:p>
            <a:pPr marL="0" indent="0" algn="l" rtl="0">
              <a:spcBef>
                <a:spcPts val="1200"/>
              </a:spcBef>
              <a:spcAft>
                <a:spcPts val="0"/>
              </a:spcAft>
              <a:buNone/>
            </a:pPr>
            <a:r>
              <a:rPr lang="fr">
                <a:solidFill>
                  <a:srgbClr val="0000FF"/>
                </a:solidFill>
              </a:rPr>
              <a:t>⇒ Rappel quantité de mouvement : si le pied à le plus de vitesse ⇒ La balle aura une plus grande vitesse </a:t>
            </a:r>
            <a:endParaRPr>
              <a:solidFill>
                <a:srgbClr val="0000FF"/>
              </a:solidFill>
            </a:endParaRPr>
          </a:p>
          <a:p>
            <a:pPr marL="0" indent="0" algn="l" rtl="0">
              <a:spcBef>
                <a:spcPts val="1200"/>
              </a:spcBef>
              <a:spcAft>
                <a:spcPts val="1200"/>
              </a:spcAft>
              <a:buNone/>
            </a:pPr>
            <a:r>
              <a:rPr lang="fr">
                <a:solidFill>
                  <a:srgbClr val="0000FF"/>
                </a:solidFill>
              </a:rPr>
              <a:t>⇒ Le mouvement part de la hanche, c’est elle qui va se charger de faire accélérer la jambe </a:t>
            </a:r>
            <a:endParaRPr>
              <a:solidFill>
                <a:srgbClr val="0000FF"/>
              </a:solidFill>
            </a:endParaRPr>
          </a:p>
        </p:txBody>
      </p:sp>
      <p:sp>
        <p:nvSpPr>
          <p:cNvPr id="1902" name="Google Shape;1902;p18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6C792AA4-C711-45BF-83AD-4A57D36F8096}" type="slidenum">
              <a:rPr lang="fr"/>
              <a:t>‹#›</a:t>
            </a:fld>
          </a:p>
        </p:txBody>
      </p:sp>
      <p:sp>
        <p:nvSpPr>
          <p:cNvPr id="1903" name="Google Shape;1903;p189"/>
          <p:cNvSpPr txBox="1"/>
          <p:nvPr/>
        </p:nvSpPr>
        <p:spPr>
          <a:xfrm>
            <a:off x="1681850" y="4196450"/>
            <a:ext cx="6237600" cy="8604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rgbClr val="FF0000"/>
                </a:solidFill>
              </a:rPr>
              <a:t>Plus mon amplitude est grande plus la durée de l’accélération est grande et possiblement plus ma vitesse de jambe augmente </a:t>
            </a:r>
            <a:endParaRPr sz="1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8" name="Google Shape;1908;p190"/>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Accélération angulaire </a:t>
            </a:r>
          </a:p>
        </p:txBody>
      </p:sp>
      <p:sp>
        <p:nvSpPr>
          <p:cNvPr id="1909" name="Google Shape;1909;p190"/>
          <p:cNvSpPr txBox="1">
            <a:spLocks noGrp="1"/>
          </p:cNvSpPr>
          <p:nvPr>
            <p:ph type="body" idx="1"/>
          </p:nvPr>
        </p:nvSpPr>
        <p:spPr>
          <a:xfrm>
            <a:off x="311700" y="1152475"/>
            <a:ext cx="8520600" cy="777600"/>
          </a:xfrm>
          <a:prstGeom prst="rect">
            <a:avLst/>
          </a:prstGeom>
        </p:spPr>
        <p:txBody>
          <a:bodyPr wrap="square" lIns="91425" tIns="91425" rIns="91425" bIns="91425" anchor="t" anchorCtr="0">
            <a:normAutofit/>
          </a:bodyPr>
          <a:lstStyle/>
          <a:p>
            <a:pPr marL="0" indent="0" algn="l" rtl="0">
              <a:spcBef>
                <a:spcPts val="0"/>
              </a:spcBef>
              <a:spcAft>
                <a:spcPts val="1200"/>
              </a:spcAft>
              <a:buNone/>
            </a:pPr>
            <a:r>
              <a:rPr lang="fr">
                <a:solidFill>
                  <a:schemeClr val="dk1"/>
                </a:solidFill>
              </a:rPr>
              <a:t>Définition : L’accélération angulaire mesure la variation de la vitesse angulaire dans le temps </a:t>
            </a:r>
            <a:endParaRPr>
              <a:solidFill>
                <a:schemeClr val="dk1"/>
              </a:solidFill>
            </a:endParaRPr>
          </a:p>
        </p:txBody>
      </p:sp>
      <p:sp>
        <p:nvSpPr>
          <p:cNvPr id="1910" name="Google Shape;1910;p19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ED1473E2-B8A3-4312-85D3-8022AD2E19E3}" type="slidenum">
              <a:rPr lang="fr"/>
              <a:t>‹#›</a:t>
            </a:fld>
          </a:p>
        </p:txBody>
      </p:sp>
      <p:sp>
        <p:nvSpPr>
          <p:cNvPr id="1911" name="Google Shape;1911;p190"/>
          <p:cNvSpPr txBox="1"/>
          <p:nvPr/>
        </p:nvSpPr>
        <p:spPr>
          <a:xfrm>
            <a:off x="2782350" y="1840950"/>
            <a:ext cx="3179700" cy="702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2"/>
                </a:solidFill>
              </a:rPr>
              <a:t> </a:t>
            </a:r>
            <a:endParaRPr sz="1800">
              <a:solidFill>
                <a:schemeClr val="dk2"/>
              </a:solidFill>
            </a:endParaRPr>
          </a:p>
        </p:txBody>
      </p:sp>
      <p:sp>
        <p:nvSpPr>
          <p:cNvPr id="1912" name="Google Shape;1912;p190"/>
          <p:cNvSpPr txBox="1"/>
          <p:nvPr/>
        </p:nvSpPr>
        <p:spPr>
          <a:xfrm>
            <a:off x="629000" y="2755850"/>
            <a:ext cx="7704000" cy="20976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Unité : </a:t>
            </a:r>
            <a:r>
              <a:rPr lang="fr" sz="1800">
                <a:solidFill>
                  <a:schemeClr val="dk1"/>
                </a:solidFill>
              </a:rPr>
              <a:t>degrés</a:t>
            </a:r>
            <a:r>
              <a:rPr lang="fr" sz="1800">
                <a:solidFill>
                  <a:schemeClr val="dk1"/>
                </a:solidFill>
              </a:rPr>
              <a:t> par seconde carrée (°/s²) ou rad/s²</a:t>
            </a:r>
            <a:endParaRPr sz="1800">
              <a:solidFill>
                <a:schemeClr val="dk1"/>
              </a:solidFill>
            </a:endParaRPr>
          </a:p>
          <a:p>
            <a:pPr marL="0" indent="0" algn="l" rtl="0">
              <a:spcBef>
                <a:spcPts val="0"/>
              </a:spcBef>
              <a:spcAft>
                <a:spcPts val="0"/>
              </a:spcAft>
              <a:buNone/>
            </a:pPr>
            <a:endParaRPr sz="1800">
              <a:solidFill>
                <a:schemeClr val="dk1"/>
              </a:solidFill>
            </a:endParaRPr>
          </a:p>
          <a:p>
            <a:pPr marL="0" indent="0" algn="l" rtl="0">
              <a:spcBef>
                <a:spcPts val="0"/>
              </a:spcBef>
              <a:spcAft>
                <a:spcPts val="0"/>
              </a:spcAft>
              <a:buNone/>
            </a:pPr>
            <a:r>
              <a:rPr lang="fr" sz="1800">
                <a:solidFill>
                  <a:schemeClr val="dk1"/>
                </a:solidFill>
              </a:rPr>
              <a:t>Si Alpha &gt;  0 : Le segment en accélère en rotation </a:t>
            </a:r>
            <a:endParaRPr sz="1800">
              <a:solidFill>
                <a:schemeClr val="dk1"/>
              </a:solidFill>
            </a:endParaRPr>
          </a:p>
          <a:p>
            <a:pPr marL="0" indent="0" algn="l" rtl="0">
              <a:spcBef>
                <a:spcPts val="0"/>
              </a:spcBef>
              <a:spcAft>
                <a:spcPts val="0"/>
              </a:spcAft>
              <a:buClr>
                <a:schemeClr val="dk1"/>
              </a:buClr>
              <a:buFont typeface="Arial"/>
              <a:buNone/>
            </a:pPr>
            <a:r>
              <a:rPr lang="fr" sz="1800">
                <a:solidFill>
                  <a:schemeClr val="dk1"/>
                </a:solidFill>
              </a:rPr>
              <a:t>Si Alpha &lt;  0 : Le segment en décélère en rotation </a:t>
            </a:r>
            <a:endParaRPr sz="1800">
              <a:solidFill>
                <a:schemeClr val="dk1"/>
              </a:solidFill>
            </a:endParaRPr>
          </a:p>
        </p:txBody>
      </p:sp>
      <p:pic>
        <p:nvPicPr>
          <p:cNvPr id="1913" name="Google Shape;1913;p190" title="{&quot;red&quot;:89,&quot;green&quot;:89,&quot;blue&quot;:89,&quot;origURL&quot;:&quot;https://www.codecogs.com/eqnedit.php?latex=%20%5Calpha%20%3D%20%5Cfrac%7B%5CDelta%20%5Comega%7D%7B%5CDelta%20t%7D%20#0&quot;,&quot;size&quot;:18,&quot;width&quot;:250.37007874015748,&quot;height&quot;:55.346456692913385}"/>
          <p:cNvPicPr>
            <a:picLocks noChangeAspect="1"/>
          </p:cNvPicPr>
          <p:nvPr/>
        </p:nvPicPr>
        <p:blipFill rotWithShape="1">
          <a:blip r:embed="rId2">
            <a:alphaModFix amt="100000"/>
          </a:blip>
          <a:stretch>
            <a:fillRect/>
          </a:stretch>
        </p:blipFill>
        <p:spPr>
          <a:xfrm>
            <a:off x="3195175" y="1840950"/>
            <a:ext cx="1293505" cy="777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8" name="Google Shape;1918;p191"/>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 Lancer au handball </a:t>
            </a:r>
          </a:p>
        </p:txBody>
      </p:sp>
      <p:sp>
        <p:nvSpPr>
          <p:cNvPr id="1919" name="Google Shape;1919;p191"/>
          <p:cNvSpPr txBox="1">
            <a:spLocks noGrp="1"/>
          </p:cNvSpPr>
          <p:nvPr>
            <p:ph type="body" idx="1"/>
          </p:nvPr>
        </p:nvSpPr>
        <p:spPr>
          <a:xfrm>
            <a:off x="311700" y="1152475"/>
            <a:ext cx="8520600" cy="1971600"/>
          </a:xfrm>
          <a:prstGeom prst="rect">
            <a:avLst/>
          </a:prstGeom>
        </p:spPr>
        <p:txBody>
          <a:bodyPr wrap="square" lIns="91425" tIns="91425" rIns="91425" bIns="91425" anchor="t" anchorCtr="0">
            <a:noAutofit/>
          </a:bodyPr>
          <a:lstStyle/>
          <a:p>
            <a:pPr marL="0" indent="0" algn="l" rtl="0">
              <a:spcBef>
                <a:spcPts val="0"/>
              </a:spcBef>
              <a:spcAft>
                <a:spcPts val="0"/>
              </a:spcAft>
              <a:buNone/>
            </a:pPr>
            <a:r>
              <a:rPr lang="fr">
                <a:solidFill>
                  <a:schemeClr val="dk1"/>
                </a:solidFill>
              </a:rPr>
              <a:t>Lors de l’armé du bras : </a:t>
            </a:r>
            <a:endParaRPr>
              <a:solidFill>
                <a:schemeClr val="dk1"/>
              </a:solidFill>
            </a:endParaRPr>
          </a:p>
          <a:p>
            <a:pPr marL="0" indent="0" algn="l" rtl="0">
              <a:spcBef>
                <a:spcPts val="1200"/>
              </a:spcBef>
              <a:spcAft>
                <a:spcPts val="0"/>
              </a:spcAft>
              <a:buNone/>
            </a:pPr>
            <a:endParaRPr>
              <a:solidFill>
                <a:schemeClr val="dk1"/>
              </a:solidFill>
            </a:endParaRPr>
          </a:p>
          <a:p>
            <a:pPr marL="0" indent="0" algn="l" rtl="0">
              <a:spcBef>
                <a:spcPts val="1200"/>
              </a:spcBef>
              <a:spcAft>
                <a:spcPts val="0"/>
              </a:spcAft>
              <a:buNone/>
            </a:pPr>
            <a:r>
              <a:rPr lang="fr">
                <a:solidFill>
                  <a:schemeClr val="dk1"/>
                </a:solidFill>
              </a:rPr>
              <a:t>A t1 = 0.10 s : 		    °/s</a:t>
            </a:r>
            <a:endParaRPr>
              <a:solidFill>
                <a:schemeClr val="dk1"/>
              </a:solidFill>
            </a:endParaRPr>
          </a:p>
          <a:p>
            <a:pPr marL="0" indent="0" algn="l" rtl="0">
              <a:spcBef>
                <a:spcPts val="1200"/>
              </a:spcBef>
              <a:spcAft>
                <a:spcPts val="1200"/>
              </a:spcAft>
              <a:buNone/>
            </a:pPr>
            <a:r>
              <a:rPr lang="fr">
                <a:solidFill>
                  <a:schemeClr val="dk1"/>
                </a:solidFill>
              </a:rPr>
              <a:t>A t2 = 0.15s : </a:t>
            </a:r>
            <a:endParaRPr>
              <a:solidFill>
                <a:schemeClr val="dk1"/>
              </a:solidFill>
            </a:endParaRPr>
          </a:p>
        </p:txBody>
      </p:sp>
      <p:sp>
        <p:nvSpPr>
          <p:cNvPr id="1920" name="Google Shape;1920;p19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5F867CA9-AA29-4B16-809F-F852F057BB3F}" type="slidenum">
              <a:rPr lang="fr"/>
              <a:t>‹#›</a:t>
            </a:fld>
          </a:p>
        </p:txBody>
      </p:sp>
      <p:pic>
        <p:nvPicPr>
          <p:cNvPr id="1921" name="Google Shape;1921;p191" title="{&quot;red&quot;:89,&quot;green&quot;:89,&quot;blue&quot;:89,&quot;origURL&quot;:&quot;https://www.codecogs.com/eqnedit.php?latex=%20%5Comega_1%20%3D%20500%20#0&quot;,&quot;size&quot;:18,&quot;width&quot;:670.9133858267717,&quot;height&quot;:269.00787401574803}"/>
          <p:cNvPicPr>
            <a:picLocks noChangeAspect="1"/>
          </p:cNvPicPr>
          <p:nvPr/>
        </p:nvPicPr>
        <p:blipFill rotWithShape="1">
          <a:blip r:embed="rId2">
            <a:alphaModFix amt="100000"/>
          </a:blip>
          <a:stretch>
            <a:fillRect/>
          </a:stretch>
        </p:blipFill>
        <p:spPr>
          <a:xfrm>
            <a:off x="1929500" y="2234725"/>
            <a:ext cx="958406" cy="209169"/>
          </a:xfrm>
          <a:prstGeom prst="rect">
            <a:avLst/>
          </a:prstGeom>
          <a:noFill/>
          <a:ln>
            <a:noFill/>
          </a:ln>
        </p:spPr>
      </p:pic>
      <p:sp>
        <p:nvSpPr>
          <p:cNvPr id="1922" name="Google Shape;1922;p191"/>
          <p:cNvSpPr txBox="1"/>
          <p:nvPr/>
        </p:nvSpPr>
        <p:spPr>
          <a:xfrm>
            <a:off x="405850" y="3202125"/>
            <a:ext cx="2705700" cy="423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Accélération angulaire : </a:t>
            </a:r>
            <a:endParaRPr sz="1800">
              <a:solidFill>
                <a:schemeClr val="dk1"/>
              </a:solidFill>
            </a:endParaRPr>
          </a:p>
        </p:txBody>
      </p:sp>
      <p:sp>
        <p:nvSpPr>
          <p:cNvPr id="1923" name="Google Shape;1923;p191"/>
          <p:cNvSpPr txBox="1"/>
          <p:nvPr/>
        </p:nvSpPr>
        <p:spPr>
          <a:xfrm>
            <a:off x="2118475" y="3598225"/>
            <a:ext cx="4407000" cy="10041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2"/>
                </a:solidFill>
              </a:rPr>
              <a:t> </a:t>
            </a:r>
            <a:endParaRPr sz="1800">
              <a:solidFill>
                <a:schemeClr val="dk2"/>
              </a:solidFill>
            </a:endParaRPr>
          </a:p>
        </p:txBody>
      </p:sp>
      <p:pic>
        <p:nvPicPr>
          <p:cNvPr id="1924" name="Google Shape;1924;p191" title="{&quot;red&quot;:89,&quot;green&quot;:89,&quot;blue&quot;:89,&quot;origURL&quot;:&quot;https://www.codecogs.com/eqnedit.php?latex=%20%5Comega_2%20%3D%202000%20#0&quot;,&quot;size&quot;:18,&quot;width&quot;:670.9133858267717,&quot;height&quot;:155.24409448818898}"/>
          <p:cNvPicPr>
            <a:picLocks noChangeAspect="1"/>
          </p:cNvPicPr>
          <p:nvPr/>
        </p:nvPicPr>
        <p:blipFill rotWithShape="1">
          <a:blip r:embed="rId3">
            <a:alphaModFix amt="100000"/>
          </a:blip>
          <a:stretch>
            <a:fillRect/>
          </a:stretch>
        </p:blipFill>
        <p:spPr>
          <a:xfrm>
            <a:off x="1866913" y="2681025"/>
            <a:ext cx="1083564" cy="209169"/>
          </a:xfrm>
          <a:prstGeom prst="rect">
            <a:avLst/>
          </a:prstGeom>
          <a:noFill/>
          <a:ln>
            <a:noFill/>
          </a:ln>
        </p:spPr>
      </p:pic>
      <p:pic>
        <p:nvPicPr>
          <p:cNvPr id="1925" name="Google Shape;1925;p191" title="{&quot;red&quot;:89,&quot;green&quot;:89,&quot;blue&quot;:89,&quot;origURL&quot;:&quot;http://www.texrendr.com/?eqn=%20%5Calpha%20%3D%20%5Cfrac%7B2000%20-%20500%7D%7B0%2C15%20-%200%2C10%7D%20%3D%20%5Cfrac%7B1500%7D%7B0%2C05%7D%20%3D%2030%5C%2C000%20%5Ctext%7B%20%5E%5Ccirc%20%2Fs%7D%5E2%20#0&quot;,&quot;size&quot;:18,&quot;width&quot;:347.00787401574803,&quot;height&quot;:79.06299212598425}"/>
          <p:cNvPicPr>
            <a:picLocks noChangeAspect="1"/>
          </p:cNvPicPr>
          <p:nvPr/>
        </p:nvPicPr>
        <p:blipFill rotWithShape="1">
          <a:blip r:embed="rId4">
            <a:alphaModFix amt="100000"/>
          </a:blip>
          <a:stretch>
            <a:fillRect/>
          </a:stretch>
        </p:blipFill>
        <p:spPr>
          <a:xfrm>
            <a:off x="2118475" y="3598225"/>
            <a:ext cx="3298371" cy="3510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0" name="Google Shape;1930;p192"/>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Coordination intersegmentaire </a:t>
            </a:r>
          </a:p>
        </p:txBody>
      </p:sp>
      <p:sp>
        <p:nvSpPr>
          <p:cNvPr id="1931" name="Google Shape;1931;p192"/>
          <p:cNvSpPr txBox="1">
            <a:spLocks noGrp="1"/>
          </p:cNvSpPr>
          <p:nvPr>
            <p:ph type="body" idx="1"/>
          </p:nvPr>
        </p:nvSpPr>
        <p:spPr>
          <a:xfrm>
            <a:off x="311700" y="1152475"/>
            <a:ext cx="8520600" cy="1112400"/>
          </a:xfrm>
          <a:prstGeom prst="rect">
            <a:avLst/>
          </a:prstGeom>
        </p:spPr>
        <p:txBody>
          <a:bodyPr wrap="square" lIns="91425" tIns="91425" rIns="91425" bIns="91425" anchor="t" anchorCtr="0">
            <a:normAutofit/>
          </a:bodyPr>
          <a:lstStyle/>
          <a:p>
            <a:pPr marL="0" indent="0" algn="l" rtl="0">
              <a:spcBef>
                <a:spcPts val="0"/>
              </a:spcBef>
              <a:spcAft>
                <a:spcPts val="1200"/>
              </a:spcAft>
              <a:buNone/>
            </a:pPr>
            <a:r>
              <a:rPr lang="fr" b="1">
                <a:solidFill>
                  <a:schemeClr val="dk1"/>
                </a:solidFill>
              </a:rPr>
              <a:t>Définition</a:t>
            </a:r>
            <a:r>
              <a:rPr lang="fr">
                <a:solidFill>
                  <a:schemeClr val="dk1"/>
                </a:solidFill>
              </a:rPr>
              <a:t> :  La coordination intersegmentaire décrit comment les mouvements de plusieurs segments corporels s'organisent dans le temps pour produire un mouvement global efficace.</a:t>
            </a:r>
            <a:endParaRPr>
              <a:solidFill>
                <a:schemeClr val="dk1"/>
              </a:solidFill>
            </a:endParaRPr>
          </a:p>
        </p:txBody>
      </p:sp>
      <p:sp>
        <p:nvSpPr>
          <p:cNvPr id="1932" name="Google Shape;1932;p19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C1ACB274-83E7-4463-813B-4190E1E94892}" type="slidenum">
              <a:rPr lang="fr"/>
              <a:t>‹#›</a:t>
            </a:fld>
          </a:p>
        </p:txBody>
      </p:sp>
      <p:sp>
        <p:nvSpPr>
          <p:cNvPr id="1933" name="Google Shape;1933;p192"/>
          <p:cNvSpPr txBox="1"/>
          <p:nvPr/>
        </p:nvSpPr>
        <p:spPr>
          <a:xfrm>
            <a:off x="1002775" y="2131050"/>
            <a:ext cx="7202100" cy="23430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rgbClr val="FF0000"/>
                </a:solidFill>
              </a:rPr>
              <a:t>⇒ Principe de la chaîne cinétique : Dans un mouvement sportif (lancer, frappe, sprint), les segments s'activent séquentiellement de </a:t>
            </a:r>
            <a:r>
              <a:rPr lang="fr" sz="1800" b="1">
                <a:solidFill>
                  <a:srgbClr val="FF0000"/>
                </a:solidFill>
              </a:rPr>
              <a:t>proximal vers distal </a:t>
            </a:r>
            <a:r>
              <a:rPr lang="fr" sz="1800">
                <a:solidFill>
                  <a:schemeClr val="dk2"/>
                </a:solidFill>
              </a:rPr>
              <a:t>:</a:t>
            </a:r>
            <a:endParaRPr sz="1800">
              <a:solidFill>
                <a:schemeClr val="dk2"/>
              </a:solidFill>
            </a:endParaRPr>
          </a:p>
        </p:txBody>
      </p:sp>
      <p:pic>
        <p:nvPicPr>
          <p:cNvPr id="1934" name="Google Shape;1934;p192"/>
          <p:cNvPicPr>
            <a:picLocks noChangeAspect="1"/>
          </p:cNvPicPr>
          <p:nvPr/>
        </p:nvPicPr>
        <p:blipFill rotWithShape="1">
          <a:blip r:embed="rId2">
            <a:alphaModFix amt="100000"/>
          </a:blip>
          <a:stretch>
            <a:fillRect/>
          </a:stretch>
        </p:blipFill>
        <p:spPr>
          <a:xfrm>
            <a:off x="4948293" y="2867543"/>
            <a:ext cx="3351300" cy="2143975"/>
          </a:xfrm>
          <a:prstGeom prst="rect">
            <a:avLst/>
          </a:prstGeom>
          <a:noFill/>
          <a:ln>
            <a:noFill/>
          </a:ln>
        </p:spPr>
      </p:pic>
      <p:sp>
        <p:nvSpPr>
          <p:cNvPr id="1935" name="Google Shape;1935;p192"/>
          <p:cNvSpPr txBox="1"/>
          <p:nvPr/>
        </p:nvSpPr>
        <p:spPr>
          <a:xfrm>
            <a:off x="1270525" y="3336025"/>
            <a:ext cx="3301500" cy="12384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Chaîne</a:t>
            </a:r>
            <a:r>
              <a:rPr lang="fr" sz="1800">
                <a:solidFill>
                  <a:schemeClr val="dk1"/>
                </a:solidFill>
              </a:rPr>
              <a:t> cinétique en tennis : </a:t>
            </a:r>
            <a:endParaRPr sz="1800">
              <a:solidFill>
                <a:schemeClr val="dk1"/>
              </a:solidFill>
            </a:endParaRPr>
          </a:p>
        </p:txBody>
      </p:sp>
      <p:pic>
        <p:nvPicPr>
          <p:cNvPr id="1936" name="Google Shape;1936;p192"/>
          <p:cNvPicPr>
            <a:picLocks noChangeAspect="1"/>
          </p:cNvPicPr>
          <p:nvPr/>
        </p:nvPicPr>
        <p:blipFill rotWithShape="1">
          <a:blip r:embed="rId3">
            <a:alphaModFix amt="100000"/>
          </a:blip>
          <a:stretch>
            <a:fillRect/>
          </a:stretch>
        </p:blipFill>
        <p:spPr>
          <a:xfrm>
            <a:off x="1312975" y="3866000"/>
            <a:ext cx="2963924" cy="1002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3" grpId="0" animBg="1"/>
      <p:bldP spid="19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1" name="Google Shape;1941;p193"/>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 aviron </a:t>
            </a:r>
          </a:p>
        </p:txBody>
      </p:sp>
      <p:sp>
        <p:nvSpPr>
          <p:cNvPr id="1942" name="Google Shape;1942;p19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04DE16EB-4549-4654-8ABF-75DC5CCEF245}" type="slidenum">
              <a:rPr lang="fr"/>
              <a:t>‹#›</a:t>
            </a:fld>
          </a:p>
        </p:txBody>
      </p:sp>
      <p:pic>
        <p:nvPicPr>
          <p:cNvPr id="1943" name="Google Shape;1943;p193"/>
          <p:cNvPicPr>
            <a:picLocks noChangeAspect="1"/>
          </p:cNvPicPr>
          <p:nvPr/>
        </p:nvPicPr>
        <p:blipFill rotWithShape="1">
          <a:blip r:embed="rId2">
            <a:alphaModFix amt="100000"/>
          </a:blip>
          <a:stretch>
            <a:fillRect/>
          </a:stretch>
        </p:blipFill>
        <p:spPr>
          <a:xfrm>
            <a:off x="381000" y="962037"/>
            <a:ext cx="6619875" cy="3219450"/>
          </a:xfrm>
          <a:prstGeom prst="rect">
            <a:avLst/>
          </a:prstGeom>
          <a:noFill/>
          <a:ln>
            <a:noFill/>
          </a:ln>
        </p:spPr>
      </p:pic>
      <p:sp>
        <p:nvSpPr>
          <p:cNvPr id="1944" name="Google Shape;1944;p193"/>
          <p:cNvSpPr txBox="1"/>
          <p:nvPr/>
        </p:nvSpPr>
        <p:spPr>
          <a:xfrm>
            <a:off x="3477975" y="4245425"/>
            <a:ext cx="4719000" cy="8115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100">
                <a:solidFill>
                  <a:schemeClr val="dk2"/>
                </a:solidFill>
              </a:rPr>
              <a:t>Zainuddin, F. L., Zahiran, A., Umar, M. A., Shaharudin, S., &amp; Razman, R. M. (2019). Changes in lower limb kinematics coordination during 2000m ergometer rowing among male junior national rowers. Journal of Physical Education and Sport, 19(3), 1656-1662</a:t>
            </a:r>
            <a:endParaRPr sz="1100">
              <a:solidFill>
                <a:schemeClr val="dk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9" name="Google Shape;1949;p194"/>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 Lancer au handball </a:t>
            </a:r>
          </a:p>
        </p:txBody>
      </p:sp>
      <p:sp>
        <p:nvSpPr>
          <p:cNvPr id="1950" name="Google Shape;1950;p19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C88BB43A-D0FF-4F99-8EB8-B9EAA4A07400}" type="slidenum">
              <a:rPr lang="fr"/>
              <a:t>‹#›</a:t>
            </a:fld>
          </a:p>
        </p:txBody>
      </p:sp>
      <p:pic>
        <p:nvPicPr>
          <p:cNvPr id="1951" name="Google Shape;1951;p194"/>
          <p:cNvPicPr>
            <a:picLocks noChangeAspect="1"/>
          </p:cNvPicPr>
          <p:nvPr/>
        </p:nvPicPr>
        <p:blipFill rotWithShape="1">
          <a:blip r:embed="rId2">
            <a:alphaModFix amt="100000"/>
          </a:blip>
          <a:stretch>
            <a:fillRect/>
          </a:stretch>
        </p:blipFill>
        <p:spPr>
          <a:xfrm>
            <a:off x="213775" y="879502"/>
            <a:ext cx="5036475" cy="3191101"/>
          </a:xfrm>
          <a:prstGeom prst="rect">
            <a:avLst/>
          </a:prstGeom>
          <a:noFill/>
          <a:ln>
            <a:noFill/>
          </a:ln>
        </p:spPr>
      </p:pic>
      <p:sp>
        <p:nvSpPr>
          <p:cNvPr id="1952" name="Google Shape;1952;p194"/>
          <p:cNvSpPr txBox="1"/>
          <p:nvPr/>
        </p:nvSpPr>
        <p:spPr>
          <a:xfrm>
            <a:off x="5499150" y="1260775"/>
            <a:ext cx="3380700" cy="3542400"/>
          </a:xfrm>
          <a:prstGeom prst="rect">
            <a:avLst/>
          </a:prstGeom>
          <a:noFill/>
          <a:ln>
            <a:noFill/>
          </a:ln>
        </p:spPr>
        <p:txBody>
          <a:bodyPr wrap="square" lIns="91425" tIns="91425" rIns="91425" bIns="91425" anchor="t" anchorCtr="0">
            <a:noAutofit/>
          </a:bodyPr>
          <a:lstStyle/>
          <a:p>
            <a:pPr marL="457200" indent="-342900" algn="l" rtl="0">
              <a:spcBef>
                <a:spcPts val="0"/>
              </a:spcBef>
              <a:spcAft>
                <a:spcPts val="0"/>
              </a:spcAft>
              <a:buClr>
                <a:schemeClr val="dk1"/>
              </a:buClr>
              <a:buAutoNum type="arabicPeriod"/>
            </a:pPr>
            <a:r>
              <a:rPr lang="fr" sz="1800">
                <a:solidFill>
                  <a:schemeClr val="dk1"/>
                </a:solidFill>
              </a:rPr>
              <a:t>Rotation du bassin (segment proximal) → Génération de vitesse </a:t>
            </a:r>
            <a:endParaRPr sz="1800">
              <a:solidFill>
                <a:schemeClr val="dk1"/>
              </a:solidFill>
            </a:endParaRPr>
          </a:p>
          <a:p>
            <a:pPr marL="457200" indent="-342900" algn="l" rtl="0">
              <a:spcBef>
                <a:spcPts val="0"/>
              </a:spcBef>
              <a:spcAft>
                <a:spcPts val="0"/>
              </a:spcAft>
              <a:buClr>
                <a:schemeClr val="dk1"/>
              </a:buClr>
              <a:buAutoNum type="arabicPeriod"/>
            </a:pPr>
            <a:r>
              <a:rPr lang="fr" sz="1800">
                <a:solidFill>
                  <a:schemeClr val="dk1"/>
                </a:solidFill>
              </a:rPr>
              <a:t>Rotation du tronc → Amplifie la vitesse </a:t>
            </a:r>
            <a:endParaRPr sz="1800">
              <a:solidFill>
                <a:schemeClr val="dk1"/>
              </a:solidFill>
            </a:endParaRPr>
          </a:p>
          <a:p>
            <a:pPr marL="457200" indent="-342900" algn="l" rtl="0">
              <a:spcBef>
                <a:spcPts val="0"/>
              </a:spcBef>
              <a:spcAft>
                <a:spcPts val="0"/>
              </a:spcAft>
              <a:buClr>
                <a:schemeClr val="dk1"/>
              </a:buClr>
              <a:buAutoNum type="arabicPeriod"/>
            </a:pPr>
            <a:r>
              <a:rPr lang="fr" sz="1800">
                <a:solidFill>
                  <a:schemeClr val="dk1"/>
                </a:solidFill>
              </a:rPr>
              <a:t>Rotation de l’épaule ⇒ Encore accéléré </a:t>
            </a:r>
            <a:endParaRPr sz="1800">
              <a:solidFill>
                <a:schemeClr val="dk1"/>
              </a:solidFill>
            </a:endParaRPr>
          </a:p>
          <a:p>
            <a:pPr marL="457200" indent="-342900" algn="l" rtl="0">
              <a:spcBef>
                <a:spcPts val="0"/>
              </a:spcBef>
              <a:spcAft>
                <a:spcPts val="0"/>
              </a:spcAft>
              <a:buClr>
                <a:schemeClr val="dk1"/>
              </a:buClr>
              <a:buAutoNum type="arabicPeriod"/>
            </a:pPr>
            <a:r>
              <a:rPr lang="fr" sz="1800">
                <a:solidFill>
                  <a:schemeClr val="dk1"/>
                </a:solidFill>
              </a:rPr>
              <a:t>Extension du coude → vitesse maximale de la main </a:t>
            </a:r>
            <a:endParaRPr sz="1800">
              <a:solidFill>
                <a:schemeClr val="dk1"/>
              </a:solidFill>
            </a:endParaRPr>
          </a:p>
          <a:p>
            <a:pPr marL="457200" indent="-342900" algn="l" rtl="0">
              <a:spcBef>
                <a:spcPts val="0"/>
              </a:spcBef>
              <a:spcAft>
                <a:spcPts val="0"/>
              </a:spcAft>
              <a:buClr>
                <a:schemeClr val="dk1"/>
              </a:buClr>
              <a:buAutoNum type="arabicPeriod"/>
            </a:pPr>
            <a:r>
              <a:rPr lang="fr" sz="1800">
                <a:solidFill>
                  <a:schemeClr val="dk1"/>
                </a:solidFill>
              </a:rPr>
              <a:t>Flexion du poignet → Transfert final vers le ballon </a:t>
            </a:r>
            <a:endParaRPr sz="1800">
              <a:solidFill>
                <a:schemeClr val="dk1"/>
              </a:solidFill>
            </a:endParaRPr>
          </a:p>
        </p:txBody>
      </p:sp>
      <p:sp>
        <p:nvSpPr>
          <p:cNvPr id="1953" name="Google Shape;1953;p194"/>
          <p:cNvSpPr txBox="1"/>
          <p:nvPr/>
        </p:nvSpPr>
        <p:spPr>
          <a:xfrm>
            <a:off x="1175650" y="4392375"/>
            <a:ext cx="4205100" cy="572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2100" b="1">
                <a:solidFill>
                  <a:srgbClr val="FF0000"/>
                </a:solidFill>
              </a:rPr>
              <a:t>Organisation proximo - distale </a:t>
            </a:r>
            <a:endParaRPr sz="21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9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19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19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195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2" grpId="0" animBg="1"/>
      <p:bldP spid="1952" grpId="1" animBg="1"/>
      <p:bldP spid="1952" grpId="2" animBg="1"/>
      <p:bldP spid="1952" grpId="3" animBg="1"/>
      <p:bldP spid="1952" grpId="4"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8" name="Google Shape;1958;p195"/>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Indicateur de coordination </a:t>
            </a:r>
          </a:p>
        </p:txBody>
      </p:sp>
      <p:sp>
        <p:nvSpPr>
          <p:cNvPr id="1959" name="Google Shape;1959;p19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69B8C1B4-314F-41AA-82F7-95875421752B}" type="slidenum">
              <a:rPr lang="fr"/>
              <a:t>‹#›</a:t>
            </a:fld>
          </a:p>
        </p:txBody>
      </p:sp>
      <p:graphicFrame>
        <p:nvGraphicFramePr>
          <p:cNvPr id="1960" name="Google Shape;1960;p195"/>
          <p:cNvGraphicFramePr>
            <a:graphicFrameLocks noGrp="1"/>
          </p:cNvGraphicFramePr>
          <p:nvPr/>
        </p:nvGraphicFramePr>
        <p:xfrm>
          <a:off x="952500" y="1809750"/>
          <a:ext cx="3000000" cy="3000000"/>
        </p:xfrm>
        <a:graphic>
          <a:graphicData uri="http://schemas.openxmlformats.org/drawingml/2006/table">
            <a:tbl>
              <a:tblPr>
                <a:tableStyleId>{EF41606B-7EC9-47AD-A6C5-6EAE8FF43787}</a:tableStyleId>
              </a:tblPr>
              <a:tblGrid>
                <a:gridCol w="2413000"/>
                <a:gridCol w="2413000"/>
                <a:gridCol w="2413000"/>
              </a:tblGrid>
              <a:tr h="381000">
                <a:tc>
                  <a:txBody>
                    <a:bodyPr/>
                    <a:lstStyle/>
                    <a:p>
                      <a:pPr marL="0" indent="0" algn="l" rtl="0">
                        <a:spcBef>
                          <a:spcPts val="0"/>
                        </a:spcBef>
                        <a:spcAft>
                          <a:spcPts val="0"/>
                        </a:spcAft>
                        <a:buNone/>
                      </a:pPr>
                      <a:r>
                        <a:rPr lang="fr"/>
                        <a:t>Indicateur </a:t>
                      </a:r>
                    </a:p>
                  </a:txBody>
                  <a:tcPr marL="91425" marR="91425" marT="91425" marB="91425"/>
                </a:tc>
                <a:tc>
                  <a:txBody>
                    <a:bodyPr/>
                    <a:lstStyle/>
                    <a:p>
                      <a:pPr marL="0" indent="0" algn="l" rtl="0">
                        <a:spcBef>
                          <a:spcPts val="0"/>
                        </a:spcBef>
                        <a:spcAft>
                          <a:spcPts val="0"/>
                        </a:spcAft>
                        <a:buNone/>
                      </a:pPr>
                      <a:r>
                        <a:rPr lang="fr"/>
                        <a:t>Formule</a:t>
                      </a:r>
                    </a:p>
                  </a:txBody>
                  <a:tcPr marL="91425" marR="91425" marT="91425" marB="91425"/>
                </a:tc>
                <a:tc>
                  <a:txBody>
                    <a:bodyPr/>
                    <a:lstStyle/>
                    <a:p>
                      <a:pPr marL="0" indent="0" algn="l" rtl="0">
                        <a:spcBef>
                          <a:spcPts val="0"/>
                        </a:spcBef>
                        <a:spcAft>
                          <a:spcPts val="0"/>
                        </a:spcAft>
                        <a:buNone/>
                      </a:pPr>
                      <a:r>
                        <a:rPr lang="fr"/>
                        <a:t>Interprétation </a:t>
                      </a:r>
                    </a:p>
                  </a:txBody>
                  <a:tcPr marL="91425" marR="91425" marT="91425" marB="91425"/>
                </a:tc>
              </a:tr>
              <a:tr h="381000">
                <a:tc>
                  <a:txBody>
                    <a:bodyPr/>
                    <a:lstStyle/>
                    <a:p>
                      <a:pPr marL="0" indent="0" algn="l" rtl="0">
                        <a:spcBef>
                          <a:spcPts val="0"/>
                        </a:spcBef>
                        <a:spcAft>
                          <a:spcPts val="0"/>
                        </a:spcAft>
                        <a:buNone/>
                      </a:pPr>
                      <a:r>
                        <a:rPr lang="fr"/>
                        <a:t>Délai temporel</a:t>
                      </a:r>
                    </a:p>
                  </a:txBody>
                  <a:tcPr marL="91425" marR="91425" marT="91425" marB="91425"/>
                </a:tc>
                <a:tc>
                  <a:txBody>
                    <a:bodyPr/>
                    <a:lstStyle/>
                    <a:p>
                      <a:pPr marL="0" indent="0" algn="l" rtl="0">
                        <a:spcBef>
                          <a:spcPts val="0"/>
                        </a:spcBef>
                        <a:spcAft>
                          <a:spcPts val="0"/>
                        </a:spcAft>
                        <a:buNone/>
                      </a:pPr>
                      <a:r>
                        <a:rPr lang="fr"/>
                        <a:t>       entre pic de vitesse </a:t>
                      </a:r>
                    </a:p>
                  </a:txBody>
                  <a:tcPr marL="91425" marR="91425" marT="91425" marB="91425"/>
                </a:tc>
                <a:tc>
                  <a:txBody>
                    <a:bodyPr/>
                    <a:lstStyle/>
                    <a:p>
                      <a:pPr marL="0" indent="0" algn="l" rtl="0">
                        <a:spcBef>
                          <a:spcPts val="0"/>
                        </a:spcBef>
                        <a:spcAft>
                          <a:spcPts val="0"/>
                        </a:spcAft>
                        <a:buNone/>
                      </a:pPr>
                      <a:r>
                        <a:rPr lang="fr"/>
                        <a:t>Synchronisation entre les mouvements</a:t>
                      </a:r>
                    </a:p>
                  </a:txBody>
                  <a:tcPr marL="91425" marR="91425" marT="91425" marB="91425"/>
                </a:tc>
              </a:tr>
              <a:tr h="381000">
                <a:tc>
                  <a:txBody>
                    <a:bodyPr/>
                    <a:lstStyle/>
                    <a:p>
                      <a:pPr marL="0" indent="0" algn="l" rtl="0">
                        <a:spcBef>
                          <a:spcPts val="0"/>
                        </a:spcBef>
                        <a:spcAft>
                          <a:spcPts val="0"/>
                        </a:spcAft>
                        <a:buNone/>
                      </a:pPr>
                      <a:r>
                        <a:rPr lang="fr"/>
                        <a:t>Pic de vitesse angulaire </a:t>
                      </a:r>
                    </a:p>
                  </a:txBody>
                  <a:tcPr marL="91425" marR="91425" marT="91425" marB="91425"/>
                </a:tc>
                <a:tc>
                  <a:txBody>
                    <a:bodyPr/>
                    <a:lstStyle/>
                    <a:p>
                      <a:pPr marL="0" indent="0" algn="l" rtl="0">
                        <a:spcBef>
                          <a:spcPts val="0"/>
                        </a:spcBef>
                        <a:spcAft>
                          <a:spcPts val="0"/>
                        </a:spcAft>
                        <a:buNone/>
                      </a:pPr>
                      <a:r>
                        <a:rPr lang="fr"/>
                        <a:t>            de chaque segment </a:t>
                      </a:r>
                    </a:p>
                  </a:txBody>
                  <a:tcPr marL="91425" marR="91425" marT="91425" marB="91425"/>
                </a:tc>
                <a:tc>
                  <a:txBody>
                    <a:bodyPr/>
                    <a:lstStyle/>
                    <a:p>
                      <a:pPr marL="0" indent="0" algn="l" rtl="0">
                        <a:spcBef>
                          <a:spcPts val="0"/>
                        </a:spcBef>
                        <a:spcAft>
                          <a:spcPts val="0"/>
                        </a:spcAft>
                        <a:buNone/>
                      </a:pPr>
                      <a:r>
                        <a:rPr lang="fr"/>
                        <a:t>Contribution de chaque segment </a:t>
                      </a:r>
                    </a:p>
                  </a:txBody>
                  <a:tcPr marL="91425" marR="91425" marT="91425" marB="91425"/>
                </a:tc>
              </a:tr>
              <a:tr h="381000">
                <a:tc>
                  <a:txBody>
                    <a:bodyPr/>
                    <a:lstStyle/>
                    <a:p>
                      <a:pPr marL="0" indent="0" algn="l" rtl="0">
                        <a:spcBef>
                          <a:spcPts val="0"/>
                        </a:spcBef>
                        <a:spcAft>
                          <a:spcPts val="0"/>
                        </a:spcAft>
                        <a:buNone/>
                      </a:pPr>
                      <a:r>
                        <a:rPr lang="fr"/>
                        <a:t>Séquence d’activation </a:t>
                      </a:r>
                    </a:p>
                  </a:txBody>
                  <a:tcPr marL="91425" marR="91425" marT="91425" marB="91425"/>
                </a:tc>
                <a:tc>
                  <a:txBody>
                    <a:bodyPr/>
                    <a:lstStyle/>
                    <a:p>
                      <a:pPr marL="0" indent="0" algn="l" rtl="0">
                        <a:spcBef>
                          <a:spcPts val="0"/>
                        </a:spcBef>
                        <a:spcAft>
                          <a:spcPts val="0"/>
                        </a:spcAft>
                        <a:buNone/>
                      </a:pPr>
                      <a:r>
                        <a:rPr lang="fr"/>
                        <a:t>Ordre des pics </a:t>
                      </a:r>
                    </a:p>
                  </a:txBody>
                  <a:tcPr marL="91425" marR="91425" marT="91425" marB="91425"/>
                </a:tc>
                <a:tc>
                  <a:txBody>
                    <a:bodyPr/>
                    <a:lstStyle/>
                    <a:p>
                      <a:pPr marL="0" indent="0" algn="l" rtl="0">
                        <a:spcBef>
                          <a:spcPts val="0"/>
                        </a:spcBef>
                        <a:spcAft>
                          <a:spcPts val="0"/>
                        </a:spcAft>
                        <a:buNone/>
                      </a:pPr>
                      <a:r>
                        <a:rPr lang="fr"/>
                        <a:t>Respect de la </a:t>
                      </a:r>
                      <a:r>
                        <a:rPr lang="fr"/>
                        <a:t>chaîne</a:t>
                      </a:r>
                      <a:r>
                        <a:rPr lang="fr"/>
                        <a:t> cinétique </a:t>
                      </a:r>
                    </a:p>
                  </a:txBody>
                  <a:tcPr marL="91425" marR="91425" marT="91425" marB="91425"/>
                </a:tc>
              </a:tr>
            </a:tbl>
          </a:graphicData>
        </a:graphic>
      </p:graphicFrame>
      <p:pic>
        <p:nvPicPr>
          <p:cNvPr id="1961" name="Google Shape;1961;p195" title="{&quot;red&quot;:0,&quot;green&quot;:0,&quot;blue&quot;:0,&quot;origURL&quot;:&quot;http://www.texrendr.com/?eqn=%24%20%5CDelta%20t%20#0&quot;,&quot;size&quot;:14,&quot;width&quot;:190,&quot;height&quot;:30}"/>
          <p:cNvPicPr>
            <a:picLocks noChangeAspect="1"/>
          </p:cNvPicPr>
          <p:nvPr/>
        </p:nvPicPr>
        <p:blipFill rotWithShape="1">
          <a:blip r:embed="rId2">
            <a:alphaModFix amt="100000"/>
          </a:blip>
          <a:srcRect l="38378" t="0" r="0" b="0"/>
          <a:stretch>
            <a:fillRect/>
          </a:stretch>
        </p:blipFill>
        <p:spPr>
          <a:xfrm>
            <a:off x="3501975" y="2335775"/>
            <a:ext cx="219125" cy="158750"/>
          </a:xfrm>
          <a:prstGeom prst="rect">
            <a:avLst/>
          </a:prstGeom>
          <a:noFill/>
          <a:ln>
            <a:noFill/>
          </a:ln>
        </p:spPr>
      </p:pic>
      <p:pic>
        <p:nvPicPr>
          <p:cNvPr id="1962" name="Google Shape;1962;p195" title="{&quot;red&quot;:0,&quot;green&quot;:0,&quot;blue&quot;:0,&quot;origURL&quot;:&quot;https://www.codecogs.com/eqnedit.php?latex=%5Comega_%7B%5Ctext%7Bmax%7D%7D#0&quot;,&quot;size&quot;:14,&quot;width&quot;:190,&quot;height&quot;:30}"/>
          <p:cNvPicPr>
            <a:picLocks noChangeAspect="1"/>
          </p:cNvPicPr>
          <p:nvPr/>
        </p:nvPicPr>
        <p:blipFill rotWithShape="1">
          <a:blip r:embed="rId3">
            <a:alphaModFix amt="100000"/>
          </a:blip>
          <a:stretch>
            <a:fillRect/>
          </a:stretch>
        </p:blipFill>
        <p:spPr>
          <a:xfrm>
            <a:off x="3521714" y="2939943"/>
            <a:ext cx="498915" cy="158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 name="Google Shape;1986;p198"/>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Synthèse </a:t>
            </a:r>
          </a:p>
        </p:txBody>
      </p:sp>
      <p:sp>
        <p:nvSpPr>
          <p:cNvPr id="1987" name="Google Shape;1987;p19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A25D75BB-123F-4917-80B9-1E1597FFA67E}" type="slidenum">
              <a:rPr lang="fr"/>
              <a:t>‹#›</a:t>
            </a:fld>
          </a:p>
        </p:txBody>
      </p:sp>
      <p:graphicFrame>
        <p:nvGraphicFramePr>
          <p:cNvPr id="1988" name="Google Shape;1988;p198"/>
          <p:cNvGraphicFramePr>
            <a:graphicFrameLocks noGrp="1"/>
          </p:cNvGraphicFramePr>
          <p:nvPr/>
        </p:nvGraphicFramePr>
        <p:xfrm>
          <a:off x="952500" y="1118625"/>
          <a:ext cx="3000000" cy="3000000"/>
        </p:xfrm>
        <a:graphic>
          <a:graphicData uri="http://schemas.openxmlformats.org/drawingml/2006/table">
            <a:tbl>
              <a:tblPr>
                <a:tableStyleId>{EF41606B-7EC9-47AD-A6C5-6EAE8FF43787}</a:tableStyleId>
              </a:tblPr>
              <a:tblGrid>
                <a:gridCol w="2413000"/>
                <a:gridCol w="2413000"/>
                <a:gridCol w="2413000"/>
              </a:tblGrid>
              <a:tr h="381000">
                <a:tc>
                  <a:txBody>
                    <a:bodyPr/>
                    <a:lstStyle/>
                    <a:p>
                      <a:pPr marL="0" indent="0" algn="ctr" rtl="0">
                        <a:spcBef>
                          <a:spcPts val="0"/>
                        </a:spcBef>
                        <a:spcAft>
                          <a:spcPts val="0"/>
                        </a:spcAft>
                        <a:buNone/>
                      </a:pPr>
                      <a:r>
                        <a:rPr lang="fr"/>
                        <a:t>Indicateur</a:t>
                      </a:r>
                    </a:p>
                  </a:txBody>
                  <a:tcPr marL="91425" marR="91425" marT="91425" marB="91425">
                    <a:solidFill>
                      <a:srgbClr val="FFFF00"/>
                    </a:solidFill>
                  </a:tcPr>
                </a:tc>
                <a:tc>
                  <a:txBody>
                    <a:bodyPr/>
                    <a:lstStyle/>
                    <a:p>
                      <a:pPr marL="0" indent="0" algn="ctr" rtl="0">
                        <a:spcBef>
                          <a:spcPts val="0"/>
                        </a:spcBef>
                        <a:spcAft>
                          <a:spcPts val="0"/>
                        </a:spcAft>
                        <a:buNone/>
                      </a:pPr>
                      <a:r>
                        <a:rPr lang="fr"/>
                        <a:t>Définition</a:t>
                      </a:r>
                    </a:p>
                  </a:txBody>
                  <a:tcPr marL="91425" marR="91425" marT="91425" marB="91425">
                    <a:solidFill>
                      <a:srgbClr val="FFFF00"/>
                    </a:solidFill>
                  </a:tcPr>
                </a:tc>
                <a:tc>
                  <a:txBody>
                    <a:bodyPr/>
                    <a:lstStyle/>
                    <a:p>
                      <a:pPr marL="0" indent="0" algn="ctr" rtl="0">
                        <a:spcBef>
                          <a:spcPts val="0"/>
                        </a:spcBef>
                        <a:spcAft>
                          <a:spcPts val="0"/>
                        </a:spcAft>
                        <a:buNone/>
                      </a:pPr>
                      <a:r>
                        <a:rPr lang="fr"/>
                        <a:t>Intérêt sportif </a:t>
                      </a:r>
                    </a:p>
                  </a:txBody>
                  <a:tcPr marL="91425" marR="91425" marT="91425" marB="91425">
                    <a:solidFill>
                      <a:srgbClr val="FFFF00"/>
                    </a:solidFill>
                  </a:tcPr>
                </a:tc>
              </a:tr>
              <a:tr h="381000">
                <a:tc>
                  <a:txBody>
                    <a:bodyPr/>
                    <a:lstStyle/>
                    <a:p>
                      <a:pPr marL="0" indent="0" algn="ctr" rtl="0">
                        <a:spcBef>
                          <a:spcPts val="0"/>
                        </a:spcBef>
                        <a:spcAft>
                          <a:spcPts val="0"/>
                        </a:spcAft>
                        <a:buNone/>
                      </a:pPr>
                      <a:r>
                        <a:rPr lang="fr" b="1"/>
                        <a:t>Position du CM </a:t>
                      </a:r>
                      <a:endParaRPr b="1"/>
                    </a:p>
                  </a:txBody>
                  <a:tcPr marL="91425" marR="91425" marT="91425" marB="91425"/>
                </a:tc>
                <a:tc>
                  <a:txBody>
                    <a:bodyPr/>
                    <a:lstStyle/>
                    <a:p>
                      <a:pPr marL="0" indent="0" algn="ctr" rtl="0">
                        <a:spcBef>
                          <a:spcPts val="0"/>
                        </a:spcBef>
                        <a:spcAft>
                          <a:spcPts val="0"/>
                        </a:spcAft>
                        <a:buNone/>
                      </a:pPr>
                      <a:r>
                        <a:rPr lang="fr"/>
                        <a:t>Localisation dans l’espace </a:t>
                      </a:r>
                    </a:p>
                  </a:txBody>
                  <a:tcPr marL="91425" marR="91425" marT="91425" marB="91425"/>
                </a:tc>
                <a:tc>
                  <a:txBody>
                    <a:bodyPr/>
                    <a:lstStyle/>
                    <a:p>
                      <a:pPr marL="0" indent="0" algn="ctr" rtl="0">
                        <a:spcBef>
                          <a:spcPts val="0"/>
                        </a:spcBef>
                        <a:spcAft>
                          <a:spcPts val="0"/>
                        </a:spcAft>
                        <a:buNone/>
                      </a:pPr>
                      <a:r>
                        <a:rPr lang="fr"/>
                        <a:t>Equilibre, technique</a:t>
                      </a:r>
                    </a:p>
                  </a:txBody>
                  <a:tcPr marL="91425" marR="91425" marT="91425" marB="91425"/>
                </a:tc>
              </a:tr>
              <a:tr h="381000">
                <a:tc>
                  <a:txBody>
                    <a:bodyPr/>
                    <a:lstStyle/>
                    <a:p>
                      <a:pPr marL="0" indent="0" algn="ctr" rtl="0">
                        <a:spcBef>
                          <a:spcPts val="0"/>
                        </a:spcBef>
                        <a:spcAft>
                          <a:spcPts val="0"/>
                        </a:spcAft>
                        <a:buNone/>
                      </a:pPr>
                      <a:r>
                        <a:rPr lang="fr" b="1"/>
                        <a:t>Mobilité du CM </a:t>
                      </a:r>
                      <a:endParaRPr b="1"/>
                    </a:p>
                  </a:txBody>
                  <a:tcPr marL="91425" marR="91425" marT="91425" marB="91425"/>
                </a:tc>
                <a:tc>
                  <a:txBody>
                    <a:bodyPr/>
                    <a:lstStyle/>
                    <a:p>
                      <a:pPr marL="0" indent="0" algn="ctr" rtl="0">
                        <a:spcBef>
                          <a:spcPts val="0"/>
                        </a:spcBef>
                        <a:spcAft>
                          <a:spcPts val="0"/>
                        </a:spcAft>
                        <a:buNone/>
                      </a:pPr>
                      <a:r>
                        <a:rPr lang="fr"/>
                        <a:t>Capacité de déplacement </a:t>
                      </a:r>
                    </a:p>
                  </a:txBody>
                  <a:tcPr marL="91425" marR="91425" marT="91425" marB="91425"/>
                </a:tc>
                <a:tc>
                  <a:txBody>
                    <a:bodyPr/>
                    <a:lstStyle/>
                    <a:p>
                      <a:pPr marL="0" indent="0" algn="ctr" rtl="0">
                        <a:spcBef>
                          <a:spcPts val="0"/>
                        </a:spcBef>
                        <a:spcAft>
                          <a:spcPts val="0"/>
                        </a:spcAft>
                        <a:buNone/>
                      </a:pPr>
                      <a:r>
                        <a:rPr lang="fr"/>
                        <a:t>Sports dynamiques </a:t>
                      </a:r>
                    </a:p>
                  </a:txBody>
                  <a:tcPr marL="91425" marR="91425" marT="91425" marB="91425"/>
                </a:tc>
              </a:tr>
              <a:tr h="381000">
                <a:tc>
                  <a:txBody>
                    <a:bodyPr/>
                    <a:lstStyle/>
                    <a:p>
                      <a:pPr marL="0" indent="0" algn="ctr" rtl="0">
                        <a:spcBef>
                          <a:spcPts val="0"/>
                        </a:spcBef>
                        <a:spcAft>
                          <a:spcPts val="0"/>
                        </a:spcAft>
                        <a:buNone/>
                      </a:pPr>
                      <a:r>
                        <a:rPr lang="fr" b="1"/>
                        <a:t>Stabilité du CM</a:t>
                      </a:r>
                      <a:endParaRPr b="1"/>
                    </a:p>
                  </a:txBody>
                  <a:tcPr marL="91425" marR="91425" marT="91425" marB="91425"/>
                </a:tc>
                <a:tc>
                  <a:txBody>
                    <a:bodyPr/>
                    <a:lstStyle/>
                    <a:p>
                      <a:pPr marL="0" indent="0" algn="ctr" rtl="0">
                        <a:spcBef>
                          <a:spcPts val="0"/>
                        </a:spcBef>
                        <a:spcAft>
                          <a:spcPts val="0"/>
                        </a:spcAft>
                        <a:buNone/>
                      </a:pPr>
                      <a:r>
                        <a:rPr lang="fr"/>
                        <a:t>Contrôle postural</a:t>
                      </a:r>
                    </a:p>
                  </a:txBody>
                  <a:tcPr marL="91425" marR="91425" marT="91425" marB="91425"/>
                </a:tc>
                <a:tc>
                  <a:txBody>
                    <a:bodyPr/>
                    <a:lstStyle/>
                    <a:p>
                      <a:pPr marL="0" indent="0" algn="ctr" rtl="0">
                        <a:spcBef>
                          <a:spcPts val="0"/>
                        </a:spcBef>
                        <a:spcAft>
                          <a:spcPts val="0"/>
                        </a:spcAft>
                        <a:buNone/>
                      </a:pPr>
                      <a:r>
                        <a:rPr lang="fr"/>
                        <a:t>Précision équilibre</a:t>
                      </a:r>
                    </a:p>
                  </a:txBody>
                  <a:tcPr marL="91425" marR="91425" marT="91425" marB="91425"/>
                </a:tc>
              </a:tr>
              <a:tr h="381000">
                <a:tc>
                  <a:txBody>
                    <a:bodyPr/>
                    <a:lstStyle/>
                    <a:p>
                      <a:pPr marL="0" indent="0" algn="ctr" rtl="0">
                        <a:spcBef>
                          <a:spcPts val="0"/>
                        </a:spcBef>
                        <a:spcAft>
                          <a:spcPts val="0"/>
                        </a:spcAft>
                        <a:buNone/>
                      </a:pPr>
                      <a:r>
                        <a:rPr lang="fr" b="1"/>
                        <a:t>Vx </a:t>
                      </a:r>
                      <a:endParaRPr b="1"/>
                    </a:p>
                  </a:txBody>
                  <a:tcPr marL="91425" marR="91425" marT="91425" marB="91425"/>
                </a:tc>
                <a:tc>
                  <a:txBody>
                    <a:bodyPr/>
                    <a:lstStyle/>
                    <a:p>
                      <a:pPr marL="0" indent="0" algn="ctr" rtl="0">
                        <a:spcBef>
                          <a:spcPts val="0"/>
                        </a:spcBef>
                        <a:spcAft>
                          <a:spcPts val="0"/>
                        </a:spcAft>
                        <a:buNone/>
                      </a:pPr>
                      <a:r>
                        <a:rPr lang="fr"/>
                        <a:t>Déplacement avant/arrière</a:t>
                      </a:r>
                    </a:p>
                  </a:txBody>
                  <a:tcPr marL="91425" marR="91425" marT="91425" marB="91425"/>
                </a:tc>
                <a:tc>
                  <a:txBody>
                    <a:bodyPr/>
                    <a:lstStyle/>
                    <a:p>
                      <a:pPr marL="0" indent="0" algn="ctr" rtl="0">
                        <a:spcBef>
                          <a:spcPts val="0"/>
                        </a:spcBef>
                        <a:spcAft>
                          <a:spcPts val="0"/>
                        </a:spcAft>
                        <a:buNone/>
                      </a:pPr>
                      <a:r>
                        <a:rPr lang="fr"/>
                        <a:t>Sprint, course, déplacement</a:t>
                      </a:r>
                    </a:p>
                  </a:txBody>
                  <a:tcPr marL="91425" marR="91425" marT="91425" marB="91425"/>
                </a:tc>
              </a:tr>
              <a:tr h="381000">
                <a:tc>
                  <a:txBody>
                    <a:bodyPr/>
                    <a:lstStyle/>
                    <a:p>
                      <a:pPr marL="0" indent="0" algn="ctr" rtl="0">
                        <a:spcBef>
                          <a:spcPts val="0"/>
                        </a:spcBef>
                        <a:spcAft>
                          <a:spcPts val="0"/>
                        </a:spcAft>
                        <a:buNone/>
                      </a:pPr>
                      <a:r>
                        <a:rPr lang="fr" b="1"/>
                        <a:t>Vy </a:t>
                      </a:r>
                      <a:endParaRPr b="1"/>
                    </a:p>
                  </a:txBody>
                  <a:tcPr marL="91425" marR="91425" marT="91425" marB="91425"/>
                </a:tc>
                <a:tc>
                  <a:txBody>
                    <a:bodyPr/>
                    <a:lstStyle/>
                    <a:p>
                      <a:pPr marL="0" indent="0" algn="ctr" rtl="0">
                        <a:spcBef>
                          <a:spcPts val="0"/>
                        </a:spcBef>
                        <a:spcAft>
                          <a:spcPts val="0"/>
                        </a:spcAft>
                        <a:buNone/>
                      </a:pPr>
                      <a:r>
                        <a:rPr lang="fr"/>
                        <a:t>Déplacement haut/bas</a:t>
                      </a:r>
                    </a:p>
                  </a:txBody>
                  <a:tcPr marL="91425" marR="91425" marT="91425" marB="91425"/>
                </a:tc>
                <a:tc>
                  <a:txBody>
                    <a:bodyPr/>
                    <a:lstStyle/>
                    <a:p>
                      <a:pPr marL="0" indent="0" algn="ctr" rtl="0">
                        <a:spcBef>
                          <a:spcPts val="0"/>
                        </a:spcBef>
                        <a:spcAft>
                          <a:spcPts val="0"/>
                        </a:spcAft>
                        <a:buNone/>
                      </a:pPr>
                      <a:r>
                        <a:rPr lang="fr"/>
                        <a:t>Sauts, efficacité course</a:t>
                      </a:r>
                    </a:p>
                  </a:txBody>
                  <a:tcPr marL="91425" marR="91425" marT="91425" marB="91425"/>
                </a:tc>
              </a:tr>
              <a:tr h="381000">
                <a:tc>
                  <a:txBody>
                    <a:bodyPr/>
                    <a:lstStyle/>
                    <a:p>
                      <a:pPr marL="0" indent="0" algn="ctr" rtl="0">
                        <a:spcBef>
                          <a:spcPts val="0"/>
                        </a:spcBef>
                        <a:spcAft>
                          <a:spcPts val="0"/>
                        </a:spcAft>
                        <a:buNone/>
                      </a:pPr>
                      <a:r>
                        <a:rPr lang="fr" b="1"/>
                        <a:t>Quantité de mouvement </a:t>
                      </a:r>
                      <a:endParaRPr b="1"/>
                    </a:p>
                  </a:txBody>
                  <a:tcPr marL="91425" marR="91425" marT="91425" marB="91425"/>
                </a:tc>
                <a:tc>
                  <a:txBody>
                    <a:bodyPr/>
                    <a:lstStyle/>
                    <a:p>
                      <a:pPr marL="0" indent="0" algn="ctr" rtl="0">
                        <a:spcBef>
                          <a:spcPts val="0"/>
                        </a:spcBef>
                        <a:spcAft>
                          <a:spcPts val="0"/>
                        </a:spcAft>
                        <a:buNone/>
                      </a:pPr>
                      <a:r>
                        <a:rPr lang="fr"/>
                        <a:t>m * v </a:t>
                      </a:r>
                    </a:p>
                  </a:txBody>
                  <a:tcPr marL="91425" marR="91425" marT="91425" marB="91425"/>
                </a:tc>
                <a:tc>
                  <a:txBody>
                    <a:bodyPr/>
                    <a:lstStyle/>
                    <a:p>
                      <a:pPr marL="0" indent="0" algn="ctr" rtl="0">
                        <a:spcBef>
                          <a:spcPts val="0"/>
                        </a:spcBef>
                        <a:spcAft>
                          <a:spcPts val="0"/>
                        </a:spcAft>
                        <a:buNone/>
                      </a:pPr>
                      <a:r>
                        <a:rPr lang="fr"/>
                        <a:t>Collisions, changement de direction </a:t>
                      </a:r>
                    </a:p>
                  </a:txBody>
                  <a:tcPr marL="91425" marR="91425" marT="91425" marB="91425"/>
                </a:tc>
              </a:tr>
              <a:tr h="381000">
                <a:tc>
                  <a:txBody>
                    <a:bodyPr/>
                    <a:lstStyle/>
                    <a:p>
                      <a:pPr marL="0" indent="0" algn="ctr" rtl="0">
                        <a:spcBef>
                          <a:spcPts val="0"/>
                        </a:spcBef>
                        <a:spcAft>
                          <a:spcPts val="0"/>
                        </a:spcAft>
                        <a:buNone/>
                      </a:pPr>
                      <a:r>
                        <a:rPr lang="fr" b="1"/>
                        <a:t>Moment d’inertie </a:t>
                      </a:r>
                      <a:endParaRPr b="1"/>
                    </a:p>
                  </a:txBody>
                  <a:tcPr marL="91425" marR="91425" marT="91425" marB="91425"/>
                </a:tc>
                <a:tc>
                  <a:txBody>
                    <a:bodyPr/>
                    <a:lstStyle/>
                    <a:p>
                      <a:pPr marL="0" indent="0" algn="ctr" rtl="0">
                        <a:spcBef>
                          <a:spcPts val="0"/>
                        </a:spcBef>
                        <a:spcAft>
                          <a:spcPts val="0"/>
                        </a:spcAft>
                        <a:buNone/>
                      </a:pPr>
                      <a:r>
                        <a:rPr lang="fr"/>
                        <a:t>m * r²</a:t>
                      </a:r>
                    </a:p>
                  </a:txBody>
                  <a:tcPr marL="91425" marR="91425" marT="91425" marB="91425"/>
                </a:tc>
                <a:tc>
                  <a:txBody>
                    <a:bodyPr/>
                    <a:lstStyle/>
                    <a:p>
                      <a:pPr marL="0" indent="0" algn="ctr" rtl="0">
                        <a:spcBef>
                          <a:spcPts val="0"/>
                        </a:spcBef>
                        <a:spcAft>
                          <a:spcPts val="0"/>
                        </a:spcAft>
                        <a:buNone/>
                      </a:pPr>
                      <a:r>
                        <a:rPr lang="fr"/>
                        <a:t>Vitesse de rotation </a:t>
                      </a:r>
                    </a:p>
                  </a:txBody>
                  <a:tcPr marL="91425" marR="91425" marT="91425" marB="91425"/>
                </a:tc>
              </a:tr>
              <a:tr h="381000">
                <a:tc>
                  <a:txBody>
                    <a:bodyPr/>
                    <a:lstStyle/>
                    <a:p>
                      <a:pPr marL="0" indent="0" algn="ctr" rtl="0">
                        <a:spcBef>
                          <a:spcPts val="0"/>
                        </a:spcBef>
                        <a:spcAft>
                          <a:spcPts val="0"/>
                        </a:spcAft>
                        <a:buNone/>
                      </a:pPr>
                      <a:r>
                        <a:rPr lang="fr" b="1"/>
                        <a:t>Rayon de giration </a:t>
                      </a:r>
                      <a:endParaRPr b="1"/>
                    </a:p>
                  </a:txBody>
                  <a:tcPr marL="91425" marR="91425" marT="91425" marB="91425"/>
                </a:tc>
                <a:tc>
                  <a:txBody>
                    <a:bodyPr/>
                    <a:lstStyle/>
                    <a:p>
                      <a:pPr marL="0" indent="0" algn="ctr" rtl="0">
                        <a:spcBef>
                          <a:spcPts val="0"/>
                        </a:spcBef>
                        <a:spcAft>
                          <a:spcPts val="0"/>
                        </a:spcAft>
                        <a:buNone/>
                      </a:pPr>
                      <a:r>
                        <a:rPr lang="fr"/>
                        <a:t>Distribution des masse</a:t>
                      </a:r>
                    </a:p>
                  </a:txBody>
                  <a:tcPr marL="91425" marR="91425" marT="91425" marB="91425"/>
                </a:tc>
                <a:tc>
                  <a:txBody>
                    <a:bodyPr/>
                    <a:lstStyle/>
                    <a:p>
                      <a:pPr marL="0" indent="0" algn="ctr" rtl="0">
                        <a:spcBef>
                          <a:spcPts val="0"/>
                        </a:spcBef>
                        <a:spcAft>
                          <a:spcPts val="0"/>
                        </a:spcAft>
                        <a:buNone/>
                      </a:pPr>
                      <a:r>
                        <a:rPr lang="fr"/>
                        <a:t>Contrôle de la rotation </a:t>
                      </a:r>
                    </a:p>
                  </a:txBody>
                  <a:tcPr marL="91425" marR="91425" marT="91425" marB="91425"/>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3" name="Google Shape;1993;p19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F2CADB88-B499-4338-8237-59C19F108A61}" type="slidenum">
              <a:rPr lang="fr"/>
              <a:t>‹#›</a:t>
            </a:fld>
          </a:p>
        </p:txBody>
      </p:sp>
      <p:pic>
        <p:nvPicPr>
          <p:cNvPr id="1994" name="Google Shape;1994;p199" title="debunk ia.mp4">
            <a:hlinkClick r:id="rId2"/>
          </p:cNvPr>
          <p:cNvPicPr>
            <a:picLocks noChangeAspect="1"/>
          </p:cNvPicPr>
          <p:nvPr/>
        </p:nvPicPr>
        <p:blipFill rotWithShape="1">
          <a:blip r:embed="rId3">
            <a:alphaModFix amt="100000"/>
          </a:blip>
          <a:stretch>
            <a:fillRect/>
          </a:stretch>
        </p:blipFill>
        <p:spPr>
          <a:xfrm>
            <a:off x="1278187" y="0"/>
            <a:ext cx="6587626" cy="4940725"/>
          </a:xfrm>
          <a:prstGeom prst="rect">
            <a:avLst/>
          </a:prstGeom>
          <a:noFill/>
          <a:ln>
            <a:noFill/>
          </a:ln>
        </p:spPr>
      </p:pic>
      <p:sp>
        <p:nvSpPr>
          <p:cNvPr id="1995" name="Google Shape;1995;p199"/>
          <p:cNvSpPr txBox="1"/>
          <p:nvPr/>
        </p:nvSpPr>
        <p:spPr>
          <a:xfrm>
            <a:off x="55600" y="1237675"/>
            <a:ext cx="1117800" cy="23385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2"/>
                </a:solidFill>
              </a:rPr>
              <a:t>Geeknfit</a:t>
            </a:r>
            <a:endParaRPr sz="1800">
              <a:solidFill>
                <a:schemeClr val="dk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94"/>
                                        </p:tgtEl>
                                        <p:attrNameLst>
                                          <p:attrName>style.visibility</p:attrName>
                                        </p:attrNameLst>
                                      </p:cBhvr>
                                      <p:to>
                                        <p:strVal val="visible"/>
                                      </p:to>
                                    </p:set>
                                    <p:animEffect transition="in" filter="fade">
                                      <p:cBhvr>
                                        <p:cTn id="7" dur="1000" fill="hold"/>
                                        <p:tgtEl>
                                          <p:spTgt spid="1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0" name="Google Shape;2000;p200"/>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Et maintenant avec l’IA ca donne quoi ? </a:t>
            </a:r>
          </a:p>
        </p:txBody>
      </p:sp>
      <p:sp>
        <p:nvSpPr>
          <p:cNvPr id="2001" name="Google Shape;2001;p200"/>
          <p:cNvSpPr txBox="1">
            <a:spLocks noGrp="1"/>
          </p:cNvSpPr>
          <p:nvPr>
            <p:ph type="body" idx="1"/>
          </p:nvPr>
        </p:nvSpPr>
        <p:spPr>
          <a:xfrm>
            <a:off x="311700" y="1152475"/>
            <a:ext cx="2681400" cy="34164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Avant : </a:t>
            </a:r>
            <a:endParaRPr>
              <a:solidFill>
                <a:schemeClr val="dk1"/>
              </a:solidFill>
            </a:endParaRPr>
          </a:p>
          <a:p>
            <a:pPr marL="457200" indent="-342900" algn="l" rtl="0">
              <a:spcBef>
                <a:spcPts val="1200"/>
              </a:spcBef>
              <a:spcAft>
                <a:spcPts val="0"/>
              </a:spcAft>
              <a:buClr>
                <a:schemeClr val="dk1"/>
              </a:buClr>
              <a:buChar char="-"/>
            </a:pPr>
            <a:r>
              <a:rPr lang="fr">
                <a:solidFill>
                  <a:schemeClr val="dk1"/>
                </a:solidFill>
              </a:rPr>
              <a:t>Placement manuel</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Long, fastidieux, imprécis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Limité au 2D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Besoin d’expertise </a:t>
            </a:r>
            <a:endParaRPr>
              <a:solidFill>
                <a:schemeClr val="dk1"/>
              </a:solidFill>
            </a:endParaRPr>
          </a:p>
        </p:txBody>
      </p:sp>
      <p:sp>
        <p:nvSpPr>
          <p:cNvPr id="2002" name="Google Shape;2002;p20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20DA63C4-2A02-4A9D-8309-223C9070563C}" type="slidenum">
              <a:rPr lang="fr"/>
              <a:t>‹#›</a:t>
            </a:fld>
          </a:p>
        </p:txBody>
      </p:sp>
      <p:cxnSp>
        <p:nvCxnSpPr>
          <p:cNvPr id="2003" name="Google Shape;2003;p200"/>
          <p:cNvCxnSpPr/>
          <p:nvPr/>
        </p:nvCxnSpPr>
        <p:spPr>
          <a:xfrm flipH="1">
            <a:off x="4436000" y="1152125"/>
            <a:ext cx="34200" cy="3650400"/>
          </a:xfrm>
          <a:prstGeom prst="straightConnector1">
            <a:avLst/>
          </a:prstGeom>
          <a:noFill/>
          <a:ln w="9525" cap="flat" cmpd="sng">
            <a:solidFill>
              <a:schemeClr val="dk1"/>
            </a:solidFill>
            <a:prstDash val="solid"/>
            <a:round/>
            <a:headEnd type="none" w="med" len="med"/>
            <a:tailEnd type="none" w="med" len="med"/>
          </a:ln>
        </p:spPr>
      </p:cxnSp>
      <p:sp>
        <p:nvSpPr>
          <p:cNvPr id="2004" name="Google Shape;2004;p200"/>
          <p:cNvSpPr txBox="1">
            <a:spLocks noGrp="1"/>
          </p:cNvSpPr>
          <p:nvPr>
            <p:ph type="body" idx="1"/>
          </p:nvPr>
        </p:nvSpPr>
        <p:spPr>
          <a:xfrm>
            <a:off x="5426225" y="1269125"/>
            <a:ext cx="3504300" cy="34164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Aujourd’hui </a:t>
            </a:r>
            <a:endParaRPr>
              <a:solidFill>
                <a:schemeClr val="dk1"/>
              </a:solidFill>
            </a:endParaRPr>
          </a:p>
          <a:p>
            <a:pPr marL="457200" indent="-342900" algn="l" rtl="0">
              <a:spcBef>
                <a:spcPts val="1200"/>
              </a:spcBef>
              <a:spcAft>
                <a:spcPts val="0"/>
              </a:spcAft>
              <a:buClr>
                <a:schemeClr val="dk1"/>
              </a:buClr>
              <a:buChar char="-"/>
            </a:pPr>
            <a:r>
              <a:rPr lang="fr">
                <a:solidFill>
                  <a:schemeClr val="dk1"/>
                </a:solidFill>
              </a:rPr>
              <a:t>Détection automatique des points </a:t>
            </a:r>
            <a:r>
              <a:rPr lang="fr">
                <a:solidFill>
                  <a:schemeClr val="dk1"/>
                </a:solidFill>
              </a:rPr>
              <a:t>d'intérêt</a:t>
            </a:r>
            <a:r>
              <a:rPr lang="fr">
                <a:solidFill>
                  <a:schemeClr val="dk1"/>
                </a:solidFill>
              </a:rPr>
              <a:t> (IA)</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Temps réel possible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3D sans marqueurs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Accessible </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9" name="Google Shape;2009;p201"/>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457200" indent="-388620" algn="l" rtl="0">
              <a:spcBef>
                <a:spcPts val="0"/>
              </a:spcBef>
              <a:spcAft>
                <a:spcPts val="0"/>
              </a:spcAft>
              <a:buSzPct val="100000"/>
              <a:buAutoNum type="arabicPeriod"/>
            </a:pPr>
            <a:r>
              <a:rPr lang="fr"/>
              <a:t>Détection de pose par IA (Pose Estimation) </a:t>
            </a:r>
          </a:p>
        </p:txBody>
      </p:sp>
      <p:sp>
        <p:nvSpPr>
          <p:cNvPr id="2010" name="Google Shape;2010;p201"/>
          <p:cNvSpPr txBox="1">
            <a:spLocks noGrp="1"/>
          </p:cNvSpPr>
          <p:nvPr>
            <p:ph type="body" idx="1"/>
          </p:nvPr>
        </p:nvSpPr>
        <p:spPr>
          <a:xfrm>
            <a:off x="311700" y="1152475"/>
            <a:ext cx="8520600" cy="19332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Principe : </a:t>
            </a:r>
            <a:endParaRPr>
              <a:solidFill>
                <a:schemeClr val="dk1"/>
              </a:solidFill>
            </a:endParaRPr>
          </a:p>
          <a:p>
            <a:pPr marL="457200" indent="-342900" algn="l" rtl="0">
              <a:spcBef>
                <a:spcPts val="1200"/>
              </a:spcBef>
              <a:spcAft>
                <a:spcPts val="0"/>
              </a:spcAft>
              <a:buClr>
                <a:schemeClr val="dk1"/>
              </a:buClr>
              <a:buChar char="●"/>
            </a:pPr>
            <a:r>
              <a:rPr lang="fr">
                <a:solidFill>
                  <a:schemeClr val="dk1"/>
                </a:solidFill>
              </a:rPr>
              <a:t>Réseau de neurone </a:t>
            </a:r>
            <a:r>
              <a:rPr lang="fr">
                <a:solidFill>
                  <a:schemeClr val="dk1"/>
                </a:solidFill>
              </a:rPr>
              <a:t>entraînés</a:t>
            </a:r>
            <a:r>
              <a:rPr lang="fr">
                <a:solidFill>
                  <a:schemeClr val="dk1"/>
                </a:solidFill>
              </a:rPr>
              <a:t> sur des millions d’images.</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Détectent automatiquement 14 à 33 points du corps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Précision de l’ordre de 2 à 5 cm (comparable à la capture 3D pour certains usages)</a:t>
            </a:r>
            <a:endParaRPr>
              <a:solidFill>
                <a:schemeClr val="dk1"/>
              </a:solidFill>
            </a:endParaRPr>
          </a:p>
        </p:txBody>
      </p:sp>
      <p:sp>
        <p:nvSpPr>
          <p:cNvPr id="2011" name="Google Shape;2011;p20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CC6ABD80-DCB7-434E-8AA4-FAC1A04A5B47}" type="slidenum">
              <a:rPr lang="fr"/>
              <a:t>‹#›</a:t>
            </a:fld>
          </a:p>
        </p:txBody>
      </p:sp>
      <p:pic>
        <p:nvPicPr>
          <p:cNvPr id="2012" name="Google Shape;2012;p201"/>
          <p:cNvPicPr>
            <a:picLocks noChangeAspect="1"/>
          </p:cNvPicPr>
          <p:nvPr/>
        </p:nvPicPr>
        <p:blipFill rotWithShape="1">
          <a:blip r:embed="rId3">
            <a:alphaModFix amt="100000"/>
          </a:blip>
          <a:srcRect l="26588" t="0" r="28690" b="0"/>
          <a:stretch>
            <a:fillRect/>
          </a:stretch>
        </p:blipFill>
        <p:spPr>
          <a:xfrm>
            <a:off x="414951" y="3085675"/>
            <a:ext cx="1209149" cy="1351826"/>
          </a:xfrm>
          <a:prstGeom prst="rect">
            <a:avLst/>
          </a:prstGeom>
          <a:noFill/>
          <a:ln>
            <a:noFill/>
          </a:ln>
        </p:spPr>
      </p:pic>
      <p:pic>
        <p:nvPicPr>
          <p:cNvPr id="2013" name="Google Shape;2013;p201"/>
          <p:cNvPicPr>
            <a:picLocks noChangeAspect="1"/>
          </p:cNvPicPr>
          <p:nvPr/>
        </p:nvPicPr>
        <p:blipFill rotWithShape="1">
          <a:blip r:embed="rId4">
            <a:alphaModFix amt="100000"/>
          </a:blip>
          <a:stretch>
            <a:fillRect/>
          </a:stretch>
        </p:blipFill>
        <p:spPr>
          <a:xfrm>
            <a:off x="4311825" y="3974350"/>
            <a:ext cx="1929400" cy="1114425"/>
          </a:xfrm>
          <a:prstGeom prst="rect">
            <a:avLst/>
          </a:prstGeom>
          <a:noFill/>
          <a:ln>
            <a:noFill/>
          </a:ln>
        </p:spPr>
      </p:pic>
      <p:pic>
        <p:nvPicPr>
          <p:cNvPr id="2014" name="Google Shape;2014;p201"/>
          <p:cNvPicPr>
            <a:picLocks noChangeAspect="1"/>
          </p:cNvPicPr>
          <p:nvPr/>
        </p:nvPicPr>
        <p:blipFill rotWithShape="1">
          <a:blip r:embed="rId5">
            <a:alphaModFix amt="100000"/>
          </a:blip>
          <a:stretch>
            <a:fillRect/>
          </a:stretch>
        </p:blipFill>
        <p:spPr>
          <a:xfrm>
            <a:off x="4206200" y="2718600"/>
            <a:ext cx="2114900" cy="1433175"/>
          </a:xfrm>
          <a:prstGeom prst="rect">
            <a:avLst/>
          </a:prstGeom>
          <a:noFill/>
          <a:ln>
            <a:noFill/>
          </a:ln>
        </p:spPr>
      </p:pic>
      <p:pic>
        <p:nvPicPr>
          <p:cNvPr id="2015" name="Google Shape;2015;p201"/>
          <p:cNvPicPr>
            <a:picLocks noChangeAspect="1"/>
          </p:cNvPicPr>
          <p:nvPr/>
        </p:nvPicPr>
        <p:blipFill rotWithShape="1">
          <a:blip r:embed="rId6">
            <a:alphaModFix amt="100000"/>
          </a:blip>
          <a:stretch>
            <a:fillRect/>
          </a:stretch>
        </p:blipFill>
        <p:spPr>
          <a:xfrm>
            <a:off x="6241225" y="2718600"/>
            <a:ext cx="2857500" cy="1600200"/>
          </a:xfrm>
          <a:prstGeom prst="rect">
            <a:avLst/>
          </a:prstGeom>
          <a:noFill/>
          <a:ln>
            <a:noFill/>
          </a:ln>
        </p:spPr>
      </p:pic>
      <p:pic>
        <p:nvPicPr>
          <p:cNvPr id="2016" name="Google Shape;2016;p201"/>
          <p:cNvPicPr>
            <a:picLocks noChangeAspect="1"/>
          </p:cNvPicPr>
          <p:nvPr/>
        </p:nvPicPr>
        <p:blipFill rotWithShape="1">
          <a:blip r:embed="rId7">
            <a:alphaModFix amt="100000"/>
          </a:blip>
          <a:stretch>
            <a:fillRect/>
          </a:stretch>
        </p:blipFill>
        <p:spPr>
          <a:xfrm>
            <a:off x="2119008" y="3037352"/>
            <a:ext cx="1981194" cy="11144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1" name="Google Shape;2021;p202"/>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2. Tracking multi-personnes </a:t>
            </a:r>
          </a:p>
        </p:txBody>
      </p:sp>
      <p:sp>
        <p:nvSpPr>
          <p:cNvPr id="2022" name="Google Shape;2022;p202"/>
          <p:cNvSpPr txBox="1">
            <a:spLocks noGrp="1"/>
          </p:cNvSpPr>
          <p:nvPr>
            <p:ph type="body" idx="1"/>
          </p:nvPr>
        </p:nvSpPr>
        <p:spPr>
          <a:xfrm>
            <a:off x="266075" y="901750"/>
            <a:ext cx="8520600" cy="1136100"/>
          </a:xfrm>
          <a:prstGeom prst="rect">
            <a:avLst/>
          </a:prstGeom>
        </p:spPr>
        <p:txBody>
          <a:bodyPr wrap="square" lIns="91425" tIns="91425" rIns="91425" bIns="91425" anchor="t" anchorCtr="0">
            <a:normAutofit/>
          </a:bodyPr>
          <a:lstStyle/>
          <a:p>
            <a:pPr marL="457200" indent="-342900" algn="l" rtl="0">
              <a:spcBef>
                <a:spcPts val="0"/>
              </a:spcBef>
              <a:spcAft>
                <a:spcPts val="0"/>
              </a:spcAft>
              <a:buClr>
                <a:schemeClr val="dk1"/>
              </a:buClr>
              <a:buChar char="-"/>
            </a:pPr>
            <a:r>
              <a:rPr lang="fr">
                <a:solidFill>
                  <a:schemeClr val="dk1"/>
                </a:solidFill>
              </a:rPr>
              <a:t>Suivre plusieurs athlètes simultanément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Sports collectifs : basket, football, rugby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Analyse technique </a:t>
            </a:r>
            <a:endParaRPr>
              <a:solidFill>
                <a:schemeClr val="dk1"/>
              </a:solidFill>
            </a:endParaRPr>
          </a:p>
        </p:txBody>
      </p:sp>
      <p:sp>
        <p:nvSpPr>
          <p:cNvPr id="2023" name="Google Shape;2023;p20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8F102130-0A8A-4CBB-89F9-48638E711EDA}" type="slidenum">
              <a:rPr lang="fr"/>
              <a:t>‹#›</a:t>
            </a:fld>
          </a:p>
        </p:txBody>
      </p:sp>
      <p:pic>
        <p:nvPicPr>
          <p:cNvPr id="2024" name="Google Shape;2024;p202"/>
          <p:cNvPicPr>
            <a:picLocks noChangeAspect="1"/>
          </p:cNvPicPr>
          <p:nvPr/>
        </p:nvPicPr>
        <p:blipFill rotWithShape="1">
          <a:blip r:embed="rId2">
            <a:alphaModFix amt="100000"/>
          </a:blip>
          <a:stretch>
            <a:fillRect/>
          </a:stretch>
        </p:blipFill>
        <p:spPr>
          <a:xfrm>
            <a:off x="664850" y="2178625"/>
            <a:ext cx="3907149" cy="2199975"/>
          </a:xfrm>
          <a:prstGeom prst="rect">
            <a:avLst/>
          </a:prstGeom>
          <a:noFill/>
          <a:ln>
            <a:noFill/>
          </a:ln>
        </p:spPr>
      </p:pic>
      <p:sp>
        <p:nvSpPr>
          <p:cNvPr id="2025" name="Google Shape;2025;p202"/>
          <p:cNvSpPr txBox="1"/>
          <p:nvPr/>
        </p:nvSpPr>
        <p:spPr>
          <a:xfrm>
            <a:off x="916850" y="4427425"/>
            <a:ext cx="3621900" cy="5988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900">
                <a:solidFill>
                  <a:schemeClr val="dk2"/>
                </a:solidFill>
              </a:rPr>
              <a:t>https://medium.com/data-science/cvpr-2019-efficient-online-multi-person-2d-pose-tracking-with-recurrent-spatio-temporal-affinity-25c4914e5f6</a:t>
            </a:r>
            <a:endParaRPr sz="900">
              <a:solidFill>
                <a:schemeClr val="dk2"/>
              </a:solidFill>
            </a:endParaRPr>
          </a:p>
        </p:txBody>
      </p:sp>
      <p:pic>
        <p:nvPicPr>
          <p:cNvPr id="2026" name="Google Shape;2026;p202" descr="Understanding Multiple Object Tracking using DeepSORT"/>
          <p:cNvPicPr>
            <a:picLocks noChangeAspect="1"/>
          </p:cNvPicPr>
          <p:nvPr/>
        </p:nvPicPr>
        <p:blipFill rotWithShape="1">
          <a:blip r:embed="rId3">
            <a:alphaModFix amt="100000"/>
          </a:blip>
          <a:stretch>
            <a:fillRect/>
          </a:stretch>
        </p:blipFill>
        <p:spPr>
          <a:xfrm>
            <a:off x="4709750" y="2060088"/>
            <a:ext cx="4332525" cy="2437050"/>
          </a:xfrm>
          <a:prstGeom prst="rect">
            <a:avLst/>
          </a:prstGeom>
          <a:noFill/>
          <a:ln>
            <a:noFill/>
          </a:ln>
        </p:spPr>
      </p:pic>
      <p:sp>
        <p:nvSpPr>
          <p:cNvPr id="2027" name="Google Shape;2027;p202"/>
          <p:cNvSpPr txBox="1"/>
          <p:nvPr/>
        </p:nvSpPr>
        <p:spPr>
          <a:xfrm>
            <a:off x="4709750" y="4500125"/>
            <a:ext cx="3946800" cy="444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900">
                <a:solidFill>
                  <a:schemeClr val="dk2"/>
                </a:solidFill>
              </a:rPr>
              <a:t>https://learnopencv.com/understanding-multiple-object-tracking-using-deepsort/</a:t>
            </a:r>
            <a:endParaRPr sz="900">
              <a:solidFill>
                <a:schemeClr val="dk2"/>
              </a:solidFill>
            </a:endParaRPr>
          </a:p>
        </p:txBody>
      </p:sp>
      <p:sp>
        <p:nvSpPr>
          <p:cNvPr id="2028" name="Google Shape;2028;p202"/>
          <p:cNvSpPr txBox="1"/>
          <p:nvPr/>
        </p:nvSpPr>
        <p:spPr>
          <a:xfrm>
            <a:off x="5434100" y="901750"/>
            <a:ext cx="3450600" cy="9159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chemeClr val="dk1"/>
                </a:solidFill>
              </a:rPr>
              <a:t>On s’appuie sur des algorithme : DeepSort + ByteTrack</a:t>
            </a:r>
            <a:endParaRPr sz="18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3" name="Google Shape;2033;p203"/>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Estimation 3D à partir de vidéo 2D </a:t>
            </a:r>
          </a:p>
        </p:txBody>
      </p:sp>
      <p:sp>
        <p:nvSpPr>
          <p:cNvPr id="2034" name="Google Shape;2034;p203"/>
          <p:cNvSpPr txBox="1">
            <a:spLocks noGrp="1"/>
          </p:cNvSpPr>
          <p:nvPr>
            <p:ph type="body" idx="1"/>
          </p:nvPr>
        </p:nvSpPr>
        <p:spPr>
          <a:xfrm>
            <a:off x="197650" y="1243725"/>
            <a:ext cx="6109200" cy="1188900"/>
          </a:xfrm>
          <a:prstGeom prst="rect">
            <a:avLst/>
          </a:prstGeom>
        </p:spPr>
        <p:txBody>
          <a:bodyPr wrap="square" lIns="91425" tIns="91425" rIns="91425" bIns="91425" anchor="t" anchorCtr="0">
            <a:normAutofit fontScale="85000" lnSpcReduction="20000"/>
          </a:bodyPr>
          <a:lstStyle/>
          <a:p>
            <a:pPr marL="0" indent="0" algn="l" rtl="0">
              <a:spcBef>
                <a:spcPts val="0"/>
              </a:spcBef>
              <a:spcAft>
                <a:spcPts val="0"/>
              </a:spcAft>
              <a:buNone/>
            </a:pPr>
            <a:r>
              <a:rPr lang="fr">
                <a:solidFill>
                  <a:schemeClr val="dk1"/>
                </a:solidFill>
              </a:rPr>
              <a:t>Pour faire de la 3D normalement il faut plusieurs caméras</a:t>
            </a:r>
            <a:endParaRPr>
              <a:solidFill>
                <a:schemeClr val="dk1"/>
              </a:solidFill>
            </a:endParaRPr>
          </a:p>
          <a:p>
            <a:pPr marL="0" indent="0" algn="l" rtl="0">
              <a:spcBef>
                <a:spcPts val="1200"/>
              </a:spcBef>
              <a:spcAft>
                <a:spcPts val="0"/>
              </a:spcAft>
              <a:buNone/>
            </a:pPr>
            <a:r>
              <a:rPr lang="fr">
                <a:solidFill>
                  <a:schemeClr val="dk1"/>
                </a:solidFill>
              </a:rPr>
              <a:t>Ici ⇒ </a:t>
            </a:r>
            <a:r>
              <a:rPr lang="fr">
                <a:solidFill>
                  <a:schemeClr val="dk1"/>
                </a:solidFill>
              </a:rPr>
              <a:t>Reconstruction</a:t>
            </a:r>
            <a:r>
              <a:rPr lang="fr">
                <a:solidFill>
                  <a:schemeClr val="dk1"/>
                </a:solidFill>
              </a:rPr>
              <a:t> 3D à partir de vidéo 2D </a:t>
            </a:r>
            <a:endParaRPr>
              <a:solidFill>
                <a:schemeClr val="dk1"/>
              </a:solidFill>
            </a:endParaRPr>
          </a:p>
          <a:p>
            <a:pPr marL="0" indent="0" algn="l" rtl="0">
              <a:spcBef>
                <a:spcPts val="1200"/>
              </a:spcBef>
              <a:spcAft>
                <a:spcPts val="1200"/>
              </a:spcAft>
              <a:buNone/>
            </a:pPr>
            <a:r>
              <a:rPr lang="fr">
                <a:solidFill>
                  <a:schemeClr val="dk1"/>
                </a:solidFill>
              </a:rPr>
              <a:t>Technologies : VIBE (2020), PARE (2021), 4D Humans (2023) </a:t>
            </a:r>
            <a:endParaRPr>
              <a:solidFill>
                <a:schemeClr val="dk1"/>
              </a:solidFill>
            </a:endParaRPr>
          </a:p>
        </p:txBody>
      </p:sp>
      <p:sp>
        <p:nvSpPr>
          <p:cNvPr id="2035" name="Google Shape;2035;p20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76977E4B-5CEA-4025-8B70-AC24C01FA0F0}" type="slidenum">
              <a:rPr lang="fr"/>
              <a:t>‹#›</a:t>
            </a:fld>
          </a:p>
        </p:txBody>
      </p:sp>
      <p:pic>
        <p:nvPicPr>
          <p:cNvPr id="2036" name="Google Shape;2036;p203"/>
          <p:cNvPicPr>
            <a:picLocks noChangeAspect="1"/>
          </p:cNvPicPr>
          <p:nvPr/>
        </p:nvPicPr>
        <p:blipFill rotWithShape="1">
          <a:blip r:embed="rId2">
            <a:alphaModFix amt="100000"/>
          </a:blip>
          <a:stretch>
            <a:fillRect/>
          </a:stretch>
        </p:blipFill>
        <p:spPr>
          <a:xfrm>
            <a:off x="6430725" y="1031912"/>
            <a:ext cx="2560874" cy="1918852"/>
          </a:xfrm>
          <a:prstGeom prst="rect">
            <a:avLst/>
          </a:prstGeom>
          <a:noFill/>
          <a:ln>
            <a:noFill/>
          </a:ln>
        </p:spPr>
      </p:pic>
      <p:pic>
        <p:nvPicPr>
          <p:cNvPr id="2037" name="Google Shape;2037;p203"/>
          <p:cNvPicPr>
            <a:picLocks noChangeAspect="1"/>
          </p:cNvPicPr>
          <p:nvPr/>
        </p:nvPicPr>
        <p:blipFill rotWithShape="1">
          <a:blip r:embed="rId3">
            <a:alphaModFix amt="100000"/>
          </a:blip>
          <a:stretch>
            <a:fillRect/>
          </a:stretch>
        </p:blipFill>
        <p:spPr>
          <a:xfrm>
            <a:off x="0" y="2571750"/>
            <a:ext cx="3313454" cy="2485075"/>
          </a:xfrm>
          <a:prstGeom prst="rect">
            <a:avLst/>
          </a:prstGeom>
          <a:noFill/>
          <a:ln>
            <a:noFill/>
          </a:ln>
        </p:spPr>
      </p:pic>
      <p:pic>
        <p:nvPicPr>
          <p:cNvPr id="2038" name="Google Shape;2038;p203" descr="🐣 Please follow me for new updates https://twitter.com/camenduru&#10;🔥 Please join our discord server https://discord.gg/k5BwmmvJJU&#10;🥳 Please join my patreon community https://patreon.com/camenduru&#10;&#10;🦒 PHALP colab: https://github.com/camenduru/PHALP-colab&#10;🦒 DWPose colab: https://github.com/camenduru/DWPose-colab&#10;🦒 NIKI colab: https://github.com/camenduru/NIKI-colab&#10;&#10;Artist: @karinabalcerzak" title="PHALP + 4D-Humans vs DWPose vs NIKI">
            <a:hlinkClick r:id="rId4"/>
          </p:cNvPr>
          <p:cNvPicPr>
            <a:picLocks noChangeAspect="1"/>
          </p:cNvPicPr>
          <p:nvPr/>
        </p:nvPicPr>
        <p:blipFill rotWithShape="1">
          <a:blip r:embed="rId5">
            <a:alphaModFix amt="100000"/>
          </a:blip>
          <a:stretch>
            <a:fillRect/>
          </a:stretch>
        </p:blipFill>
        <p:spPr>
          <a:xfrm>
            <a:off x="3505774" y="2884228"/>
            <a:ext cx="3782000" cy="21273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38"/>
                                        </p:tgtEl>
                                        <p:attrNameLst>
                                          <p:attrName>style.visibility</p:attrName>
                                        </p:attrNameLst>
                                      </p:cBhvr>
                                      <p:to>
                                        <p:strVal val="visible"/>
                                      </p:to>
                                    </p:set>
                                    <p:animEffect transition="in" filter="fade">
                                      <p:cBhvr>
                                        <p:cTn id="7" dur="1000" fill="hold"/>
                                        <p:tgtEl>
                                          <p:spTgt spid="2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3" name="Google Shape;2043;p204"/>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Quels outils pour le terrain ?? - Application Smartphone </a:t>
            </a:r>
          </a:p>
        </p:txBody>
      </p:sp>
      <p:sp>
        <p:nvSpPr>
          <p:cNvPr id="2044" name="Google Shape;2044;p204"/>
          <p:cNvSpPr txBox="1">
            <a:spLocks noGrp="1"/>
          </p:cNvSpPr>
          <p:nvPr>
            <p:ph type="body" idx="1"/>
          </p:nvPr>
        </p:nvSpPr>
        <p:spPr>
          <a:xfrm>
            <a:off x="311700" y="1152475"/>
            <a:ext cx="3827700" cy="2226900"/>
          </a:xfrm>
          <a:prstGeom prst="rect">
            <a:avLst/>
          </a:prstGeom>
        </p:spPr>
        <p:txBody>
          <a:bodyPr wrap="square" lIns="91425" tIns="91425" rIns="91425" bIns="91425" anchor="t" anchorCtr="0">
            <a:normAutofit/>
          </a:bodyPr>
          <a:lstStyle/>
          <a:p>
            <a:pPr marL="457200" indent="-342900" algn="l" rtl="0">
              <a:spcBef>
                <a:spcPts val="0"/>
              </a:spcBef>
              <a:spcAft>
                <a:spcPts val="0"/>
              </a:spcAft>
              <a:buClr>
                <a:schemeClr val="dk1"/>
              </a:buClr>
              <a:buAutoNum type="arabicPeriod"/>
            </a:pPr>
            <a:r>
              <a:rPr lang="fr" b="1">
                <a:solidFill>
                  <a:schemeClr val="dk1"/>
                </a:solidFill>
              </a:rPr>
              <a:t>Hudl technique </a:t>
            </a:r>
            <a:endParaRPr b="1">
              <a:solidFill>
                <a:schemeClr val="dk1"/>
              </a:solidFill>
            </a:endParaRPr>
          </a:p>
          <a:p>
            <a:pPr marL="0" indent="0" algn="l" rtl="0">
              <a:lnSpc>
                <a:spcPct val="100000"/>
              </a:lnSpc>
              <a:spcBef>
                <a:spcPts val="1200"/>
              </a:spcBef>
              <a:spcAft>
                <a:spcPts val="0"/>
              </a:spcAft>
              <a:buNone/>
            </a:pPr>
            <a:r>
              <a:rPr lang="fr">
                <a:solidFill>
                  <a:schemeClr val="dk1"/>
                </a:solidFill>
              </a:rPr>
              <a:t>→ Détection automatique de pose </a:t>
            </a:r>
            <a:endParaRPr>
              <a:solidFill>
                <a:schemeClr val="dk1"/>
              </a:solidFill>
            </a:endParaRPr>
          </a:p>
          <a:p>
            <a:pPr marL="0" indent="0" algn="l" rtl="0">
              <a:lnSpc>
                <a:spcPct val="100000"/>
              </a:lnSpc>
              <a:spcBef>
                <a:spcPts val="1200"/>
              </a:spcBef>
              <a:spcAft>
                <a:spcPts val="0"/>
              </a:spcAft>
              <a:buNone/>
            </a:pPr>
            <a:r>
              <a:rPr lang="fr">
                <a:solidFill>
                  <a:schemeClr val="dk1"/>
                </a:solidFill>
              </a:rPr>
              <a:t>→ Analyse de vidéo ralentie</a:t>
            </a:r>
            <a:endParaRPr>
              <a:solidFill>
                <a:schemeClr val="dk1"/>
              </a:solidFill>
            </a:endParaRPr>
          </a:p>
          <a:p>
            <a:pPr marL="0" indent="0" algn="l" rtl="0">
              <a:lnSpc>
                <a:spcPct val="100000"/>
              </a:lnSpc>
              <a:spcBef>
                <a:spcPts val="1200"/>
              </a:spcBef>
              <a:spcAft>
                <a:spcPts val="0"/>
              </a:spcAft>
              <a:buNone/>
            </a:pPr>
            <a:r>
              <a:rPr lang="fr">
                <a:solidFill>
                  <a:schemeClr val="dk1"/>
                </a:solidFill>
              </a:rPr>
              <a:t>→ Comparaison côte à côte </a:t>
            </a:r>
            <a:endParaRPr>
              <a:solidFill>
                <a:schemeClr val="dk1"/>
              </a:solidFill>
            </a:endParaRPr>
          </a:p>
          <a:p>
            <a:pPr marL="0" indent="0" algn="l" rtl="0">
              <a:lnSpc>
                <a:spcPct val="100000"/>
              </a:lnSpc>
              <a:spcBef>
                <a:spcPts val="1200"/>
              </a:spcBef>
              <a:spcAft>
                <a:spcPts val="1200"/>
              </a:spcAft>
              <a:buNone/>
            </a:pPr>
            <a:r>
              <a:rPr lang="fr">
                <a:solidFill>
                  <a:schemeClr val="dk1"/>
                </a:solidFill>
              </a:rPr>
              <a:t>→ Export de données</a:t>
            </a:r>
            <a:endParaRPr>
              <a:solidFill>
                <a:schemeClr val="dk1"/>
              </a:solidFill>
            </a:endParaRPr>
          </a:p>
        </p:txBody>
      </p:sp>
      <p:sp>
        <p:nvSpPr>
          <p:cNvPr id="2045" name="Google Shape;2045;p204"/>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9A0DB81F-7F0B-4B60-8552-86EC2BBBBBF5}" type="slidenum">
              <a:rPr lang="fr"/>
              <a:t>‹#›</a:t>
            </a:fld>
          </a:p>
        </p:txBody>
      </p:sp>
      <p:pic>
        <p:nvPicPr>
          <p:cNvPr id="2046" name="Google Shape;2046;p204"/>
          <p:cNvPicPr>
            <a:picLocks noChangeAspect="1"/>
          </p:cNvPicPr>
          <p:nvPr/>
        </p:nvPicPr>
        <p:blipFill rotWithShape="1">
          <a:blip r:embed="rId2">
            <a:alphaModFix amt="100000"/>
          </a:blip>
          <a:stretch>
            <a:fillRect/>
          </a:stretch>
        </p:blipFill>
        <p:spPr>
          <a:xfrm>
            <a:off x="4641300" y="906427"/>
            <a:ext cx="4110749" cy="2151725"/>
          </a:xfrm>
          <a:prstGeom prst="rect">
            <a:avLst/>
          </a:prstGeom>
          <a:noFill/>
          <a:ln>
            <a:noFill/>
          </a:ln>
        </p:spPr>
      </p:pic>
      <p:pic>
        <p:nvPicPr>
          <p:cNvPr id="2047" name="Google Shape;2047;p204"/>
          <p:cNvPicPr>
            <a:picLocks noChangeAspect="1"/>
          </p:cNvPicPr>
          <p:nvPr/>
        </p:nvPicPr>
        <p:blipFill rotWithShape="1">
          <a:blip r:embed="rId3">
            <a:alphaModFix amt="100000"/>
          </a:blip>
          <a:stretch>
            <a:fillRect/>
          </a:stretch>
        </p:blipFill>
        <p:spPr>
          <a:xfrm>
            <a:off x="3305075" y="2933900"/>
            <a:ext cx="2100500" cy="2100500"/>
          </a:xfrm>
          <a:prstGeom prst="rect">
            <a:avLst/>
          </a:prstGeom>
          <a:noFill/>
          <a:ln>
            <a:noFill/>
          </a:ln>
        </p:spPr>
      </p:pic>
      <p:pic>
        <p:nvPicPr>
          <p:cNvPr id="2048" name="Google Shape;2048;p204"/>
          <p:cNvPicPr>
            <a:picLocks noChangeAspect="1"/>
          </p:cNvPicPr>
          <p:nvPr/>
        </p:nvPicPr>
        <p:blipFill rotWithShape="1">
          <a:blip r:embed="rId4">
            <a:alphaModFix amt="100000"/>
          </a:blip>
          <a:stretch>
            <a:fillRect/>
          </a:stretch>
        </p:blipFill>
        <p:spPr>
          <a:xfrm>
            <a:off x="5508098" y="2933900"/>
            <a:ext cx="2804275" cy="2100500"/>
          </a:xfrm>
          <a:prstGeom prst="rect">
            <a:avLst/>
          </a:prstGeom>
          <a:noFill/>
          <a:ln>
            <a:noFill/>
          </a:ln>
        </p:spPr>
      </p:pic>
      <p:sp>
        <p:nvSpPr>
          <p:cNvPr id="2049" name="Google Shape;2049;p204"/>
          <p:cNvSpPr txBox="1"/>
          <p:nvPr/>
        </p:nvSpPr>
        <p:spPr>
          <a:xfrm>
            <a:off x="44450" y="3818575"/>
            <a:ext cx="3158100" cy="513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b="1">
                <a:solidFill>
                  <a:srgbClr val="FF0000"/>
                </a:solidFill>
              </a:rPr>
              <a:t>Gratuit ou premium payant </a:t>
            </a:r>
            <a:endParaRPr sz="1800" b="1">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Google Shape;2054;p205"/>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Clr>
                <a:schemeClr val="dk1"/>
              </a:buClr>
              <a:buSzPct val="39286"/>
              <a:buFont typeface="Arial"/>
              <a:buNone/>
            </a:pPr>
            <a:r>
              <a:rPr lang="fr"/>
              <a:t>Quels outils pour le terrain ?? -Application Smartphone </a:t>
            </a:r>
          </a:p>
          <a:p>
            <a:pPr marL="0" indent="0" algn="l" rtl="0">
              <a:spcBef>
                <a:spcPts val="0"/>
              </a:spcBef>
              <a:spcAft>
                <a:spcPts val="0"/>
              </a:spcAft>
              <a:buNone/>
            </a:pPr>
          </a:p>
        </p:txBody>
      </p:sp>
      <p:sp>
        <p:nvSpPr>
          <p:cNvPr id="2055" name="Google Shape;2055;p205"/>
          <p:cNvSpPr txBox="1">
            <a:spLocks noGrp="1"/>
          </p:cNvSpPr>
          <p:nvPr>
            <p:ph type="body" idx="1"/>
          </p:nvPr>
        </p:nvSpPr>
        <p:spPr>
          <a:xfrm>
            <a:off x="311700" y="1152475"/>
            <a:ext cx="4260300" cy="18846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b="1">
                <a:solidFill>
                  <a:schemeClr val="dk1"/>
                </a:solidFill>
              </a:rPr>
              <a:t>2. Coach’s Eye </a:t>
            </a:r>
            <a:endParaRPr b="1">
              <a:solidFill>
                <a:schemeClr val="dk1"/>
              </a:solidFill>
            </a:endParaRPr>
          </a:p>
          <a:p>
            <a:pPr marL="457200" indent="-342900" algn="l" rtl="0">
              <a:spcBef>
                <a:spcPts val="1200"/>
              </a:spcBef>
              <a:spcAft>
                <a:spcPts val="0"/>
              </a:spcAft>
              <a:buClr>
                <a:schemeClr val="dk1"/>
              </a:buClr>
              <a:buChar char="-"/>
            </a:pPr>
            <a:r>
              <a:rPr lang="fr">
                <a:solidFill>
                  <a:schemeClr val="dk1"/>
                </a:solidFill>
              </a:rPr>
              <a:t>Dessin sur une vidéo en temps réel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Mesure d’angle automatique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Ralenti variable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Partage cloud </a:t>
            </a:r>
            <a:endParaRPr>
              <a:solidFill>
                <a:schemeClr val="dk1"/>
              </a:solidFill>
            </a:endParaRPr>
          </a:p>
        </p:txBody>
      </p:sp>
      <p:sp>
        <p:nvSpPr>
          <p:cNvPr id="2056" name="Google Shape;2056;p205"/>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A5288D33-BBAA-4D9F-8F9E-DF2657CB7F02}" type="slidenum">
              <a:rPr lang="fr"/>
              <a:t>‹#›</a:t>
            </a:fld>
          </a:p>
        </p:txBody>
      </p:sp>
      <p:pic>
        <p:nvPicPr>
          <p:cNvPr id="2057" name="Google Shape;2057;p205"/>
          <p:cNvPicPr>
            <a:picLocks noChangeAspect="1"/>
          </p:cNvPicPr>
          <p:nvPr/>
        </p:nvPicPr>
        <p:blipFill rotWithShape="1">
          <a:blip r:embed="rId2">
            <a:alphaModFix amt="100000"/>
          </a:blip>
          <a:stretch>
            <a:fillRect/>
          </a:stretch>
        </p:blipFill>
        <p:spPr>
          <a:xfrm>
            <a:off x="4519075" y="1317087"/>
            <a:ext cx="1600200" cy="2857500"/>
          </a:xfrm>
          <a:prstGeom prst="rect">
            <a:avLst/>
          </a:prstGeom>
          <a:noFill/>
          <a:ln>
            <a:noFill/>
          </a:ln>
        </p:spPr>
      </p:pic>
      <p:pic>
        <p:nvPicPr>
          <p:cNvPr id="2058" name="Google Shape;2058;p205" descr="Coach's Eye — Tennis Techie"/>
          <p:cNvPicPr>
            <a:picLocks noChangeAspect="1"/>
          </p:cNvPicPr>
          <p:nvPr/>
        </p:nvPicPr>
        <p:blipFill rotWithShape="1">
          <a:blip r:embed="rId3">
            <a:alphaModFix amt="100000"/>
          </a:blip>
          <a:stretch>
            <a:fillRect/>
          </a:stretch>
        </p:blipFill>
        <p:spPr>
          <a:xfrm>
            <a:off x="6243850" y="2175928"/>
            <a:ext cx="2747899" cy="1267800"/>
          </a:xfrm>
          <a:prstGeom prst="rect">
            <a:avLst/>
          </a:prstGeom>
          <a:noFill/>
          <a:ln>
            <a:noFill/>
          </a:ln>
        </p:spPr>
      </p:pic>
      <p:sp>
        <p:nvSpPr>
          <p:cNvPr id="2059" name="Google Shape;2059;p205"/>
          <p:cNvSpPr txBox="1"/>
          <p:nvPr/>
        </p:nvSpPr>
        <p:spPr>
          <a:xfrm>
            <a:off x="306575" y="3145525"/>
            <a:ext cx="4061100" cy="11865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b="1">
                <a:solidFill>
                  <a:srgbClr val="FF0000"/>
                </a:solidFill>
              </a:rPr>
              <a:t>Payant 10 €/mois</a:t>
            </a:r>
            <a:endParaRPr sz="1800" b="1">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4" name="Google Shape;2064;p206"/>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Quels outils pour le terrain ?? -Application Smartphone </a:t>
            </a:r>
          </a:p>
          <a:p>
            <a:pPr marL="0" indent="0" algn="l" rtl="0">
              <a:spcBef>
                <a:spcPts val="0"/>
              </a:spcBef>
              <a:spcAft>
                <a:spcPts val="0"/>
              </a:spcAft>
              <a:buNone/>
            </a:pPr>
          </a:p>
        </p:txBody>
      </p:sp>
      <p:sp>
        <p:nvSpPr>
          <p:cNvPr id="2065" name="Google Shape;2065;p206"/>
          <p:cNvSpPr txBox="1">
            <a:spLocks noGrp="1"/>
          </p:cNvSpPr>
          <p:nvPr>
            <p:ph type="body" idx="1"/>
          </p:nvPr>
        </p:nvSpPr>
        <p:spPr>
          <a:xfrm>
            <a:off x="311700" y="1152475"/>
            <a:ext cx="8430600" cy="1884600"/>
          </a:xfrm>
          <a:prstGeom prst="rect">
            <a:avLst/>
          </a:prstGeom>
        </p:spPr>
        <p:txBody>
          <a:bodyPr wrap="square" lIns="91425" tIns="91425" rIns="91425" bIns="91425" anchor="t" anchorCtr="0">
            <a:normAutofit/>
          </a:bodyPr>
          <a:lstStyle/>
          <a:p>
            <a:pPr marL="0" indent="0" algn="l" rtl="0">
              <a:spcBef>
                <a:spcPts val="0"/>
              </a:spcBef>
              <a:spcAft>
                <a:spcPts val="1200"/>
              </a:spcAft>
              <a:buNone/>
            </a:pPr>
            <a:r>
              <a:rPr lang="fr" b="1">
                <a:solidFill>
                  <a:schemeClr val="dk1"/>
                </a:solidFill>
              </a:rPr>
              <a:t>3. Application spécifique à un sport (My jump, </a:t>
            </a:r>
            <a:r>
              <a:rPr lang="fr" b="1">
                <a:solidFill>
                  <a:schemeClr val="dk1"/>
                </a:solidFill>
              </a:rPr>
              <a:t>Motion IQ</a:t>
            </a:r>
            <a:r>
              <a:rPr lang="fr" b="1">
                <a:solidFill>
                  <a:schemeClr val="dk1"/>
                </a:solidFill>
              </a:rPr>
              <a:t>)</a:t>
            </a:r>
            <a:endParaRPr>
              <a:solidFill>
                <a:schemeClr val="dk1"/>
              </a:solidFill>
            </a:endParaRPr>
          </a:p>
        </p:txBody>
      </p:sp>
      <p:sp>
        <p:nvSpPr>
          <p:cNvPr id="2066" name="Google Shape;2066;p206"/>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42D87927-9391-4972-8C9A-DD0B86DF8EEF}" type="slidenum">
              <a:rPr lang="fr"/>
              <a:t>‹#›</a:t>
            </a:fld>
          </a:p>
        </p:txBody>
      </p:sp>
      <p:pic>
        <p:nvPicPr>
          <p:cNvPr id="2067" name="Google Shape;2067;p206" descr="Motion IQ, an application for analysing track and field sprinting, has the potential to revolutionize how coaches will look at the kinetics and kinematics of their athletes. This app makes it possible to import video footage from your phone and let artificial intelligence analyse it and enhance the video, so you can get valuable biomechnical data out of that video.&#10;&#10;Motion IQ website:&#10;https://www.vuemotion.ai/motioniq/login" title="This app revolutionizes sprinting analyses  - MotionIQ  explained">
            <a:hlinkClick r:id="rId2"/>
          </p:cNvPr>
          <p:cNvPicPr>
            <a:picLocks noChangeAspect="1"/>
          </p:cNvPicPr>
          <p:nvPr/>
        </p:nvPicPr>
        <p:blipFill rotWithShape="1">
          <a:blip r:embed="rId3">
            <a:alphaModFix amt="100000"/>
          </a:blip>
          <a:stretch>
            <a:fillRect/>
          </a:stretch>
        </p:blipFill>
        <p:spPr>
          <a:xfrm>
            <a:off x="985100" y="2025388"/>
            <a:ext cx="3314000" cy="2512400"/>
          </a:xfrm>
          <a:prstGeom prst="rect">
            <a:avLst/>
          </a:prstGeom>
          <a:noFill/>
          <a:ln>
            <a:noFill/>
          </a:ln>
        </p:spPr>
      </p:pic>
      <p:pic>
        <p:nvPicPr>
          <p:cNvPr id="2068" name="Google Shape;2068;p206"/>
          <p:cNvPicPr>
            <a:picLocks noChangeAspect="1"/>
          </p:cNvPicPr>
          <p:nvPr/>
        </p:nvPicPr>
        <p:blipFill rotWithShape="1">
          <a:blip r:embed="rId4">
            <a:alphaModFix amt="100000"/>
          </a:blip>
          <a:stretch>
            <a:fillRect/>
          </a:stretch>
        </p:blipFill>
        <p:spPr>
          <a:xfrm>
            <a:off x="5570400" y="2065875"/>
            <a:ext cx="2690775" cy="24314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67"/>
                                        </p:tgtEl>
                                        <p:attrNameLst>
                                          <p:attrName>style.visibility</p:attrName>
                                        </p:attrNameLst>
                                      </p:cBhvr>
                                      <p:to>
                                        <p:strVal val="visible"/>
                                      </p:to>
                                    </p:set>
                                    <p:animEffect transition="in" filter="fade">
                                      <p:cBhvr>
                                        <p:cTn id="7" dur="1000" fill="hold"/>
                                        <p:tgtEl>
                                          <p:spTgt spid="2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3" name="Google Shape;2073;p207"/>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Clr>
                <a:schemeClr val="dk1"/>
              </a:buClr>
              <a:buSzPct val="39286"/>
              <a:buFont typeface="Arial"/>
              <a:buNone/>
            </a:pPr>
            <a:r>
              <a:rPr lang="fr"/>
              <a:t>Quels outils pour le terrain ?? -Logiciel Desktop/Cloud </a:t>
            </a:r>
          </a:p>
          <a:p>
            <a:pPr marL="0" indent="0" algn="l" rtl="0">
              <a:spcBef>
                <a:spcPts val="0"/>
              </a:spcBef>
              <a:spcAft>
                <a:spcPts val="0"/>
              </a:spcAft>
              <a:buNone/>
            </a:pPr>
          </a:p>
        </p:txBody>
      </p:sp>
      <p:sp>
        <p:nvSpPr>
          <p:cNvPr id="2074" name="Google Shape;2074;p207"/>
          <p:cNvSpPr txBox="1">
            <a:spLocks noGrp="1"/>
          </p:cNvSpPr>
          <p:nvPr>
            <p:ph type="body" idx="1"/>
          </p:nvPr>
        </p:nvSpPr>
        <p:spPr>
          <a:xfrm>
            <a:off x="311700" y="1152475"/>
            <a:ext cx="4050000" cy="34164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b="1">
                <a:solidFill>
                  <a:schemeClr val="dk1"/>
                </a:solidFill>
              </a:rPr>
              <a:t>4. OpenPose (Open Source) : </a:t>
            </a:r>
            <a:endParaRPr b="1">
              <a:solidFill>
                <a:schemeClr val="dk1"/>
              </a:solidFill>
            </a:endParaRPr>
          </a:p>
          <a:p>
            <a:pPr marL="457200" indent="-342900" algn="l" rtl="0">
              <a:spcBef>
                <a:spcPts val="1200"/>
              </a:spcBef>
              <a:spcAft>
                <a:spcPts val="0"/>
              </a:spcAft>
              <a:buClr>
                <a:schemeClr val="dk1"/>
              </a:buClr>
              <a:buChar char="-"/>
            </a:pPr>
            <a:r>
              <a:rPr lang="fr">
                <a:solidFill>
                  <a:schemeClr val="dk1"/>
                </a:solidFill>
              </a:rPr>
              <a:t>Détection de 25 point du crops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Multi-personnes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Temps réel (si GPU)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Export </a:t>
            </a:r>
            <a:endParaRPr>
              <a:solidFill>
                <a:schemeClr val="dk1"/>
              </a:solidFill>
            </a:endParaRPr>
          </a:p>
          <a:p>
            <a:pPr marL="0" indent="0" algn="l" rtl="0">
              <a:spcBef>
                <a:spcPts val="1200"/>
              </a:spcBef>
              <a:spcAft>
                <a:spcPts val="0"/>
              </a:spcAft>
              <a:buNone/>
            </a:pPr>
            <a:r>
              <a:rPr lang="fr">
                <a:solidFill>
                  <a:schemeClr val="dk1"/>
                </a:solidFill>
              </a:rPr>
              <a:t>⇒ Nécessite un peu de code simple</a:t>
            </a:r>
            <a:endParaRPr>
              <a:solidFill>
                <a:schemeClr val="dk1"/>
              </a:solidFill>
            </a:endParaRPr>
          </a:p>
          <a:p>
            <a:pPr marL="0" indent="0" algn="l" rtl="0">
              <a:spcBef>
                <a:spcPts val="1200"/>
              </a:spcBef>
              <a:spcAft>
                <a:spcPts val="0"/>
              </a:spcAft>
              <a:buNone/>
            </a:pPr>
          </a:p>
          <a:p>
            <a:pPr marL="0" indent="0" algn="l" rtl="0">
              <a:spcBef>
                <a:spcPts val="1200"/>
              </a:spcBef>
              <a:spcAft>
                <a:spcPts val="1200"/>
              </a:spcAft>
              <a:buNone/>
            </a:pPr>
            <a:r>
              <a:rPr lang="fr" b="1">
                <a:solidFill>
                  <a:srgbClr val="FF0000"/>
                </a:solidFill>
              </a:rPr>
              <a:t>⇒GRATUIT </a:t>
            </a:r>
            <a:endParaRPr b="1">
              <a:solidFill>
                <a:srgbClr val="FF0000"/>
              </a:solidFill>
            </a:endParaRPr>
          </a:p>
        </p:txBody>
      </p:sp>
      <p:sp>
        <p:nvSpPr>
          <p:cNvPr id="2075" name="Google Shape;2075;p207"/>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B0CD13BB-211F-46C1-8A95-6E8277DF4C6C}" type="slidenum">
              <a:rPr lang="fr"/>
              <a:t>‹#›</a:t>
            </a:fld>
          </a:p>
        </p:txBody>
      </p:sp>
      <p:pic>
        <p:nvPicPr>
          <p:cNvPr id="2076" name="Google Shape;2076;p207"/>
          <p:cNvPicPr>
            <a:picLocks noChangeAspect="1"/>
          </p:cNvPicPr>
          <p:nvPr/>
        </p:nvPicPr>
        <p:blipFill rotWithShape="1">
          <a:blip r:embed="rId2">
            <a:alphaModFix amt="100000"/>
          </a:blip>
          <a:stretch>
            <a:fillRect/>
          </a:stretch>
        </p:blipFill>
        <p:spPr>
          <a:xfrm>
            <a:off x="5354076" y="929226"/>
            <a:ext cx="2685022" cy="1866900"/>
          </a:xfrm>
          <a:prstGeom prst="rect">
            <a:avLst/>
          </a:prstGeom>
          <a:noFill/>
          <a:ln>
            <a:noFill/>
          </a:ln>
        </p:spPr>
      </p:pic>
      <p:pic>
        <p:nvPicPr>
          <p:cNvPr id="2077" name="Google Shape;2077;p207" descr="An example of OpenPose detecting the pose of a sprinter at the block start. This technology can be used to estimate the biomechanics of runners with just a single video camera. &#10;&#10;Software: OpenPose (https://github.com/CMU-Perceptual-Computing-Lab/openpose)&#10;&#10;Thanks for watching and please subscribe to stay up to date. &#10;Laboratory BioMechanica" title="Pose estimation in sprinting | OpenPose | Running Biomechanics | Neural Networks">
            <a:hlinkClick r:id="rId3"/>
          </p:cNvPr>
          <p:cNvPicPr>
            <a:picLocks noChangeAspect="1"/>
          </p:cNvPicPr>
          <p:nvPr/>
        </p:nvPicPr>
        <p:blipFill rotWithShape="1">
          <a:blip r:embed="rId4">
            <a:alphaModFix amt="100000"/>
          </a:blip>
          <a:stretch>
            <a:fillRect/>
          </a:stretch>
        </p:blipFill>
        <p:spPr>
          <a:xfrm>
            <a:off x="4485582" y="2845850"/>
            <a:ext cx="3766124" cy="21184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77"/>
                                        </p:tgtEl>
                                        <p:attrNameLst>
                                          <p:attrName>style.visibility</p:attrName>
                                        </p:attrNameLst>
                                      </p:cBhvr>
                                      <p:to>
                                        <p:strVal val="visible"/>
                                      </p:to>
                                    </p:set>
                                    <p:animEffect transition="in" filter="fade">
                                      <p:cBhvr>
                                        <p:cTn id="11" dur="1000" fill="hold"/>
                                        <p:tgtEl>
                                          <p:spTgt spid="2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2" name="Google Shape;2082;p208"/>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Quels outils pour le terrain ?? -Logiciel Desktop/Cloud </a:t>
            </a:r>
          </a:p>
          <a:p>
            <a:pPr marL="0" indent="0" algn="l" rtl="0">
              <a:spcBef>
                <a:spcPts val="0"/>
              </a:spcBef>
              <a:spcAft>
                <a:spcPts val="0"/>
              </a:spcAft>
              <a:buNone/>
            </a:pPr>
          </a:p>
        </p:txBody>
      </p:sp>
      <p:sp>
        <p:nvSpPr>
          <p:cNvPr id="2083" name="Google Shape;2083;p208"/>
          <p:cNvSpPr txBox="1">
            <a:spLocks noGrp="1"/>
          </p:cNvSpPr>
          <p:nvPr>
            <p:ph type="body" idx="1"/>
          </p:nvPr>
        </p:nvSpPr>
        <p:spPr>
          <a:xfrm>
            <a:off x="311700" y="1152475"/>
            <a:ext cx="4050000" cy="34164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b="1">
                <a:solidFill>
                  <a:schemeClr val="dk1"/>
                </a:solidFill>
              </a:rPr>
              <a:t>5</a:t>
            </a:r>
            <a:r>
              <a:rPr lang="fr" b="1">
                <a:solidFill>
                  <a:schemeClr val="dk1"/>
                </a:solidFill>
              </a:rPr>
              <a:t>. MediaPipe Pose (Google)  </a:t>
            </a:r>
            <a:endParaRPr b="1">
              <a:solidFill>
                <a:schemeClr val="dk1"/>
              </a:solidFill>
            </a:endParaRPr>
          </a:p>
          <a:p>
            <a:pPr marL="457200" indent="-342900" algn="l" rtl="0">
              <a:spcBef>
                <a:spcPts val="1200"/>
              </a:spcBef>
              <a:spcAft>
                <a:spcPts val="0"/>
              </a:spcAft>
              <a:buClr>
                <a:schemeClr val="dk1"/>
              </a:buClr>
              <a:buChar char="-"/>
            </a:pPr>
            <a:r>
              <a:rPr lang="fr">
                <a:solidFill>
                  <a:schemeClr val="dk1"/>
                </a:solidFill>
              </a:rPr>
              <a:t>Peut tourner en local </a:t>
            </a:r>
            <a:endParaRPr>
              <a:solidFill>
                <a:schemeClr val="dk1"/>
              </a:solidFill>
            </a:endParaRPr>
          </a:p>
          <a:p>
            <a:pPr marL="457200" indent="-342900" algn="l" rtl="0">
              <a:spcBef>
                <a:spcPts val="0"/>
              </a:spcBef>
              <a:spcAft>
                <a:spcPts val="0"/>
              </a:spcAft>
              <a:buClr>
                <a:schemeClr val="dk1"/>
              </a:buClr>
              <a:buChar char="-"/>
            </a:pPr>
            <a:r>
              <a:rPr lang="fr">
                <a:solidFill>
                  <a:schemeClr val="dk1"/>
                </a:solidFill>
              </a:rPr>
              <a:t>33 Landmarks 3D</a:t>
            </a:r>
            <a:endParaRPr>
              <a:solidFill>
                <a:schemeClr val="dk1"/>
              </a:solidFill>
            </a:endParaRPr>
          </a:p>
          <a:p>
            <a:pPr marL="0" indent="0" algn="l" rtl="0">
              <a:spcBef>
                <a:spcPts val="1200"/>
              </a:spcBef>
              <a:spcAft>
                <a:spcPts val="0"/>
              </a:spcAft>
              <a:buNone/>
            </a:pPr>
            <a:r>
              <a:rPr lang="fr">
                <a:solidFill>
                  <a:schemeClr val="dk1"/>
                </a:solidFill>
              </a:rPr>
              <a:t>⇒ Nécessite un peu de code </a:t>
            </a:r>
            <a:endParaRPr>
              <a:solidFill>
                <a:schemeClr val="dk1"/>
              </a:solidFill>
            </a:endParaRPr>
          </a:p>
          <a:p>
            <a:pPr marL="0" indent="0" algn="l" rtl="0">
              <a:spcBef>
                <a:spcPts val="1200"/>
              </a:spcBef>
              <a:spcAft>
                <a:spcPts val="0"/>
              </a:spcAft>
              <a:buNone/>
            </a:pPr>
          </a:p>
          <a:p>
            <a:pPr marL="0" indent="0" algn="l" rtl="0">
              <a:spcBef>
                <a:spcPts val="1200"/>
              </a:spcBef>
              <a:spcAft>
                <a:spcPts val="1200"/>
              </a:spcAft>
              <a:buNone/>
            </a:pPr>
            <a:r>
              <a:rPr lang="fr" b="1">
                <a:solidFill>
                  <a:srgbClr val="FF0000"/>
                </a:solidFill>
              </a:rPr>
              <a:t>⇒GRATUIT </a:t>
            </a:r>
            <a:endParaRPr b="1">
              <a:solidFill>
                <a:srgbClr val="FF0000"/>
              </a:solidFill>
            </a:endParaRPr>
          </a:p>
        </p:txBody>
      </p:sp>
      <p:sp>
        <p:nvSpPr>
          <p:cNvPr id="2084" name="Google Shape;2084;p208"/>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D37FABD9-B00B-4D1C-8B97-DB0B98055511}" type="slidenum">
              <a:rPr lang="fr"/>
              <a:t>‹#›</a:t>
            </a:fld>
          </a:p>
        </p:txBody>
      </p:sp>
      <p:pic>
        <p:nvPicPr>
          <p:cNvPr id="2085" name="Google Shape;2085;p208" title="mediapipe.mp4">
            <a:hlinkClick r:id="rId2"/>
          </p:cNvPr>
          <p:cNvPicPr>
            <a:picLocks noChangeAspect="1"/>
          </p:cNvPicPr>
          <p:nvPr/>
        </p:nvPicPr>
        <p:blipFill rotWithShape="1">
          <a:blip r:embed="rId3">
            <a:alphaModFix amt="100000"/>
          </a:blip>
          <a:stretch>
            <a:fillRect/>
          </a:stretch>
        </p:blipFill>
        <p:spPr>
          <a:xfrm>
            <a:off x="4514100" y="1031912"/>
            <a:ext cx="3533942" cy="39591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85"/>
                                        </p:tgtEl>
                                        <p:attrNameLst>
                                          <p:attrName>style.visibility</p:attrName>
                                        </p:attrNameLst>
                                      </p:cBhvr>
                                      <p:to>
                                        <p:strVal val="visible"/>
                                      </p:to>
                                    </p:set>
                                    <p:animEffect transition="in" filter="fade">
                                      <p:cBhvr>
                                        <p:cTn id="7" dur="1000" fill="hold"/>
                                        <p:tgtEl>
                                          <p:spTgt spid="2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0" name="Google Shape;2090;p209"/>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Quels outils pour le terrain ?? -Logiciel Desktop/Cloud </a:t>
            </a:r>
          </a:p>
          <a:p>
            <a:pPr marL="0" indent="0" algn="l" rtl="0">
              <a:spcBef>
                <a:spcPts val="0"/>
              </a:spcBef>
              <a:spcAft>
                <a:spcPts val="0"/>
              </a:spcAft>
              <a:buNone/>
            </a:pPr>
          </a:p>
        </p:txBody>
      </p:sp>
      <p:sp>
        <p:nvSpPr>
          <p:cNvPr id="2091" name="Google Shape;2091;p209"/>
          <p:cNvSpPr txBox="1">
            <a:spLocks noGrp="1"/>
          </p:cNvSpPr>
          <p:nvPr>
            <p:ph type="body" idx="1"/>
          </p:nvPr>
        </p:nvSpPr>
        <p:spPr>
          <a:xfrm>
            <a:off x="311700" y="1152475"/>
            <a:ext cx="4050000" cy="3416400"/>
          </a:xfrm>
          <a:prstGeom prst="rect">
            <a:avLst/>
          </a:prstGeom>
        </p:spPr>
        <p:txBody>
          <a:bodyPr wrap="square" lIns="91425" tIns="91425" rIns="91425" bIns="91425" anchor="t" anchorCtr="0">
            <a:normAutofit lnSpcReduction="10000"/>
          </a:bodyPr>
          <a:lstStyle/>
          <a:p>
            <a:pPr marL="0" indent="0" algn="l" rtl="0">
              <a:spcBef>
                <a:spcPts val="0"/>
              </a:spcBef>
              <a:spcAft>
                <a:spcPts val="0"/>
              </a:spcAft>
              <a:buNone/>
            </a:pPr>
            <a:r>
              <a:rPr lang="fr" b="1">
                <a:solidFill>
                  <a:schemeClr val="dk1"/>
                </a:solidFill>
              </a:rPr>
              <a:t>6. DeeplabCut (Open Source)</a:t>
            </a:r>
            <a:endParaRPr b="1">
              <a:solidFill>
                <a:schemeClr val="dk1"/>
              </a:solidFill>
            </a:endParaRPr>
          </a:p>
          <a:p>
            <a:pPr marL="0" indent="0" algn="l" rtl="0">
              <a:spcBef>
                <a:spcPts val="1200"/>
              </a:spcBef>
              <a:spcAft>
                <a:spcPts val="0"/>
              </a:spcAft>
              <a:buNone/>
            </a:pPr>
            <a:r>
              <a:rPr lang="fr">
                <a:solidFill>
                  <a:schemeClr val="dk1"/>
                </a:solidFill>
              </a:rPr>
              <a:t>Permet d’annoter ses propres vidéos et </a:t>
            </a:r>
            <a:r>
              <a:rPr lang="fr">
                <a:solidFill>
                  <a:schemeClr val="dk1"/>
                </a:solidFill>
              </a:rPr>
              <a:t>d'entraîner</a:t>
            </a:r>
            <a:r>
              <a:rPr lang="fr">
                <a:solidFill>
                  <a:schemeClr val="dk1"/>
                </a:solidFill>
              </a:rPr>
              <a:t> son propre réseau </a:t>
            </a:r>
            <a:endParaRPr>
              <a:solidFill>
                <a:schemeClr val="dk1"/>
              </a:solidFill>
            </a:endParaRPr>
          </a:p>
          <a:p>
            <a:pPr marL="0" indent="0" algn="l" rtl="0">
              <a:spcBef>
                <a:spcPts val="1200"/>
              </a:spcBef>
              <a:spcAft>
                <a:spcPts val="0"/>
              </a:spcAft>
              <a:buNone/>
            </a:pPr>
            <a:r>
              <a:rPr lang="fr">
                <a:solidFill>
                  <a:schemeClr val="dk1"/>
                </a:solidFill>
              </a:rPr>
              <a:t>⇒ Nécessite un peu de code </a:t>
            </a:r>
            <a:endParaRPr>
              <a:solidFill>
                <a:schemeClr val="dk1"/>
              </a:solidFill>
            </a:endParaRPr>
          </a:p>
          <a:p>
            <a:pPr marL="0" indent="0" algn="l" rtl="0">
              <a:spcBef>
                <a:spcPts val="1200"/>
              </a:spcBef>
              <a:spcAft>
                <a:spcPts val="0"/>
              </a:spcAft>
              <a:buNone/>
            </a:pPr>
            <a:r>
              <a:rPr lang="fr">
                <a:solidFill>
                  <a:schemeClr val="dk1"/>
                </a:solidFill>
              </a:rPr>
              <a:t>⇒ Réseau personnalisé très performant </a:t>
            </a:r>
            <a:endParaRPr>
              <a:solidFill>
                <a:schemeClr val="dk1"/>
              </a:solidFill>
            </a:endParaRPr>
          </a:p>
          <a:p>
            <a:pPr marL="0" indent="0" algn="l" rtl="0">
              <a:spcBef>
                <a:spcPts val="1200"/>
              </a:spcBef>
              <a:spcAft>
                <a:spcPts val="0"/>
              </a:spcAft>
              <a:buNone/>
            </a:pPr>
          </a:p>
          <a:p>
            <a:pPr marL="0" indent="0" algn="l" rtl="0">
              <a:spcBef>
                <a:spcPts val="1200"/>
              </a:spcBef>
              <a:spcAft>
                <a:spcPts val="1200"/>
              </a:spcAft>
              <a:buNone/>
            </a:pPr>
            <a:r>
              <a:rPr lang="fr" b="1">
                <a:solidFill>
                  <a:srgbClr val="FF0000"/>
                </a:solidFill>
              </a:rPr>
              <a:t>⇒GRATUIT </a:t>
            </a:r>
            <a:endParaRPr b="1">
              <a:solidFill>
                <a:srgbClr val="FF0000"/>
              </a:solidFill>
            </a:endParaRPr>
          </a:p>
        </p:txBody>
      </p:sp>
      <p:sp>
        <p:nvSpPr>
          <p:cNvPr id="2092" name="Google Shape;2092;p209"/>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5B404BC1-014C-488B-8334-FE6DEE01E96E}" type="slidenum">
              <a:rPr lang="fr"/>
              <a:t>‹#›</a:t>
            </a:fld>
          </a:p>
        </p:txBody>
      </p:sp>
      <p:pic>
        <p:nvPicPr>
          <p:cNvPr id="2093" name="Google Shape;2093;p209"/>
          <p:cNvPicPr>
            <a:picLocks noChangeAspect="1"/>
          </p:cNvPicPr>
          <p:nvPr/>
        </p:nvPicPr>
        <p:blipFill rotWithShape="1">
          <a:blip r:embed="rId2">
            <a:alphaModFix amt="100000"/>
          </a:blip>
          <a:stretch>
            <a:fillRect/>
          </a:stretch>
        </p:blipFill>
        <p:spPr>
          <a:xfrm>
            <a:off x="4677701" y="997704"/>
            <a:ext cx="2465950" cy="2244825"/>
          </a:xfrm>
          <a:prstGeom prst="rect">
            <a:avLst/>
          </a:prstGeom>
          <a:noFill/>
          <a:ln>
            <a:noFill/>
          </a:ln>
        </p:spPr>
      </p:pic>
      <p:sp>
        <p:nvSpPr>
          <p:cNvPr id="2094" name="Google Shape;2094;p209"/>
          <p:cNvSpPr txBox="1"/>
          <p:nvPr/>
        </p:nvSpPr>
        <p:spPr>
          <a:xfrm>
            <a:off x="7179400" y="1154975"/>
            <a:ext cx="1808100" cy="20247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800">
                <a:solidFill>
                  <a:schemeClr val="dk2"/>
                </a:solidFill>
              </a:rPr>
              <a:t>https://www.researchgate.net/publication/358311474_Review-Emerging_Portable_Technologies_for_Gait_Analysis_in_Neurological_Disorders/figures?lo=1</a:t>
            </a:r>
            <a:endParaRPr sz="800">
              <a:solidFill>
                <a:schemeClr val="dk2"/>
              </a:solidFill>
            </a:endParaRPr>
          </a:p>
        </p:txBody>
      </p:sp>
      <p:pic>
        <p:nvPicPr>
          <p:cNvPr id="2095" name="Google Shape;2095;p209"/>
          <p:cNvPicPr>
            <a:picLocks noChangeAspect="1"/>
          </p:cNvPicPr>
          <p:nvPr/>
        </p:nvPicPr>
        <p:blipFill rotWithShape="1">
          <a:blip r:embed="rId3">
            <a:alphaModFix amt="100000"/>
          </a:blip>
          <a:stretch>
            <a:fillRect/>
          </a:stretch>
        </p:blipFill>
        <p:spPr>
          <a:xfrm>
            <a:off x="4641396" y="3242521"/>
            <a:ext cx="2611822" cy="17911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0" name="Google Shape;2100;p210"/>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Exemple de Use-case avec l’IA </a:t>
            </a:r>
          </a:p>
        </p:txBody>
      </p:sp>
      <p:sp>
        <p:nvSpPr>
          <p:cNvPr id="2101" name="Google Shape;2101;p210"/>
          <p:cNvSpPr txBox="1">
            <a:spLocks noGrp="1"/>
          </p:cNvSpPr>
          <p:nvPr>
            <p:ph type="body" idx="1"/>
          </p:nvPr>
        </p:nvSpPr>
        <p:spPr>
          <a:xfrm>
            <a:off x="311700" y="1152475"/>
            <a:ext cx="6297300" cy="3416400"/>
          </a:xfrm>
          <a:prstGeom prst="rect">
            <a:avLst/>
          </a:prstGeom>
        </p:spPr>
        <p:txBody>
          <a:bodyPr wrap="square" lIns="91425" tIns="91425" rIns="91425" bIns="91425" anchor="t" anchorCtr="0">
            <a:normAutofit fontScale="92500" lnSpcReduction="20000"/>
          </a:bodyPr>
          <a:lstStyle/>
          <a:p>
            <a:pPr marL="0" indent="0" algn="l" rtl="0">
              <a:spcBef>
                <a:spcPts val="0"/>
              </a:spcBef>
              <a:spcAft>
                <a:spcPts val="0"/>
              </a:spcAft>
              <a:buNone/>
            </a:pPr>
            <a:r>
              <a:rPr lang="fr" u="sng">
                <a:solidFill>
                  <a:schemeClr val="dk1"/>
                </a:solidFill>
              </a:rPr>
              <a:t>Exemple </a:t>
            </a:r>
            <a:r>
              <a:rPr lang="fr">
                <a:solidFill>
                  <a:schemeClr val="dk1"/>
                </a:solidFill>
              </a:rPr>
              <a:t>: optimisation d’un sprint dans un club amateur ⇒ </a:t>
            </a:r>
            <a:r>
              <a:rPr lang="fr" b="1">
                <a:solidFill>
                  <a:schemeClr val="dk1"/>
                </a:solidFill>
              </a:rPr>
              <a:t>Budget limité </a:t>
            </a:r>
            <a:endParaRPr b="1">
              <a:solidFill>
                <a:schemeClr val="dk1"/>
              </a:solidFill>
            </a:endParaRPr>
          </a:p>
          <a:p>
            <a:pPr marL="457200" indent="-334328" algn="l" rtl="0">
              <a:spcBef>
                <a:spcPts val="1200"/>
              </a:spcBef>
              <a:spcAft>
                <a:spcPts val="0"/>
              </a:spcAft>
              <a:buClr>
                <a:schemeClr val="dk1"/>
              </a:buClr>
              <a:buSzPct val="100000"/>
              <a:buAutoNum type="arabicPeriod"/>
            </a:pPr>
            <a:r>
              <a:rPr lang="fr" b="1">
                <a:solidFill>
                  <a:schemeClr val="dk1"/>
                </a:solidFill>
              </a:rPr>
              <a:t>Filmer le sprint de profil (smartphone, 120 fps) </a:t>
            </a:r>
            <a:endParaRPr b="1">
              <a:solidFill>
                <a:schemeClr val="dk1"/>
              </a:solidFill>
            </a:endParaRPr>
          </a:p>
          <a:p>
            <a:pPr marL="457200" indent="-334328" algn="l" rtl="0">
              <a:spcBef>
                <a:spcPts val="0"/>
              </a:spcBef>
              <a:spcAft>
                <a:spcPts val="0"/>
              </a:spcAft>
              <a:buClr>
                <a:schemeClr val="dk1"/>
              </a:buClr>
              <a:buSzPct val="100000"/>
              <a:buAutoNum type="arabicPeriod"/>
            </a:pPr>
            <a:r>
              <a:rPr lang="fr" b="1">
                <a:solidFill>
                  <a:schemeClr val="dk1"/>
                </a:solidFill>
              </a:rPr>
              <a:t>Analyser avec mediaPipe → Coordonnées 33 points </a:t>
            </a:r>
            <a:endParaRPr b="1">
              <a:solidFill>
                <a:schemeClr val="dk1"/>
              </a:solidFill>
            </a:endParaRPr>
          </a:p>
          <a:p>
            <a:pPr marL="457200" indent="-334328" algn="l" rtl="0">
              <a:spcBef>
                <a:spcPts val="0"/>
              </a:spcBef>
              <a:spcAft>
                <a:spcPts val="0"/>
              </a:spcAft>
              <a:buClr>
                <a:schemeClr val="dk1"/>
              </a:buClr>
              <a:buSzPct val="100000"/>
              <a:buAutoNum type="arabicPeriod"/>
            </a:pPr>
            <a:r>
              <a:rPr lang="fr" b="1">
                <a:solidFill>
                  <a:schemeClr val="dk1"/>
                </a:solidFill>
              </a:rPr>
              <a:t>Calculer Automatiquement</a:t>
            </a:r>
            <a:r>
              <a:rPr lang="fr" b="1">
                <a:solidFill>
                  <a:schemeClr val="dk1"/>
                </a:solidFill>
              </a:rPr>
              <a:t>  :</a:t>
            </a:r>
            <a:endParaRPr b="1">
              <a:solidFill>
                <a:schemeClr val="dk1"/>
              </a:solidFill>
            </a:endParaRPr>
          </a:p>
          <a:p>
            <a:pPr marL="914400" lvl="1" indent="-310832" algn="l" rtl="0">
              <a:spcBef>
                <a:spcPts val="0"/>
              </a:spcBef>
              <a:spcAft>
                <a:spcPts val="0"/>
              </a:spcAft>
              <a:buClr>
                <a:schemeClr val="dk1"/>
              </a:buClr>
              <a:buSzPct val="100000"/>
              <a:buAutoNum type="alphaLcPeriod"/>
            </a:pPr>
            <a:r>
              <a:rPr lang="fr" b="1">
                <a:solidFill>
                  <a:schemeClr val="dk1"/>
                </a:solidFill>
              </a:rPr>
              <a:t>Longueur de foulée </a:t>
            </a:r>
            <a:endParaRPr b="1">
              <a:solidFill>
                <a:schemeClr val="dk1"/>
              </a:solidFill>
            </a:endParaRPr>
          </a:p>
          <a:p>
            <a:pPr marL="914400" lvl="1" indent="-310832" algn="l" rtl="0">
              <a:spcBef>
                <a:spcPts val="0"/>
              </a:spcBef>
              <a:spcAft>
                <a:spcPts val="0"/>
              </a:spcAft>
              <a:buClr>
                <a:schemeClr val="dk1"/>
              </a:buClr>
              <a:buSzPct val="100000"/>
              <a:buAutoNum type="alphaLcPeriod"/>
            </a:pPr>
            <a:r>
              <a:rPr lang="fr" b="1">
                <a:solidFill>
                  <a:schemeClr val="dk1"/>
                </a:solidFill>
              </a:rPr>
              <a:t>Fréquence de foulée </a:t>
            </a:r>
            <a:endParaRPr b="1">
              <a:solidFill>
                <a:schemeClr val="dk1"/>
              </a:solidFill>
            </a:endParaRPr>
          </a:p>
          <a:p>
            <a:pPr marL="914400" lvl="1" indent="-310832" algn="l" rtl="0">
              <a:spcBef>
                <a:spcPts val="0"/>
              </a:spcBef>
              <a:spcAft>
                <a:spcPts val="0"/>
              </a:spcAft>
              <a:buClr>
                <a:schemeClr val="dk1"/>
              </a:buClr>
              <a:buSzPct val="100000"/>
              <a:buAutoNum type="alphaLcPeriod"/>
            </a:pPr>
            <a:r>
              <a:rPr lang="fr" b="1">
                <a:solidFill>
                  <a:schemeClr val="dk1"/>
                </a:solidFill>
              </a:rPr>
              <a:t>Angle genou/hanche à l’appui </a:t>
            </a:r>
            <a:endParaRPr b="1">
              <a:solidFill>
                <a:schemeClr val="dk1"/>
              </a:solidFill>
            </a:endParaRPr>
          </a:p>
          <a:p>
            <a:pPr marL="914400" lvl="1" indent="-310832" algn="l" rtl="0">
              <a:spcBef>
                <a:spcPts val="0"/>
              </a:spcBef>
              <a:spcAft>
                <a:spcPts val="0"/>
              </a:spcAft>
              <a:buClr>
                <a:schemeClr val="dk1"/>
              </a:buClr>
              <a:buSzPct val="100000"/>
              <a:buAutoNum type="alphaLcPeriod"/>
            </a:pPr>
            <a:r>
              <a:rPr lang="fr" b="1">
                <a:solidFill>
                  <a:schemeClr val="dk1"/>
                </a:solidFill>
              </a:rPr>
              <a:t>Position du CM </a:t>
            </a:r>
            <a:endParaRPr b="1">
              <a:solidFill>
                <a:schemeClr val="dk1"/>
              </a:solidFill>
            </a:endParaRPr>
          </a:p>
          <a:p>
            <a:pPr marL="457200" indent="-334328" algn="l" rtl="0">
              <a:spcBef>
                <a:spcPts val="0"/>
              </a:spcBef>
              <a:spcAft>
                <a:spcPts val="0"/>
              </a:spcAft>
              <a:buClr>
                <a:schemeClr val="dk1"/>
              </a:buClr>
              <a:buSzPct val="100000"/>
              <a:buAutoNum type="arabicPeriod"/>
            </a:pPr>
            <a:r>
              <a:rPr lang="fr" b="1">
                <a:solidFill>
                  <a:schemeClr val="dk1"/>
                </a:solidFill>
              </a:rPr>
              <a:t>Comparer avec des athlètes élites </a:t>
            </a:r>
            <a:endParaRPr b="1">
              <a:solidFill>
                <a:schemeClr val="dk1"/>
              </a:solidFill>
            </a:endParaRPr>
          </a:p>
          <a:p>
            <a:pPr marL="457200" indent="-334328" algn="l" rtl="0">
              <a:spcBef>
                <a:spcPts val="0"/>
              </a:spcBef>
              <a:spcAft>
                <a:spcPts val="0"/>
              </a:spcAft>
              <a:buClr>
                <a:schemeClr val="dk1"/>
              </a:buClr>
              <a:buSzPct val="100000"/>
              <a:buAutoNum type="arabicPeriod"/>
            </a:pPr>
            <a:r>
              <a:rPr lang="fr" b="1">
                <a:solidFill>
                  <a:schemeClr val="dk1"/>
                </a:solidFill>
              </a:rPr>
              <a:t>Identifier des écarts </a:t>
            </a:r>
            <a:endParaRPr b="1">
              <a:solidFill>
                <a:schemeClr val="dk1"/>
              </a:solidFill>
            </a:endParaRPr>
          </a:p>
          <a:p>
            <a:pPr marL="457200" indent="-334328" algn="l" rtl="0">
              <a:spcBef>
                <a:spcPts val="0"/>
              </a:spcBef>
              <a:spcAft>
                <a:spcPts val="0"/>
              </a:spcAft>
              <a:buClr>
                <a:schemeClr val="dk1"/>
              </a:buClr>
              <a:buSzPct val="100000"/>
              <a:buAutoNum type="arabicPeriod"/>
            </a:pPr>
            <a:r>
              <a:rPr lang="fr" b="1">
                <a:solidFill>
                  <a:schemeClr val="dk1"/>
                </a:solidFill>
              </a:rPr>
              <a:t>Répéter l’opération plusieurs fois dans la saison pour suivre les gains de performances </a:t>
            </a:r>
            <a:endParaRPr b="1">
              <a:solidFill>
                <a:schemeClr val="dk1"/>
              </a:solidFill>
            </a:endParaRPr>
          </a:p>
        </p:txBody>
      </p:sp>
      <p:sp>
        <p:nvSpPr>
          <p:cNvPr id="2102" name="Google Shape;2102;p21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482FE2B0-41F3-4ADE-8001-DB20630F7E5B}" type="slidenum">
              <a:rPr lang="fr"/>
              <a:t>‹#›</a:t>
            </a:fld>
          </a:p>
        </p:txBody>
      </p:sp>
      <p:sp>
        <p:nvSpPr>
          <p:cNvPr id="2103" name="Google Shape;2103;p210"/>
          <p:cNvSpPr txBox="1"/>
          <p:nvPr/>
        </p:nvSpPr>
        <p:spPr>
          <a:xfrm>
            <a:off x="6358075" y="1217725"/>
            <a:ext cx="2618100" cy="33513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1800">
                <a:solidFill>
                  <a:srgbClr val="FF0000"/>
                </a:solidFill>
              </a:rPr>
              <a:t>Résultat : </a:t>
            </a:r>
            <a:endParaRPr sz="1800">
              <a:solidFill>
                <a:srgbClr val="FF0000"/>
              </a:solidFill>
            </a:endParaRPr>
          </a:p>
          <a:p>
            <a:pPr marL="457200" indent="-342900" algn="l" rtl="0">
              <a:spcBef>
                <a:spcPts val="0"/>
              </a:spcBef>
              <a:spcAft>
                <a:spcPts val="0"/>
              </a:spcAft>
              <a:buClr>
                <a:srgbClr val="FF0000"/>
              </a:buClr>
              <a:buChar char="●"/>
            </a:pPr>
            <a:r>
              <a:rPr lang="fr" sz="1800">
                <a:solidFill>
                  <a:srgbClr val="FF0000"/>
                </a:solidFill>
              </a:rPr>
              <a:t>Détection d’un asymétrie gauche/droite (5° sur angle genou) </a:t>
            </a:r>
            <a:endParaRPr sz="1800">
              <a:solidFill>
                <a:srgbClr val="FF0000"/>
              </a:solidFill>
            </a:endParaRPr>
          </a:p>
          <a:p>
            <a:pPr marL="457200" indent="-342900" algn="l" rtl="0">
              <a:spcBef>
                <a:spcPts val="0"/>
              </a:spcBef>
              <a:spcAft>
                <a:spcPts val="0"/>
              </a:spcAft>
              <a:buClr>
                <a:srgbClr val="FF0000"/>
              </a:buClr>
              <a:buChar char="●"/>
            </a:pPr>
            <a:r>
              <a:rPr lang="fr" sz="1800">
                <a:solidFill>
                  <a:srgbClr val="FF0000"/>
                </a:solidFill>
              </a:rPr>
              <a:t>Programme correctif = gain de 0.10 s sur 100 m en 8 semaines </a:t>
            </a:r>
            <a:endParaRPr sz="1800">
              <a:solidFill>
                <a:srgbClr val="FF0000"/>
              </a:solidFill>
            </a:endParaRPr>
          </a:p>
          <a:p>
            <a:pPr marL="0" indent="0" algn="l" rtl="0">
              <a:spcBef>
                <a:spcPts val="0"/>
              </a:spcBef>
              <a:spcAft>
                <a:spcPts val="0"/>
              </a:spcAft>
              <a:buNone/>
            </a:pPr>
            <a:endParaRPr sz="1800">
              <a:solidFill>
                <a:srgbClr val="FF0000"/>
              </a:solidFill>
            </a:endParaRPr>
          </a:p>
          <a:p>
            <a:pPr marL="0" indent="0" algn="l" rtl="0">
              <a:spcBef>
                <a:spcPts val="0"/>
              </a:spcBef>
              <a:spcAft>
                <a:spcPts val="0"/>
              </a:spcAft>
              <a:buNone/>
            </a:pPr>
            <a:r>
              <a:rPr lang="fr" sz="1800">
                <a:solidFill>
                  <a:srgbClr val="FF0000"/>
                </a:solidFill>
              </a:rPr>
              <a:t>⇒ 0€</a:t>
            </a:r>
            <a:endParaRPr sz="180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1" grpId="0" animBg="1"/>
      <p:bldP spid="210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8" name="Google Shape;2108;p211"/>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Clr>
                <a:schemeClr val="dk1"/>
              </a:buClr>
              <a:buSzPct val="39286"/>
              <a:buFont typeface="Arial"/>
              <a:buNone/>
            </a:pPr>
            <a:r>
              <a:rPr lang="fr"/>
              <a:t>Exemple de Use-case avec l’IA </a:t>
            </a:r>
          </a:p>
          <a:p>
            <a:pPr marL="0" indent="0" algn="l" rtl="0">
              <a:spcBef>
                <a:spcPts val="0"/>
              </a:spcBef>
              <a:spcAft>
                <a:spcPts val="0"/>
              </a:spcAft>
              <a:buNone/>
            </a:pPr>
          </a:p>
        </p:txBody>
      </p:sp>
      <p:sp>
        <p:nvSpPr>
          <p:cNvPr id="2109" name="Google Shape;2109;p211"/>
          <p:cNvSpPr txBox="1">
            <a:spLocks noGrp="1"/>
          </p:cNvSpPr>
          <p:nvPr>
            <p:ph type="body" idx="1"/>
          </p:nvPr>
        </p:nvSpPr>
        <p:spPr>
          <a:xfrm>
            <a:off x="311700" y="1152475"/>
            <a:ext cx="8520600" cy="2221200"/>
          </a:xfrm>
          <a:prstGeom prst="rect">
            <a:avLst/>
          </a:prstGeom>
        </p:spPr>
        <p:txBody>
          <a:bodyPr wrap="square" lIns="91425" tIns="91425" rIns="91425" bIns="91425" anchor="t" anchorCtr="0">
            <a:normAutofit/>
          </a:bodyPr>
          <a:lstStyle/>
          <a:p>
            <a:pPr marL="0" indent="0" algn="l" rtl="0">
              <a:spcBef>
                <a:spcPts val="0"/>
              </a:spcBef>
              <a:spcAft>
                <a:spcPts val="0"/>
              </a:spcAft>
              <a:buNone/>
            </a:pPr>
            <a:r>
              <a:rPr lang="fr">
                <a:solidFill>
                  <a:schemeClr val="dk1"/>
                </a:solidFill>
              </a:rPr>
              <a:t>Exemple : projet étudiant : Type CMJ</a:t>
            </a:r>
            <a:endParaRPr>
              <a:solidFill>
                <a:schemeClr val="dk1"/>
              </a:solidFill>
            </a:endParaRPr>
          </a:p>
          <a:p>
            <a:pPr marL="457200" indent="-342900" algn="l" rtl="0">
              <a:spcBef>
                <a:spcPts val="1200"/>
              </a:spcBef>
              <a:spcAft>
                <a:spcPts val="0"/>
              </a:spcAft>
              <a:buClr>
                <a:schemeClr val="dk1"/>
              </a:buClr>
              <a:buAutoNum type="arabicParenR"/>
            </a:pPr>
            <a:r>
              <a:rPr lang="fr">
                <a:solidFill>
                  <a:schemeClr val="dk1"/>
                </a:solidFill>
              </a:rPr>
              <a:t>Filmer un saut vertical (smartphone 60 -120 fps) </a:t>
            </a:r>
            <a:endParaRPr>
              <a:solidFill>
                <a:schemeClr val="dk1"/>
              </a:solidFill>
            </a:endParaRPr>
          </a:p>
          <a:p>
            <a:pPr marL="457200" indent="-342900" algn="l" rtl="0">
              <a:spcBef>
                <a:spcPts val="0"/>
              </a:spcBef>
              <a:spcAft>
                <a:spcPts val="0"/>
              </a:spcAft>
              <a:buClr>
                <a:schemeClr val="dk1"/>
              </a:buClr>
              <a:buAutoNum type="arabicParenR"/>
            </a:pPr>
            <a:r>
              <a:rPr lang="fr">
                <a:solidFill>
                  <a:schemeClr val="dk1"/>
                </a:solidFill>
              </a:rPr>
              <a:t>Code Python très simple (si simple = possible d’utiliser de l’IA générative </a:t>
            </a:r>
            <a:endParaRPr>
              <a:solidFill>
                <a:schemeClr val="dk1"/>
              </a:solidFill>
            </a:endParaRPr>
          </a:p>
          <a:p>
            <a:pPr marL="457200" indent="-342900" algn="l" rtl="0">
              <a:spcBef>
                <a:spcPts val="0"/>
              </a:spcBef>
              <a:spcAft>
                <a:spcPts val="0"/>
              </a:spcAft>
              <a:buClr>
                <a:schemeClr val="dk1"/>
              </a:buClr>
              <a:buAutoNum type="arabicParenR"/>
            </a:pPr>
            <a:r>
              <a:rPr lang="fr">
                <a:solidFill>
                  <a:schemeClr val="dk1"/>
                </a:solidFill>
              </a:rPr>
              <a:t>Import du CSV dans Excel </a:t>
            </a:r>
            <a:endParaRPr>
              <a:solidFill>
                <a:schemeClr val="dk1"/>
              </a:solidFill>
            </a:endParaRPr>
          </a:p>
          <a:p>
            <a:pPr marL="457200" indent="-342900" algn="l" rtl="0">
              <a:spcBef>
                <a:spcPts val="0"/>
              </a:spcBef>
              <a:spcAft>
                <a:spcPts val="0"/>
              </a:spcAft>
              <a:buClr>
                <a:schemeClr val="dk1"/>
              </a:buClr>
              <a:buAutoNum type="arabicParenR"/>
            </a:pPr>
            <a:r>
              <a:rPr lang="fr">
                <a:solidFill>
                  <a:schemeClr val="dk1"/>
                </a:solidFill>
              </a:rPr>
              <a:t>Calcul vitesse, hauteur de saut (exo du cours) possibilité d’automatiser </a:t>
            </a:r>
            <a:endParaRPr>
              <a:solidFill>
                <a:schemeClr val="dk1"/>
              </a:solidFill>
            </a:endParaRPr>
          </a:p>
          <a:p>
            <a:pPr marL="457200" indent="-342900" algn="l" rtl="0">
              <a:spcBef>
                <a:spcPts val="0"/>
              </a:spcBef>
              <a:spcAft>
                <a:spcPts val="0"/>
              </a:spcAft>
              <a:buClr>
                <a:schemeClr val="dk1"/>
              </a:buClr>
              <a:buAutoNum type="arabicParenR"/>
            </a:pPr>
            <a:r>
              <a:rPr lang="fr">
                <a:solidFill>
                  <a:schemeClr val="dk1"/>
                </a:solidFill>
              </a:rPr>
              <a:t>Rapport rapide </a:t>
            </a:r>
            <a:endParaRPr>
              <a:solidFill>
                <a:schemeClr val="dk1"/>
              </a:solidFill>
            </a:endParaRPr>
          </a:p>
        </p:txBody>
      </p:sp>
      <p:sp>
        <p:nvSpPr>
          <p:cNvPr id="2110" name="Google Shape;2110;p211"/>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15308F28-484E-456D-8A22-933197D5C258}" type="slidenum">
              <a:rPr lang="fr"/>
              <a:t>‹#›</a:t>
            </a:fld>
          </a:p>
        </p:txBody>
      </p:sp>
      <p:sp>
        <p:nvSpPr>
          <p:cNvPr id="2111" name="Google Shape;2111;p211"/>
          <p:cNvSpPr txBox="1"/>
          <p:nvPr/>
        </p:nvSpPr>
        <p:spPr>
          <a:xfrm>
            <a:off x="260950" y="3345150"/>
            <a:ext cx="8338800" cy="895500"/>
          </a:xfrm>
          <a:prstGeom prst="rect">
            <a:avLst/>
          </a:prstGeom>
          <a:noFill/>
          <a:ln>
            <a:noFill/>
          </a:ln>
        </p:spPr>
        <p:txBody>
          <a:bodyPr wrap="square" lIns="91425" tIns="91425" rIns="91425" bIns="91425" anchor="t" anchorCtr="0">
            <a:noAutofit/>
          </a:bodyPr>
          <a:lstStyle/>
          <a:p>
            <a:pPr marL="0" indent="0" algn="l" rtl="0">
              <a:spcBef>
                <a:spcPts val="0"/>
              </a:spcBef>
              <a:spcAft>
                <a:spcPts val="0"/>
              </a:spcAft>
              <a:buNone/>
            </a:pPr>
            <a:r>
              <a:rPr lang="fr" sz="2200" b="1">
                <a:solidFill>
                  <a:srgbClr val="FF0000"/>
                </a:solidFill>
              </a:rPr>
              <a:t>Hauteur du saut, vitesse, force transmises, travail effectué …</a:t>
            </a:r>
            <a:endParaRPr sz="2200" b="1">
              <a:solidFill>
                <a:srgbClr val="FF0000"/>
              </a:solidFill>
            </a:endParaRPr>
          </a:p>
          <a:p>
            <a:pPr marL="0" indent="0" algn="l" rtl="0">
              <a:spcBef>
                <a:spcPts val="0"/>
              </a:spcBef>
              <a:spcAft>
                <a:spcPts val="0"/>
              </a:spcAft>
              <a:buNone/>
            </a:pPr>
            <a:r>
              <a:rPr lang="fr" sz="2200" b="1">
                <a:solidFill>
                  <a:srgbClr val="FF0000"/>
                </a:solidFill>
              </a:rPr>
              <a:t>⇒ +/- Myjump </a:t>
            </a:r>
            <a:endParaRPr sz="22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10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210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210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210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5" nodeType="clickEffect">
                                  <p:stCondLst>
                                    <p:cond delay="0"/>
                                  </p:stCondLst>
                                  <p:childTnLst>
                                    <p:set>
                                      <p:cBhvr>
                                        <p:cTn id="26" dur="1" fill="hold">
                                          <p:stCondLst>
                                            <p:cond delay="0"/>
                                          </p:stCondLst>
                                        </p:cTn>
                                        <p:tgtEl>
                                          <p:spTgt spid="210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 grpId="0" animBg="1"/>
      <p:bldP spid="2109" grpId="1" animBg="1"/>
      <p:bldP spid="2109" grpId="2" animBg="1"/>
      <p:bldP spid="2109" grpId="3" animBg="1"/>
      <p:bldP spid="2109" grpId="4" animBg="1"/>
      <p:bldP spid="2109" grpId="5" animBg="1"/>
      <p:bldP spid="21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6" name="Google Shape;2116;p212"/>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Bilan IA - Aujourd’hui </a:t>
            </a:r>
          </a:p>
        </p:txBody>
      </p:sp>
      <p:sp>
        <p:nvSpPr>
          <p:cNvPr id="2117" name="Google Shape;2117;p212"/>
          <p:cNvSpPr txBox="1">
            <a:spLocks noGrp="1"/>
          </p:cNvSpPr>
          <p:nvPr>
            <p:ph type="body" idx="1"/>
          </p:nvPr>
        </p:nvSpPr>
        <p:spPr>
          <a:xfrm>
            <a:off x="129750" y="1152475"/>
            <a:ext cx="9014100" cy="3416400"/>
          </a:xfrm>
          <a:prstGeom prst="rect">
            <a:avLst/>
          </a:prstGeom>
        </p:spPr>
        <p:txBody>
          <a:bodyPr wrap="square" lIns="91425" tIns="91425" rIns="91425" bIns="91425" anchor="t" anchorCtr="0">
            <a:normAutofit lnSpcReduction="10000"/>
          </a:bodyPr>
          <a:lstStyle/>
          <a:p>
            <a:pPr marL="0" indent="0" algn="l" rtl="0">
              <a:lnSpc>
                <a:spcPct val="100000"/>
              </a:lnSpc>
              <a:spcBef>
                <a:spcPts val="0"/>
              </a:spcBef>
              <a:spcAft>
                <a:spcPts val="0"/>
              </a:spcAft>
              <a:buNone/>
            </a:pPr>
            <a:r>
              <a:rPr lang="fr">
                <a:solidFill>
                  <a:srgbClr val="FF0000"/>
                </a:solidFill>
              </a:rPr>
              <a:t>⇒ Précision : Méthode laboratoire &gt; méthode IA &gt; méthode manuelle </a:t>
            </a:r>
            <a:endParaRPr>
              <a:solidFill>
                <a:srgbClr val="FF0000"/>
              </a:solidFill>
            </a:endParaRPr>
          </a:p>
          <a:p>
            <a:pPr marL="0" indent="0" algn="l" rtl="0">
              <a:lnSpc>
                <a:spcPct val="100000"/>
              </a:lnSpc>
              <a:spcBef>
                <a:spcPts val="1200"/>
              </a:spcBef>
              <a:spcAft>
                <a:spcPts val="0"/>
              </a:spcAft>
              <a:buNone/>
            </a:pPr>
            <a:r>
              <a:rPr lang="fr">
                <a:solidFill>
                  <a:srgbClr val="FF0000"/>
                </a:solidFill>
              </a:rPr>
              <a:t>⇒ fiable pour les mouvements très rapides </a:t>
            </a:r>
            <a:endParaRPr>
              <a:solidFill>
                <a:srgbClr val="FF0000"/>
              </a:solidFill>
            </a:endParaRPr>
          </a:p>
          <a:p>
            <a:pPr marL="0" indent="0" algn="l" rtl="0">
              <a:lnSpc>
                <a:spcPct val="100000"/>
              </a:lnSpc>
              <a:spcBef>
                <a:spcPts val="1200"/>
              </a:spcBef>
              <a:spcAft>
                <a:spcPts val="0"/>
              </a:spcAft>
              <a:buNone/>
            </a:pPr>
            <a:r>
              <a:rPr lang="fr">
                <a:solidFill>
                  <a:srgbClr val="FF0000"/>
                </a:solidFill>
              </a:rPr>
              <a:t>⇒ Nécessité d’avoir une vidéo de bonne </a:t>
            </a:r>
            <a:r>
              <a:rPr lang="fr">
                <a:solidFill>
                  <a:srgbClr val="FF0000"/>
                </a:solidFill>
              </a:rPr>
              <a:t>qualité</a:t>
            </a:r>
            <a:r>
              <a:rPr lang="fr">
                <a:solidFill>
                  <a:srgbClr val="FF0000"/>
                </a:solidFill>
              </a:rPr>
              <a:t> (éclairage, contraste), angle de caméra suffisant</a:t>
            </a:r>
            <a:endParaRPr>
              <a:solidFill>
                <a:srgbClr val="FF0000"/>
              </a:solidFill>
            </a:endParaRPr>
          </a:p>
          <a:p>
            <a:pPr marL="0" indent="0" algn="l" rtl="0">
              <a:lnSpc>
                <a:spcPct val="100000"/>
              </a:lnSpc>
              <a:spcBef>
                <a:spcPts val="1200"/>
              </a:spcBef>
              <a:spcAft>
                <a:spcPts val="0"/>
              </a:spcAft>
              <a:buNone/>
            </a:pPr>
            <a:r>
              <a:rPr lang="fr">
                <a:solidFill>
                  <a:srgbClr val="FF0000"/>
                </a:solidFill>
              </a:rPr>
              <a:t>⇒ Une attention est à apporter aux types de modèles </a:t>
            </a:r>
            <a:r>
              <a:rPr lang="fr">
                <a:solidFill>
                  <a:srgbClr val="FF0000"/>
                </a:solidFill>
              </a:rPr>
              <a:t>entraînés</a:t>
            </a:r>
            <a:r>
              <a:rPr lang="fr">
                <a:solidFill>
                  <a:srgbClr val="FF0000"/>
                </a:solidFill>
              </a:rPr>
              <a:t> (</a:t>
            </a:r>
            <a:r>
              <a:rPr lang="fr">
                <a:solidFill>
                  <a:srgbClr val="FF0000"/>
                </a:solidFill>
              </a:rPr>
              <a:t>Spécifique</a:t>
            </a:r>
            <a:r>
              <a:rPr lang="fr">
                <a:solidFill>
                  <a:srgbClr val="FF0000"/>
                </a:solidFill>
              </a:rPr>
              <a:t> vs général)</a:t>
            </a:r>
            <a:endParaRPr>
              <a:solidFill>
                <a:srgbClr val="FF0000"/>
              </a:solidFill>
            </a:endParaRPr>
          </a:p>
          <a:p>
            <a:pPr marL="0" indent="0" algn="l" rtl="0">
              <a:lnSpc>
                <a:spcPct val="100000"/>
              </a:lnSpc>
              <a:spcBef>
                <a:spcPts val="1200"/>
              </a:spcBef>
              <a:spcAft>
                <a:spcPts val="0"/>
              </a:spcAft>
              <a:buNone/>
            </a:pPr>
            <a:endParaRPr>
              <a:solidFill>
                <a:srgbClr val="FF0000"/>
              </a:solidFill>
            </a:endParaRPr>
          </a:p>
          <a:p>
            <a:pPr marL="0" indent="0" algn="l" rtl="0">
              <a:lnSpc>
                <a:spcPct val="100000"/>
              </a:lnSpc>
              <a:spcBef>
                <a:spcPts val="1200"/>
              </a:spcBef>
              <a:spcAft>
                <a:spcPts val="0"/>
              </a:spcAft>
              <a:buNone/>
            </a:pPr>
            <a:r>
              <a:rPr lang="fr">
                <a:solidFill>
                  <a:srgbClr val="FF0000"/>
                </a:solidFill>
              </a:rPr>
              <a:t>⇒ Les données sont justes des chiffres, nécessite d’avoir les connaissances pour les interpréter et les transformer en données </a:t>
            </a:r>
            <a:r>
              <a:rPr lang="fr">
                <a:solidFill>
                  <a:srgbClr val="FF0000"/>
                </a:solidFill>
              </a:rPr>
              <a:t>intéressantes</a:t>
            </a:r>
            <a:endParaRPr>
              <a:solidFill>
                <a:srgbClr val="FF0000"/>
              </a:solidFill>
            </a:endParaRPr>
          </a:p>
          <a:p>
            <a:pPr marL="0" indent="0" algn="l" rtl="0">
              <a:lnSpc>
                <a:spcPct val="100000"/>
              </a:lnSpc>
              <a:spcBef>
                <a:spcPts val="1200"/>
              </a:spcBef>
              <a:spcAft>
                <a:spcPts val="1200"/>
              </a:spcAft>
              <a:buNone/>
            </a:pPr>
          </a:p>
        </p:txBody>
      </p:sp>
      <p:sp>
        <p:nvSpPr>
          <p:cNvPr id="2118" name="Google Shape;2118;p212"/>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DBA8E689-B97F-4808-825B-0EF07E46C53D}" type="slidenum">
              <a:rPr lang="fr"/>
              <a:t>‹#›</a:t>
            </a:fld>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1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2" nodeType="clickEffect">
                                  <p:stCondLst>
                                    <p:cond delay="0"/>
                                  </p:stCondLst>
                                  <p:childTnLst>
                                    <p:set>
                                      <p:cBhvr>
                                        <p:cTn id="14" dur="1" fill="hold">
                                          <p:stCondLst>
                                            <p:cond delay="0"/>
                                          </p:stCondLst>
                                        </p:cTn>
                                        <p:tgtEl>
                                          <p:spTgt spid="21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3" nodeType="clickEffect">
                                  <p:stCondLst>
                                    <p:cond delay="0"/>
                                  </p:stCondLst>
                                  <p:childTnLst>
                                    <p:set>
                                      <p:cBhvr>
                                        <p:cTn id="18" dur="1" fill="hold">
                                          <p:stCondLst>
                                            <p:cond delay="0"/>
                                          </p:stCondLst>
                                        </p:cTn>
                                        <p:tgtEl>
                                          <p:spTgt spid="21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4" nodeType="clickEffect">
                                  <p:stCondLst>
                                    <p:cond delay="0"/>
                                  </p:stCondLst>
                                  <p:childTnLst>
                                    <p:set>
                                      <p:cBhvr>
                                        <p:cTn id="22" dur="1" fill="hold">
                                          <p:stCondLst>
                                            <p:cond delay="0"/>
                                          </p:stCondLst>
                                        </p:cTn>
                                        <p:tgtEl>
                                          <p:spTgt spid="211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5" nodeType="clickEffect">
                                  <p:stCondLst>
                                    <p:cond delay="0"/>
                                  </p:stCondLst>
                                  <p:childTnLst>
                                    <p:set>
                                      <p:cBhvr>
                                        <p:cTn id="26" dur="1" fill="hold">
                                          <p:stCondLst>
                                            <p:cond delay="0"/>
                                          </p:stCondLst>
                                        </p:cTn>
                                        <p:tgtEl>
                                          <p:spTgt spid="211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6" nodeType="clickEffect">
                                  <p:stCondLst>
                                    <p:cond delay="0"/>
                                  </p:stCondLst>
                                  <p:childTnLst>
                                    <p:set>
                                      <p:cBhvr>
                                        <p:cTn id="30" dur="1" fill="hold">
                                          <p:stCondLst>
                                            <p:cond delay="0"/>
                                          </p:stCondLst>
                                        </p:cTn>
                                        <p:tgtEl>
                                          <p:spTgt spid="211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7" grpId="0" animBg="1"/>
      <p:bldP spid="2117" grpId="1" animBg="1"/>
      <p:bldP spid="2117" grpId="2" animBg="1"/>
      <p:bldP spid="2117" grpId="3" animBg="1"/>
      <p:bldP spid="2117" grpId="4" animBg="1"/>
      <p:bldP spid="2117" grpId="5" animBg="1"/>
      <p:bldP spid="2117" grpId="6"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3" name="Google Shape;2123;p213"/>
          <p:cNvSpPr txBox="1">
            <a:spLocks noGrp="1"/>
          </p:cNvSpPr>
          <p:nvPr>
            <p:ph type="title"/>
          </p:nvPr>
        </p:nvSpPr>
        <p:spPr>
          <a:xfrm>
            <a:off x="311700" y="306812"/>
            <a:ext cx="8520600" cy="572700"/>
          </a:xfrm>
          <a:prstGeom prst="rect">
            <a:avLst/>
          </a:prstGeom>
        </p:spPr>
        <p:txBody>
          <a:bodyPr wrap="square" lIns="91425" tIns="91425" rIns="91425" bIns="91425" anchor="t" anchorCtr="0">
            <a:normAutofit fontScale="90000"/>
          </a:bodyPr>
          <a:lstStyle/>
          <a:p>
            <a:pPr marL="0" indent="0" algn="l" rtl="0">
              <a:spcBef>
                <a:spcPts val="0"/>
              </a:spcBef>
              <a:spcAft>
                <a:spcPts val="0"/>
              </a:spcAft>
              <a:buNone/>
            </a:pPr>
            <a:r>
              <a:rPr lang="fr"/>
              <a:t>IA - une piste future (avenir proche) 2025-2030</a:t>
            </a:r>
          </a:p>
        </p:txBody>
      </p:sp>
      <p:sp>
        <p:nvSpPr>
          <p:cNvPr id="2124" name="Google Shape;2124;p213"/>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rmAutofit/>
          </a:bodyPr>
          <a:lstStyle/>
          <a:p>
            <a:pPr marL="0" indent="0" algn="r" rtl="0">
              <a:spcBef>
                <a:spcPts val="0"/>
              </a:spcBef>
              <a:spcAft>
                <a:spcPts val="0"/>
              </a:spcAft>
              <a:buNone/>
            </a:pPr>
            <a:fld id="{2C613433-3098-412C-8341-209F9FAF5C71}" type="slidenum">
              <a:rPr lang="fr"/>
              <a:t>‹#›</a:t>
            </a:fld>
          </a:p>
        </p:txBody>
      </p:sp>
      <p:sp>
        <p:nvSpPr>
          <p:cNvPr id="2125" name="Google Shape;2125;p213"/>
          <p:cNvSpPr/>
          <p:nvPr/>
        </p:nvSpPr>
        <p:spPr>
          <a:xfrm>
            <a:off x="6255175" y="1003675"/>
            <a:ext cx="2730600" cy="16158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sz="1300" b="1"/>
              <a:t>2. Biomécanique + IA ≠ IA seule</a:t>
            </a:r>
            <a:endParaRPr sz="1300" b="1"/>
          </a:p>
          <a:p>
            <a:pPr marL="0" indent="0" algn="l" rtl="0">
              <a:spcBef>
                <a:spcPts val="0"/>
              </a:spcBef>
              <a:spcAft>
                <a:spcPts val="0"/>
              </a:spcAft>
              <a:buNone/>
            </a:pPr>
            <a:r>
              <a:rPr lang="fr" sz="1300"/>
              <a:t>Modèle </a:t>
            </a:r>
            <a:r>
              <a:rPr lang="fr" sz="1300"/>
              <a:t>entraîné</a:t>
            </a:r>
            <a:r>
              <a:rPr lang="fr" sz="1300"/>
              <a:t> sur des millions d’athlètes</a:t>
            </a:r>
            <a:endParaRPr sz="1300"/>
          </a:p>
          <a:p>
            <a:pPr marL="0" indent="0" algn="l" rtl="0">
              <a:spcBef>
                <a:spcPts val="0"/>
              </a:spcBef>
              <a:spcAft>
                <a:spcPts val="0"/>
              </a:spcAft>
              <a:buNone/>
            </a:pPr>
            <a:r>
              <a:rPr lang="fr" sz="1300"/>
              <a:t>Recommandations</a:t>
            </a:r>
            <a:r>
              <a:rPr lang="fr" sz="1300"/>
              <a:t> personnalisées automatique </a:t>
            </a:r>
            <a:endParaRPr sz="1300"/>
          </a:p>
          <a:p>
            <a:pPr marL="0" indent="0" algn="l" rtl="0">
              <a:spcBef>
                <a:spcPts val="0"/>
              </a:spcBef>
              <a:spcAft>
                <a:spcPts val="0"/>
              </a:spcAft>
              <a:buNone/>
            </a:pPr>
            <a:r>
              <a:rPr lang="fr" sz="1300"/>
              <a:t>“Netflix de l’entrainement”</a:t>
            </a:r>
            <a:endParaRPr sz="1300"/>
          </a:p>
          <a:p>
            <a:pPr marL="0" indent="0" algn="ctr" rtl="0">
              <a:spcBef>
                <a:spcPts val="0"/>
              </a:spcBef>
              <a:spcAft>
                <a:spcPts val="0"/>
              </a:spcAft>
              <a:buNone/>
            </a:pPr>
          </a:p>
        </p:txBody>
      </p:sp>
      <p:sp>
        <p:nvSpPr>
          <p:cNvPr id="2126" name="Google Shape;2126;p213"/>
          <p:cNvSpPr/>
          <p:nvPr/>
        </p:nvSpPr>
        <p:spPr>
          <a:xfrm>
            <a:off x="6255175" y="3006525"/>
            <a:ext cx="2730600" cy="16158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sz="1300" b="1"/>
              <a:t>4. Prédiction de blessure </a:t>
            </a:r>
            <a:endParaRPr sz="1300" b="1"/>
          </a:p>
          <a:p>
            <a:pPr marL="0" indent="0" algn="ctr" rtl="0">
              <a:spcBef>
                <a:spcPts val="0"/>
              </a:spcBef>
              <a:spcAft>
                <a:spcPts val="0"/>
              </a:spcAft>
              <a:buNone/>
            </a:pPr>
            <a:endParaRPr sz="1300" b="1"/>
          </a:p>
          <a:p>
            <a:pPr marL="0" indent="0" algn="l" rtl="0">
              <a:spcBef>
                <a:spcPts val="0"/>
              </a:spcBef>
              <a:spcAft>
                <a:spcPts val="0"/>
              </a:spcAft>
              <a:buNone/>
            </a:pPr>
            <a:r>
              <a:rPr lang="fr" sz="1200"/>
              <a:t>IA détecte micro-signaux avant </a:t>
            </a:r>
            <a:r>
              <a:rPr lang="fr" sz="1200"/>
              <a:t>symptôme</a:t>
            </a:r>
            <a:r>
              <a:rPr lang="fr" sz="1200"/>
              <a:t> </a:t>
            </a:r>
            <a:endParaRPr sz="1200"/>
          </a:p>
          <a:p>
            <a:pPr marL="0" indent="0" algn="l" rtl="0">
              <a:spcBef>
                <a:spcPts val="0"/>
              </a:spcBef>
              <a:spcAft>
                <a:spcPts val="0"/>
              </a:spcAft>
              <a:buNone/>
            </a:pPr>
            <a:r>
              <a:rPr lang="fr" sz="1200"/>
              <a:t>Prévention </a:t>
            </a:r>
            <a:r>
              <a:rPr lang="fr" sz="1200"/>
              <a:t>proactive</a:t>
            </a:r>
            <a:r>
              <a:rPr lang="fr" sz="1200"/>
              <a:t> </a:t>
            </a:r>
            <a:endParaRPr sz="1200"/>
          </a:p>
          <a:p>
            <a:pPr marL="0" indent="0" algn="l" rtl="0">
              <a:spcBef>
                <a:spcPts val="0"/>
              </a:spcBef>
              <a:spcAft>
                <a:spcPts val="0"/>
              </a:spcAft>
              <a:buNone/>
            </a:pPr>
            <a:r>
              <a:rPr lang="fr" sz="1200"/>
              <a:t>Réduction massive des blessure </a:t>
            </a:r>
            <a:endParaRPr sz="1200"/>
          </a:p>
        </p:txBody>
      </p:sp>
      <p:sp>
        <p:nvSpPr>
          <p:cNvPr id="2127" name="Google Shape;2127;p213"/>
          <p:cNvSpPr/>
          <p:nvPr/>
        </p:nvSpPr>
        <p:spPr>
          <a:xfrm>
            <a:off x="283175" y="1003675"/>
            <a:ext cx="2730600" cy="16158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457200" indent="-311150" algn="l" rtl="0">
              <a:spcBef>
                <a:spcPts val="0"/>
              </a:spcBef>
              <a:spcAft>
                <a:spcPts val="0"/>
              </a:spcAft>
              <a:buAutoNum type="arabicPeriod"/>
            </a:pPr>
            <a:r>
              <a:rPr lang="fr" sz="1300" b="1"/>
              <a:t>Smartphone = labo </a:t>
            </a:r>
            <a:endParaRPr sz="1300"/>
          </a:p>
          <a:p>
            <a:pPr marL="457200" indent="0" algn="l" rtl="0">
              <a:spcBef>
                <a:spcPts val="0"/>
              </a:spcBef>
              <a:spcAft>
                <a:spcPts val="0"/>
              </a:spcAft>
              <a:buNone/>
            </a:pPr>
            <a:r>
              <a:rPr lang="fr" sz="1300" b="1"/>
              <a:t>portable </a:t>
            </a:r>
            <a:endParaRPr sz="1300" b="1"/>
          </a:p>
          <a:p>
            <a:pPr marL="457200" indent="0" algn="l" rtl="0">
              <a:spcBef>
                <a:spcPts val="0"/>
              </a:spcBef>
              <a:spcAft>
                <a:spcPts val="0"/>
              </a:spcAft>
              <a:buNone/>
            </a:pPr>
            <a:endParaRPr sz="1300" b="1"/>
          </a:p>
          <a:p>
            <a:pPr marL="0" indent="0" algn="l" rtl="0">
              <a:spcBef>
                <a:spcPts val="0"/>
              </a:spcBef>
              <a:spcAft>
                <a:spcPts val="0"/>
              </a:spcAft>
              <a:buNone/>
            </a:pPr>
            <a:r>
              <a:rPr lang="fr" sz="1200"/>
              <a:t>a)</a:t>
            </a:r>
            <a:r>
              <a:rPr lang="fr" sz="1200"/>
              <a:t>Analyse 3D complète sur mobile </a:t>
            </a:r>
            <a:endParaRPr sz="1200"/>
          </a:p>
          <a:p>
            <a:pPr marL="0" indent="0" algn="l" rtl="0">
              <a:spcBef>
                <a:spcPts val="0"/>
              </a:spcBef>
              <a:spcAft>
                <a:spcPts val="0"/>
              </a:spcAft>
              <a:buNone/>
            </a:pPr>
            <a:r>
              <a:rPr lang="fr" sz="1200"/>
              <a:t>b)</a:t>
            </a:r>
            <a:r>
              <a:rPr lang="fr" sz="1200"/>
              <a:t>Précision</a:t>
            </a:r>
            <a:r>
              <a:rPr lang="fr" sz="1200"/>
              <a:t> proche capture optique </a:t>
            </a:r>
            <a:endParaRPr sz="1200"/>
          </a:p>
          <a:p>
            <a:pPr marL="0" indent="0" algn="l" rtl="0">
              <a:spcBef>
                <a:spcPts val="0"/>
              </a:spcBef>
              <a:spcAft>
                <a:spcPts val="0"/>
              </a:spcAft>
              <a:buNone/>
            </a:pPr>
            <a:r>
              <a:rPr lang="fr" sz="1200"/>
              <a:t>c)Apps grand public pas chère</a:t>
            </a:r>
            <a:endParaRPr sz="1200"/>
          </a:p>
        </p:txBody>
      </p:sp>
      <p:sp>
        <p:nvSpPr>
          <p:cNvPr id="2128" name="Google Shape;2128;p213"/>
          <p:cNvSpPr/>
          <p:nvPr/>
        </p:nvSpPr>
        <p:spPr>
          <a:xfrm>
            <a:off x="311700" y="2926675"/>
            <a:ext cx="2730600" cy="16158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sz="1300" b="1"/>
              <a:t>3. Temps réel généralisé</a:t>
            </a:r>
            <a:endParaRPr sz="1300" b="1"/>
          </a:p>
          <a:p>
            <a:pPr marL="0" indent="0" algn="ctr" rtl="0">
              <a:spcBef>
                <a:spcPts val="0"/>
              </a:spcBef>
              <a:spcAft>
                <a:spcPts val="0"/>
              </a:spcAft>
              <a:buNone/>
            </a:pPr>
            <a:r>
              <a:rPr lang="fr" b="1"/>
              <a:t> </a:t>
            </a:r>
            <a:endParaRPr b="1"/>
          </a:p>
          <a:p>
            <a:pPr marL="0" indent="0" algn="l" rtl="0">
              <a:spcBef>
                <a:spcPts val="0"/>
              </a:spcBef>
              <a:spcAft>
                <a:spcPts val="0"/>
              </a:spcAft>
              <a:buNone/>
            </a:pPr>
            <a:r>
              <a:rPr lang="fr" sz="1200"/>
              <a:t>Feedback pendant l’exercice </a:t>
            </a:r>
            <a:endParaRPr sz="1200"/>
          </a:p>
          <a:p>
            <a:pPr marL="0" indent="0" algn="l" rtl="0">
              <a:spcBef>
                <a:spcPts val="0"/>
              </a:spcBef>
              <a:spcAft>
                <a:spcPts val="0"/>
              </a:spcAft>
              <a:buNone/>
            </a:pPr>
            <a:r>
              <a:rPr lang="fr" sz="1200"/>
              <a:t>Correction en direct </a:t>
            </a:r>
            <a:endParaRPr sz="1200"/>
          </a:p>
          <a:p>
            <a:pPr marL="0" indent="0" algn="l" rtl="0">
              <a:spcBef>
                <a:spcPts val="0"/>
              </a:spcBef>
              <a:spcAft>
                <a:spcPts val="0"/>
              </a:spcAft>
              <a:buNone/>
            </a:pPr>
            <a:r>
              <a:rPr lang="fr" sz="1200"/>
              <a:t>Gamification de l’entrainement </a:t>
            </a:r>
            <a:endParaRPr sz="1200"/>
          </a:p>
        </p:txBody>
      </p:sp>
      <p:sp>
        <p:nvSpPr>
          <p:cNvPr id="2129" name="Google Shape;2129;p213"/>
          <p:cNvSpPr/>
          <p:nvPr/>
        </p:nvSpPr>
        <p:spPr>
          <a:xfrm>
            <a:off x="3283438" y="1944075"/>
            <a:ext cx="2730600" cy="1615800"/>
          </a:xfrm>
          <a:prstGeom prst="rect">
            <a:avLst/>
          </a:prstGeom>
          <a:solidFill>
            <a:schemeClr val="lt2"/>
          </a:solidFill>
          <a:ln w="9525" cap="flat" cmpd="sng">
            <a:solidFill>
              <a:schemeClr val="dk2"/>
            </a:solidFill>
            <a:prstDash val="solid"/>
            <a:round/>
            <a:headEnd type="none" w="sm" len="sm"/>
            <a:tailEnd type="none" w="sm" len="sm"/>
          </a:ln>
        </p:spPr>
        <p:txBody>
          <a:bodyPr wrap="square" lIns="91425" tIns="91425" rIns="91425" bIns="91425" anchor="ctr" anchorCtr="0">
            <a:noAutofit/>
          </a:bodyPr>
          <a:lstStyle/>
          <a:p>
            <a:pPr marL="0" indent="0" algn="ctr" rtl="0">
              <a:spcBef>
                <a:spcPts val="0"/>
              </a:spcBef>
              <a:spcAft>
                <a:spcPts val="0"/>
              </a:spcAft>
              <a:buNone/>
            </a:pPr>
            <a:r>
              <a:rPr lang="fr" b="1"/>
              <a:t>5. Démocratisation totale </a:t>
            </a:r>
            <a:endParaRPr b="1"/>
          </a:p>
          <a:p>
            <a:pPr marL="0" indent="0" algn="ctr" rtl="0">
              <a:spcBef>
                <a:spcPts val="0"/>
              </a:spcBef>
              <a:spcAft>
                <a:spcPts val="0"/>
              </a:spcAft>
              <a:buNone/>
            </a:pPr>
            <a:endParaRPr b="1"/>
          </a:p>
          <a:p>
            <a:pPr marL="0" indent="0" algn="l" rtl="0">
              <a:spcBef>
                <a:spcPts val="0"/>
              </a:spcBef>
              <a:spcAft>
                <a:spcPts val="0"/>
              </a:spcAft>
              <a:buNone/>
            </a:pPr>
            <a:r>
              <a:rPr lang="fr"/>
              <a:t>Analyse pro </a:t>
            </a:r>
            <a:r>
              <a:rPr lang="fr"/>
              <a:t>accessible</a:t>
            </a:r>
            <a:r>
              <a:rPr lang="fr"/>
              <a:t> à tous </a:t>
            </a:r>
          </a:p>
          <a:p>
            <a:pPr marL="0" indent="0" algn="l" rtl="0">
              <a:spcBef>
                <a:spcPts val="0"/>
              </a:spcBef>
              <a:spcAft>
                <a:spcPts val="0"/>
              </a:spcAft>
              <a:buNone/>
            </a:pPr>
            <a:r>
              <a:rPr lang="fr"/>
              <a:t>Réduction </a:t>
            </a:r>
            <a:r>
              <a:rPr lang="fr"/>
              <a:t>inégalités</a:t>
            </a:r>
            <a:r>
              <a:rPr lang="fr"/>
              <a:t> d’accès </a:t>
            </a:r>
          </a:p>
          <a:p>
            <a:pPr marL="0" indent="0" algn="l" rtl="0">
              <a:spcBef>
                <a:spcPts val="0"/>
              </a:spcBef>
              <a:spcAft>
                <a:spcPts val="0"/>
              </a:spcAft>
              <a:buNone/>
            </a:pPr>
            <a:r>
              <a:rPr lang="fr"/>
              <a:t>clubs amateurs = outils pro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7" grpId="0" animBg="1"/>
      <p:bldP spid="2125" grpId="0" animBg="1"/>
      <p:bldP spid="2128" grpId="0" animBg="1"/>
      <p:bldP spid="2126" grpId="0" animBg="1"/>
      <p:bldP spid="2129" grpId="0" animBg="1"/>
    </p:bld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algn="b" rotWithShape="0">
              <a:srgbClr val="000000">
                <a:alpha val="38000"/>
              </a:srgbClr>
            </a:outerShdw>
          </a:effectLst>
        </a:effectStyle>
        <a:effectStyle>
          <a:effectLst>
            <a:outerShdw blurRad="40000" dist="23000" dir="5400000" algn="b" rotWithShape="0">
              <a:srgbClr val="000000">
                <a:alpha val="35000"/>
              </a:srgbClr>
            </a:outerShdw>
          </a:effectLst>
        </a:effectStyle>
        <a:effectStyle>
          <a:effectLst>
            <a:outerShdw blurRad="40000" dist="23000" dir="5400000" algn="b" rotWithShape="0">
              <a:srgbClr val="000000">
                <a:alpha val="35000"/>
              </a:srgbClr>
            </a:outerShdw>
          </a:effectLst>
          <a:scene3d xmlns:a="http://schemas.openxmlformats.org/drawingml/2006/main">
            <a:camera prst="orthographicFront">
              <a:rot lat="0" lon="0" rev="0"/>
            </a:camera>
            <a:lightRig rig="threePt" dir="t">
              <a:rot lat="0" lon="0" rev="1200000"/>
            </a:lightRig>
          </a:scene3d>
          <a:sp3d xmlns:a="http://schemas.openxmlformats.org/drawingml/2006/main">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xmlns:r="http://schemas.openxmlformats.org/officeDocument/2006/relationships" name="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solidFill>
            <a:schemeClr val="phClr">
              <a:shade val="95000"/>
              <a:satMod val="105000"/>
            </a:schemeClr>
          </a:solidFill>
          <a:prstDash val="solid"/>
        </a:ln>
        <a:ln w="25400" cap="flat" cmpd="sng">
          <a:solidFill>
            <a:schemeClr val="phClr"/>
          </a:solidFill>
          <a:prstDash val="solid"/>
        </a:ln>
        <a:ln w="38100" cap="flat" cmpd="sng">
          <a:solidFill>
            <a:schemeClr val="phClr"/>
          </a:solidFill>
          <a:prstDash val="solid"/>
        </a:ln>
      </a:lnStyleLst>
      <a:effectStyleLst>
        <a:effectStyle>
          <a:effectLst>
            <a:outerShdw blurRad="40000" dist="20000" dir="5400000" algn="b" rotWithShape="0">
              <a:srgbClr val="000000">
                <a:alpha val="38000"/>
              </a:srgbClr>
            </a:outerShdw>
          </a:effectLst>
        </a:effectStyle>
        <a:effectStyle>
          <a:effectLst>
            <a:outerShdw blurRad="40000" dist="23000" dir="5400000" algn="b" rotWithShape="0">
              <a:srgbClr val="000000">
                <a:alpha val="35000"/>
              </a:srgbClr>
            </a:outerShdw>
          </a:effectLst>
        </a:effectStyle>
        <a:effectStyle>
          <a:effectLst>
            <a:outerShdw blurRad="40000" dist="23000" dir="5400000" algn="b" rotWithShape="0">
              <a:srgbClr val="000000">
                <a:alpha val="35000"/>
              </a:srgbClr>
            </a:outerShdw>
          </a:effectLst>
          <a:scene3d xmlns:a="http://schemas.openxmlformats.org/drawingml/2006/main">
            <a:camera prst="orthographicFront">
              <a:rot lat="0" lon="0" rev="0"/>
            </a:camera>
            <a:lightRig rig="threePt" dir="t">
              <a:rot lat="0" lon="0" rev="1200000"/>
            </a:lightRig>
          </a:scene3d>
          <a:sp3d xmlns:a="http://schemas.openxmlformats.org/drawingml/2006/main">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DeckCraft</Application>
  <Slides>40</Slides>
  <Notes>3</Notes>
  <HiddenSlides>0</HiddenSlide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