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embeddedFontLst>
    <p:embeddedFont>
      <p:font typeface="Montserrat" panose="020B0604020202020204" charset="0"/>
      <p:regular r:id="rId12"/>
      <p:bold r:id="rId13"/>
      <p:italic r:id="rId14"/>
      <p:boldItalic r:id="rId15"/>
    </p:embeddedFont>
    <p:embeddedFont>
      <p:font typeface="Trebuchet MS" panose="020B0603020202020204" pitchFamily="34" charset="0"/>
      <p:regular r:id="rId16"/>
      <p:bold r:id="rId17"/>
      <p:italic r:id="rId18"/>
      <p:boldItalic r:id="rId19"/>
    </p:embeddedFont>
    <p:embeddedFont>
      <p:font typeface="Lato" panose="020B0604020202020204"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92168F4-8093-4405-9F98-5A14D99C31C9}">
  <a:tblStyle styleId="{792168F4-8093-4405-9F98-5A14D99C31C9}"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726" y="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10.fntdata"/><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font" Target="fonts/font12.fntdata"/><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font" Target="fonts/font11.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25257250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25085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4785075bcd_0_17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4785075bcd_0_1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26711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4785075bcd_0_18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4785075bcd_0_1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13554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4785075bcd_0_17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4785075bcd_0_1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02024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4785075bcd_0_18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4785075bcd_0_1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60580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4785075bcd_0_19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4785075bcd_0_1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714542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4785075bcd_0_19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4785075bcd_0_1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48663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601f032a19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601f032a19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587617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601f032a19_0_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601f032a19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78365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name="adj" fmla="val 0"/>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name="adj" fmla="val 50000"/>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150" y="1145825"/>
              <a:ext cx="3996600" cy="3996900"/>
            </a:xfrm>
            <a:prstGeom prst="diagStripe">
              <a:avLst>
                <a:gd name="adj" fmla="val 58774"/>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5400000">
              <a:off x="1646" y="-75"/>
              <a:ext cx="2299800" cy="23001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flipH="1">
              <a:off x="652821" y="590035"/>
              <a:ext cx="2300100" cy="2299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3537150" y="1578400"/>
            <a:ext cx="5017500" cy="1578900"/>
          </a:xfrm>
          <a:prstGeom prst="rect">
            <a:avLst/>
          </a:prstGeom>
        </p:spPr>
        <p:txBody>
          <a:bodyPr spcFirstLastPara="1" wrap="square" lIns="91425" tIns="91425" rIns="91425" bIns="91425" anchor="t" anchorCtr="0">
            <a:no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a:endParaRPr/>
          </a:p>
        </p:txBody>
      </p:sp>
      <p:sp>
        <p:nvSpPr>
          <p:cNvPr id="17" name="Google Shape;17;p2"/>
          <p:cNvSpPr txBox="1">
            <a:spLocks noGrp="1"/>
          </p:cNvSpPr>
          <p:nvPr>
            <p:ph type="subTitle" idx="1"/>
          </p:nvPr>
        </p:nvSpPr>
        <p:spPr>
          <a:xfrm>
            <a:off x="5083950" y="3924925"/>
            <a:ext cx="3470700" cy="5061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18" name="Google Shape;18;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11"/>
            <p:cNvSpPr/>
            <p:nvPr/>
          </p:nvSpPr>
          <p:spPr>
            <a:xfrm rot="5400000">
              <a:off x="4841125" y="5700"/>
              <a:ext cx="42981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1"/>
            <p:cNvSpPr/>
            <p:nvPr/>
          </p:nvSpPr>
          <p:spPr>
            <a:xfrm rot="-5400000">
              <a:off x="5618399" y="123646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1"/>
            <p:cNvSpPr/>
            <p:nvPr/>
          </p:nvSpPr>
          <p:spPr>
            <a:xfrm flipH="1">
              <a:off x="5849857" y="14439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1"/>
            <p:cNvSpPr/>
            <p:nvPr/>
          </p:nvSpPr>
          <p:spPr>
            <a:xfrm rot="-5400000">
              <a:off x="5987081" y="24694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11"/>
            <p:cNvSpPr/>
            <p:nvPr/>
          </p:nvSpPr>
          <p:spPr>
            <a:xfrm flipH="1">
              <a:off x="6222115" y="267695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1"/>
            <p:cNvSpPr/>
            <p:nvPr/>
          </p:nvSpPr>
          <p:spPr>
            <a:xfrm rot="-5400000">
              <a:off x="6675341" y="186201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1"/>
            <p:cNvSpPr/>
            <p:nvPr/>
          </p:nvSpPr>
          <p:spPr>
            <a:xfrm flipH="1">
              <a:off x="6908099" y="2069505"/>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11"/>
            <p:cNvSpPr/>
            <p:nvPr/>
          </p:nvSpPr>
          <p:spPr>
            <a:xfrm rot="-5400000">
              <a:off x="6861141" y="247781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11"/>
            <p:cNvSpPr/>
            <p:nvPr/>
          </p:nvSpPr>
          <p:spPr>
            <a:xfrm flipH="1">
              <a:off x="7965266" y="269296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1"/>
            <p:cNvSpPr/>
            <p:nvPr/>
          </p:nvSpPr>
          <p:spPr>
            <a:xfrm flipH="1">
              <a:off x="8145082" y="330875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1"/>
            <p:cNvSpPr/>
            <p:nvPr/>
          </p:nvSpPr>
          <p:spPr>
            <a:xfrm rot="-5400000">
              <a:off x="7047599" y="309501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1"/>
            <p:cNvSpPr/>
            <p:nvPr/>
          </p:nvSpPr>
          <p:spPr>
            <a:xfrm flipH="1">
              <a:off x="7276649" y="330250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1"/>
            <p:cNvSpPr/>
            <p:nvPr/>
          </p:nvSpPr>
          <p:spPr>
            <a:xfrm rot="-5400000">
              <a:off x="7227414" y="3710807"/>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1"/>
            <p:cNvSpPr/>
            <p:nvPr/>
          </p:nvSpPr>
          <p:spPr>
            <a:xfrm flipH="1">
              <a:off x="7462448" y="391829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1"/>
            <p:cNvSpPr/>
            <p:nvPr/>
          </p:nvSpPr>
          <p:spPr>
            <a:xfrm rot="-5400000">
              <a:off x="8102491" y="371847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11"/>
            <p:cNvSpPr/>
            <p:nvPr/>
          </p:nvSpPr>
          <p:spPr>
            <a:xfrm flipH="1">
              <a:off x="8334533" y="392596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1"/>
            <p:cNvSpPr/>
            <p:nvPr/>
          </p:nvSpPr>
          <p:spPr>
            <a:xfrm rot="-5400000">
              <a:off x="8288290" y="43342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5" name="Google Shape;125;p11"/>
          <p:cNvSpPr txBox="1">
            <a:spLocks noGrp="1"/>
          </p:cNvSpPr>
          <p:nvPr>
            <p:ph type="title" hasCustomPrompt="1"/>
          </p:nvPr>
        </p:nvSpPr>
        <p:spPr>
          <a:xfrm>
            <a:off x="823850" y="1284675"/>
            <a:ext cx="4776000" cy="1300800"/>
          </a:xfrm>
          <a:prstGeom prst="rect">
            <a:avLst/>
          </a:prstGeom>
        </p:spPr>
        <p:txBody>
          <a:bodyPr spcFirstLastPara="1" wrap="square" lIns="91425" tIns="91425" rIns="91425" bIns="91425" anchor="t" anchorCtr="0">
            <a:no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a:spLocks noGrp="1"/>
          </p:cNvSpPr>
          <p:nvPr>
            <p:ph type="body" idx="1"/>
          </p:nvPr>
        </p:nvSpPr>
        <p:spPr>
          <a:xfrm>
            <a:off x="823850" y="2643124"/>
            <a:ext cx="4776000" cy="12189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27" name="Google Shape;12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8"/>
        <p:cNvGrpSpPr/>
        <p:nvPr/>
      </p:nvGrpSpPr>
      <p:grpSpPr>
        <a:xfrm>
          <a:off x="0" y="0"/>
          <a:ext cx="0" cy="0"/>
          <a:chOff x="0" y="0"/>
          <a:chExt cx="0" cy="0"/>
        </a:xfrm>
      </p:grpSpPr>
      <p:sp>
        <p:nvSpPr>
          <p:cNvPr id="129" name="Google Shape;12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rot="5400000">
              <a:off x="4841125" y="5700"/>
              <a:ext cx="42981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5400000">
              <a:off x="5618399" y="123646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flipH="1">
              <a:off x="5849857" y="14439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5400000">
              <a:off x="5987081" y="24694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3"/>
            <p:cNvSpPr/>
            <p:nvPr/>
          </p:nvSpPr>
          <p:spPr>
            <a:xfrm flipH="1">
              <a:off x="6222115" y="267695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3"/>
            <p:cNvSpPr/>
            <p:nvPr/>
          </p:nvSpPr>
          <p:spPr>
            <a:xfrm rot="-5400000">
              <a:off x="6675341" y="186201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3"/>
            <p:cNvSpPr/>
            <p:nvPr/>
          </p:nvSpPr>
          <p:spPr>
            <a:xfrm flipH="1">
              <a:off x="6908099" y="2069505"/>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3"/>
            <p:cNvSpPr/>
            <p:nvPr/>
          </p:nvSpPr>
          <p:spPr>
            <a:xfrm rot="-5400000">
              <a:off x="6861141" y="247781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3"/>
            <p:cNvSpPr/>
            <p:nvPr/>
          </p:nvSpPr>
          <p:spPr>
            <a:xfrm flipH="1">
              <a:off x="7965266" y="269296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3"/>
            <p:cNvSpPr/>
            <p:nvPr/>
          </p:nvSpPr>
          <p:spPr>
            <a:xfrm flipH="1">
              <a:off x="8145082" y="330875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3"/>
            <p:cNvSpPr/>
            <p:nvPr/>
          </p:nvSpPr>
          <p:spPr>
            <a:xfrm rot="-5400000">
              <a:off x="7047599" y="309501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3"/>
            <p:cNvSpPr/>
            <p:nvPr/>
          </p:nvSpPr>
          <p:spPr>
            <a:xfrm flipH="1">
              <a:off x="7276649" y="330250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3"/>
            <p:cNvSpPr/>
            <p:nvPr/>
          </p:nvSpPr>
          <p:spPr>
            <a:xfrm rot="-5400000">
              <a:off x="7227414" y="3710807"/>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3"/>
            <p:cNvSpPr/>
            <p:nvPr/>
          </p:nvSpPr>
          <p:spPr>
            <a:xfrm flipH="1">
              <a:off x="7462448" y="391829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3"/>
            <p:cNvSpPr/>
            <p:nvPr/>
          </p:nvSpPr>
          <p:spPr>
            <a:xfrm rot="-5400000">
              <a:off x="8102491" y="371847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3"/>
            <p:cNvSpPr/>
            <p:nvPr/>
          </p:nvSpPr>
          <p:spPr>
            <a:xfrm flipH="1">
              <a:off x="8334533" y="392596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3"/>
            <p:cNvSpPr/>
            <p:nvPr/>
          </p:nvSpPr>
          <p:spPr>
            <a:xfrm rot="-5400000">
              <a:off x="8288290" y="43342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 name="Google Shape;39;p3"/>
          <p:cNvSpPr txBox="1">
            <a:spLocks noGrp="1"/>
          </p:cNvSpPr>
          <p:nvPr>
            <p:ph type="title"/>
          </p:nvPr>
        </p:nvSpPr>
        <p:spPr>
          <a:xfrm>
            <a:off x="823850" y="2053000"/>
            <a:ext cx="4587000" cy="1148700"/>
          </a:xfrm>
          <a:prstGeom prst="rect">
            <a:avLst/>
          </a:prstGeom>
        </p:spPr>
        <p:txBody>
          <a:bodyPr spcFirstLastPara="1" wrap="square" lIns="91425" tIns="91425" rIns="91425" bIns="91425" anchor="ctr"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40" name="Google Shape;40;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4"/>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4"/>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6" name="Google Shape;46;p4"/>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47" name="Google Shape;47;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5"/>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53" name="Google Shape;53;p5"/>
          <p:cNvSpPr txBox="1">
            <a:spLocks noGrp="1"/>
          </p:cNvSpPr>
          <p:nvPr>
            <p:ph type="body" idx="1"/>
          </p:nvPr>
        </p:nvSpPr>
        <p:spPr>
          <a:xfrm>
            <a:off x="1297500" y="1567550"/>
            <a:ext cx="3403200" cy="29112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4" name="Google Shape;54;p5"/>
          <p:cNvSpPr txBox="1">
            <a:spLocks noGrp="1"/>
          </p:cNvSpPr>
          <p:nvPr>
            <p:ph type="body" idx="2"/>
          </p:nvPr>
        </p:nvSpPr>
        <p:spPr>
          <a:xfrm>
            <a:off x="4933221" y="1567550"/>
            <a:ext cx="3403200" cy="29112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5" name="Google Shape;5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6"/>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0" name="Google Shape;60;p6"/>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61" name="Google Shape;61;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7"/>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7"/>
          <p:cNvSpPr txBox="1">
            <a:spLocks noGrp="1"/>
          </p:cNvSpPr>
          <p:nvPr>
            <p:ph type="title"/>
          </p:nvPr>
        </p:nvSpPr>
        <p:spPr>
          <a:xfrm>
            <a:off x="1297500" y="393750"/>
            <a:ext cx="3798900" cy="1493100"/>
          </a:xfrm>
          <a:prstGeom prst="rect">
            <a:avLst/>
          </a:prstGeom>
        </p:spPr>
        <p:txBody>
          <a:bodyPr spcFirstLastPara="1" wrap="square" lIns="91425" tIns="91425" rIns="91425" bIns="91425" anchor="t"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67" name="Google Shape;67;p7"/>
          <p:cNvSpPr txBox="1">
            <a:spLocks noGrp="1"/>
          </p:cNvSpPr>
          <p:nvPr>
            <p:ph type="body" idx="1"/>
          </p:nvPr>
        </p:nvSpPr>
        <p:spPr>
          <a:xfrm>
            <a:off x="1297500" y="1972550"/>
            <a:ext cx="3798900" cy="24159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8" name="Google Shape;68;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8"/>
            <p:cNvSpPr/>
            <p:nvPr/>
          </p:nvSpPr>
          <p:spPr>
            <a:xfrm rot="5400000">
              <a:off x="4840825" y="6000"/>
              <a:ext cx="42987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8"/>
            <p:cNvSpPr/>
            <p:nvPr/>
          </p:nvSpPr>
          <p:spPr>
            <a:xfrm rot="-5400000">
              <a:off x="5618399" y="123664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8"/>
            <p:cNvSpPr/>
            <p:nvPr/>
          </p:nvSpPr>
          <p:spPr>
            <a:xfrm flipH="1">
              <a:off x="5849857" y="144407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8"/>
            <p:cNvSpPr/>
            <p:nvPr/>
          </p:nvSpPr>
          <p:spPr>
            <a:xfrm rot="-5400000">
              <a:off x="5987081" y="246974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8"/>
            <p:cNvSpPr/>
            <p:nvPr/>
          </p:nvSpPr>
          <p:spPr>
            <a:xfrm flipH="1">
              <a:off x="6222115" y="2677179"/>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8"/>
            <p:cNvSpPr/>
            <p:nvPr/>
          </p:nvSpPr>
          <p:spPr>
            <a:xfrm rot="-5400000">
              <a:off x="6675341" y="186224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8"/>
            <p:cNvSpPr/>
            <p:nvPr/>
          </p:nvSpPr>
          <p:spPr>
            <a:xfrm flipH="1">
              <a:off x="6908099" y="2069680"/>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8"/>
            <p:cNvSpPr/>
            <p:nvPr/>
          </p:nvSpPr>
          <p:spPr>
            <a:xfrm rot="-5400000">
              <a:off x="6861141" y="247808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8"/>
            <p:cNvSpPr/>
            <p:nvPr/>
          </p:nvSpPr>
          <p:spPr>
            <a:xfrm flipH="1">
              <a:off x="7965266" y="269319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8"/>
            <p:cNvSpPr/>
            <p:nvPr/>
          </p:nvSpPr>
          <p:spPr>
            <a:xfrm flipH="1">
              <a:off x="8145082" y="330903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8"/>
            <p:cNvSpPr/>
            <p:nvPr/>
          </p:nvSpPr>
          <p:spPr>
            <a:xfrm rot="-5400000">
              <a:off x="7047599" y="309534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8"/>
            <p:cNvSpPr/>
            <p:nvPr/>
          </p:nvSpPr>
          <p:spPr>
            <a:xfrm flipH="1">
              <a:off x="7276649" y="330278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8"/>
            <p:cNvSpPr/>
            <p:nvPr/>
          </p:nvSpPr>
          <p:spPr>
            <a:xfrm rot="-5400000">
              <a:off x="7227414" y="3711189"/>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8"/>
            <p:cNvSpPr/>
            <p:nvPr/>
          </p:nvSpPr>
          <p:spPr>
            <a:xfrm flipH="1">
              <a:off x="7462448" y="391862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8"/>
            <p:cNvSpPr/>
            <p:nvPr/>
          </p:nvSpPr>
          <p:spPr>
            <a:xfrm rot="-5400000">
              <a:off x="8102491" y="37188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8"/>
            <p:cNvSpPr/>
            <p:nvPr/>
          </p:nvSpPr>
          <p:spPr>
            <a:xfrm flipH="1">
              <a:off x="8334533" y="392629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8"/>
            <p:cNvSpPr/>
            <p:nvPr/>
          </p:nvSpPr>
          <p:spPr>
            <a:xfrm rot="-5400000">
              <a:off x="8288290" y="433470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9" name="Google Shape;89;p8"/>
          <p:cNvSpPr txBox="1">
            <a:spLocks noGrp="1"/>
          </p:cNvSpPr>
          <p:nvPr>
            <p:ph type="title"/>
          </p:nvPr>
        </p:nvSpPr>
        <p:spPr>
          <a:xfrm>
            <a:off x="823850" y="866775"/>
            <a:ext cx="4587000" cy="3521100"/>
          </a:xfrm>
          <a:prstGeom prst="rect">
            <a:avLst/>
          </a:prstGeom>
        </p:spPr>
        <p:txBody>
          <a:bodyPr spcFirstLastPara="1" wrap="square" lIns="91425" tIns="91425" rIns="91425" bIns="91425" anchor="ctr"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0" name="Google Shape;9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9"/>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9"/>
          <p:cNvSpPr txBox="1">
            <a:spLocks noGrp="1"/>
          </p:cNvSpPr>
          <p:nvPr>
            <p:ph type="title"/>
          </p:nvPr>
        </p:nvSpPr>
        <p:spPr>
          <a:xfrm>
            <a:off x="1297500" y="1658325"/>
            <a:ext cx="3036300" cy="1751700"/>
          </a:xfrm>
          <a:prstGeom prst="rect">
            <a:avLst/>
          </a:prstGeom>
        </p:spPr>
        <p:txBody>
          <a:bodyPr spcFirstLastPara="1" wrap="square" lIns="91425" tIns="91425" rIns="91425" bIns="91425" anchor="t"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96" name="Google Shape;96;p9"/>
          <p:cNvSpPr txBox="1">
            <a:spLocks noGrp="1"/>
          </p:cNvSpPr>
          <p:nvPr>
            <p:ph type="subTitle" idx="1"/>
          </p:nvPr>
        </p:nvSpPr>
        <p:spPr>
          <a:xfrm>
            <a:off x="1297500" y="3538000"/>
            <a:ext cx="3036300" cy="5061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97" name="Google Shape;97;p9"/>
          <p:cNvSpPr txBox="1">
            <a:spLocks noGrp="1"/>
          </p:cNvSpPr>
          <p:nvPr>
            <p:ph type="body" idx="2"/>
          </p:nvPr>
        </p:nvSpPr>
        <p:spPr>
          <a:xfrm>
            <a:off x="4648200" y="1696600"/>
            <a:ext cx="3676800" cy="23475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8" name="Google Shape;98;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name="adj" fmla="val 50000"/>
              </a:avLst>
            </a:prstGeom>
            <a:solidFill>
              <a:schemeClr val="lt1">
                <a:alpha val="96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10"/>
            <p:cNvSpPr/>
            <p:nvPr/>
          </p:nvSpPr>
          <p:spPr>
            <a:xfrm flipH="1">
              <a:off x="154125" y="3925529"/>
              <a:ext cx="544800" cy="544800"/>
            </a:xfrm>
            <a:prstGeom prst="diagStripe">
              <a:avLst>
                <a:gd name="adj" fmla="val 50000"/>
              </a:avLst>
            </a:prstGeom>
            <a:solidFill>
              <a:schemeClr val="lt1">
                <a:alpha val="96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10"/>
          <p:cNvSpPr txBox="1">
            <a:spLocks noGrp="1"/>
          </p:cNvSpPr>
          <p:nvPr>
            <p:ph type="body" idx="1"/>
          </p:nvPr>
        </p:nvSpPr>
        <p:spPr>
          <a:xfrm>
            <a:off x="812725" y="4305375"/>
            <a:ext cx="6936000" cy="523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300"/>
              <a:buNone/>
              <a:defRPr/>
            </a:lvl1pPr>
          </a:lstStyle>
          <a:p>
            <a:endParaRPr/>
          </a:p>
        </p:txBody>
      </p:sp>
      <p:sp>
        <p:nvSpPr>
          <p:cNvPr id="104" name="Google Shape;10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focus">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marL="914400" lvl="1"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2pPr>
            <a:lvl3pPr marL="1371600" lvl="2"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3pPr>
            <a:lvl4pPr marL="1828800" lvl="3"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4pPr>
            <a:lvl5pPr marL="2286000" lvl="4"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5pPr>
            <a:lvl6pPr marL="2743200" lvl="5"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6pPr>
            <a:lvl7pPr marL="3200400" lvl="6"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7pPr>
            <a:lvl8pPr marL="3657600" lvl="7"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8pPr>
            <a:lvl9pPr marL="4114800" lvl="8" indent="-298450">
              <a:lnSpc>
                <a:spcPct val="115000"/>
              </a:lnSpc>
              <a:spcBef>
                <a:spcPts val="1600"/>
              </a:spcBef>
              <a:spcAft>
                <a:spcPts val="1600"/>
              </a:spcAft>
              <a:buClr>
                <a:schemeClr val="lt1"/>
              </a:buClr>
              <a:buSzPts val="1100"/>
              <a:buFont typeface="Lato"/>
              <a:buChar char="■"/>
              <a:defRPr sz="1100">
                <a:solidFill>
                  <a:schemeClr val="l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fr"/>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fr.wikipedia.org/wiki/P%C3%A9trol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hyperlink" Target="https://www.diplomatie.gouv.fr/IMG/pdf/carnetscaps17cb_cle0272a5.pdf" TargetMode="External"/><Relationship Id="rId3" Type="http://schemas.openxmlformats.org/officeDocument/2006/relationships/hyperlink" Target="https://www.futura-sciences.com/sciences/definitions/chimie-petrole-9749/" TargetMode="External"/><Relationship Id="rId7" Type="http://schemas.openxmlformats.org/officeDocument/2006/relationships/hyperlink" Target="https://core.ac.uk/download/pdf/151160838.pdf" TargetMode="External"/><Relationship Id="rId12" Type="http://schemas.openxmlformats.org/officeDocument/2006/relationships/hyperlink" Target="https://www.google.com/search?q=vocabulaire+du+p%C3%A9trole+et+du+gaz+2015&amp;ie=&amp;oe="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hyperlink" Target="https://www.larousse.fr/dictionnaires/francais/extraction/32440" TargetMode="External"/><Relationship Id="rId11" Type="http://schemas.openxmlformats.org/officeDocument/2006/relationships/hyperlink" Target="http://www.culture.gouv.fr/content/download/126190/1388680/version/1/file/vocabulaire_2015_petrole_enligne.pdf" TargetMode="External"/><Relationship Id="rId5" Type="http://schemas.openxmlformats.org/officeDocument/2006/relationships/hyperlink" Target="http://sigessn.brgm.fr/spip.php?article257" TargetMode="External"/><Relationship Id="rId10" Type="http://schemas.openxmlformats.org/officeDocument/2006/relationships/hyperlink" Target="http://www.pyrenees-atlantiques.gouv.fr/index.php/content/download/27726/179588/file/ilovepdf_com-101-250-compresse%CC%81.pdf" TargetMode="External"/><Relationship Id="rId4" Type="http://schemas.openxmlformats.org/officeDocument/2006/relationships/hyperlink" Target="https://www.larousse.fr/dictionnaires/francais/p%C3%A9trole/60015?q=p%C3%A9trole#59641" TargetMode="External"/><Relationship Id="rId9" Type="http://schemas.openxmlformats.org/officeDocument/2006/relationships/hyperlink" Target="https://www.ecologique-solidaire.gouv.fr/ressources-en-hydrocarbures-france"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3"/>
          <p:cNvSpPr txBox="1">
            <a:spLocks noGrp="1"/>
          </p:cNvSpPr>
          <p:nvPr>
            <p:ph type="ctrTitle"/>
          </p:nvPr>
        </p:nvSpPr>
        <p:spPr>
          <a:xfrm>
            <a:off x="3537150" y="1578400"/>
            <a:ext cx="5017500" cy="157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sz="4400"/>
              <a:t>Le pétrole</a:t>
            </a:r>
            <a:endParaRPr sz="4400"/>
          </a:p>
        </p:txBody>
      </p:sp>
      <p:sp>
        <p:nvSpPr>
          <p:cNvPr id="135" name="Google Shape;135;p13"/>
          <p:cNvSpPr txBox="1">
            <a:spLocks noGrp="1"/>
          </p:cNvSpPr>
          <p:nvPr>
            <p:ph type="subTitle" idx="1"/>
          </p:nvPr>
        </p:nvSpPr>
        <p:spPr>
          <a:xfrm>
            <a:off x="5083950" y="3924925"/>
            <a:ext cx="1719600" cy="50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a:t>Patricia Brunet</a:t>
            </a:r>
            <a:endParaRPr/>
          </a:p>
          <a:p>
            <a:pPr marL="0" lvl="0" indent="0" algn="l" rtl="0">
              <a:spcBef>
                <a:spcPts val="0"/>
              </a:spcBef>
              <a:spcAft>
                <a:spcPts val="0"/>
              </a:spcAft>
              <a:buNone/>
            </a:pPr>
            <a:r>
              <a:rPr lang="fr"/>
              <a:t> Eva Chevrier</a:t>
            </a: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4"/>
          <p:cNvSpPr txBox="1">
            <a:spLocks noGrp="1"/>
          </p:cNvSpPr>
          <p:nvPr>
            <p:ph type="title"/>
          </p:nvPr>
        </p:nvSpPr>
        <p:spPr>
          <a:xfrm>
            <a:off x="1297500" y="393750"/>
            <a:ext cx="4047300" cy="738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sz="2800"/>
              <a:t>Définition du pétrole</a:t>
            </a:r>
            <a:endParaRPr sz="2800"/>
          </a:p>
        </p:txBody>
      </p:sp>
      <p:sp>
        <p:nvSpPr>
          <p:cNvPr id="141" name="Google Shape;141;p14"/>
          <p:cNvSpPr txBox="1">
            <a:spLocks noGrp="1"/>
          </p:cNvSpPr>
          <p:nvPr>
            <p:ph type="body" idx="1"/>
          </p:nvPr>
        </p:nvSpPr>
        <p:spPr>
          <a:xfrm>
            <a:off x="1297500" y="1567550"/>
            <a:ext cx="7122900" cy="30630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Clr>
                <a:srgbClr val="FFFFFF"/>
              </a:buClr>
              <a:buSzPts val="1400"/>
              <a:buFont typeface="Trebuchet MS"/>
              <a:buChar char="-"/>
            </a:pPr>
            <a:r>
              <a:rPr lang="fr" sz="1400">
                <a:solidFill>
                  <a:srgbClr val="FFFFFF"/>
                </a:solidFill>
                <a:latin typeface="Trebuchet MS"/>
                <a:ea typeface="Trebuchet MS"/>
                <a:cs typeface="Trebuchet MS"/>
                <a:sym typeface="Trebuchet MS"/>
              </a:rPr>
              <a:t>Huile minérale</a:t>
            </a:r>
            <a:endParaRPr sz="1400">
              <a:solidFill>
                <a:srgbClr val="FFFFFF"/>
              </a:solidFill>
              <a:latin typeface="Trebuchet MS"/>
              <a:ea typeface="Trebuchet MS"/>
              <a:cs typeface="Trebuchet MS"/>
              <a:sym typeface="Trebuchet MS"/>
            </a:endParaRPr>
          </a:p>
          <a:p>
            <a:pPr marL="457200" lvl="0" indent="-317500" algn="l" rtl="0">
              <a:spcBef>
                <a:spcPts val="0"/>
              </a:spcBef>
              <a:spcAft>
                <a:spcPts val="0"/>
              </a:spcAft>
              <a:buClr>
                <a:srgbClr val="FFFFFF"/>
              </a:buClr>
              <a:buSzPts val="1400"/>
              <a:buFont typeface="Trebuchet MS"/>
              <a:buChar char="-"/>
            </a:pPr>
            <a:r>
              <a:rPr lang="fr" sz="1400">
                <a:solidFill>
                  <a:srgbClr val="FFFFFF"/>
                </a:solidFill>
                <a:latin typeface="Trebuchet MS"/>
                <a:ea typeface="Trebuchet MS"/>
                <a:cs typeface="Trebuchet MS"/>
                <a:sym typeface="Trebuchet MS"/>
              </a:rPr>
              <a:t>Mélange d'hydrocarbures</a:t>
            </a:r>
            <a:endParaRPr sz="1400">
              <a:solidFill>
                <a:srgbClr val="FFFFFF"/>
              </a:solidFill>
              <a:latin typeface="Trebuchet MS"/>
              <a:ea typeface="Trebuchet MS"/>
              <a:cs typeface="Trebuchet MS"/>
              <a:sym typeface="Trebuchet MS"/>
            </a:endParaRPr>
          </a:p>
          <a:p>
            <a:pPr marL="457200" lvl="0" indent="-317500" algn="l" rtl="0">
              <a:spcBef>
                <a:spcPts val="0"/>
              </a:spcBef>
              <a:spcAft>
                <a:spcPts val="0"/>
              </a:spcAft>
              <a:buClr>
                <a:srgbClr val="FFFFFF"/>
              </a:buClr>
              <a:buSzPts val="1400"/>
              <a:buFont typeface="Trebuchet MS"/>
              <a:buChar char="-"/>
            </a:pPr>
            <a:r>
              <a:rPr lang="fr" sz="1400">
                <a:solidFill>
                  <a:srgbClr val="FFFFFF"/>
                </a:solidFill>
                <a:latin typeface="Trebuchet MS"/>
                <a:ea typeface="Trebuchet MS"/>
                <a:cs typeface="Trebuchet MS"/>
                <a:sym typeface="Trebuchet MS"/>
              </a:rPr>
              <a:t>Composés organiques</a:t>
            </a:r>
            <a:endParaRPr sz="1400">
              <a:solidFill>
                <a:srgbClr val="FFFFFF"/>
              </a:solidFill>
              <a:latin typeface="Trebuchet MS"/>
              <a:ea typeface="Trebuchet MS"/>
              <a:cs typeface="Trebuchet MS"/>
              <a:sym typeface="Trebuchet MS"/>
            </a:endParaRPr>
          </a:p>
          <a:p>
            <a:pPr marL="0" lvl="0" indent="0" algn="l" rtl="0">
              <a:spcBef>
                <a:spcPts val="1600"/>
              </a:spcBef>
              <a:spcAft>
                <a:spcPts val="0"/>
              </a:spcAft>
              <a:buNone/>
            </a:pPr>
            <a:endParaRPr sz="1400">
              <a:solidFill>
                <a:srgbClr val="FFFFFF"/>
              </a:solidFill>
              <a:latin typeface="Trebuchet MS"/>
              <a:ea typeface="Trebuchet MS"/>
              <a:cs typeface="Trebuchet MS"/>
              <a:sym typeface="Trebuchet MS"/>
            </a:endParaRPr>
          </a:p>
          <a:p>
            <a:pPr marL="457200" lvl="0" indent="-317500" algn="l" rtl="0">
              <a:spcBef>
                <a:spcPts val="1600"/>
              </a:spcBef>
              <a:spcAft>
                <a:spcPts val="0"/>
              </a:spcAft>
              <a:buClr>
                <a:srgbClr val="FFFFFF"/>
              </a:buClr>
              <a:buSzPts val="1400"/>
              <a:buFont typeface="Trebuchet MS"/>
              <a:buChar char="-"/>
            </a:pPr>
            <a:r>
              <a:rPr lang="fr" sz="1400">
                <a:solidFill>
                  <a:srgbClr val="FFFFFF"/>
                </a:solidFill>
                <a:latin typeface="Trebuchet MS"/>
                <a:ea typeface="Trebuchet MS"/>
                <a:cs typeface="Trebuchet MS"/>
                <a:sym typeface="Trebuchet MS"/>
              </a:rPr>
              <a:t>“Huile minérale naturelle, de couleur très foncée, d'une densité variant de 0,8 à 0,95, composée essentiellement d'hydrocarbures paraffiniques, naphténiques et aromatiques. (On dit aussi pétrole brut et, dans les opérations d'exploration et de production, huile.)” </a:t>
            </a:r>
            <a:r>
              <a:rPr lang="fr" sz="1400" i="1">
                <a:solidFill>
                  <a:srgbClr val="FFFFFF"/>
                </a:solidFill>
                <a:latin typeface="Trebuchet MS"/>
                <a:ea typeface="Trebuchet MS"/>
                <a:cs typeface="Trebuchet MS"/>
                <a:sym typeface="Trebuchet MS"/>
              </a:rPr>
              <a:t>Larousse</a:t>
            </a:r>
            <a:endParaRPr sz="1400" i="1">
              <a:solidFill>
                <a:srgbClr val="FFFFFF"/>
              </a:solidFill>
              <a:latin typeface="Trebuchet MS"/>
              <a:ea typeface="Trebuchet MS"/>
              <a:cs typeface="Trebuchet MS"/>
              <a:sym typeface="Trebuchet MS"/>
            </a:endParaRPr>
          </a:p>
          <a:p>
            <a:pPr marL="0" lvl="0" indent="0" algn="l" rtl="0">
              <a:spcBef>
                <a:spcPts val="1600"/>
              </a:spcBef>
              <a:spcAft>
                <a:spcPts val="1600"/>
              </a:spcAft>
              <a:buNone/>
            </a:pPr>
            <a:r>
              <a:rPr lang="fr" sz="1400" i="1">
                <a:solidFill>
                  <a:srgbClr val="FFFFFF"/>
                </a:solidFill>
                <a:latin typeface="Trebuchet MS"/>
                <a:ea typeface="Trebuchet MS"/>
                <a:cs typeface="Trebuchet MS"/>
                <a:sym typeface="Trebuchet MS"/>
              </a:rPr>
              <a:t>Lat. : Petra Oleum (huile de pierre)</a:t>
            </a:r>
            <a:endParaRPr sz="1400" i="1">
              <a:solidFill>
                <a:srgbClr val="FFFFFF"/>
              </a:solidFill>
              <a:latin typeface="Trebuchet MS"/>
              <a:ea typeface="Trebuchet MS"/>
              <a:cs typeface="Trebuchet MS"/>
              <a:sym typeface="Trebuchet MS"/>
            </a:endParaRPr>
          </a:p>
        </p:txBody>
      </p:sp>
      <p:sp>
        <p:nvSpPr>
          <p:cNvPr id="142" name="Google Shape;142;p14"/>
          <p:cNvSpPr txBox="1"/>
          <p:nvPr/>
        </p:nvSpPr>
        <p:spPr>
          <a:xfrm>
            <a:off x="4839975" y="1567550"/>
            <a:ext cx="3495000" cy="3000000"/>
          </a:xfrm>
          <a:prstGeom prst="rect">
            <a:avLst/>
          </a:prstGeom>
          <a:noFill/>
          <a:ln>
            <a:noFill/>
          </a:ln>
        </p:spPr>
        <p:txBody>
          <a:bodyPr spcFirstLastPara="1" wrap="square" lIns="91425" tIns="91425" rIns="91425" bIns="91425" anchor="t" anchorCtr="0">
            <a:noAutofit/>
          </a:bodyPr>
          <a:lstStyle/>
          <a:p>
            <a:pPr marL="457200" lvl="0" indent="-317500" algn="l" rtl="0">
              <a:lnSpc>
                <a:spcPct val="115000"/>
              </a:lnSpc>
              <a:spcBef>
                <a:spcPts val="0"/>
              </a:spcBef>
              <a:spcAft>
                <a:spcPts val="0"/>
              </a:spcAft>
              <a:buClr>
                <a:schemeClr val="lt1"/>
              </a:buClr>
              <a:buSzPts val="1400"/>
              <a:buFont typeface="Trebuchet MS"/>
              <a:buChar char="-"/>
            </a:pPr>
            <a:r>
              <a:rPr lang="fr">
                <a:solidFill>
                  <a:schemeClr val="lt1"/>
                </a:solidFill>
                <a:latin typeface="Trebuchet MS"/>
                <a:ea typeface="Trebuchet MS"/>
                <a:cs typeface="Trebuchet MS"/>
                <a:sym typeface="Trebuchet MS"/>
              </a:rPr>
              <a:t>Énergie fossile</a:t>
            </a:r>
            <a:endParaRPr>
              <a:solidFill>
                <a:schemeClr val="lt1"/>
              </a:solidFill>
              <a:latin typeface="Trebuchet MS"/>
              <a:ea typeface="Trebuchet MS"/>
              <a:cs typeface="Trebuchet MS"/>
              <a:sym typeface="Trebuchet MS"/>
            </a:endParaRPr>
          </a:p>
          <a:p>
            <a:pPr marL="457200" lvl="0" indent="-317500" algn="l" rtl="0">
              <a:lnSpc>
                <a:spcPct val="115000"/>
              </a:lnSpc>
              <a:spcBef>
                <a:spcPts val="0"/>
              </a:spcBef>
              <a:spcAft>
                <a:spcPts val="0"/>
              </a:spcAft>
              <a:buClr>
                <a:schemeClr val="lt1"/>
              </a:buClr>
              <a:buSzPts val="1400"/>
              <a:buFont typeface="Trebuchet MS"/>
              <a:buChar char="-"/>
            </a:pPr>
            <a:r>
              <a:rPr lang="fr">
                <a:solidFill>
                  <a:schemeClr val="lt1"/>
                </a:solidFill>
                <a:latin typeface="Trebuchet MS"/>
                <a:ea typeface="Trebuchet MS"/>
                <a:cs typeface="Trebuchet MS"/>
                <a:sym typeface="Trebuchet MS"/>
              </a:rPr>
              <a:t>XIXème siècle</a:t>
            </a:r>
            <a:endParaRPr>
              <a:solidFill>
                <a:schemeClr val="lt1"/>
              </a:solidFill>
              <a:latin typeface="Trebuchet MS"/>
              <a:ea typeface="Trebuchet MS"/>
              <a:cs typeface="Trebuchet MS"/>
              <a:sym typeface="Trebuchet MS"/>
            </a:endParaRPr>
          </a:p>
          <a:p>
            <a:pPr marL="457200" lvl="0" indent="-311150" algn="l" rtl="0">
              <a:lnSpc>
                <a:spcPct val="115000"/>
              </a:lnSpc>
              <a:spcBef>
                <a:spcPts val="0"/>
              </a:spcBef>
              <a:spcAft>
                <a:spcPts val="0"/>
              </a:spcAft>
              <a:buClr>
                <a:schemeClr val="lt1"/>
              </a:buClr>
              <a:buSzPts val="1300"/>
              <a:buFont typeface="Trebuchet MS"/>
              <a:buChar char="-"/>
            </a:pPr>
            <a:r>
              <a:rPr lang="fr">
                <a:solidFill>
                  <a:schemeClr val="lt1"/>
                </a:solidFill>
                <a:latin typeface="Trebuchet MS"/>
                <a:ea typeface="Trebuchet MS"/>
                <a:cs typeface="Trebuchet MS"/>
                <a:sym typeface="Trebuchet MS"/>
              </a:rPr>
              <a:t>États-Unis, Arabie Saoudite, Russie</a:t>
            </a:r>
            <a:endParaRPr>
              <a:solidFill>
                <a:schemeClr val="lt1"/>
              </a:solidFill>
              <a:latin typeface="Trebuchet MS"/>
              <a:ea typeface="Trebuchet MS"/>
              <a:cs typeface="Trebuchet MS"/>
              <a:sym typeface="Trebuchet M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15"/>
          <p:cNvSpPr txBox="1">
            <a:spLocks noGrp="1"/>
          </p:cNvSpPr>
          <p:nvPr>
            <p:ph type="title"/>
          </p:nvPr>
        </p:nvSpPr>
        <p:spPr>
          <a:xfrm>
            <a:off x="1297500" y="393750"/>
            <a:ext cx="7038900" cy="524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sz="2800"/>
              <a:t>Formation du pétrole et processus</a:t>
            </a:r>
            <a:endParaRPr sz="2800"/>
          </a:p>
        </p:txBody>
      </p:sp>
      <p:sp>
        <p:nvSpPr>
          <p:cNvPr id="148" name="Google Shape;148;p15"/>
          <p:cNvSpPr txBox="1">
            <a:spLocks noGrp="1"/>
          </p:cNvSpPr>
          <p:nvPr>
            <p:ph type="body" idx="1"/>
          </p:nvPr>
        </p:nvSpPr>
        <p:spPr>
          <a:xfrm>
            <a:off x="780525" y="1452375"/>
            <a:ext cx="2525100" cy="2896500"/>
          </a:xfrm>
          <a:prstGeom prst="rect">
            <a:avLst/>
          </a:prstGeom>
        </p:spPr>
        <p:txBody>
          <a:bodyPr spcFirstLastPara="1" wrap="square" lIns="91425" tIns="91425" rIns="91425" bIns="91425" anchor="t" anchorCtr="0">
            <a:noAutofit/>
          </a:bodyPr>
          <a:lstStyle/>
          <a:p>
            <a:pPr marL="457200" lvl="0" indent="-311150" algn="l" rtl="0">
              <a:spcBef>
                <a:spcPts val="0"/>
              </a:spcBef>
              <a:spcAft>
                <a:spcPts val="0"/>
              </a:spcAft>
              <a:buSzPts val="1300"/>
              <a:buFont typeface="Trebuchet MS"/>
              <a:buChar char="-"/>
            </a:pPr>
            <a:r>
              <a:rPr lang="fr">
                <a:latin typeface="Trebuchet MS"/>
                <a:ea typeface="Trebuchet MS"/>
                <a:cs typeface="Trebuchet MS"/>
                <a:sym typeface="Trebuchet MS"/>
              </a:rPr>
              <a:t>Débris organiques microscopiques</a:t>
            </a:r>
            <a:br>
              <a:rPr lang="fr">
                <a:latin typeface="Trebuchet MS"/>
                <a:ea typeface="Trebuchet MS"/>
                <a:cs typeface="Trebuchet MS"/>
                <a:sym typeface="Trebuchet MS"/>
              </a:rPr>
            </a:br>
            <a:endParaRPr>
              <a:latin typeface="Trebuchet MS"/>
              <a:ea typeface="Trebuchet MS"/>
              <a:cs typeface="Trebuchet MS"/>
              <a:sym typeface="Trebuchet MS"/>
            </a:endParaRPr>
          </a:p>
          <a:p>
            <a:pPr marL="457200" lvl="0" indent="-311150" algn="l" rtl="0">
              <a:spcBef>
                <a:spcPts val="0"/>
              </a:spcBef>
              <a:spcAft>
                <a:spcPts val="0"/>
              </a:spcAft>
              <a:buSzPts val="1300"/>
              <a:buFont typeface="Trebuchet MS"/>
              <a:buChar char="-"/>
            </a:pPr>
            <a:r>
              <a:rPr lang="fr">
                <a:latin typeface="Trebuchet MS"/>
                <a:ea typeface="Trebuchet MS"/>
                <a:cs typeface="Trebuchet MS"/>
                <a:sym typeface="Trebuchet MS"/>
              </a:rPr>
              <a:t>Fond des mers, deltas</a:t>
            </a:r>
            <a:br>
              <a:rPr lang="fr">
                <a:latin typeface="Trebuchet MS"/>
                <a:ea typeface="Trebuchet MS"/>
                <a:cs typeface="Trebuchet MS"/>
                <a:sym typeface="Trebuchet MS"/>
              </a:rPr>
            </a:br>
            <a:endParaRPr>
              <a:latin typeface="Trebuchet MS"/>
              <a:ea typeface="Trebuchet MS"/>
              <a:cs typeface="Trebuchet MS"/>
              <a:sym typeface="Trebuchet MS"/>
            </a:endParaRPr>
          </a:p>
          <a:p>
            <a:pPr marL="457200" lvl="0" indent="-311150" algn="l" rtl="0">
              <a:spcBef>
                <a:spcPts val="0"/>
              </a:spcBef>
              <a:spcAft>
                <a:spcPts val="0"/>
              </a:spcAft>
              <a:buSzPts val="1300"/>
              <a:buFont typeface="Trebuchet MS"/>
              <a:buChar char="-"/>
            </a:pPr>
            <a:r>
              <a:rPr lang="fr">
                <a:latin typeface="Trebuchet MS"/>
                <a:ea typeface="Trebuchet MS"/>
                <a:cs typeface="Trebuchet MS"/>
                <a:sym typeface="Trebuchet MS"/>
              </a:rPr>
              <a:t>Bactéries anaérobies</a:t>
            </a:r>
            <a:br>
              <a:rPr lang="fr">
                <a:latin typeface="Trebuchet MS"/>
                <a:ea typeface="Trebuchet MS"/>
                <a:cs typeface="Trebuchet MS"/>
                <a:sym typeface="Trebuchet MS"/>
              </a:rPr>
            </a:br>
            <a:endParaRPr>
              <a:latin typeface="Trebuchet MS"/>
              <a:ea typeface="Trebuchet MS"/>
              <a:cs typeface="Trebuchet MS"/>
              <a:sym typeface="Trebuchet MS"/>
            </a:endParaRPr>
          </a:p>
          <a:p>
            <a:pPr marL="457200" lvl="0" indent="-311150" algn="l" rtl="0">
              <a:spcBef>
                <a:spcPts val="0"/>
              </a:spcBef>
              <a:spcAft>
                <a:spcPts val="0"/>
              </a:spcAft>
              <a:buSzPts val="1300"/>
              <a:buFont typeface="Trebuchet MS"/>
              <a:buChar char="-"/>
            </a:pPr>
            <a:r>
              <a:rPr lang="fr">
                <a:latin typeface="Trebuchet MS"/>
                <a:ea typeface="Trebuchet MS"/>
                <a:cs typeface="Trebuchet MS"/>
                <a:sym typeface="Trebuchet MS"/>
              </a:rPr>
              <a:t>Dizaines de millions d’années</a:t>
            </a:r>
            <a:br>
              <a:rPr lang="fr">
                <a:latin typeface="Trebuchet MS"/>
                <a:ea typeface="Trebuchet MS"/>
                <a:cs typeface="Trebuchet MS"/>
                <a:sym typeface="Trebuchet MS"/>
              </a:rPr>
            </a:br>
            <a:endParaRPr>
              <a:latin typeface="Trebuchet MS"/>
              <a:ea typeface="Trebuchet MS"/>
              <a:cs typeface="Trebuchet MS"/>
              <a:sym typeface="Trebuchet MS"/>
            </a:endParaRPr>
          </a:p>
          <a:p>
            <a:pPr marL="457200" lvl="0" indent="-311150" algn="l" rtl="0">
              <a:spcBef>
                <a:spcPts val="0"/>
              </a:spcBef>
              <a:spcAft>
                <a:spcPts val="0"/>
              </a:spcAft>
              <a:buSzPts val="1300"/>
              <a:buFont typeface="Trebuchet MS"/>
              <a:buChar char="-"/>
            </a:pPr>
            <a:r>
              <a:rPr lang="fr">
                <a:latin typeface="Trebuchet MS"/>
                <a:ea typeface="Trebuchet MS"/>
                <a:cs typeface="Trebuchet MS"/>
                <a:sym typeface="Trebuchet MS"/>
              </a:rPr>
              <a:t>Entre 1000 et 3000 mètres de profondeur</a:t>
            </a:r>
            <a:endParaRPr>
              <a:latin typeface="Trebuchet MS"/>
              <a:ea typeface="Trebuchet MS"/>
              <a:cs typeface="Trebuchet MS"/>
              <a:sym typeface="Trebuchet MS"/>
            </a:endParaRPr>
          </a:p>
        </p:txBody>
      </p:sp>
      <p:pic>
        <p:nvPicPr>
          <p:cNvPr id="149" name="Google Shape;149;p15"/>
          <p:cNvPicPr preferRelativeResize="0"/>
          <p:nvPr/>
        </p:nvPicPr>
        <p:blipFill>
          <a:blip r:embed="rId3">
            <a:alphaModFix/>
          </a:blip>
          <a:stretch>
            <a:fillRect/>
          </a:stretch>
        </p:blipFill>
        <p:spPr>
          <a:xfrm>
            <a:off x="3644000" y="1452375"/>
            <a:ext cx="5065225" cy="2786775"/>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6"/>
          <p:cNvSpPr txBox="1">
            <a:spLocks noGrp="1"/>
          </p:cNvSpPr>
          <p:nvPr>
            <p:ph type="title"/>
          </p:nvPr>
        </p:nvSpPr>
        <p:spPr>
          <a:xfrm>
            <a:off x="230375" y="286675"/>
            <a:ext cx="6510000" cy="716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fr"/>
              <a:t>Définition de l’extraction de pétrole</a:t>
            </a:r>
            <a:endParaRPr/>
          </a:p>
        </p:txBody>
      </p:sp>
      <p:sp>
        <p:nvSpPr>
          <p:cNvPr id="155" name="Google Shape;155;p16"/>
          <p:cNvSpPr txBox="1"/>
          <p:nvPr/>
        </p:nvSpPr>
        <p:spPr>
          <a:xfrm>
            <a:off x="678275" y="1455450"/>
            <a:ext cx="4968300" cy="644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r" sz="1600">
                <a:solidFill>
                  <a:srgbClr val="FFFFFF"/>
                </a:solidFill>
                <a:latin typeface="Trebuchet MS"/>
                <a:ea typeface="Trebuchet MS"/>
                <a:cs typeface="Trebuchet MS"/>
                <a:sym typeface="Trebuchet MS"/>
              </a:rPr>
              <a:t>L'</a:t>
            </a:r>
            <a:r>
              <a:rPr lang="fr" sz="1600" b="1">
                <a:solidFill>
                  <a:srgbClr val="FFFFFF"/>
                </a:solidFill>
                <a:latin typeface="Trebuchet MS"/>
                <a:ea typeface="Trebuchet MS"/>
                <a:cs typeface="Trebuchet MS"/>
                <a:sym typeface="Trebuchet MS"/>
              </a:rPr>
              <a:t>extraction de pétrole</a:t>
            </a:r>
            <a:r>
              <a:rPr lang="fr" sz="1600">
                <a:solidFill>
                  <a:srgbClr val="FFFFFF"/>
                </a:solidFill>
                <a:latin typeface="Trebuchet MS"/>
                <a:ea typeface="Trebuchet MS"/>
                <a:cs typeface="Trebuchet MS"/>
                <a:sym typeface="Trebuchet MS"/>
              </a:rPr>
              <a:t> est le processus par lequel le</a:t>
            </a:r>
            <a:r>
              <a:rPr lang="fr" sz="1600">
                <a:solidFill>
                  <a:srgbClr val="FFFFFF"/>
                </a:solidFill>
                <a:uFill>
                  <a:noFill/>
                </a:uFill>
                <a:latin typeface="Trebuchet MS"/>
                <a:ea typeface="Trebuchet MS"/>
                <a:cs typeface="Trebuchet MS"/>
                <a:sym typeface="Trebuchet MS"/>
                <a:hlinkClick r:id="rId3"/>
              </a:rPr>
              <a:t> pétrole</a:t>
            </a:r>
            <a:r>
              <a:rPr lang="fr" sz="1600">
                <a:solidFill>
                  <a:srgbClr val="FFFFFF"/>
                </a:solidFill>
                <a:latin typeface="Trebuchet MS"/>
                <a:ea typeface="Trebuchet MS"/>
                <a:cs typeface="Trebuchet MS"/>
                <a:sym typeface="Trebuchet MS"/>
              </a:rPr>
              <a:t> utilisable est extrait et retiré du sous sol. </a:t>
            </a:r>
            <a:endParaRPr sz="1600">
              <a:solidFill>
                <a:srgbClr val="FFFFFF"/>
              </a:solidFill>
              <a:latin typeface="Trebuchet MS"/>
              <a:ea typeface="Trebuchet MS"/>
              <a:cs typeface="Trebuchet MS"/>
              <a:sym typeface="Trebuchet MS"/>
            </a:endParaRPr>
          </a:p>
        </p:txBody>
      </p:sp>
      <p:sp>
        <p:nvSpPr>
          <p:cNvPr id="156" name="Google Shape;156;p16"/>
          <p:cNvSpPr txBox="1"/>
          <p:nvPr/>
        </p:nvSpPr>
        <p:spPr>
          <a:xfrm>
            <a:off x="830000" y="2313950"/>
            <a:ext cx="4263300" cy="2020500"/>
          </a:xfrm>
          <a:prstGeom prst="rect">
            <a:avLst/>
          </a:prstGeom>
          <a:noFill/>
          <a:ln>
            <a:noFill/>
          </a:ln>
        </p:spPr>
        <p:txBody>
          <a:bodyPr spcFirstLastPara="1" wrap="square" lIns="91425" tIns="91425" rIns="91425" bIns="91425" anchor="t" anchorCtr="0">
            <a:noAutofit/>
          </a:bodyPr>
          <a:lstStyle/>
          <a:p>
            <a:pPr marL="457200" lvl="0" indent="-311150" algn="l" rtl="0">
              <a:spcBef>
                <a:spcPts val="0"/>
              </a:spcBef>
              <a:spcAft>
                <a:spcPts val="0"/>
              </a:spcAft>
              <a:buClr>
                <a:srgbClr val="FFFFFF"/>
              </a:buClr>
              <a:buSzPts val="1300"/>
              <a:buFont typeface="Trebuchet MS"/>
              <a:buChar char="-"/>
            </a:pPr>
            <a:r>
              <a:rPr lang="fr" sz="1300">
                <a:solidFill>
                  <a:srgbClr val="FFFFFF"/>
                </a:solidFill>
                <a:latin typeface="Trebuchet MS"/>
                <a:ea typeface="Trebuchet MS"/>
                <a:cs typeface="Trebuchet MS"/>
                <a:sym typeface="Trebuchet MS"/>
              </a:rPr>
              <a:t>Par forage d’exploration</a:t>
            </a:r>
            <a:endParaRPr sz="1300">
              <a:solidFill>
                <a:srgbClr val="FFFFFF"/>
              </a:solidFill>
              <a:latin typeface="Trebuchet MS"/>
              <a:ea typeface="Trebuchet MS"/>
              <a:cs typeface="Trebuchet MS"/>
              <a:sym typeface="Trebuchet MS"/>
            </a:endParaRPr>
          </a:p>
          <a:p>
            <a:pPr marL="0" lvl="0" indent="0" algn="l" rtl="0">
              <a:spcBef>
                <a:spcPts val="0"/>
              </a:spcBef>
              <a:spcAft>
                <a:spcPts val="0"/>
              </a:spcAft>
              <a:buNone/>
            </a:pPr>
            <a:endParaRPr sz="1300">
              <a:solidFill>
                <a:srgbClr val="FFFFFF"/>
              </a:solidFill>
              <a:latin typeface="Trebuchet MS"/>
              <a:ea typeface="Trebuchet MS"/>
              <a:cs typeface="Trebuchet MS"/>
              <a:sym typeface="Trebuchet MS"/>
            </a:endParaRPr>
          </a:p>
          <a:p>
            <a:pPr marL="457200" lvl="0" indent="-311150" algn="l" rtl="0">
              <a:spcBef>
                <a:spcPts val="0"/>
              </a:spcBef>
              <a:spcAft>
                <a:spcPts val="0"/>
              </a:spcAft>
              <a:buClr>
                <a:srgbClr val="FFFFFF"/>
              </a:buClr>
              <a:buSzPts val="1300"/>
              <a:buFont typeface="Trebuchet MS"/>
              <a:buChar char="-"/>
            </a:pPr>
            <a:r>
              <a:rPr lang="fr" sz="1300">
                <a:solidFill>
                  <a:srgbClr val="FFFFFF"/>
                </a:solidFill>
                <a:latin typeface="Trebuchet MS"/>
                <a:ea typeface="Trebuchet MS"/>
                <a:cs typeface="Trebuchet MS"/>
                <a:sym typeface="Trebuchet MS"/>
              </a:rPr>
              <a:t>Puis par forage rotatif</a:t>
            </a:r>
            <a:endParaRPr sz="1300">
              <a:solidFill>
                <a:srgbClr val="FFFFFF"/>
              </a:solidFill>
              <a:latin typeface="Trebuchet MS"/>
              <a:ea typeface="Trebuchet MS"/>
              <a:cs typeface="Trebuchet MS"/>
              <a:sym typeface="Trebuchet MS"/>
            </a:endParaRPr>
          </a:p>
          <a:p>
            <a:pPr marL="0" lvl="0" indent="0" algn="l" rtl="0">
              <a:spcBef>
                <a:spcPts val="0"/>
              </a:spcBef>
              <a:spcAft>
                <a:spcPts val="0"/>
              </a:spcAft>
              <a:buNone/>
            </a:pPr>
            <a:endParaRPr sz="1300">
              <a:solidFill>
                <a:srgbClr val="FFFFFF"/>
              </a:solidFill>
              <a:latin typeface="Trebuchet MS"/>
              <a:ea typeface="Trebuchet MS"/>
              <a:cs typeface="Trebuchet MS"/>
              <a:sym typeface="Trebuchet MS"/>
            </a:endParaRPr>
          </a:p>
          <a:p>
            <a:pPr marL="457200" lvl="0" indent="-304800" algn="l" rtl="0">
              <a:spcBef>
                <a:spcPts val="0"/>
              </a:spcBef>
              <a:spcAft>
                <a:spcPts val="0"/>
              </a:spcAft>
              <a:buClr>
                <a:srgbClr val="FFFFFF"/>
              </a:buClr>
              <a:buSzPts val="1200"/>
              <a:buFont typeface="Trebuchet MS"/>
              <a:buChar char="●"/>
            </a:pPr>
            <a:r>
              <a:rPr lang="fr" sz="1200">
                <a:solidFill>
                  <a:srgbClr val="FFFFFF"/>
                </a:solidFill>
                <a:latin typeface="Trebuchet MS"/>
                <a:ea typeface="Trebuchet MS"/>
                <a:cs typeface="Trebuchet MS"/>
                <a:sym typeface="Trebuchet MS"/>
              </a:rPr>
              <a:t>tige de forage</a:t>
            </a:r>
            <a:endParaRPr sz="1200">
              <a:solidFill>
                <a:srgbClr val="FFFFFF"/>
              </a:solidFill>
              <a:latin typeface="Trebuchet MS"/>
              <a:ea typeface="Trebuchet MS"/>
              <a:cs typeface="Trebuchet MS"/>
              <a:sym typeface="Trebuchet MS"/>
            </a:endParaRPr>
          </a:p>
          <a:p>
            <a:pPr marL="457200" lvl="0" indent="-304800" algn="l" rtl="0">
              <a:spcBef>
                <a:spcPts val="0"/>
              </a:spcBef>
              <a:spcAft>
                <a:spcPts val="0"/>
              </a:spcAft>
              <a:buClr>
                <a:srgbClr val="FFFFFF"/>
              </a:buClr>
              <a:buSzPts val="1200"/>
              <a:buFont typeface="Trebuchet MS"/>
              <a:buChar char="●"/>
            </a:pPr>
            <a:r>
              <a:rPr lang="fr" sz="1200">
                <a:solidFill>
                  <a:srgbClr val="FFFFFF"/>
                </a:solidFill>
                <a:latin typeface="Trebuchet MS"/>
                <a:ea typeface="Trebuchet MS"/>
                <a:cs typeface="Trebuchet MS"/>
                <a:sym typeface="Trebuchet MS"/>
              </a:rPr>
              <a:t>trépan</a:t>
            </a:r>
            <a:endParaRPr sz="1200">
              <a:solidFill>
                <a:srgbClr val="FFFFFF"/>
              </a:solidFill>
              <a:latin typeface="Trebuchet MS"/>
              <a:ea typeface="Trebuchet MS"/>
              <a:cs typeface="Trebuchet MS"/>
              <a:sym typeface="Trebuchet MS"/>
            </a:endParaRPr>
          </a:p>
          <a:p>
            <a:pPr marL="457200" lvl="0" indent="-304800" algn="l" rtl="0">
              <a:spcBef>
                <a:spcPts val="0"/>
              </a:spcBef>
              <a:spcAft>
                <a:spcPts val="0"/>
              </a:spcAft>
              <a:buClr>
                <a:srgbClr val="FFFFFF"/>
              </a:buClr>
              <a:buSzPts val="1200"/>
              <a:buFont typeface="Trebuchet MS"/>
              <a:buChar char="●"/>
            </a:pPr>
            <a:r>
              <a:rPr lang="fr" sz="1200">
                <a:solidFill>
                  <a:srgbClr val="FFFFFF"/>
                </a:solidFill>
                <a:latin typeface="Trebuchet MS"/>
                <a:ea typeface="Trebuchet MS"/>
                <a:cs typeface="Trebuchet MS"/>
                <a:sym typeface="Trebuchet MS"/>
              </a:rPr>
              <a:t>train de tiges</a:t>
            </a:r>
            <a:endParaRPr sz="1200">
              <a:solidFill>
                <a:srgbClr val="FFFFFF"/>
              </a:solidFill>
              <a:latin typeface="Trebuchet MS"/>
              <a:ea typeface="Trebuchet MS"/>
              <a:cs typeface="Trebuchet MS"/>
              <a:sym typeface="Trebuchet MS"/>
            </a:endParaRPr>
          </a:p>
          <a:p>
            <a:pPr marL="457200" lvl="0" indent="-304800" algn="l" rtl="0">
              <a:spcBef>
                <a:spcPts val="0"/>
              </a:spcBef>
              <a:spcAft>
                <a:spcPts val="0"/>
              </a:spcAft>
              <a:buClr>
                <a:srgbClr val="FFFFFF"/>
              </a:buClr>
              <a:buSzPts val="1200"/>
              <a:buFont typeface="Trebuchet MS"/>
              <a:buChar char="●"/>
            </a:pPr>
            <a:r>
              <a:rPr lang="fr" sz="1200">
                <a:solidFill>
                  <a:srgbClr val="FFFFFF"/>
                </a:solidFill>
                <a:latin typeface="Trebuchet MS"/>
                <a:ea typeface="Trebuchet MS"/>
                <a:cs typeface="Trebuchet MS"/>
                <a:sym typeface="Trebuchet MS"/>
              </a:rPr>
              <a:t>boue de forage</a:t>
            </a:r>
            <a:endParaRPr sz="1200">
              <a:solidFill>
                <a:srgbClr val="FFFFFF"/>
              </a:solidFill>
              <a:latin typeface="Trebuchet MS"/>
              <a:ea typeface="Trebuchet MS"/>
              <a:cs typeface="Trebuchet MS"/>
              <a:sym typeface="Trebuchet MS"/>
            </a:endParaRPr>
          </a:p>
          <a:p>
            <a:pPr marL="457200" lvl="0" indent="-304800" algn="l" rtl="0">
              <a:spcBef>
                <a:spcPts val="0"/>
              </a:spcBef>
              <a:spcAft>
                <a:spcPts val="0"/>
              </a:spcAft>
              <a:buClr>
                <a:srgbClr val="FFFFFF"/>
              </a:buClr>
              <a:buSzPts val="1200"/>
              <a:buFont typeface="Trebuchet MS"/>
              <a:buChar char="●"/>
            </a:pPr>
            <a:r>
              <a:rPr lang="fr" sz="1200">
                <a:solidFill>
                  <a:srgbClr val="FFFFFF"/>
                </a:solidFill>
                <a:latin typeface="Trebuchet MS"/>
                <a:ea typeface="Trebuchet MS"/>
                <a:cs typeface="Trebuchet MS"/>
                <a:sym typeface="Trebuchet MS"/>
              </a:rPr>
              <a:t>déblais</a:t>
            </a:r>
            <a:endParaRPr sz="1200">
              <a:solidFill>
                <a:srgbClr val="FFFFFF"/>
              </a:solidFill>
              <a:latin typeface="Trebuchet MS"/>
              <a:ea typeface="Trebuchet MS"/>
              <a:cs typeface="Trebuchet MS"/>
              <a:sym typeface="Trebuchet M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pic>
        <p:nvPicPr>
          <p:cNvPr id="161" name="Google Shape;161;p17"/>
          <p:cNvPicPr preferRelativeResize="0"/>
          <p:nvPr/>
        </p:nvPicPr>
        <p:blipFill>
          <a:blip r:embed="rId3">
            <a:alphaModFix/>
          </a:blip>
          <a:stretch>
            <a:fillRect/>
          </a:stretch>
        </p:blipFill>
        <p:spPr>
          <a:xfrm>
            <a:off x="2780725" y="0"/>
            <a:ext cx="3294475" cy="5181601"/>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18"/>
          <p:cNvSpPr txBox="1">
            <a:spLocks noGrp="1"/>
          </p:cNvSpPr>
          <p:nvPr>
            <p:ph type="body" idx="1"/>
          </p:nvPr>
        </p:nvSpPr>
        <p:spPr>
          <a:xfrm>
            <a:off x="1159050" y="0"/>
            <a:ext cx="7038900" cy="4866000"/>
          </a:xfrm>
          <a:prstGeom prst="rect">
            <a:avLst/>
          </a:prstGeom>
        </p:spPr>
        <p:txBody>
          <a:bodyPr spcFirstLastPara="1" wrap="square" lIns="91425" tIns="91425" rIns="91425" bIns="91425" anchor="t" anchorCtr="0">
            <a:noAutofit/>
          </a:bodyPr>
          <a:lstStyle/>
          <a:p>
            <a:pPr marL="0" lvl="0" indent="0" algn="just" rtl="0">
              <a:lnSpc>
                <a:spcPct val="108000"/>
              </a:lnSpc>
              <a:spcBef>
                <a:spcPts val="1200"/>
              </a:spcBef>
              <a:spcAft>
                <a:spcPts val="0"/>
              </a:spcAft>
              <a:buNone/>
            </a:pPr>
            <a:r>
              <a:rPr lang="fr">
                <a:solidFill>
                  <a:srgbClr val="FFFFFF"/>
                </a:solidFill>
                <a:latin typeface="Trebuchet MS"/>
                <a:ea typeface="Trebuchet MS"/>
                <a:cs typeface="Trebuchet MS"/>
                <a:sym typeface="Trebuchet MS"/>
              </a:rPr>
              <a:t>The rapid expansion of shale gas and </a:t>
            </a:r>
            <a:r>
              <a:rPr lang="fr">
                <a:solidFill>
                  <a:srgbClr val="FFE599"/>
                </a:solidFill>
                <a:latin typeface="Trebuchet MS"/>
                <a:ea typeface="Trebuchet MS"/>
                <a:cs typeface="Trebuchet MS"/>
                <a:sym typeface="Trebuchet MS"/>
              </a:rPr>
              <a:t>shale oil</a:t>
            </a:r>
            <a:r>
              <a:rPr lang="fr">
                <a:solidFill>
                  <a:srgbClr val="FFFFFF"/>
                </a:solidFill>
                <a:latin typeface="Trebuchet MS"/>
                <a:ea typeface="Trebuchet MS"/>
                <a:cs typeface="Trebuchet MS"/>
                <a:sym typeface="Trebuchet MS"/>
              </a:rPr>
              <a:t> exploration and exploitation using</a:t>
            </a:r>
            <a:r>
              <a:rPr lang="fr">
                <a:solidFill>
                  <a:srgbClr val="FCE5CD"/>
                </a:solidFill>
                <a:latin typeface="Trebuchet MS"/>
                <a:ea typeface="Trebuchet MS"/>
                <a:cs typeface="Trebuchet MS"/>
                <a:sym typeface="Trebuchet MS"/>
              </a:rPr>
              <a:t> </a:t>
            </a:r>
            <a:r>
              <a:rPr lang="fr">
                <a:solidFill>
                  <a:srgbClr val="FFE599"/>
                </a:solidFill>
                <a:latin typeface="Trebuchet MS"/>
                <a:ea typeface="Trebuchet MS"/>
                <a:cs typeface="Trebuchet MS"/>
                <a:sym typeface="Trebuchet MS"/>
              </a:rPr>
              <a:t>hydraulic fracturing techniques</a:t>
            </a:r>
            <a:r>
              <a:rPr lang="fr">
                <a:solidFill>
                  <a:srgbClr val="FFFFFF"/>
                </a:solidFill>
                <a:latin typeface="Trebuchet MS"/>
                <a:ea typeface="Trebuchet MS"/>
                <a:cs typeface="Trebuchet MS"/>
                <a:sym typeface="Trebuchet MS"/>
              </a:rPr>
              <a:t> has created an energy boom in the USA but raised questions regarding the possible environmental risks, such as the potential for </a:t>
            </a:r>
            <a:r>
              <a:rPr lang="fr">
                <a:solidFill>
                  <a:srgbClr val="FFE599"/>
                </a:solidFill>
                <a:latin typeface="Trebuchet MS"/>
                <a:ea typeface="Trebuchet MS"/>
                <a:cs typeface="Trebuchet MS"/>
                <a:sym typeface="Trebuchet MS"/>
              </a:rPr>
              <a:t>groundwater</a:t>
            </a:r>
            <a:r>
              <a:rPr lang="fr">
                <a:solidFill>
                  <a:srgbClr val="FFFFFF"/>
                </a:solidFill>
                <a:latin typeface="Trebuchet MS"/>
                <a:ea typeface="Trebuchet MS"/>
                <a:cs typeface="Trebuchet MS"/>
                <a:sym typeface="Trebuchet MS"/>
              </a:rPr>
              <a:t> contamination (e.g. Jackson et al., 2013; Vidic et al., 2013) and fugitive emissions of </a:t>
            </a:r>
            <a:r>
              <a:rPr lang="fr">
                <a:solidFill>
                  <a:srgbClr val="FFE599"/>
                </a:solidFill>
                <a:latin typeface="Trebuchet MS"/>
                <a:ea typeface="Trebuchet MS"/>
                <a:cs typeface="Trebuchet MS"/>
                <a:sym typeface="Trebuchet MS"/>
              </a:rPr>
              <a:t>hydrocarbons</a:t>
            </a:r>
            <a:r>
              <a:rPr lang="fr">
                <a:solidFill>
                  <a:srgbClr val="FFFFFF"/>
                </a:solidFill>
                <a:latin typeface="Trebuchet MS"/>
                <a:ea typeface="Trebuchet MS"/>
                <a:cs typeface="Trebuchet MS"/>
                <a:sym typeface="Trebuchet MS"/>
              </a:rPr>
              <a:t> in to the atmosphere (e.g. Miller et al., 2013). </a:t>
            </a:r>
            <a:r>
              <a:rPr lang="fr">
                <a:solidFill>
                  <a:srgbClr val="FFE599"/>
                </a:solidFill>
                <a:latin typeface="Trebuchet MS"/>
                <a:ea typeface="Trebuchet MS"/>
                <a:cs typeface="Trebuchet MS"/>
                <a:sym typeface="Trebuchet MS"/>
              </a:rPr>
              <a:t>Boreholes drilled</a:t>
            </a:r>
            <a:r>
              <a:rPr lang="fr">
                <a:solidFill>
                  <a:srgbClr val="FFFFFF"/>
                </a:solidFill>
                <a:latin typeface="Trebuchet MS"/>
                <a:ea typeface="Trebuchet MS"/>
                <a:cs typeface="Trebuchet MS"/>
                <a:sym typeface="Trebuchet MS"/>
              </a:rPr>
              <a:t> to explore for and extract hydrocarbons must penetrate shallower strata before reaching the target horizons.</a:t>
            </a:r>
            <a:endParaRPr>
              <a:solidFill>
                <a:srgbClr val="FFFFFF"/>
              </a:solidFill>
              <a:latin typeface="Trebuchet MS"/>
              <a:ea typeface="Trebuchet MS"/>
              <a:cs typeface="Trebuchet MS"/>
              <a:sym typeface="Trebuchet MS"/>
            </a:endParaRPr>
          </a:p>
          <a:p>
            <a:pPr marL="0" lvl="0" indent="0" algn="just" rtl="0">
              <a:lnSpc>
                <a:spcPct val="108000"/>
              </a:lnSpc>
              <a:spcBef>
                <a:spcPts val="1200"/>
              </a:spcBef>
              <a:spcAft>
                <a:spcPts val="0"/>
              </a:spcAft>
              <a:buNone/>
            </a:pPr>
            <a:r>
              <a:rPr lang="fr">
                <a:solidFill>
                  <a:srgbClr val="FFFFFF"/>
                </a:solidFill>
                <a:latin typeface="Trebuchet MS"/>
                <a:ea typeface="Trebuchet MS"/>
                <a:cs typeface="Trebuchet MS"/>
                <a:sym typeface="Trebuchet MS"/>
              </a:rPr>
              <a:t>Some of the shallower strata may contain groundwater used for human consumption or which supports surface water ﬂows and wetland ecosystems. Although it has been routine practice to seal wells passing through suchlayers, they remain a potential source of ﬂuid mixing in the </a:t>
            </a:r>
            <a:r>
              <a:rPr lang="fr">
                <a:solidFill>
                  <a:srgbClr val="FFE599"/>
                </a:solidFill>
                <a:latin typeface="Trebuchet MS"/>
                <a:ea typeface="Trebuchet MS"/>
                <a:cs typeface="Trebuchet MS"/>
                <a:sym typeface="Trebuchet MS"/>
              </a:rPr>
              <a:t>subsurface</a:t>
            </a:r>
            <a:r>
              <a:rPr lang="fr">
                <a:solidFill>
                  <a:srgbClr val="FFFFFF"/>
                </a:solidFill>
                <a:latin typeface="Trebuchet MS"/>
                <a:ea typeface="Trebuchet MS"/>
                <a:cs typeface="Trebuchet MS"/>
                <a:sym typeface="Trebuchet MS"/>
              </a:rPr>
              <a:t> and potential contamination (King and King, 2013). This can occur for many reasons, including poor well completion practices, the corrosion of steel casing, and the deterioration of cement during production or after </a:t>
            </a:r>
            <a:r>
              <a:rPr lang="fr">
                <a:solidFill>
                  <a:srgbClr val="FFE599"/>
                </a:solidFill>
                <a:latin typeface="Trebuchet MS"/>
                <a:ea typeface="Trebuchet MS"/>
                <a:cs typeface="Trebuchet MS"/>
                <a:sym typeface="Trebuchet MS"/>
              </a:rPr>
              <a:t>well</a:t>
            </a:r>
            <a:r>
              <a:rPr lang="fr">
                <a:solidFill>
                  <a:srgbClr val="FFFFFF"/>
                </a:solidFill>
                <a:latin typeface="Trebuchet MS"/>
                <a:ea typeface="Trebuchet MS"/>
                <a:cs typeface="Trebuchet MS"/>
                <a:sym typeface="Trebuchet MS"/>
              </a:rPr>
              <a:t> abandonment. Boreholes can then become high-permeability potential conduits for both natural and man-made ﬂuids (e.g. Watson and Bachu, 2009), and vertical pressure gradients in the subsurface can drive movement of ﬂuids along these ﬂow paths. The potential importance of wellbore integrity to the protection of shallow groundwater has recently been highlighted in research papers and reports (e.g. Osborn et al., 2011; The Royal Society &amp; The Royal Academy of Engineering Report (2012); Jackson et al., 2013; King and King, 2013).</a:t>
            </a:r>
            <a:endParaRPr>
              <a:solidFill>
                <a:srgbClr val="FFFFFF"/>
              </a:solidFill>
              <a:latin typeface="Trebuchet MS"/>
              <a:ea typeface="Trebuchet MS"/>
              <a:cs typeface="Trebuchet MS"/>
              <a:sym typeface="Trebuchet MS"/>
            </a:endParaRPr>
          </a:p>
          <a:p>
            <a:pPr marL="0" lvl="0" indent="0" algn="l" rtl="0">
              <a:lnSpc>
                <a:spcPct val="108000"/>
              </a:lnSpc>
              <a:spcBef>
                <a:spcPts val="1200"/>
              </a:spcBef>
              <a:spcAft>
                <a:spcPts val="0"/>
              </a:spcAft>
              <a:buNone/>
            </a:pPr>
            <a:r>
              <a:rPr lang="fr" sz="1000">
                <a:solidFill>
                  <a:srgbClr val="FFFFFF"/>
                </a:solidFill>
                <a:latin typeface="Trebuchet MS"/>
                <a:ea typeface="Trebuchet MS"/>
                <a:cs typeface="Trebuchet MS"/>
                <a:sym typeface="Trebuchet MS"/>
              </a:rPr>
              <a:t>Marine  and Petroleum geology, </a:t>
            </a:r>
            <a:r>
              <a:rPr lang="fr" sz="1000" u="sng">
                <a:solidFill>
                  <a:srgbClr val="FFFFFF"/>
                </a:solidFill>
                <a:latin typeface="Trebuchet MS"/>
                <a:ea typeface="Trebuchet MS"/>
                <a:cs typeface="Trebuchet MS"/>
                <a:sym typeface="Trebuchet MS"/>
              </a:rPr>
              <a:t>Oil and gas wells and their integrity: implication for shales and unconventional resource exploration</a:t>
            </a:r>
            <a:r>
              <a:rPr lang="fr" sz="1000">
                <a:solidFill>
                  <a:srgbClr val="FFFFFF"/>
                </a:solidFill>
                <a:latin typeface="Trebuchet MS"/>
                <a:ea typeface="Trebuchet MS"/>
                <a:cs typeface="Trebuchet MS"/>
                <a:sym typeface="Trebuchet MS"/>
              </a:rPr>
              <a:t>, published on March, 25th, 2014, Richard J. Daviesa, Sam Almonda, Robert S. Wardb, Robert B. Jacksonc,d, Charlotte Adamsa, Fred Worralla, Liam G. Herringshawa, Jon G. Gluyasa, Mark A. Whiteheade</a:t>
            </a:r>
            <a:endParaRPr sz="1000">
              <a:solidFill>
                <a:srgbClr val="FFFFFF"/>
              </a:solidFill>
              <a:latin typeface="Trebuchet MS"/>
              <a:ea typeface="Trebuchet MS"/>
              <a:cs typeface="Trebuchet MS"/>
              <a:sym typeface="Trebuchet MS"/>
            </a:endParaRPr>
          </a:p>
          <a:p>
            <a:pPr marL="0" lvl="0" indent="0" algn="l" rtl="0">
              <a:lnSpc>
                <a:spcPct val="108000"/>
              </a:lnSpc>
              <a:spcBef>
                <a:spcPts val="1200"/>
              </a:spcBef>
              <a:spcAft>
                <a:spcPts val="0"/>
              </a:spcAft>
              <a:buNone/>
            </a:pPr>
            <a:endParaRPr sz="1000">
              <a:solidFill>
                <a:srgbClr val="FFFFFF"/>
              </a:solidFill>
              <a:latin typeface="Trebuchet MS"/>
              <a:ea typeface="Trebuchet MS"/>
              <a:cs typeface="Trebuchet MS"/>
              <a:sym typeface="Trebuchet MS"/>
            </a:endParaRPr>
          </a:p>
          <a:p>
            <a:pPr marL="0" lvl="0" indent="0" algn="l" rtl="0">
              <a:spcBef>
                <a:spcPts val="800"/>
              </a:spcBef>
              <a:spcAft>
                <a:spcPts val="1600"/>
              </a:spcAft>
              <a:buNone/>
            </a:pP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19"/>
          <p:cNvSpPr txBox="1">
            <a:spLocks noGrp="1"/>
          </p:cNvSpPr>
          <p:nvPr>
            <p:ph type="title"/>
          </p:nvPr>
        </p:nvSpPr>
        <p:spPr>
          <a:xfrm>
            <a:off x="1297500" y="393750"/>
            <a:ext cx="2739300" cy="536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a:t>Terminologie</a:t>
            </a:r>
            <a:endParaRPr/>
          </a:p>
        </p:txBody>
      </p:sp>
      <p:graphicFrame>
        <p:nvGraphicFramePr>
          <p:cNvPr id="172" name="Google Shape;172;p19"/>
          <p:cNvGraphicFramePr/>
          <p:nvPr/>
        </p:nvGraphicFramePr>
        <p:xfrm>
          <a:off x="1191450" y="1018475"/>
          <a:ext cx="7096400" cy="3779490"/>
        </p:xfrm>
        <a:graphic>
          <a:graphicData uri="http://schemas.openxmlformats.org/drawingml/2006/table">
            <a:tbl>
              <a:tblPr>
                <a:noFill/>
                <a:tableStyleId>{792168F4-8093-4405-9F98-5A14D99C31C9}</a:tableStyleId>
              </a:tblPr>
              <a:tblGrid>
                <a:gridCol w="1556225"/>
                <a:gridCol w="537675"/>
                <a:gridCol w="1732100"/>
                <a:gridCol w="564250"/>
                <a:gridCol w="1819375"/>
                <a:gridCol w="886775"/>
              </a:tblGrid>
              <a:tr h="381000">
                <a:tc>
                  <a:txBody>
                    <a:bodyPr/>
                    <a:lstStyle/>
                    <a:p>
                      <a:pPr marL="0" lvl="0" indent="0" algn="l" rtl="0">
                        <a:spcBef>
                          <a:spcPts val="0"/>
                        </a:spcBef>
                        <a:spcAft>
                          <a:spcPts val="0"/>
                        </a:spcAft>
                        <a:buNone/>
                      </a:pPr>
                      <a:r>
                        <a:rPr lang="fr" sz="1200" b="1">
                          <a:solidFill>
                            <a:srgbClr val="FFFFFF"/>
                          </a:solidFill>
                          <a:latin typeface="Trebuchet MS"/>
                          <a:ea typeface="Trebuchet MS"/>
                          <a:cs typeface="Trebuchet MS"/>
                          <a:sym typeface="Trebuchet MS"/>
                        </a:rPr>
                        <a:t>Terme EN</a:t>
                      </a:r>
                      <a:endParaRPr sz="1200" b="1">
                        <a:solidFill>
                          <a:srgbClr val="FFFFFF"/>
                        </a:solidFill>
                        <a:latin typeface="Trebuchet MS"/>
                        <a:ea typeface="Trebuchet MS"/>
                        <a:cs typeface="Trebuchet MS"/>
                        <a:sym typeface="Trebuchet MS"/>
                      </a:endParaRPr>
                    </a:p>
                  </a:txBody>
                  <a:tcPr marL="91425" marR="91425" marT="91425" marB="91425"/>
                </a:tc>
                <a:tc>
                  <a:txBody>
                    <a:bodyPr/>
                    <a:lstStyle/>
                    <a:p>
                      <a:pPr marL="0" lvl="0" indent="0" algn="l" rtl="0">
                        <a:spcBef>
                          <a:spcPts val="0"/>
                        </a:spcBef>
                        <a:spcAft>
                          <a:spcPts val="0"/>
                        </a:spcAft>
                        <a:buNone/>
                      </a:pPr>
                      <a:r>
                        <a:rPr lang="fr" sz="1200" b="1">
                          <a:solidFill>
                            <a:srgbClr val="FFFFFF"/>
                          </a:solidFill>
                          <a:latin typeface="Trebuchet MS"/>
                          <a:ea typeface="Trebuchet MS"/>
                          <a:cs typeface="Trebuchet MS"/>
                          <a:sym typeface="Trebuchet MS"/>
                        </a:rPr>
                        <a:t>Nat.</a:t>
                      </a:r>
                      <a:endParaRPr sz="1200" b="1">
                        <a:solidFill>
                          <a:srgbClr val="FFFFFF"/>
                        </a:solidFill>
                        <a:latin typeface="Trebuchet MS"/>
                        <a:ea typeface="Trebuchet MS"/>
                        <a:cs typeface="Trebuchet MS"/>
                        <a:sym typeface="Trebuchet MS"/>
                      </a:endParaRPr>
                    </a:p>
                  </a:txBody>
                  <a:tcPr marL="91425" marR="91425" marT="91425" marB="91425">
                    <a:lnR w="28575" cap="flat" cmpd="sng">
                      <a:solidFill>
                        <a:srgbClr val="9E9E9E"/>
                      </a:solidFill>
                      <a:prstDash val="solid"/>
                      <a:round/>
                      <a:headEnd type="none" w="sm" len="sm"/>
                      <a:tailEnd type="none" w="sm" len="sm"/>
                    </a:lnR>
                  </a:tcPr>
                </a:tc>
                <a:tc>
                  <a:txBody>
                    <a:bodyPr/>
                    <a:lstStyle/>
                    <a:p>
                      <a:pPr marL="0" lvl="0" indent="0" algn="l" rtl="0">
                        <a:spcBef>
                          <a:spcPts val="0"/>
                        </a:spcBef>
                        <a:spcAft>
                          <a:spcPts val="0"/>
                        </a:spcAft>
                        <a:buNone/>
                      </a:pPr>
                      <a:r>
                        <a:rPr lang="fr" sz="1200" b="1">
                          <a:solidFill>
                            <a:srgbClr val="FFFFFF"/>
                          </a:solidFill>
                          <a:latin typeface="Trebuchet MS"/>
                          <a:ea typeface="Trebuchet MS"/>
                          <a:cs typeface="Trebuchet MS"/>
                          <a:sym typeface="Trebuchet MS"/>
                        </a:rPr>
                        <a:t>Concordant FR</a:t>
                      </a:r>
                      <a:endParaRPr sz="1200" b="1">
                        <a:solidFill>
                          <a:srgbClr val="FFFFFF"/>
                        </a:solidFill>
                        <a:latin typeface="Trebuchet MS"/>
                        <a:ea typeface="Trebuchet MS"/>
                        <a:cs typeface="Trebuchet MS"/>
                        <a:sym typeface="Trebuchet MS"/>
                      </a:endParaRPr>
                    </a:p>
                  </a:txBody>
                  <a:tcPr marL="91425" marR="91425" marT="91425" marB="91425">
                    <a:lnL w="28575" cap="flat" cmpd="sng">
                      <a:solidFill>
                        <a:srgbClr val="9E9E9E"/>
                      </a:solidFill>
                      <a:prstDash val="solid"/>
                      <a:round/>
                      <a:headEnd type="none" w="sm" len="sm"/>
                      <a:tailEnd type="none" w="sm" len="sm"/>
                    </a:lnL>
                  </a:tcPr>
                </a:tc>
                <a:tc>
                  <a:txBody>
                    <a:bodyPr/>
                    <a:lstStyle/>
                    <a:p>
                      <a:pPr marL="0" lvl="0" indent="0" algn="l" rtl="0">
                        <a:spcBef>
                          <a:spcPts val="0"/>
                        </a:spcBef>
                        <a:spcAft>
                          <a:spcPts val="0"/>
                        </a:spcAft>
                        <a:buNone/>
                      </a:pPr>
                      <a:r>
                        <a:rPr lang="fr" sz="1200" b="1">
                          <a:solidFill>
                            <a:srgbClr val="FFFFFF"/>
                          </a:solidFill>
                          <a:latin typeface="Trebuchet MS"/>
                          <a:ea typeface="Trebuchet MS"/>
                          <a:cs typeface="Trebuchet MS"/>
                          <a:sym typeface="Trebuchet MS"/>
                        </a:rPr>
                        <a:t>Nat.</a:t>
                      </a:r>
                      <a:endParaRPr sz="1200" b="1">
                        <a:solidFill>
                          <a:srgbClr val="FFFFFF"/>
                        </a:solidFill>
                        <a:latin typeface="Trebuchet MS"/>
                        <a:ea typeface="Trebuchet MS"/>
                        <a:cs typeface="Trebuchet MS"/>
                        <a:sym typeface="Trebuchet MS"/>
                      </a:endParaRPr>
                    </a:p>
                  </a:txBody>
                  <a:tcPr marL="91425" marR="91425" marT="91425" marB="91425"/>
                </a:tc>
                <a:tc>
                  <a:txBody>
                    <a:bodyPr/>
                    <a:lstStyle/>
                    <a:p>
                      <a:pPr marL="0" lvl="0" indent="0" algn="l" rtl="0">
                        <a:spcBef>
                          <a:spcPts val="0"/>
                        </a:spcBef>
                        <a:spcAft>
                          <a:spcPts val="0"/>
                        </a:spcAft>
                        <a:buNone/>
                      </a:pPr>
                      <a:r>
                        <a:rPr lang="fr" sz="1200" b="1">
                          <a:solidFill>
                            <a:srgbClr val="FFFFFF"/>
                          </a:solidFill>
                          <a:latin typeface="Trebuchet MS"/>
                          <a:ea typeface="Trebuchet MS"/>
                          <a:cs typeface="Trebuchet MS"/>
                          <a:sym typeface="Trebuchet MS"/>
                        </a:rPr>
                        <a:t>Commentaire</a:t>
                      </a:r>
                      <a:endParaRPr sz="1200" b="1">
                        <a:solidFill>
                          <a:srgbClr val="FFFFFF"/>
                        </a:solidFill>
                        <a:latin typeface="Trebuchet MS"/>
                        <a:ea typeface="Trebuchet MS"/>
                        <a:cs typeface="Trebuchet MS"/>
                        <a:sym typeface="Trebuchet MS"/>
                      </a:endParaRPr>
                    </a:p>
                  </a:txBody>
                  <a:tcPr marL="91425" marR="91425" marT="91425" marB="91425"/>
                </a:tc>
                <a:tc>
                  <a:txBody>
                    <a:bodyPr/>
                    <a:lstStyle/>
                    <a:p>
                      <a:pPr marL="0" lvl="0" indent="0" algn="l" rtl="0">
                        <a:spcBef>
                          <a:spcPts val="0"/>
                        </a:spcBef>
                        <a:spcAft>
                          <a:spcPts val="0"/>
                        </a:spcAft>
                        <a:buNone/>
                      </a:pPr>
                      <a:r>
                        <a:rPr lang="fr" sz="1200" b="1">
                          <a:solidFill>
                            <a:srgbClr val="FFFFFF"/>
                          </a:solidFill>
                          <a:latin typeface="Trebuchet MS"/>
                          <a:ea typeface="Trebuchet MS"/>
                          <a:cs typeface="Trebuchet MS"/>
                          <a:sym typeface="Trebuchet MS"/>
                        </a:rPr>
                        <a:t>Source</a:t>
                      </a:r>
                      <a:endParaRPr sz="1200" b="1">
                        <a:solidFill>
                          <a:srgbClr val="FFFFFF"/>
                        </a:solidFill>
                        <a:latin typeface="Trebuchet MS"/>
                        <a:ea typeface="Trebuchet MS"/>
                        <a:cs typeface="Trebuchet MS"/>
                        <a:sym typeface="Trebuchet MS"/>
                      </a:endParaRPr>
                    </a:p>
                  </a:txBody>
                  <a:tcPr marL="91425" marR="91425" marT="91425" marB="91425"/>
                </a:tc>
              </a:tr>
              <a:tr h="381000">
                <a:tc>
                  <a:txBody>
                    <a:bodyPr/>
                    <a:lstStyle/>
                    <a:p>
                      <a:pPr marL="0" lvl="0" indent="0" algn="l" rtl="0">
                        <a:spcBef>
                          <a:spcPts val="0"/>
                        </a:spcBef>
                        <a:spcAft>
                          <a:spcPts val="0"/>
                        </a:spcAft>
                        <a:buNone/>
                      </a:pPr>
                      <a:r>
                        <a:rPr lang="fr" sz="1200">
                          <a:solidFill>
                            <a:srgbClr val="FFFFFF"/>
                          </a:solidFill>
                          <a:latin typeface="Trebuchet MS"/>
                          <a:ea typeface="Trebuchet MS"/>
                          <a:cs typeface="Trebuchet MS"/>
                          <a:sym typeface="Trebuchet MS"/>
                        </a:rPr>
                        <a:t>shale oil</a:t>
                      </a:r>
                      <a:endParaRPr sz="1200">
                        <a:solidFill>
                          <a:srgbClr val="FFFFFF"/>
                        </a:solidFill>
                        <a:latin typeface="Trebuchet MS"/>
                        <a:ea typeface="Trebuchet MS"/>
                        <a:cs typeface="Trebuchet MS"/>
                        <a:sym typeface="Trebuchet MS"/>
                      </a:endParaRPr>
                    </a:p>
                  </a:txBody>
                  <a:tcPr marL="91425" marR="91425" marT="91425" marB="91425"/>
                </a:tc>
                <a:tc>
                  <a:txBody>
                    <a:bodyPr/>
                    <a:lstStyle/>
                    <a:p>
                      <a:pPr marL="0" lvl="0" indent="0" algn="l" rtl="0">
                        <a:spcBef>
                          <a:spcPts val="0"/>
                        </a:spcBef>
                        <a:spcAft>
                          <a:spcPts val="0"/>
                        </a:spcAft>
                        <a:buNone/>
                      </a:pPr>
                      <a:r>
                        <a:rPr lang="fr" sz="1200">
                          <a:solidFill>
                            <a:srgbClr val="FFFFFF"/>
                          </a:solidFill>
                          <a:latin typeface="Trebuchet MS"/>
                          <a:ea typeface="Trebuchet MS"/>
                          <a:cs typeface="Trebuchet MS"/>
                          <a:sym typeface="Trebuchet MS"/>
                        </a:rPr>
                        <a:t>n.</a:t>
                      </a:r>
                      <a:endParaRPr sz="1200">
                        <a:solidFill>
                          <a:srgbClr val="FFFFFF"/>
                        </a:solidFill>
                        <a:latin typeface="Trebuchet MS"/>
                        <a:ea typeface="Trebuchet MS"/>
                        <a:cs typeface="Trebuchet MS"/>
                        <a:sym typeface="Trebuchet MS"/>
                      </a:endParaRPr>
                    </a:p>
                  </a:txBody>
                  <a:tcPr marL="91425" marR="91425" marT="91425" marB="91425">
                    <a:lnR w="28575" cap="flat" cmpd="sng">
                      <a:solidFill>
                        <a:srgbClr val="9E9E9E"/>
                      </a:solidFill>
                      <a:prstDash val="solid"/>
                      <a:round/>
                      <a:headEnd type="none" w="sm" len="sm"/>
                      <a:tailEnd type="none" w="sm" len="sm"/>
                    </a:lnR>
                  </a:tcPr>
                </a:tc>
                <a:tc>
                  <a:txBody>
                    <a:bodyPr/>
                    <a:lstStyle/>
                    <a:p>
                      <a:pPr marL="0" lvl="0" indent="0" algn="l" rtl="0">
                        <a:spcBef>
                          <a:spcPts val="0"/>
                        </a:spcBef>
                        <a:spcAft>
                          <a:spcPts val="0"/>
                        </a:spcAft>
                        <a:buNone/>
                      </a:pPr>
                      <a:r>
                        <a:rPr lang="fr" sz="1200">
                          <a:solidFill>
                            <a:srgbClr val="FFFFFF"/>
                          </a:solidFill>
                          <a:latin typeface="Trebuchet MS"/>
                          <a:ea typeface="Trebuchet MS"/>
                          <a:cs typeface="Trebuchet MS"/>
                          <a:sym typeface="Trebuchet MS"/>
                        </a:rPr>
                        <a:t>huile de schiste</a:t>
                      </a:r>
                      <a:endParaRPr sz="1200">
                        <a:solidFill>
                          <a:srgbClr val="FFFFFF"/>
                        </a:solidFill>
                        <a:latin typeface="Trebuchet MS"/>
                        <a:ea typeface="Trebuchet MS"/>
                        <a:cs typeface="Trebuchet MS"/>
                        <a:sym typeface="Trebuchet MS"/>
                      </a:endParaRPr>
                    </a:p>
                  </a:txBody>
                  <a:tcPr marL="91425" marR="91425" marT="91425" marB="91425">
                    <a:lnL w="28575" cap="flat" cmpd="sng">
                      <a:solidFill>
                        <a:srgbClr val="9E9E9E"/>
                      </a:solidFill>
                      <a:prstDash val="solid"/>
                      <a:round/>
                      <a:headEnd type="none" w="sm" len="sm"/>
                      <a:tailEnd type="none" w="sm" len="sm"/>
                    </a:lnL>
                  </a:tcPr>
                </a:tc>
                <a:tc>
                  <a:txBody>
                    <a:bodyPr/>
                    <a:lstStyle/>
                    <a:p>
                      <a:pPr marL="0" lvl="0" indent="0" algn="l" rtl="0">
                        <a:spcBef>
                          <a:spcPts val="0"/>
                        </a:spcBef>
                        <a:spcAft>
                          <a:spcPts val="0"/>
                        </a:spcAft>
                        <a:buNone/>
                      </a:pPr>
                      <a:r>
                        <a:rPr lang="fr" sz="1200">
                          <a:solidFill>
                            <a:srgbClr val="FFFFFF"/>
                          </a:solidFill>
                          <a:latin typeface="Trebuchet MS"/>
                          <a:ea typeface="Trebuchet MS"/>
                          <a:cs typeface="Trebuchet MS"/>
                          <a:sym typeface="Trebuchet MS"/>
                        </a:rPr>
                        <a:t>n.f.</a:t>
                      </a:r>
                      <a:endParaRPr sz="1200">
                        <a:solidFill>
                          <a:srgbClr val="FFFFFF"/>
                        </a:solidFill>
                        <a:latin typeface="Trebuchet MS"/>
                        <a:ea typeface="Trebuchet MS"/>
                        <a:cs typeface="Trebuchet MS"/>
                        <a:sym typeface="Trebuchet MS"/>
                      </a:endParaRPr>
                    </a:p>
                  </a:txBody>
                  <a:tcPr marL="91425" marR="91425" marT="91425" marB="91425"/>
                </a:tc>
                <a:tc>
                  <a:txBody>
                    <a:bodyPr/>
                    <a:lstStyle/>
                    <a:p>
                      <a:pPr marL="0" lvl="0" indent="0" algn="l" rtl="0">
                        <a:spcBef>
                          <a:spcPts val="0"/>
                        </a:spcBef>
                        <a:spcAft>
                          <a:spcPts val="0"/>
                        </a:spcAft>
                        <a:buNone/>
                      </a:pPr>
                      <a:endParaRPr sz="1200">
                        <a:solidFill>
                          <a:srgbClr val="FFFFFF"/>
                        </a:solidFill>
                        <a:latin typeface="Trebuchet MS"/>
                        <a:ea typeface="Trebuchet MS"/>
                        <a:cs typeface="Trebuchet MS"/>
                        <a:sym typeface="Trebuchet MS"/>
                      </a:endParaRPr>
                    </a:p>
                  </a:txBody>
                  <a:tcPr marL="91425" marR="91425" marT="91425" marB="91425"/>
                </a:tc>
                <a:tc>
                  <a:txBody>
                    <a:bodyPr/>
                    <a:lstStyle/>
                    <a:p>
                      <a:pPr marL="0" lvl="0" indent="0" algn="l" rtl="0">
                        <a:spcBef>
                          <a:spcPts val="0"/>
                        </a:spcBef>
                        <a:spcAft>
                          <a:spcPts val="0"/>
                        </a:spcAft>
                        <a:buNone/>
                      </a:pPr>
                      <a:r>
                        <a:rPr lang="fr" sz="1200">
                          <a:solidFill>
                            <a:srgbClr val="FFFFFF"/>
                          </a:solidFill>
                          <a:latin typeface="Trebuchet MS"/>
                          <a:ea typeface="Trebuchet MS"/>
                          <a:cs typeface="Trebuchet MS"/>
                          <a:sym typeface="Trebuchet MS"/>
                        </a:rPr>
                        <a:t>1</a:t>
                      </a:r>
                      <a:endParaRPr sz="1200">
                        <a:solidFill>
                          <a:srgbClr val="FFFFFF"/>
                        </a:solidFill>
                        <a:latin typeface="Trebuchet MS"/>
                        <a:ea typeface="Trebuchet MS"/>
                        <a:cs typeface="Trebuchet MS"/>
                        <a:sym typeface="Trebuchet MS"/>
                      </a:endParaRPr>
                    </a:p>
                  </a:txBody>
                  <a:tcPr marL="91425" marR="91425" marT="91425" marB="91425"/>
                </a:tc>
              </a:tr>
              <a:tr h="381000">
                <a:tc>
                  <a:txBody>
                    <a:bodyPr/>
                    <a:lstStyle/>
                    <a:p>
                      <a:pPr marL="0" lvl="0" indent="0" algn="l" rtl="0">
                        <a:spcBef>
                          <a:spcPts val="0"/>
                        </a:spcBef>
                        <a:spcAft>
                          <a:spcPts val="0"/>
                        </a:spcAft>
                        <a:buNone/>
                      </a:pPr>
                      <a:r>
                        <a:rPr lang="fr" sz="1200">
                          <a:solidFill>
                            <a:srgbClr val="FFFFFF"/>
                          </a:solidFill>
                          <a:latin typeface="Trebuchet MS"/>
                          <a:ea typeface="Trebuchet MS"/>
                          <a:cs typeface="Trebuchet MS"/>
                          <a:sym typeface="Trebuchet MS"/>
                        </a:rPr>
                        <a:t>hydraulic fracturing technique</a:t>
                      </a:r>
                      <a:endParaRPr sz="1200">
                        <a:solidFill>
                          <a:srgbClr val="FFFFFF"/>
                        </a:solidFill>
                        <a:latin typeface="Trebuchet MS"/>
                        <a:ea typeface="Trebuchet MS"/>
                        <a:cs typeface="Trebuchet MS"/>
                        <a:sym typeface="Trebuchet MS"/>
                      </a:endParaRPr>
                    </a:p>
                  </a:txBody>
                  <a:tcPr marL="91425" marR="91425" marT="91425" marB="91425"/>
                </a:tc>
                <a:tc>
                  <a:txBody>
                    <a:bodyPr/>
                    <a:lstStyle/>
                    <a:p>
                      <a:pPr marL="0" lvl="0" indent="0" algn="l" rtl="0">
                        <a:spcBef>
                          <a:spcPts val="0"/>
                        </a:spcBef>
                        <a:spcAft>
                          <a:spcPts val="0"/>
                        </a:spcAft>
                        <a:buNone/>
                      </a:pPr>
                      <a:r>
                        <a:rPr lang="fr" sz="1200">
                          <a:solidFill>
                            <a:srgbClr val="FFFFFF"/>
                          </a:solidFill>
                          <a:latin typeface="Trebuchet MS"/>
                          <a:ea typeface="Trebuchet MS"/>
                          <a:cs typeface="Trebuchet MS"/>
                          <a:sym typeface="Trebuchet MS"/>
                        </a:rPr>
                        <a:t>n.</a:t>
                      </a:r>
                      <a:endParaRPr sz="1200">
                        <a:solidFill>
                          <a:srgbClr val="FFFFFF"/>
                        </a:solidFill>
                        <a:latin typeface="Trebuchet MS"/>
                        <a:ea typeface="Trebuchet MS"/>
                        <a:cs typeface="Trebuchet MS"/>
                        <a:sym typeface="Trebuchet MS"/>
                      </a:endParaRPr>
                    </a:p>
                  </a:txBody>
                  <a:tcPr marL="91425" marR="91425" marT="91425" marB="91425">
                    <a:lnR w="28575" cap="flat" cmpd="sng">
                      <a:solidFill>
                        <a:srgbClr val="9E9E9E"/>
                      </a:solidFill>
                      <a:prstDash val="solid"/>
                      <a:round/>
                      <a:headEnd type="none" w="sm" len="sm"/>
                      <a:tailEnd type="none" w="sm" len="sm"/>
                    </a:lnR>
                  </a:tcPr>
                </a:tc>
                <a:tc>
                  <a:txBody>
                    <a:bodyPr/>
                    <a:lstStyle/>
                    <a:p>
                      <a:pPr marL="0" lvl="0" indent="0" algn="l" rtl="0">
                        <a:spcBef>
                          <a:spcPts val="0"/>
                        </a:spcBef>
                        <a:spcAft>
                          <a:spcPts val="0"/>
                        </a:spcAft>
                        <a:buNone/>
                      </a:pPr>
                      <a:r>
                        <a:rPr lang="fr" sz="1200">
                          <a:solidFill>
                            <a:srgbClr val="FFFFFF"/>
                          </a:solidFill>
                          <a:latin typeface="Trebuchet MS"/>
                          <a:ea typeface="Trebuchet MS"/>
                          <a:cs typeface="Trebuchet MS"/>
                          <a:sym typeface="Trebuchet MS"/>
                        </a:rPr>
                        <a:t>technique de fracturation hydraulique</a:t>
                      </a:r>
                      <a:endParaRPr sz="1200">
                        <a:solidFill>
                          <a:srgbClr val="FFFFFF"/>
                        </a:solidFill>
                        <a:latin typeface="Trebuchet MS"/>
                        <a:ea typeface="Trebuchet MS"/>
                        <a:cs typeface="Trebuchet MS"/>
                        <a:sym typeface="Trebuchet MS"/>
                      </a:endParaRPr>
                    </a:p>
                  </a:txBody>
                  <a:tcPr marL="91425" marR="91425" marT="91425" marB="91425">
                    <a:lnL w="28575" cap="flat" cmpd="sng">
                      <a:solidFill>
                        <a:srgbClr val="9E9E9E"/>
                      </a:solidFill>
                      <a:prstDash val="solid"/>
                      <a:round/>
                      <a:headEnd type="none" w="sm" len="sm"/>
                      <a:tailEnd type="none" w="sm" len="sm"/>
                    </a:lnL>
                  </a:tcPr>
                </a:tc>
                <a:tc>
                  <a:txBody>
                    <a:bodyPr/>
                    <a:lstStyle/>
                    <a:p>
                      <a:pPr marL="0" lvl="0" indent="0" algn="l" rtl="0">
                        <a:spcBef>
                          <a:spcPts val="0"/>
                        </a:spcBef>
                        <a:spcAft>
                          <a:spcPts val="0"/>
                        </a:spcAft>
                        <a:buNone/>
                      </a:pPr>
                      <a:r>
                        <a:rPr lang="fr" sz="1200">
                          <a:solidFill>
                            <a:srgbClr val="FFFFFF"/>
                          </a:solidFill>
                          <a:latin typeface="Trebuchet MS"/>
                          <a:ea typeface="Trebuchet MS"/>
                          <a:cs typeface="Trebuchet MS"/>
                          <a:sym typeface="Trebuchet MS"/>
                        </a:rPr>
                        <a:t>n.f.</a:t>
                      </a:r>
                      <a:endParaRPr sz="1200">
                        <a:solidFill>
                          <a:srgbClr val="FFFFFF"/>
                        </a:solidFill>
                        <a:latin typeface="Trebuchet MS"/>
                        <a:ea typeface="Trebuchet MS"/>
                        <a:cs typeface="Trebuchet MS"/>
                        <a:sym typeface="Trebuchet MS"/>
                      </a:endParaRPr>
                    </a:p>
                  </a:txBody>
                  <a:tcPr marL="91425" marR="91425" marT="91425" marB="91425"/>
                </a:tc>
                <a:tc>
                  <a:txBody>
                    <a:bodyPr/>
                    <a:lstStyle/>
                    <a:p>
                      <a:pPr marL="0" lvl="0" indent="0" algn="l" rtl="0">
                        <a:spcBef>
                          <a:spcPts val="0"/>
                        </a:spcBef>
                        <a:spcAft>
                          <a:spcPts val="0"/>
                        </a:spcAft>
                        <a:buNone/>
                      </a:pPr>
                      <a:endParaRPr sz="1200">
                        <a:solidFill>
                          <a:srgbClr val="FFFFFF"/>
                        </a:solidFill>
                        <a:latin typeface="Trebuchet MS"/>
                        <a:ea typeface="Trebuchet MS"/>
                        <a:cs typeface="Trebuchet MS"/>
                        <a:sym typeface="Trebuchet MS"/>
                      </a:endParaRPr>
                    </a:p>
                  </a:txBody>
                  <a:tcPr marL="91425" marR="91425" marT="91425" marB="91425"/>
                </a:tc>
                <a:tc>
                  <a:txBody>
                    <a:bodyPr/>
                    <a:lstStyle/>
                    <a:p>
                      <a:pPr marL="0" lvl="0" indent="0" algn="l" rtl="0">
                        <a:spcBef>
                          <a:spcPts val="0"/>
                        </a:spcBef>
                        <a:spcAft>
                          <a:spcPts val="0"/>
                        </a:spcAft>
                        <a:buNone/>
                      </a:pPr>
                      <a:r>
                        <a:rPr lang="fr" sz="1200">
                          <a:solidFill>
                            <a:srgbClr val="FFFFFF"/>
                          </a:solidFill>
                          <a:latin typeface="Trebuchet MS"/>
                          <a:ea typeface="Trebuchet MS"/>
                          <a:cs typeface="Trebuchet MS"/>
                          <a:sym typeface="Trebuchet MS"/>
                        </a:rPr>
                        <a:t>1</a:t>
                      </a:r>
                      <a:endParaRPr sz="1200">
                        <a:solidFill>
                          <a:srgbClr val="FFFFFF"/>
                        </a:solidFill>
                        <a:latin typeface="Trebuchet MS"/>
                        <a:ea typeface="Trebuchet MS"/>
                        <a:cs typeface="Trebuchet MS"/>
                        <a:sym typeface="Trebuchet MS"/>
                      </a:endParaRPr>
                    </a:p>
                  </a:txBody>
                  <a:tcPr marL="91425" marR="91425" marT="91425" marB="91425"/>
                </a:tc>
              </a:tr>
              <a:tr h="381000">
                <a:tc>
                  <a:txBody>
                    <a:bodyPr/>
                    <a:lstStyle/>
                    <a:p>
                      <a:pPr marL="0" lvl="0" indent="0" algn="l" rtl="0">
                        <a:spcBef>
                          <a:spcPts val="0"/>
                        </a:spcBef>
                        <a:spcAft>
                          <a:spcPts val="0"/>
                        </a:spcAft>
                        <a:buNone/>
                      </a:pPr>
                      <a:r>
                        <a:rPr lang="fr" sz="1200">
                          <a:solidFill>
                            <a:srgbClr val="FFFFFF"/>
                          </a:solidFill>
                          <a:latin typeface="Trebuchet MS"/>
                          <a:ea typeface="Trebuchet MS"/>
                          <a:cs typeface="Trebuchet MS"/>
                          <a:sym typeface="Trebuchet MS"/>
                        </a:rPr>
                        <a:t>groundwater</a:t>
                      </a:r>
                      <a:endParaRPr sz="1200">
                        <a:solidFill>
                          <a:srgbClr val="FFFFFF"/>
                        </a:solidFill>
                        <a:latin typeface="Trebuchet MS"/>
                        <a:ea typeface="Trebuchet MS"/>
                        <a:cs typeface="Trebuchet MS"/>
                        <a:sym typeface="Trebuchet MS"/>
                      </a:endParaRPr>
                    </a:p>
                  </a:txBody>
                  <a:tcPr marL="91425" marR="91425" marT="91425" marB="91425"/>
                </a:tc>
                <a:tc>
                  <a:txBody>
                    <a:bodyPr/>
                    <a:lstStyle/>
                    <a:p>
                      <a:pPr marL="0" lvl="0" indent="0" algn="l" rtl="0">
                        <a:spcBef>
                          <a:spcPts val="0"/>
                        </a:spcBef>
                        <a:spcAft>
                          <a:spcPts val="0"/>
                        </a:spcAft>
                        <a:buNone/>
                      </a:pPr>
                      <a:r>
                        <a:rPr lang="fr" sz="1200">
                          <a:solidFill>
                            <a:srgbClr val="FFFFFF"/>
                          </a:solidFill>
                          <a:latin typeface="Trebuchet MS"/>
                          <a:ea typeface="Trebuchet MS"/>
                          <a:cs typeface="Trebuchet MS"/>
                          <a:sym typeface="Trebuchet MS"/>
                        </a:rPr>
                        <a:t>n.</a:t>
                      </a:r>
                      <a:endParaRPr sz="1200">
                        <a:solidFill>
                          <a:srgbClr val="FFFFFF"/>
                        </a:solidFill>
                        <a:latin typeface="Trebuchet MS"/>
                        <a:ea typeface="Trebuchet MS"/>
                        <a:cs typeface="Trebuchet MS"/>
                        <a:sym typeface="Trebuchet MS"/>
                      </a:endParaRPr>
                    </a:p>
                  </a:txBody>
                  <a:tcPr marL="91425" marR="91425" marT="91425" marB="91425">
                    <a:lnR w="28575" cap="flat" cmpd="sng">
                      <a:solidFill>
                        <a:srgbClr val="9E9E9E"/>
                      </a:solidFill>
                      <a:prstDash val="solid"/>
                      <a:round/>
                      <a:headEnd type="none" w="sm" len="sm"/>
                      <a:tailEnd type="none" w="sm" len="sm"/>
                    </a:lnR>
                  </a:tcPr>
                </a:tc>
                <a:tc>
                  <a:txBody>
                    <a:bodyPr/>
                    <a:lstStyle/>
                    <a:p>
                      <a:pPr marL="0" lvl="0" indent="0" algn="l" rtl="0">
                        <a:spcBef>
                          <a:spcPts val="0"/>
                        </a:spcBef>
                        <a:spcAft>
                          <a:spcPts val="0"/>
                        </a:spcAft>
                        <a:buNone/>
                      </a:pPr>
                      <a:r>
                        <a:rPr lang="fr" sz="1200">
                          <a:solidFill>
                            <a:schemeClr val="lt1"/>
                          </a:solidFill>
                          <a:latin typeface="Trebuchet MS"/>
                          <a:ea typeface="Trebuchet MS"/>
                          <a:cs typeface="Trebuchet MS"/>
                          <a:sym typeface="Trebuchet MS"/>
                        </a:rPr>
                        <a:t>nappe phréatique</a:t>
                      </a:r>
                      <a:endParaRPr sz="1200">
                        <a:latin typeface="Trebuchet MS"/>
                        <a:ea typeface="Trebuchet MS"/>
                        <a:cs typeface="Trebuchet MS"/>
                        <a:sym typeface="Trebuchet MS"/>
                      </a:endParaRPr>
                    </a:p>
                  </a:txBody>
                  <a:tcPr marL="91425" marR="91425" marT="91425" marB="91425">
                    <a:lnL w="28575" cap="flat" cmpd="sng">
                      <a:solidFill>
                        <a:srgbClr val="9E9E9E"/>
                      </a:solidFill>
                      <a:prstDash val="solid"/>
                      <a:round/>
                      <a:headEnd type="none" w="sm" len="sm"/>
                      <a:tailEnd type="none" w="sm" len="sm"/>
                    </a:lnL>
                  </a:tcPr>
                </a:tc>
                <a:tc>
                  <a:txBody>
                    <a:bodyPr/>
                    <a:lstStyle/>
                    <a:p>
                      <a:pPr marL="0" lvl="0" indent="0" algn="l" rtl="0">
                        <a:spcBef>
                          <a:spcPts val="0"/>
                        </a:spcBef>
                        <a:spcAft>
                          <a:spcPts val="0"/>
                        </a:spcAft>
                        <a:buNone/>
                      </a:pPr>
                      <a:r>
                        <a:rPr lang="fr" sz="1200">
                          <a:solidFill>
                            <a:srgbClr val="FFFFFF"/>
                          </a:solidFill>
                          <a:latin typeface="Trebuchet MS"/>
                          <a:ea typeface="Trebuchet MS"/>
                          <a:cs typeface="Trebuchet MS"/>
                          <a:sym typeface="Trebuchet MS"/>
                        </a:rPr>
                        <a:t>n.f.</a:t>
                      </a:r>
                      <a:endParaRPr sz="1200">
                        <a:solidFill>
                          <a:srgbClr val="FFFFFF"/>
                        </a:solidFill>
                        <a:latin typeface="Trebuchet MS"/>
                        <a:ea typeface="Trebuchet MS"/>
                        <a:cs typeface="Trebuchet MS"/>
                        <a:sym typeface="Trebuchet MS"/>
                      </a:endParaRPr>
                    </a:p>
                  </a:txBody>
                  <a:tcPr marL="91425" marR="91425" marT="91425" marB="91425"/>
                </a:tc>
                <a:tc>
                  <a:txBody>
                    <a:bodyPr/>
                    <a:lstStyle/>
                    <a:p>
                      <a:pPr marL="0" lvl="0" indent="0" algn="l" rtl="0">
                        <a:spcBef>
                          <a:spcPts val="0"/>
                        </a:spcBef>
                        <a:spcAft>
                          <a:spcPts val="0"/>
                        </a:spcAft>
                        <a:buNone/>
                      </a:pPr>
                      <a:endParaRPr sz="1200">
                        <a:solidFill>
                          <a:srgbClr val="FFFFFF"/>
                        </a:solidFill>
                        <a:latin typeface="Trebuchet MS"/>
                        <a:ea typeface="Trebuchet MS"/>
                        <a:cs typeface="Trebuchet MS"/>
                        <a:sym typeface="Trebuchet MS"/>
                      </a:endParaRPr>
                    </a:p>
                  </a:txBody>
                  <a:tcPr marL="91425" marR="91425" marT="91425" marB="91425"/>
                </a:tc>
                <a:tc>
                  <a:txBody>
                    <a:bodyPr/>
                    <a:lstStyle/>
                    <a:p>
                      <a:pPr marL="0" lvl="0" indent="0" algn="l" rtl="0">
                        <a:spcBef>
                          <a:spcPts val="0"/>
                        </a:spcBef>
                        <a:spcAft>
                          <a:spcPts val="0"/>
                        </a:spcAft>
                        <a:buNone/>
                      </a:pPr>
                      <a:r>
                        <a:rPr lang="fr" sz="1200">
                          <a:solidFill>
                            <a:srgbClr val="FFFFFF"/>
                          </a:solidFill>
                          <a:latin typeface="Trebuchet MS"/>
                          <a:ea typeface="Trebuchet MS"/>
                          <a:cs typeface="Trebuchet MS"/>
                          <a:sym typeface="Trebuchet MS"/>
                        </a:rPr>
                        <a:t>1</a:t>
                      </a:r>
                      <a:endParaRPr sz="1200">
                        <a:solidFill>
                          <a:srgbClr val="FFFFFF"/>
                        </a:solidFill>
                        <a:latin typeface="Trebuchet MS"/>
                        <a:ea typeface="Trebuchet MS"/>
                        <a:cs typeface="Trebuchet MS"/>
                        <a:sym typeface="Trebuchet MS"/>
                      </a:endParaRPr>
                    </a:p>
                  </a:txBody>
                  <a:tcPr marL="91425" marR="91425" marT="91425" marB="91425"/>
                </a:tc>
              </a:tr>
              <a:tr h="381000">
                <a:tc>
                  <a:txBody>
                    <a:bodyPr/>
                    <a:lstStyle/>
                    <a:p>
                      <a:pPr marL="0" lvl="0" indent="0" algn="l" rtl="0">
                        <a:spcBef>
                          <a:spcPts val="0"/>
                        </a:spcBef>
                        <a:spcAft>
                          <a:spcPts val="0"/>
                        </a:spcAft>
                        <a:buNone/>
                      </a:pPr>
                      <a:r>
                        <a:rPr lang="fr" sz="1200">
                          <a:solidFill>
                            <a:srgbClr val="FFFFFF"/>
                          </a:solidFill>
                          <a:latin typeface="Trebuchet MS"/>
                          <a:ea typeface="Trebuchet MS"/>
                          <a:cs typeface="Trebuchet MS"/>
                          <a:sym typeface="Trebuchet MS"/>
                        </a:rPr>
                        <a:t>hydrocarbon</a:t>
                      </a:r>
                      <a:endParaRPr sz="1200">
                        <a:solidFill>
                          <a:srgbClr val="FFFFFF"/>
                        </a:solidFill>
                        <a:latin typeface="Trebuchet MS"/>
                        <a:ea typeface="Trebuchet MS"/>
                        <a:cs typeface="Trebuchet MS"/>
                        <a:sym typeface="Trebuchet MS"/>
                      </a:endParaRPr>
                    </a:p>
                  </a:txBody>
                  <a:tcPr marL="91425" marR="91425" marT="91425" marB="91425"/>
                </a:tc>
                <a:tc>
                  <a:txBody>
                    <a:bodyPr/>
                    <a:lstStyle/>
                    <a:p>
                      <a:pPr marL="0" lvl="0" indent="0" algn="l" rtl="0">
                        <a:spcBef>
                          <a:spcPts val="0"/>
                        </a:spcBef>
                        <a:spcAft>
                          <a:spcPts val="0"/>
                        </a:spcAft>
                        <a:buNone/>
                      </a:pPr>
                      <a:r>
                        <a:rPr lang="fr" sz="1200">
                          <a:solidFill>
                            <a:srgbClr val="FFFFFF"/>
                          </a:solidFill>
                          <a:latin typeface="Trebuchet MS"/>
                          <a:ea typeface="Trebuchet MS"/>
                          <a:cs typeface="Trebuchet MS"/>
                          <a:sym typeface="Trebuchet MS"/>
                        </a:rPr>
                        <a:t>n.</a:t>
                      </a:r>
                      <a:endParaRPr sz="1200">
                        <a:solidFill>
                          <a:srgbClr val="FFFFFF"/>
                        </a:solidFill>
                        <a:latin typeface="Trebuchet MS"/>
                        <a:ea typeface="Trebuchet MS"/>
                        <a:cs typeface="Trebuchet MS"/>
                        <a:sym typeface="Trebuchet MS"/>
                      </a:endParaRPr>
                    </a:p>
                  </a:txBody>
                  <a:tcPr marL="91425" marR="91425" marT="91425" marB="91425">
                    <a:lnR w="28575" cap="flat" cmpd="sng">
                      <a:solidFill>
                        <a:srgbClr val="9E9E9E"/>
                      </a:solidFill>
                      <a:prstDash val="solid"/>
                      <a:round/>
                      <a:headEnd type="none" w="sm" len="sm"/>
                      <a:tailEnd type="none" w="sm" len="sm"/>
                    </a:lnR>
                  </a:tcPr>
                </a:tc>
                <a:tc>
                  <a:txBody>
                    <a:bodyPr/>
                    <a:lstStyle/>
                    <a:p>
                      <a:pPr marL="0" lvl="0" indent="0" algn="l" rtl="0">
                        <a:spcBef>
                          <a:spcPts val="0"/>
                        </a:spcBef>
                        <a:spcAft>
                          <a:spcPts val="0"/>
                        </a:spcAft>
                        <a:buNone/>
                      </a:pPr>
                      <a:r>
                        <a:rPr lang="fr" sz="1200">
                          <a:solidFill>
                            <a:srgbClr val="FFFFFF"/>
                          </a:solidFill>
                          <a:latin typeface="Trebuchet MS"/>
                          <a:ea typeface="Trebuchet MS"/>
                          <a:cs typeface="Trebuchet MS"/>
                          <a:sym typeface="Trebuchet MS"/>
                        </a:rPr>
                        <a:t>hydrocarbure</a:t>
                      </a:r>
                      <a:endParaRPr sz="1200">
                        <a:solidFill>
                          <a:srgbClr val="FFFFFF"/>
                        </a:solidFill>
                        <a:latin typeface="Trebuchet MS"/>
                        <a:ea typeface="Trebuchet MS"/>
                        <a:cs typeface="Trebuchet MS"/>
                        <a:sym typeface="Trebuchet MS"/>
                      </a:endParaRPr>
                    </a:p>
                  </a:txBody>
                  <a:tcPr marL="91425" marR="91425" marT="91425" marB="91425">
                    <a:lnL w="28575" cap="flat" cmpd="sng">
                      <a:solidFill>
                        <a:srgbClr val="9E9E9E"/>
                      </a:solidFill>
                      <a:prstDash val="solid"/>
                      <a:round/>
                      <a:headEnd type="none" w="sm" len="sm"/>
                      <a:tailEnd type="none" w="sm" len="sm"/>
                    </a:lnL>
                  </a:tcPr>
                </a:tc>
                <a:tc>
                  <a:txBody>
                    <a:bodyPr/>
                    <a:lstStyle/>
                    <a:p>
                      <a:pPr marL="0" lvl="0" indent="0" algn="l" rtl="0">
                        <a:spcBef>
                          <a:spcPts val="0"/>
                        </a:spcBef>
                        <a:spcAft>
                          <a:spcPts val="0"/>
                        </a:spcAft>
                        <a:buNone/>
                      </a:pPr>
                      <a:r>
                        <a:rPr lang="fr" sz="1200">
                          <a:solidFill>
                            <a:srgbClr val="FFFFFF"/>
                          </a:solidFill>
                          <a:latin typeface="Trebuchet MS"/>
                          <a:ea typeface="Trebuchet MS"/>
                          <a:cs typeface="Trebuchet MS"/>
                          <a:sym typeface="Trebuchet MS"/>
                        </a:rPr>
                        <a:t>n.m.</a:t>
                      </a:r>
                      <a:endParaRPr sz="1200">
                        <a:solidFill>
                          <a:srgbClr val="FFFFFF"/>
                        </a:solidFill>
                        <a:latin typeface="Trebuchet MS"/>
                        <a:ea typeface="Trebuchet MS"/>
                        <a:cs typeface="Trebuchet MS"/>
                        <a:sym typeface="Trebuchet MS"/>
                      </a:endParaRPr>
                    </a:p>
                  </a:txBody>
                  <a:tcPr marL="91425" marR="91425" marT="91425" marB="91425"/>
                </a:tc>
                <a:tc>
                  <a:txBody>
                    <a:bodyPr/>
                    <a:lstStyle/>
                    <a:p>
                      <a:pPr marL="0" lvl="0" indent="0" algn="l" rtl="0">
                        <a:spcBef>
                          <a:spcPts val="0"/>
                        </a:spcBef>
                        <a:spcAft>
                          <a:spcPts val="0"/>
                        </a:spcAft>
                        <a:buNone/>
                      </a:pPr>
                      <a:endParaRPr sz="1200">
                        <a:solidFill>
                          <a:srgbClr val="FFFFFF"/>
                        </a:solidFill>
                        <a:latin typeface="Trebuchet MS"/>
                        <a:ea typeface="Trebuchet MS"/>
                        <a:cs typeface="Trebuchet MS"/>
                        <a:sym typeface="Trebuchet MS"/>
                      </a:endParaRPr>
                    </a:p>
                  </a:txBody>
                  <a:tcPr marL="91425" marR="91425" marT="91425" marB="91425"/>
                </a:tc>
                <a:tc>
                  <a:txBody>
                    <a:bodyPr/>
                    <a:lstStyle/>
                    <a:p>
                      <a:pPr marL="0" lvl="0" indent="0" algn="l" rtl="0">
                        <a:spcBef>
                          <a:spcPts val="0"/>
                        </a:spcBef>
                        <a:spcAft>
                          <a:spcPts val="0"/>
                        </a:spcAft>
                        <a:buNone/>
                      </a:pPr>
                      <a:r>
                        <a:rPr lang="fr" sz="1200">
                          <a:solidFill>
                            <a:srgbClr val="FFFFFF"/>
                          </a:solidFill>
                          <a:latin typeface="Trebuchet MS"/>
                          <a:ea typeface="Trebuchet MS"/>
                          <a:cs typeface="Trebuchet MS"/>
                          <a:sym typeface="Trebuchet MS"/>
                        </a:rPr>
                        <a:t>1</a:t>
                      </a:r>
                      <a:endParaRPr sz="1200">
                        <a:solidFill>
                          <a:srgbClr val="FFFFFF"/>
                        </a:solidFill>
                        <a:latin typeface="Trebuchet MS"/>
                        <a:ea typeface="Trebuchet MS"/>
                        <a:cs typeface="Trebuchet MS"/>
                        <a:sym typeface="Trebuchet MS"/>
                      </a:endParaRPr>
                    </a:p>
                  </a:txBody>
                  <a:tcPr marL="91425" marR="91425" marT="91425" marB="91425"/>
                </a:tc>
              </a:tr>
              <a:tr h="381000">
                <a:tc>
                  <a:txBody>
                    <a:bodyPr/>
                    <a:lstStyle/>
                    <a:p>
                      <a:pPr marL="0" lvl="0" indent="0" algn="l" rtl="0">
                        <a:spcBef>
                          <a:spcPts val="0"/>
                        </a:spcBef>
                        <a:spcAft>
                          <a:spcPts val="0"/>
                        </a:spcAft>
                        <a:buNone/>
                      </a:pPr>
                      <a:r>
                        <a:rPr lang="fr" sz="1200">
                          <a:solidFill>
                            <a:srgbClr val="FFFFFF"/>
                          </a:solidFill>
                          <a:latin typeface="Trebuchet MS"/>
                          <a:ea typeface="Trebuchet MS"/>
                          <a:cs typeface="Trebuchet MS"/>
                          <a:sym typeface="Trebuchet MS"/>
                        </a:rPr>
                        <a:t>borehole</a:t>
                      </a:r>
                      <a:endParaRPr sz="1200">
                        <a:solidFill>
                          <a:srgbClr val="FFFFFF"/>
                        </a:solidFill>
                        <a:latin typeface="Trebuchet MS"/>
                        <a:ea typeface="Trebuchet MS"/>
                        <a:cs typeface="Trebuchet MS"/>
                        <a:sym typeface="Trebuchet MS"/>
                      </a:endParaRPr>
                    </a:p>
                  </a:txBody>
                  <a:tcPr marL="91425" marR="91425" marT="91425" marB="91425"/>
                </a:tc>
                <a:tc>
                  <a:txBody>
                    <a:bodyPr/>
                    <a:lstStyle/>
                    <a:p>
                      <a:pPr marL="0" lvl="0" indent="0" algn="l" rtl="0">
                        <a:spcBef>
                          <a:spcPts val="0"/>
                        </a:spcBef>
                        <a:spcAft>
                          <a:spcPts val="0"/>
                        </a:spcAft>
                        <a:buNone/>
                      </a:pPr>
                      <a:r>
                        <a:rPr lang="fr" sz="1200">
                          <a:solidFill>
                            <a:srgbClr val="FFFFFF"/>
                          </a:solidFill>
                          <a:latin typeface="Trebuchet MS"/>
                          <a:ea typeface="Trebuchet MS"/>
                          <a:cs typeface="Trebuchet MS"/>
                          <a:sym typeface="Trebuchet MS"/>
                        </a:rPr>
                        <a:t>n.</a:t>
                      </a:r>
                      <a:endParaRPr sz="1200">
                        <a:solidFill>
                          <a:srgbClr val="FFFFFF"/>
                        </a:solidFill>
                        <a:latin typeface="Trebuchet MS"/>
                        <a:ea typeface="Trebuchet MS"/>
                        <a:cs typeface="Trebuchet MS"/>
                        <a:sym typeface="Trebuchet MS"/>
                      </a:endParaRPr>
                    </a:p>
                  </a:txBody>
                  <a:tcPr marL="91425" marR="91425" marT="91425" marB="91425">
                    <a:lnR w="28575" cap="flat" cmpd="sng">
                      <a:solidFill>
                        <a:srgbClr val="9E9E9E"/>
                      </a:solidFill>
                      <a:prstDash val="solid"/>
                      <a:round/>
                      <a:headEnd type="none" w="sm" len="sm"/>
                      <a:tailEnd type="none" w="sm" len="sm"/>
                    </a:lnR>
                  </a:tcPr>
                </a:tc>
                <a:tc>
                  <a:txBody>
                    <a:bodyPr/>
                    <a:lstStyle/>
                    <a:p>
                      <a:pPr marL="0" lvl="0" indent="0" algn="l" rtl="0">
                        <a:spcBef>
                          <a:spcPts val="0"/>
                        </a:spcBef>
                        <a:spcAft>
                          <a:spcPts val="0"/>
                        </a:spcAft>
                        <a:buNone/>
                      </a:pPr>
                      <a:r>
                        <a:rPr lang="fr" sz="1200">
                          <a:solidFill>
                            <a:srgbClr val="FFFFFF"/>
                          </a:solidFill>
                          <a:latin typeface="Trebuchet MS"/>
                          <a:ea typeface="Trebuchet MS"/>
                          <a:cs typeface="Trebuchet MS"/>
                          <a:sym typeface="Trebuchet MS"/>
                        </a:rPr>
                        <a:t>trou de sonde</a:t>
                      </a:r>
                      <a:endParaRPr sz="1200">
                        <a:solidFill>
                          <a:srgbClr val="FFFFFF"/>
                        </a:solidFill>
                        <a:latin typeface="Trebuchet MS"/>
                        <a:ea typeface="Trebuchet MS"/>
                        <a:cs typeface="Trebuchet MS"/>
                        <a:sym typeface="Trebuchet MS"/>
                      </a:endParaRPr>
                    </a:p>
                  </a:txBody>
                  <a:tcPr marL="91425" marR="91425" marT="91425" marB="91425">
                    <a:lnL w="28575" cap="flat" cmpd="sng">
                      <a:solidFill>
                        <a:srgbClr val="9E9E9E"/>
                      </a:solidFill>
                      <a:prstDash val="solid"/>
                      <a:round/>
                      <a:headEnd type="none" w="sm" len="sm"/>
                      <a:tailEnd type="none" w="sm" len="sm"/>
                    </a:lnL>
                  </a:tcPr>
                </a:tc>
                <a:tc>
                  <a:txBody>
                    <a:bodyPr/>
                    <a:lstStyle/>
                    <a:p>
                      <a:pPr marL="0" lvl="0" indent="0" algn="l" rtl="0">
                        <a:spcBef>
                          <a:spcPts val="0"/>
                        </a:spcBef>
                        <a:spcAft>
                          <a:spcPts val="0"/>
                        </a:spcAft>
                        <a:buNone/>
                      </a:pPr>
                      <a:r>
                        <a:rPr lang="fr" sz="1200">
                          <a:solidFill>
                            <a:srgbClr val="FFFFFF"/>
                          </a:solidFill>
                          <a:latin typeface="Trebuchet MS"/>
                          <a:ea typeface="Trebuchet MS"/>
                          <a:cs typeface="Trebuchet MS"/>
                          <a:sym typeface="Trebuchet MS"/>
                        </a:rPr>
                        <a:t>n.m.</a:t>
                      </a:r>
                      <a:endParaRPr sz="1200">
                        <a:solidFill>
                          <a:srgbClr val="FFFFFF"/>
                        </a:solidFill>
                        <a:latin typeface="Trebuchet MS"/>
                        <a:ea typeface="Trebuchet MS"/>
                        <a:cs typeface="Trebuchet MS"/>
                        <a:sym typeface="Trebuchet MS"/>
                      </a:endParaRPr>
                    </a:p>
                  </a:txBody>
                  <a:tcPr marL="91425" marR="91425" marT="91425" marB="91425"/>
                </a:tc>
                <a:tc>
                  <a:txBody>
                    <a:bodyPr/>
                    <a:lstStyle/>
                    <a:p>
                      <a:pPr marL="0" lvl="0" indent="0" algn="l" rtl="0">
                        <a:spcBef>
                          <a:spcPts val="0"/>
                        </a:spcBef>
                        <a:spcAft>
                          <a:spcPts val="0"/>
                        </a:spcAft>
                        <a:buNone/>
                      </a:pPr>
                      <a:endParaRPr sz="1200">
                        <a:solidFill>
                          <a:srgbClr val="FFFFFF"/>
                        </a:solidFill>
                        <a:latin typeface="Trebuchet MS"/>
                        <a:ea typeface="Trebuchet MS"/>
                        <a:cs typeface="Trebuchet MS"/>
                        <a:sym typeface="Trebuchet MS"/>
                      </a:endParaRPr>
                    </a:p>
                  </a:txBody>
                  <a:tcPr marL="91425" marR="91425" marT="91425" marB="91425"/>
                </a:tc>
                <a:tc>
                  <a:txBody>
                    <a:bodyPr/>
                    <a:lstStyle/>
                    <a:p>
                      <a:pPr marL="0" lvl="0" indent="0" algn="l" rtl="0">
                        <a:spcBef>
                          <a:spcPts val="0"/>
                        </a:spcBef>
                        <a:spcAft>
                          <a:spcPts val="0"/>
                        </a:spcAft>
                        <a:buNone/>
                      </a:pPr>
                      <a:r>
                        <a:rPr lang="fr" sz="1200">
                          <a:solidFill>
                            <a:srgbClr val="FFFFFF"/>
                          </a:solidFill>
                          <a:latin typeface="Trebuchet MS"/>
                          <a:ea typeface="Trebuchet MS"/>
                          <a:cs typeface="Trebuchet MS"/>
                          <a:sym typeface="Trebuchet MS"/>
                        </a:rPr>
                        <a:t>3</a:t>
                      </a:r>
                      <a:endParaRPr sz="1200">
                        <a:solidFill>
                          <a:srgbClr val="FFFFFF"/>
                        </a:solidFill>
                        <a:latin typeface="Trebuchet MS"/>
                        <a:ea typeface="Trebuchet MS"/>
                        <a:cs typeface="Trebuchet MS"/>
                        <a:sym typeface="Trebuchet MS"/>
                      </a:endParaRPr>
                    </a:p>
                  </a:txBody>
                  <a:tcPr marL="91425" marR="91425" marT="91425" marB="91425"/>
                </a:tc>
              </a:tr>
              <a:tr h="381000">
                <a:tc>
                  <a:txBody>
                    <a:bodyPr/>
                    <a:lstStyle/>
                    <a:p>
                      <a:pPr marL="0" lvl="0" indent="0" algn="l" rtl="0">
                        <a:spcBef>
                          <a:spcPts val="0"/>
                        </a:spcBef>
                        <a:spcAft>
                          <a:spcPts val="0"/>
                        </a:spcAft>
                        <a:buNone/>
                      </a:pPr>
                      <a:r>
                        <a:rPr lang="fr" sz="1200">
                          <a:solidFill>
                            <a:srgbClr val="FFFFFF"/>
                          </a:solidFill>
                          <a:latin typeface="Trebuchet MS"/>
                          <a:ea typeface="Trebuchet MS"/>
                          <a:cs typeface="Trebuchet MS"/>
                          <a:sym typeface="Trebuchet MS"/>
                        </a:rPr>
                        <a:t>drill</a:t>
                      </a:r>
                      <a:endParaRPr sz="1200">
                        <a:solidFill>
                          <a:srgbClr val="FFFFFF"/>
                        </a:solidFill>
                        <a:latin typeface="Trebuchet MS"/>
                        <a:ea typeface="Trebuchet MS"/>
                        <a:cs typeface="Trebuchet MS"/>
                        <a:sym typeface="Trebuchet MS"/>
                      </a:endParaRPr>
                    </a:p>
                  </a:txBody>
                  <a:tcPr marL="91425" marR="91425" marT="91425" marB="91425"/>
                </a:tc>
                <a:tc>
                  <a:txBody>
                    <a:bodyPr/>
                    <a:lstStyle/>
                    <a:p>
                      <a:pPr marL="0" lvl="0" indent="0" algn="l" rtl="0">
                        <a:spcBef>
                          <a:spcPts val="0"/>
                        </a:spcBef>
                        <a:spcAft>
                          <a:spcPts val="0"/>
                        </a:spcAft>
                        <a:buNone/>
                      </a:pPr>
                      <a:r>
                        <a:rPr lang="fr" sz="1200">
                          <a:solidFill>
                            <a:srgbClr val="FFFFFF"/>
                          </a:solidFill>
                          <a:latin typeface="Trebuchet MS"/>
                          <a:ea typeface="Trebuchet MS"/>
                          <a:cs typeface="Trebuchet MS"/>
                          <a:sym typeface="Trebuchet MS"/>
                        </a:rPr>
                        <a:t>v.</a:t>
                      </a:r>
                      <a:endParaRPr sz="1200">
                        <a:solidFill>
                          <a:srgbClr val="FFFFFF"/>
                        </a:solidFill>
                        <a:latin typeface="Trebuchet MS"/>
                        <a:ea typeface="Trebuchet MS"/>
                        <a:cs typeface="Trebuchet MS"/>
                        <a:sym typeface="Trebuchet MS"/>
                      </a:endParaRPr>
                    </a:p>
                  </a:txBody>
                  <a:tcPr marL="91425" marR="91425" marT="91425" marB="91425">
                    <a:lnR w="28575" cap="flat" cmpd="sng">
                      <a:solidFill>
                        <a:srgbClr val="9E9E9E"/>
                      </a:solidFill>
                      <a:prstDash val="solid"/>
                      <a:round/>
                      <a:headEnd type="none" w="sm" len="sm"/>
                      <a:tailEnd type="none" w="sm" len="sm"/>
                    </a:lnR>
                  </a:tcPr>
                </a:tc>
                <a:tc>
                  <a:txBody>
                    <a:bodyPr/>
                    <a:lstStyle/>
                    <a:p>
                      <a:pPr marL="0" lvl="0" indent="0" algn="l" rtl="0">
                        <a:spcBef>
                          <a:spcPts val="0"/>
                        </a:spcBef>
                        <a:spcAft>
                          <a:spcPts val="0"/>
                        </a:spcAft>
                        <a:buNone/>
                      </a:pPr>
                      <a:r>
                        <a:rPr lang="fr" sz="1200">
                          <a:solidFill>
                            <a:srgbClr val="FFFFFF"/>
                          </a:solidFill>
                          <a:latin typeface="Trebuchet MS"/>
                          <a:ea typeface="Trebuchet MS"/>
                          <a:cs typeface="Trebuchet MS"/>
                          <a:sym typeface="Trebuchet MS"/>
                        </a:rPr>
                        <a:t>forer</a:t>
                      </a:r>
                      <a:endParaRPr sz="1200">
                        <a:solidFill>
                          <a:srgbClr val="FFFFFF"/>
                        </a:solidFill>
                        <a:latin typeface="Trebuchet MS"/>
                        <a:ea typeface="Trebuchet MS"/>
                        <a:cs typeface="Trebuchet MS"/>
                        <a:sym typeface="Trebuchet MS"/>
                      </a:endParaRPr>
                    </a:p>
                  </a:txBody>
                  <a:tcPr marL="91425" marR="91425" marT="91425" marB="91425">
                    <a:lnL w="28575" cap="flat" cmpd="sng">
                      <a:solidFill>
                        <a:srgbClr val="9E9E9E"/>
                      </a:solidFill>
                      <a:prstDash val="solid"/>
                      <a:round/>
                      <a:headEnd type="none" w="sm" len="sm"/>
                      <a:tailEnd type="none" w="sm" len="sm"/>
                    </a:lnL>
                  </a:tcPr>
                </a:tc>
                <a:tc>
                  <a:txBody>
                    <a:bodyPr/>
                    <a:lstStyle/>
                    <a:p>
                      <a:pPr marL="0" lvl="0" indent="0" algn="l" rtl="0">
                        <a:spcBef>
                          <a:spcPts val="0"/>
                        </a:spcBef>
                        <a:spcAft>
                          <a:spcPts val="0"/>
                        </a:spcAft>
                        <a:buNone/>
                      </a:pPr>
                      <a:r>
                        <a:rPr lang="fr" sz="1200">
                          <a:solidFill>
                            <a:srgbClr val="FFFFFF"/>
                          </a:solidFill>
                          <a:latin typeface="Trebuchet MS"/>
                          <a:ea typeface="Trebuchet MS"/>
                          <a:cs typeface="Trebuchet MS"/>
                          <a:sym typeface="Trebuchet MS"/>
                        </a:rPr>
                        <a:t>v.</a:t>
                      </a:r>
                      <a:endParaRPr sz="1200">
                        <a:solidFill>
                          <a:srgbClr val="FFFFFF"/>
                        </a:solidFill>
                        <a:latin typeface="Trebuchet MS"/>
                        <a:ea typeface="Trebuchet MS"/>
                        <a:cs typeface="Trebuchet MS"/>
                        <a:sym typeface="Trebuchet MS"/>
                      </a:endParaRPr>
                    </a:p>
                  </a:txBody>
                  <a:tcPr marL="91425" marR="91425" marT="91425" marB="91425"/>
                </a:tc>
                <a:tc>
                  <a:txBody>
                    <a:bodyPr/>
                    <a:lstStyle/>
                    <a:p>
                      <a:pPr marL="0" lvl="0" indent="0" algn="l" rtl="0">
                        <a:spcBef>
                          <a:spcPts val="0"/>
                        </a:spcBef>
                        <a:spcAft>
                          <a:spcPts val="0"/>
                        </a:spcAft>
                        <a:buNone/>
                      </a:pPr>
                      <a:endParaRPr sz="1200">
                        <a:solidFill>
                          <a:srgbClr val="FFFFFF"/>
                        </a:solidFill>
                        <a:latin typeface="Trebuchet MS"/>
                        <a:ea typeface="Trebuchet MS"/>
                        <a:cs typeface="Trebuchet MS"/>
                        <a:sym typeface="Trebuchet MS"/>
                      </a:endParaRPr>
                    </a:p>
                  </a:txBody>
                  <a:tcPr marL="91425" marR="91425" marT="91425" marB="91425"/>
                </a:tc>
                <a:tc>
                  <a:txBody>
                    <a:bodyPr/>
                    <a:lstStyle/>
                    <a:p>
                      <a:pPr marL="0" lvl="0" indent="0" algn="l" rtl="0">
                        <a:spcBef>
                          <a:spcPts val="0"/>
                        </a:spcBef>
                        <a:spcAft>
                          <a:spcPts val="0"/>
                        </a:spcAft>
                        <a:buNone/>
                      </a:pPr>
                      <a:r>
                        <a:rPr lang="fr" sz="1200">
                          <a:solidFill>
                            <a:srgbClr val="FFFFFF"/>
                          </a:solidFill>
                          <a:latin typeface="Trebuchet MS"/>
                          <a:ea typeface="Trebuchet MS"/>
                          <a:cs typeface="Trebuchet MS"/>
                          <a:sym typeface="Trebuchet MS"/>
                        </a:rPr>
                        <a:t>2</a:t>
                      </a:r>
                      <a:endParaRPr sz="1200">
                        <a:solidFill>
                          <a:srgbClr val="FFFFFF"/>
                        </a:solidFill>
                        <a:latin typeface="Trebuchet MS"/>
                        <a:ea typeface="Trebuchet MS"/>
                        <a:cs typeface="Trebuchet MS"/>
                        <a:sym typeface="Trebuchet MS"/>
                      </a:endParaRPr>
                    </a:p>
                  </a:txBody>
                  <a:tcPr marL="91425" marR="91425" marT="91425" marB="91425"/>
                </a:tc>
              </a:tr>
              <a:tr h="381000">
                <a:tc>
                  <a:txBody>
                    <a:bodyPr/>
                    <a:lstStyle/>
                    <a:p>
                      <a:pPr marL="0" lvl="0" indent="0" algn="l" rtl="0">
                        <a:spcBef>
                          <a:spcPts val="0"/>
                        </a:spcBef>
                        <a:spcAft>
                          <a:spcPts val="0"/>
                        </a:spcAft>
                        <a:buNone/>
                      </a:pPr>
                      <a:r>
                        <a:rPr lang="fr" sz="1200">
                          <a:solidFill>
                            <a:srgbClr val="FFFFFF"/>
                          </a:solidFill>
                          <a:latin typeface="Trebuchet MS"/>
                          <a:ea typeface="Trebuchet MS"/>
                          <a:cs typeface="Trebuchet MS"/>
                          <a:sym typeface="Trebuchet MS"/>
                        </a:rPr>
                        <a:t>well</a:t>
                      </a:r>
                      <a:endParaRPr sz="1200">
                        <a:solidFill>
                          <a:srgbClr val="FFFFFF"/>
                        </a:solidFill>
                        <a:latin typeface="Trebuchet MS"/>
                        <a:ea typeface="Trebuchet MS"/>
                        <a:cs typeface="Trebuchet MS"/>
                        <a:sym typeface="Trebuchet MS"/>
                      </a:endParaRPr>
                    </a:p>
                  </a:txBody>
                  <a:tcPr marL="91425" marR="91425" marT="91425" marB="91425"/>
                </a:tc>
                <a:tc>
                  <a:txBody>
                    <a:bodyPr/>
                    <a:lstStyle/>
                    <a:p>
                      <a:pPr marL="0" lvl="0" indent="0" algn="l" rtl="0">
                        <a:spcBef>
                          <a:spcPts val="0"/>
                        </a:spcBef>
                        <a:spcAft>
                          <a:spcPts val="0"/>
                        </a:spcAft>
                        <a:buNone/>
                      </a:pPr>
                      <a:r>
                        <a:rPr lang="fr" sz="1200">
                          <a:solidFill>
                            <a:srgbClr val="FFFFFF"/>
                          </a:solidFill>
                          <a:latin typeface="Trebuchet MS"/>
                          <a:ea typeface="Trebuchet MS"/>
                          <a:cs typeface="Trebuchet MS"/>
                          <a:sym typeface="Trebuchet MS"/>
                        </a:rPr>
                        <a:t>n.</a:t>
                      </a:r>
                      <a:endParaRPr sz="1200">
                        <a:solidFill>
                          <a:srgbClr val="FFFFFF"/>
                        </a:solidFill>
                        <a:latin typeface="Trebuchet MS"/>
                        <a:ea typeface="Trebuchet MS"/>
                        <a:cs typeface="Trebuchet MS"/>
                        <a:sym typeface="Trebuchet MS"/>
                      </a:endParaRPr>
                    </a:p>
                  </a:txBody>
                  <a:tcPr marL="91425" marR="91425" marT="91425" marB="91425">
                    <a:lnR w="28575" cap="flat" cmpd="sng">
                      <a:solidFill>
                        <a:srgbClr val="9E9E9E"/>
                      </a:solidFill>
                      <a:prstDash val="solid"/>
                      <a:round/>
                      <a:headEnd type="none" w="sm" len="sm"/>
                      <a:tailEnd type="none" w="sm" len="sm"/>
                    </a:lnR>
                  </a:tcPr>
                </a:tc>
                <a:tc>
                  <a:txBody>
                    <a:bodyPr/>
                    <a:lstStyle/>
                    <a:p>
                      <a:pPr marL="0" lvl="0" indent="0" algn="l" rtl="0">
                        <a:spcBef>
                          <a:spcPts val="0"/>
                        </a:spcBef>
                        <a:spcAft>
                          <a:spcPts val="0"/>
                        </a:spcAft>
                        <a:buNone/>
                      </a:pPr>
                      <a:r>
                        <a:rPr lang="fr" sz="1200">
                          <a:solidFill>
                            <a:srgbClr val="FFFFFF"/>
                          </a:solidFill>
                          <a:latin typeface="Trebuchet MS"/>
                          <a:ea typeface="Trebuchet MS"/>
                          <a:cs typeface="Trebuchet MS"/>
                          <a:sym typeface="Trebuchet MS"/>
                        </a:rPr>
                        <a:t>puits</a:t>
                      </a:r>
                      <a:endParaRPr sz="1200">
                        <a:solidFill>
                          <a:srgbClr val="FFFFFF"/>
                        </a:solidFill>
                        <a:latin typeface="Trebuchet MS"/>
                        <a:ea typeface="Trebuchet MS"/>
                        <a:cs typeface="Trebuchet MS"/>
                        <a:sym typeface="Trebuchet MS"/>
                      </a:endParaRPr>
                    </a:p>
                  </a:txBody>
                  <a:tcPr marL="91425" marR="91425" marT="91425" marB="91425">
                    <a:lnL w="28575" cap="flat" cmpd="sng">
                      <a:solidFill>
                        <a:srgbClr val="9E9E9E"/>
                      </a:solidFill>
                      <a:prstDash val="solid"/>
                      <a:round/>
                      <a:headEnd type="none" w="sm" len="sm"/>
                      <a:tailEnd type="none" w="sm" len="sm"/>
                    </a:lnL>
                  </a:tcPr>
                </a:tc>
                <a:tc>
                  <a:txBody>
                    <a:bodyPr/>
                    <a:lstStyle/>
                    <a:p>
                      <a:pPr marL="0" lvl="0" indent="0" algn="l" rtl="0">
                        <a:spcBef>
                          <a:spcPts val="0"/>
                        </a:spcBef>
                        <a:spcAft>
                          <a:spcPts val="0"/>
                        </a:spcAft>
                        <a:buNone/>
                      </a:pPr>
                      <a:r>
                        <a:rPr lang="fr" sz="1200">
                          <a:solidFill>
                            <a:srgbClr val="FFFFFF"/>
                          </a:solidFill>
                          <a:latin typeface="Trebuchet MS"/>
                          <a:ea typeface="Trebuchet MS"/>
                          <a:cs typeface="Trebuchet MS"/>
                          <a:sym typeface="Trebuchet MS"/>
                        </a:rPr>
                        <a:t>n.m.</a:t>
                      </a:r>
                      <a:endParaRPr sz="1200">
                        <a:solidFill>
                          <a:srgbClr val="FFFFFF"/>
                        </a:solidFill>
                        <a:latin typeface="Trebuchet MS"/>
                        <a:ea typeface="Trebuchet MS"/>
                        <a:cs typeface="Trebuchet MS"/>
                        <a:sym typeface="Trebuchet MS"/>
                      </a:endParaRPr>
                    </a:p>
                  </a:txBody>
                  <a:tcPr marL="91425" marR="91425" marT="91425" marB="91425"/>
                </a:tc>
                <a:tc>
                  <a:txBody>
                    <a:bodyPr/>
                    <a:lstStyle/>
                    <a:p>
                      <a:pPr marL="0" lvl="0" indent="0" algn="l" rtl="0">
                        <a:spcBef>
                          <a:spcPts val="0"/>
                        </a:spcBef>
                        <a:spcAft>
                          <a:spcPts val="0"/>
                        </a:spcAft>
                        <a:buNone/>
                      </a:pPr>
                      <a:r>
                        <a:rPr lang="fr" sz="1200">
                          <a:solidFill>
                            <a:srgbClr val="FFFFFF"/>
                          </a:solidFill>
                          <a:latin typeface="Trebuchet MS"/>
                          <a:ea typeface="Trebuchet MS"/>
                          <a:cs typeface="Trebuchet MS"/>
                          <a:sym typeface="Trebuchet MS"/>
                        </a:rPr>
                        <a:t>syn. EN  wellbore</a:t>
                      </a:r>
                      <a:endParaRPr sz="1200">
                        <a:solidFill>
                          <a:srgbClr val="FFFFFF"/>
                        </a:solidFill>
                        <a:latin typeface="Trebuchet MS"/>
                        <a:ea typeface="Trebuchet MS"/>
                        <a:cs typeface="Trebuchet MS"/>
                        <a:sym typeface="Trebuchet MS"/>
                      </a:endParaRPr>
                    </a:p>
                  </a:txBody>
                  <a:tcPr marL="91425" marR="91425" marT="91425" marB="91425"/>
                </a:tc>
                <a:tc>
                  <a:txBody>
                    <a:bodyPr/>
                    <a:lstStyle/>
                    <a:p>
                      <a:pPr marL="0" lvl="0" indent="0" algn="l" rtl="0">
                        <a:spcBef>
                          <a:spcPts val="0"/>
                        </a:spcBef>
                        <a:spcAft>
                          <a:spcPts val="0"/>
                        </a:spcAft>
                        <a:buNone/>
                      </a:pPr>
                      <a:r>
                        <a:rPr lang="fr" sz="1200">
                          <a:solidFill>
                            <a:srgbClr val="FFFFFF"/>
                          </a:solidFill>
                          <a:latin typeface="Trebuchet MS"/>
                          <a:ea typeface="Trebuchet MS"/>
                          <a:cs typeface="Trebuchet MS"/>
                          <a:sym typeface="Trebuchet MS"/>
                        </a:rPr>
                        <a:t>2</a:t>
                      </a:r>
                      <a:endParaRPr sz="1200">
                        <a:solidFill>
                          <a:srgbClr val="FFFFFF"/>
                        </a:solidFill>
                        <a:latin typeface="Trebuchet MS"/>
                        <a:ea typeface="Trebuchet MS"/>
                        <a:cs typeface="Trebuchet MS"/>
                        <a:sym typeface="Trebuchet MS"/>
                      </a:endParaRPr>
                    </a:p>
                  </a:txBody>
                  <a:tcPr marL="91425" marR="91425" marT="91425" marB="91425"/>
                </a:tc>
              </a:tr>
              <a:tr h="381000">
                <a:tc>
                  <a:txBody>
                    <a:bodyPr/>
                    <a:lstStyle/>
                    <a:p>
                      <a:pPr marL="0" lvl="0" indent="0" algn="l" rtl="0">
                        <a:spcBef>
                          <a:spcPts val="0"/>
                        </a:spcBef>
                        <a:spcAft>
                          <a:spcPts val="0"/>
                        </a:spcAft>
                        <a:buNone/>
                      </a:pPr>
                      <a:r>
                        <a:rPr lang="fr" sz="1200">
                          <a:solidFill>
                            <a:srgbClr val="FFFFFF"/>
                          </a:solidFill>
                          <a:latin typeface="Trebuchet MS"/>
                          <a:ea typeface="Trebuchet MS"/>
                          <a:cs typeface="Trebuchet MS"/>
                          <a:sym typeface="Trebuchet MS"/>
                        </a:rPr>
                        <a:t>subsurface</a:t>
                      </a:r>
                      <a:endParaRPr sz="1200">
                        <a:solidFill>
                          <a:srgbClr val="FFFFFF"/>
                        </a:solidFill>
                        <a:latin typeface="Trebuchet MS"/>
                        <a:ea typeface="Trebuchet MS"/>
                        <a:cs typeface="Trebuchet MS"/>
                        <a:sym typeface="Trebuchet MS"/>
                      </a:endParaRPr>
                    </a:p>
                  </a:txBody>
                  <a:tcPr marL="91425" marR="91425" marT="91425" marB="91425"/>
                </a:tc>
                <a:tc>
                  <a:txBody>
                    <a:bodyPr/>
                    <a:lstStyle/>
                    <a:p>
                      <a:pPr marL="0" lvl="0" indent="0" algn="l" rtl="0">
                        <a:spcBef>
                          <a:spcPts val="0"/>
                        </a:spcBef>
                        <a:spcAft>
                          <a:spcPts val="0"/>
                        </a:spcAft>
                        <a:buNone/>
                      </a:pPr>
                      <a:r>
                        <a:rPr lang="fr" sz="1200">
                          <a:solidFill>
                            <a:srgbClr val="FFFFFF"/>
                          </a:solidFill>
                          <a:latin typeface="Trebuchet MS"/>
                          <a:ea typeface="Trebuchet MS"/>
                          <a:cs typeface="Trebuchet MS"/>
                          <a:sym typeface="Trebuchet MS"/>
                        </a:rPr>
                        <a:t>n.</a:t>
                      </a:r>
                      <a:endParaRPr sz="1200">
                        <a:solidFill>
                          <a:srgbClr val="FFFFFF"/>
                        </a:solidFill>
                        <a:latin typeface="Trebuchet MS"/>
                        <a:ea typeface="Trebuchet MS"/>
                        <a:cs typeface="Trebuchet MS"/>
                        <a:sym typeface="Trebuchet MS"/>
                      </a:endParaRPr>
                    </a:p>
                  </a:txBody>
                  <a:tcPr marL="91425" marR="91425" marT="91425" marB="91425">
                    <a:lnR w="28575" cap="flat" cmpd="sng">
                      <a:solidFill>
                        <a:srgbClr val="9E9E9E"/>
                      </a:solidFill>
                      <a:prstDash val="solid"/>
                      <a:round/>
                      <a:headEnd type="none" w="sm" len="sm"/>
                      <a:tailEnd type="none" w="sm" len="sm"/>
                    </a:lnR>
                  </a:tcPr>
                </a:tc>
                <a:tc>
                  <a:txBody>
                    <a:bodyPr/>
                    <a:lstStyle/>
                    <a:p>
                      <a:pPr marL="0" lvl="0" indent="0" algn="l" rtl="0">
                        <a:spcBef>
                          <a:spcPts val="0"/>
                        </a:spcBef>
                        <a:spcAft>
                          <a:spcPts val="0"/>
                        </a:spcAft>
                        <a:buNone/>
                      </a:pPr>
                      <a:r>
                        <a:rPr lang="fr" sz="1200">
                          <a:solidFill>
                            <a:srgbClr val="FFFFFF"/>
                          </a:solidFill>
                          <a:latin typeface="Trebuchet MS"/>
                          <a:ea typeface="Trebuchet MS"/>
                          <a:cs typeface="Trebuchet MS"/>
                          <a:sym typeface="Trebuchet MS"/>
                        </a:rPr>
                        <a:t>sous-sol</a:t>
                      </a:r>
                      <a:endParaRPr sz="1200">
                        <a:solidFill>
                          <a:srgbClr val="FFFFFF"/>
                        </a:solidFill>
                        <a:latin typeface="Trebuchet MS"/>
                        <a:ea typeface="Trebuchet MS"/>
                        <a:cs typeface="Trebuchet MS"/>
                        <a:sym typeface="Trebuchet MS"/>
                      </a:endParaRPr>
                    </a:p>
                  </a:txBody>
                  <a:tcPr marL="91425" marR="91425" marT="91425" marB="91425">
                    <a:lnL w="28575" cap="flat" cmpd="sng">
                      <a:solidFill>
                        <a:srgbClr val="9E9E9E"/>
                      </a:solidFill>
                      <a:prstDash val="solid"/>
                      <a:round/>
                      <a:headEnd type="none" w="sm" len="sm"/>
                      <a:tailEnd type="none" w="sm" len="sm"/>
                    </a:lnL>
                  </a:tcPr>
                </a:tc>
                <a:tc>
                  <a:txBody>
                    <a:bodyPr/>
                    <a:lstStyle/>
                    <a:p>
                      <a:pPr marL="0" lvl="0" indent="0" algn="l" rtl="0">
                        <a:spcBef>
                          <a:spcPts val="0"/>
                        </a:spcBef>
                        <a:spcAft>
                          <a:spcPts val="0"/>
                        </a:spcAft>
                        <a:buNone/>
                      </a:pPr>
                      <a:r>
                        <a:rPr lang="fr" sz="1200">
                          <a:solidFill>
                            <a:srgbClr val="FFFFFF"/>
                          </a:solidFill>
                          <a:latin typeface="Trebuchet MS"/>
                          <a:ea typeface="Trebuchet MS"/>
                          <a:cs typeface="Trebuchet MS"/>
                          <a:sym typeface="Trebuchet MS"/>
                        </a:rPr>
                        <a:t>n.m.</a:t>
                      </a:r>
                      <a:endParaRPr sz="1200">
                        <a:solidFill>
                          <a:srgbClr val="FFFFFF"/>
                        </a:solidFill>
                        <a:latin typeface="Trebuchet MS"/>
                        <a:ea typeface="Trebuchet MS"/>
                        <a:cs typeface="Trebuchet MS"/>
                        <a:sym typeface="Trebuchet MS"/>
                      </a:endParaRPr>
                    </a:p>
                  </a:txBody>
                  <a:tcPr marL="91425" marR="91425" marT="91425" marB="91425"/>
                </a:tc>
                <a:tc>
                  <a:txBody>
                    <a:bodyPr/>
                    <a:lstStyle/>
                    <a:p>
                      <a:pPr marL="0" lvl="0" indent="0" algn="l" rtl="0">
                        <a:spcBef>
                          <a:spcPts val="0"/>
                        </a:spcBef>
                        <a:spcAft>
                          <a:spcPts val="0"/>
                        </a:spcAft>
                        <a:buNone/>
                      </a:pPr>
                      <a:endParaRPr sz="1200">
                        <a:solidFill>
                          <a:srgbClr val="FFFFFF"/>
                        </a:solidFill>
                        <a:latin typeface="Trebuchet MS"/>
                        <a:ea typeface="Trebuchet MS"/>
                        <a:cs typeface="Trebuchet MS"/>
                        <a:sym typeface="Trebuchet MS"/>
                      </a:endParaRPr>
                    </a:p>
                  </a:txBody>
                  <a:tcPr marL="91425" marR="91425" marT="91425" marB="91425"/>
                </a:tc>
                <a:tc>
                  <a:txBody>
                    <a:bodyPr/>
                    <a:lstStyle/>
                    <a:p>
                      <a:pPr marL="0" lvl="0" indent="0" algn="l" rtl="0">
                        <a:spcBef>
                          <a:spcPts val="0"/>
                        </a:spcBef>
                        <a:spcAft>
                          <a:spcPts val="0"/>
                        </a:spcAft>
                        <a:buNone/>
                      </a:pPr>
                      <a:r>
                        <a:rPr lang="fr" sz="1200">
                          <a:solidFill>
                            <a:srgbClr val="FFFFFF"/>
                          </a:solidFill>
                          <a:latin typeface="Trebuchet MS"/>
                          <a:ea typeface="Trebuchet MS"/>
                          <a:cs typeface="Trebuchet MS"/>
                          <a:sym typeface="Trebuchet MS"/>
                        </a:rPr>
                        <a:t>1</a:t>
                      </a:r>
                      <a:endParaRPr sz="1200">
                        <a:solidFill>
                          <a:srgbClr val="FFFFFF"/>
                        </a:solidFill>
                        <a:latin typeface="Trebuchet MS"/>
                        <a:ea typeface="Trebuchet MS"/>
                        <a:cs typeface="Trebuchet MS"/>
                        <a:sym typeface="Trebuchet MS"/>
                      </a:endParaRPr>
                    </a:p>
                  </a:txBody>
                  <a:tcPr marL="91425" marR="91425" marT="91425" marB="91425"/>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0"/>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a:t>Sources</a:t>
            </a:r>
            <a:endParaRPr/>
          </a:p>
        </p:txBody>
      </p:sp>
      <p:sp>
        <p:nvSpPr>
          <p:cNvPr id="178" name="Google Shape;178;p20"/>
          <p:cNvSpPr txBox="1">
            <a:spLocks noGrp="1"/>
          </p:cNvSpPr>
          <p:nvPr>
            <p:ph type="body" idx="1"/>
          </p:nvPr>
        </p:nvSpPr>
        <p:spPr>
          <a:xfrm>
            <a:off x="1017400" y="875700"/>
            <a:ext cx="8012100" cy="426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dirty="0"/>
              <a:t>Sources pour l’exposé:</a:t>
            </a:r>
            <a:endParaRPr dirty="0"/>
          </a:p>
          <a:p>
            <a:pPr marL="0" lvl="0" indent="0" algn="l" rtl="0">
              <a:lnSpc>
                <a:spcPct val="100000"/>
              </a:lnSpc>
              <a:spcBef>
                <a:spcPts val="1600"/>
              </a:spcBef>
              <a:spcAft>
                <a:spcPts val="0"/>
              </a:spcAft>
              <a:buNone/>
            </a:pPr>
            <a:r>
              <a:rPr lang="fr" sz="1100" u="sng" dirty="0">
                <a:solidFill>
                  <a:schemeClr val="accent5"/>
                </a:solidFill>
                <a:latin typeface="Arial"/>
                <a:ea typeface="Arial"/>
                <a:cs typeface="Arial"/>
                <a:sym typeface="Arial"/>
                <a:hlinkClick r:id="rId3"/>
              </a:rPr>
              <a:t>https://www.futura-sciences.com/sciences/definitions/chimie-petrole-9749/</a:t>
            </a:r>
            <a:endParaRPr sz="1100" u="sng" dirty="0">
              <a:solidFill>
                <a:schemeClr val="accent5"/>
              </a:solidFill>
              <a:latin typeface="Arial"/>
              <a:ea typeface="Arial"/>
              <a:cs typeface="Arial"/>
              <a:sym typeface="Arial"/>
            </a:endParaRPr>
          </a:p>
          <a:p>
            <a:pPr marL="0" lvl="0" indent="0" algn="l" rtl="0">
              <a:lnSpc>
                <a:spcPct val="100000"/>
              </a:lnSpc>
              <a:spcBef>
                <a:spcPts val="0"/>
              </a:spcBef>
              <a:spcAft>
                <a:spcPts val="0"/>
              </a:spcAft>
              <a:buNone/>
            </a:pPr>
            <a:r>
              <a:rPr lang="fr" sz="1100" u="sng" dirty="0">
                <a:solidFill>
                  <a:schemeClr val="accent5"/>
                </a:solidFill>
                <a:latin typeface="Arial"/>
                <a:ea typeface="Arial"/>
                <a:cs typeface="Arial"/>
                <a:sym typeface="Arial"/>
                <a:hlinkClick r:id="rId4"/>
              </a:rPr>
              <a:t>https://www.larousse.fr/dictionnaires/francais/pétrole/60015?q=p%c3%a9trole#59641</a:t>
            </a:r>
            <a:endParaRPr sz="1100" u="sng" dirty="0">
              <a:solidFill>
                <a:schemeClr val="accent5"/>
              </a:solidFill>
              <a:latin typeface="Arial"/>
              <a:ea typeface="Arial"/>
              <a:cs typeface="Arial"/>
              <a:sym typeface="Arial"/>
            </a:endParaRPr>
          </a:p>
          <a:p>
            <a:pPr marL="0" lvl="0" indent="0" algn="l" rtl="0">
              <a:lnSpc>
                <a:spcPct val="100000"/>
              </a:lnSpc>
              <a:spcBef>
                <a:spcPts val="0"/>
              </a:spcBef>
              <a:spcAft>
                <a:spcPts val="0"/>
              </a:spcAft>
              <a:buNone/>
            </a:pPr>
            <a:r>
              <a:rPr lang="fr" sz="1100" u="sng" dirty="0">
                <a:solidFill>
                  <a:schemeClr val="accent5"/>
                </a:solidFill>
                <a:latin typeface="Arial"/>
                <a:ea typeface="Arial"/>
                <a:cs typeface="Arial"/>
                <a:sym typeface="Arial"/>
                <a:hlinkClick r:id="rId5"/>
              </a:rPr>
              <a:t>http://sigessn.brgm.fr/spip.php?article257</a:t>
            </a:r>
            <a:endParaRPr sz="1100" dirty="0">
              <a:solidFill>
                <a:schemeClr val="accent5"/>
              </a:solidFill>
              <a:latin typeface="Arial"/>
              <a:ea typeface="Arial"/>
              <a:cs typeface="Arial"/>
              <a:sym typeface="Arial"/>
            </a:endParaRPr>
          </a:p>
          <a:p>
            <a:pPr marL="0" lvl="0" indent="0" algn="l" rtl="0">
              <a:lnSpc>
                <a:spcPct val="100000"/>
              </a:lnSpc>
              <a:spcBef>
                <a:spcPts val="0"/>
              </a:spcBef>
              <a:spcAft>
                <a:spcPts val="0"/>
              </a:spcAft>
              <a:buNone/>
            </a:pPr>
            <a:r>
              <a:rPr lang="fr" sz="1100" u="sng" dirty="0">
                <a:solidFill>
                  <a:schemeClr val="accent5"/>
                </a:solidFill>
                <a:latin typeface="Arial"/>
                <a:ea typeface="Arial"/>
                <a:cs typeface="Arial"/>
                <a:sym typeface="Arial"/>
                <a:hlinkClick r:id="rId6"/>
              </a:rPr>
              <a:t>https://www.larousse.fr/dictionnaires/francais/extraction/32440</a:t>
            </a:r>
            <a:endParaRPr sz="1100" u="sng" dirty="0">
              <a:solidFill>
                <a:schemeClr val="accent5"/>
              </a:solidFill>
              <a:latin typeface="Arial"/>
              <a:ea typeface="Arial"/>
              <a:cs typeface="Arial"/>
              <a:sym typeface="Arial"/>
            </a:endParaRPr>
          </a:p>
          <a:p>
            <a:pPr marL="0" lvl="0" indent="0" algn="l" rtl="0">
              <a:lnSpc>
                <a:spcPct val="129562"/>
              </a:lnSpc>
              <a:spcBef>
                <a:spcPts val="1200"/>
              </a:spcBef>
              <a:spcAft>
                <a:spcPts val="0"/>
              </a:spcAft>
              <a:buNone/>
            </a:pPr>
            <a:r>
              <a:rPr lang="fr" dirty="0">
                <a:solidFill>
                  <a:srgbClr val="FFFFFF"/>
                </a:solidFill>
              </a:rPr>
              <a:t>Lien vers le texte source</a:t>
            </a:r>
            <a:endParaRPr dirty="0">
              <a:solidFill>
                <a:srgbClr val="FFFFFF"/>
              </a:solidFill>
            </a:endParaRPr>
          </a:p>
          <a:p>
            <a:pPr marL="0" lvl="0" indent="0" algn="l" rtl="0">
              <a:lnSpc>
                <a:spcPct val="129562"/>
              </a:lnSpc>
              <a:spcBef>
                <a:spcPts val="1200"/>
              </a:spcBef>
              <a:spcAft>
                <a:spcPts val="0"/>
              </a:spcAft>
              <a:buNone/>
            </a:pPr>
            <a:r>
              <a:rPr lang="fr" sz="1100" u="sng" dirty="0">
                <a:solidFill>
                  <a:schemeClr val="hlink"/>
                </a:solidFill>
                <a:latin typeface="Arial"/>
                <a:ea typeface="Arial"/>
                <a:cs typeface="Arial"/>
                <a:sym typeface="Arial"/>
                <a:hlinkClick r:id="rId7"/>
              </a:rPr>
              <a:t>https://core.ac.uk/download/pdf/151160838.pdf</a:t>
            </a:r>
            <a:endParaRPr sz="1100" u="sng" dirty="0">
              <a:solidFill>
                <a:srgbClr val="0563C1"/>
              </a:solidFill>
              <a:latin typeface="Arial"/>
              <a:ea typeface="Arial"/>
              <a:cs typeface="Arial"/>
              <a:sym typeface="Arial"/>
            </a:endParaRPr>
          </a:p>
          <a:p>
            <a:pPr marL="0" lvl="0" indent="0" algn="l" rtl="0">
              <a:lnSpc>
                <a:spcPct val="129562"/>
              </a:lnSpc>
              <a:spcBef>
                <a:spcPts val="1200"/>
              </a:spcBef>
              <a:spcAft>
                <a:spcPts val="0"/>
              </a:spcAft>
              <a:buNone/>
            </a:pPr>
            <a:r>
              <a:rPr lang="fr" dirty="0">
                <a:solidFill>
                  <a:srgbClr val="FFFFFF"/>
                </a:solidFill>
              </a:rPr>
              <a:t>Sources terminologiques</a:t>
            </a:r>
            <a:endParaRPr dirty="0">
              <a:solidFill>
                <a:srgbClr val="FFFFFF"/>
              </a:solidFill>
            </a:endParaRPr>
          </a:p>
          <a:p>
            <a:pPr marL="0" lvl="0" indent="0" algn="l" rtl="0">
              <a:lnSpc>
                <a:spcPct val="129562"/>
              </a:lnSpc>
              <a:spcBef>
                <a:spcPts val="800"/>
              </a:spcBef>
              <a:spcAft>
                <a:spcPts val="0"/>
              </a:spcAft>
              <a:buNone/>
            </a:pPr>
            <a:r>
              <a:rPr lang="fr" sz="1100" u="sng" dirty="0">
                <a:solidFill>
                  <a:schemeClr val="hlink"/>
                </a:solidFill>
                <a:latin typeface="Arial"/>
                <a:ea typeface="Arial"/>
                <a:cs typeface="Arial"/>
                <a:sym typeface="Arial"/>
                <a:hlinkClick r:id="rId8"/>
              </a:rPr>
              <a:t>https://www.diplomatie.gouv.fr/IMG/pdf/carnetscaps17cb_cle0272a5.pdf</a:t>
            </a:r>
            <a:r>
              <a:rPr lang="fr" sz="1100" dirty="0">
                <a:solidFill>
                  <a:srgbClr val="FFFFFF"/>
                </a:solidFill>
                <a:latin typeface="Arial"/>
                <a:ea typeface="Arial"/>
                <a:cs typeface="Arial"/>
                <a:sym typeface="Arial"/>
              </a:rPr>
              <a:t> (1)</a:t>
            </a:r>
            <a:endParaRPr sz="1100" dirty="0">
              <a:solidFill>
                <a:srgbClr val="FFFFFF"/>
              </a:solidFill>
              <a:latin typeface="Arial"/>
              <a:ea typeface="Arial"/>
              <a:cs typeface="Arial"/>
              <a:sym typeface="Arial"/>
            </a:endParaRPr>
          </a:p>
          <a:p>
            <a:pPr marL="0" lvl="0" indent="0" algn="l" rtl="0">
              <a:lnSpc>
                <a:spcPct val="129562"/>
              </a:lnSpc>
              <a:spcBef>
                <a:spcPts val="0"/>
              </a:spcBef>
              <a:spcAft>
                <a:spcPts val="0"/>
              </a:spcAft>
              <a:buNone/>
            </a:pPr>
            <a:r>
              <a:rPr lang="fr" sz="1100" u="sng" dirty="0">
                <a:solidFill>
                  <a:schemeClr val="hlink"/>
                </a:solidFill>
                <a:latin typeface="Arial"/>
                <a:ea typeface="Arial"/>
                <a:cs typeface="Arial"/>
                <a:sym typeface="Arial"/>
                <a:hlinkClick r:id="rId9"/>
              </a:rPr>
              <a:t>https://www.ecologique-solidaire.gouv.fr/ressources-en-hydrocarbures-france</a:t>
            </a:r>
            <a:r>
              <a:rPr lang="fr" sz="1100" dirty="0">
                <a:solidFill>
                  <a:srgbClr val="FFFFFF"/>
                </a:solidFill>
                <a:latin typeface="Arial"/>
                <a:ea typeface="Arial"/>
                <a:cs typeface="Arial"/>
                <a:sym typeface="Arial"/>
              </a:rPr>
              <a:t> (2)</a:t>
            </a:r>
            <a:endParaRPr sz="1100" dirty="0">
              <a:solidFill>
                <a:srgbClr val="FFFFFF"/>
              </a:solidFill>
              <a:latin typeface="Arial"/>
              <a:ea typeface="Arial"/>
              <a:cs typeface="Arial"/>
              <a:sym typeface="Arial"/>
            </a:endParaRPr>
          </a:p>
          <a:p>
            <a:pPr marL="0" lvl="0" indent="0" algn="l" rtl="0">
              <a:lnSpc>
                <a:spcPct val="129562"/>
              </a:lnSpc>
              <a:spcBef>
                <a:spcPts val="0"/>
              </a:spcBef>
              <a:spcAft>
                <a:spcPts val="0"/>
              </a:spcAft>
              <a:buNone/>
            </a:pPr>
            <a:r>
              <a:rPr lang="fr" sz="1100" u="sng" dirty="0">
                <a:solidFill>
                  <a:schemeClr val="hlink"/>
                </a:solidFill>
                <a:latin typeface="Arial"/>
                <a:ea typeface="Arial"/>
                <a:cs typeface="Arial"/>
                <a:sym typeface="Arial"/>
                <a:hlinkClick r:id="rId10"/>
              </a:rPr>
              <a:t>http://www.pyrenees-atlantiques.gouv.fr/index.php/content/download/27726/179588/file/ilovepdf_com-101-250-compressé.pdf</a:t>
            </a:r>
            <a:r>
              <a:rPr lang="fr" sz="1100" dirty="0">
                <a:solidFill>
                  <a:srgbClr val="FFFFFF"/>
                </a:solidFill>
                <a:latin typeface="Arial"/>
                <a:ea typeface="Arial"/>
                <a:cs typeface="Arial"/>
                <a:sym typeface="Arial"/>
              </a:rPr>
              <a:t> (3)</a:t>
            </a:r>
            <a:endParaRPr sz="1100" dirty="0">
              <a:solidFill>
                <a:srgbClr val="FFFFFF"/>
              </a:solidFill>
              <a:latin typeface="Arial"/>
              <a:ea typeface="Arial"/>
              <a:cs typeface="Arial"/>
              <a:sym typeface="Arial"/>
            </a:endParaRPr>
          </a:p>
          <a:p>
            <a:pPr marL="0" lvl="0" indent="0" algn="l" rtl="0">
              <a:lnSpc>
                <a:spcPct val="129562"/>
              </a:lnSpc>
              <a:spcBef>
                <a:spcPts val="0"/>
              </a:spcBef>
              <a:spcAft>
                <a:spcPts val="0"/>
              </a:spcAft>
              <a:buNone/>
            </a:pPr>
            <a:endParaRPr sz="1100" dirty="0">
              <a:solidFill>
                <a:schemeClr val="accent5"/>
              </a:solidFill>
              <a:latin typeface="Arial"/>
              <a:ea typeface="Arial"/>
              <a:cs typeface="Arial"/>
              <a:sym typeface="Arial"/>
            </a:endParaRPr>
          </a:p>
          <a:p>
            <a:pPr marL="0" lvl="0" indent="0" algn="l" rtl="0">
              <a:lnSpc>
                <a:spcPct val="129562"/>
              </a:lnSpc>
              <a:spcBef>
                <a:spcPts val="0"/>
              </a:spcBef>
              <a:spcAft>
                <a:spcPts val="0"/>
              </a:spcAft>
              <a:buNone/>
            </a:pPr>
            <a:r>
              <a:rPr lang="fr" dirty="0">
                <a:solidFill>
                  <a:srgbClr val="FFFFFF"/>
                </a:solidFill>
              </a:rPr>
              <a:t>Petit plus: </a:t>
            </a:r>
            <a:endParaRPr dirty="0">
              <a:solidFill>
                <a:srgbClr val="FFFFFF"/>
              </a:solidFill>
            </a:endParaRPr>
          </a:p>
          <a:p>
            <a:pPr marL="0" lvl="0" indent="0" algn="l" rtl="0">
              <a:lnSpc>
                <a:spcPct val="129562"/>
              </a:lnSpc>
              <a:spcBef>
                <a:spcPts val="0"/>
              </a:spcBef>
              <a:spcAft>
                <a:spcPts val="0"/>
              </a:spcAft>
              <a:buNone/>
            </a:pPr>
            <a:r>
              <a:rPr lang="fr" sz="1100" dirty="0">
                <a:solidFill>
                  <a:schemeClr val="accent5"/>
                </a:solidFill>
                <a:uFill>
                  <a:noFill/>
                </a:uFill>
                <a:latin typeface="Arial"/>
                <a:ea typeface="Arial"/>
                <a:cs typeface="Arial"/>
                <a:sym typeface="Arial"/>
                <a:hlinkClick r:id="rId11"/>
              </a:rPr>
              <a:t>www.culture.gouv.fr › version › file › vocabulaire_2015_petrole_enligne</a:t>
            </a:r>
            <a:endParaRPr sz="1100" dirty="0">
              <a:solidFill>
                <a:schemeClr val="accent5"/>
              </a:solidFill>
              <a:uFill>
                <a:noFill/>
              </a:uFill>
              <a:latin typeface="Arial"/>
              <a:ea typeface="Arial"/>
              <a:cs typeface="Arial"/>
              <a:sym typeface="Arial"/>
              <a:hlinkClick r:id="rId12"/>
            </a:endParaRPr>
          </a:p>
          <a:p>
            <a:pPr marL="0" lvl="0" indent="0" algn="l" rtl="0">
              <a:lnSpc>
                <a:spcPct val="129562"/>
              </a:lnSpc>
              <a:spcBef>
                <a:spcPts val="0"/>
              </a:spcBef>
              <a:spcAft>
                <a:spcPts val="0"/>
              </a:spcAft>
              <a:buNone/>
            </a:pPr>
            <a:endParaRPr sz="800" dirty="0">
              <a:solidFill>
                <a:srgbClr val="FFFFFF"/>
              </a:solidFill>
              <a:latin typeface="Arial"/>
              <a:ea typeface="Arial"/>
              <a:cs typeface="Arial"/>
              <a:sym typeface="Arial"/>
            </a:endParaRPr>
          </a:p>
          <a:p>
            <a:pPr marL="0" lvl="0" indent="0" algn="l" rtl="0">
              <a:spcBef>
                <a:spcPts val="0"/>
              </a:spcBef>
              <a:spcAft>
                <a:spcPts val="0"/>
              </a:spcAft>
              <a:buNone/>
            </a:pPr>
            <a:endParaRPr sz="1100" u="sng" dirty="0">
              <a:solidFill>
                <a:srgbClr val="0563C1"/>
              </a:solidFill>
              <a:latin typeface="Arial"/>
              <a:ea typeface="Arial"/>
              <a:cs typeface="Arial"/>
              <a:sym typeface="Arial"/>
            </a:endParaRPr>
          </a:p>
          <a:p>
            <a:pPr marL="0" lvl="0" indent="0" algn="l" rtl="0">
              <a:lnSpc>
                <a:spcPct val="129562"/>
              </a:lnSpc>
              <a:spcBef>
                <a:spcPts val="1200"/>
              </a:spcBef>
              <a:spcAft>
                <a:spcPts val="0"/>
              </a:spcAft>
              <a:buNone/>
            </a:pPr>
            <a:endParaRPr sz="1100" u="sng" dirty="0">
              <a:solidFill>
                <a:srgbClr val="0563C1"/>
              </a:solidFill>
              <a:latin typeface="Arial"/>
              <a:ea typeface="Arial"/>
              <a:cs typeface="Arial"/>
              <a:sym typeface="Arial"/>
            </a:endParaRPr>
          </a:p>
          <a:p>
            <a:pPr marL="0" lvl="0" indent="0" algn="l" rtl="0">
              <a:spcBef>
                <a:spcPts val="800"/>
              </a:spcBef>
              <a:spcAft>
                <a:spcPts val="0"/>
              </a:spcAft>
              <a:buNone/>
            </a:pPr>
            <a:endParaRPr sz="1100" dirty="0">
              <a:solidFill>
                <a:srgbClr val="000000"/>
              </a:solidFill>
              <a:latin typeface="Arial"/>
              <a:ea typeface="Arial"/>
              <a:cs typeface="Arial"/>
              <a:sym typeface="Arial"/>
            </a:endParaRPr>
          </a:p>
          <a:p>
            <a:pPr marL="0" lvl="0" indent="0" algn="l" rtl="0">
              <a:spcBef>
                <a:spcPts val="0"/>
              </a:spcBef>
              <a:spcAft>
                <a:spcPts val="0"/>
              </a:spcAft>
              <a:buNone/>
            </a:pPr>
            <a:endParaRPr sz="1100" dirty="0">
              <a:solidFill>
                <a:srgbClr val="000000"/>
              </a:solidFill>
              <a:latin typeface="Arial"/>
              <a:ea typeface="Arial"/>
              <a:cs typeface="Arial"/>
              <a:sym typeface="Arial"/>
            </a:endParaRPr>
          </a:p>
          <a:p>
            <a:pPr marL="0" lvl="0" indent="0" algn="l" rtl="0">
              <a:spcBef>
                <a:spcPts val="0"/>
              </a:spcBef>
              <a:spcAft>
                <a:spcPts val="1600"/>
              </a:spcAft>
              <a:buNone/>
            </a:pPr>
            <a:endParaRP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1"/>
          <p:cNvSpPr txBox="1">
            <a:spLocks noGrp="1"/>
          </p:cNvSpPr>
          <p:nvPr>
            <p:ph type="title"/>
          </p:nvPr>
        </p:nvSpPr>
        <p:spPr>
          <a:xfrm>
            <a:off x="861575" y="1921350"/>
            <a:ext cx="4776000" cy="1300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a:t>MERCI</a:t>
            </a:r>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610</Words>
  <Application>Microsoft Office PowerPoint</Application>
  <PresentationFormat>Affichage à l'écran (16:9)</PresentationFormat>
  <Paragraphs>101</Paragraphs>
  <Slides>9</Slides>
  <Notes>9</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9</vt:i4>
      </vt:variant>
    </vt:vector>
  </HeadingPairs>
  <TitlesOfParts>
    <vt:vector size="14" baseType="lpstr">
      <vt:lpstr>Arial</vt:lpstr>
      <vt:lpstr>Montserrat</vt:lpstr>
      <vt:lpstr>Trebuchet MS</vt:lpstr>
      <vt:lpstr>Lato</vt:lpstr>
      <vt:lpstr>Focus</vt:lpstr>
      <vt:lpstr>Le pétrole</vt:lpstr>
      <vt:lpstr>Définition du pétrole</vt:lpstr>
      <vt:lpstr>Formation du pétrole et processus</vt:lpstr>
      <vt:lpstr>Définition de l’extraction de pétrole</vt:lpstr>
      <vt:lpstr>Présentation PowerPoint</vt:lpstr>
      <vt:lpstr>Présentation PowerPoint</vt:lpstr>
      <vt:lpstr>Terminologie</vt:lpstr>
      <vt:lpstr>Sources</vt:lpstr>
      <vt:lpstr>MERCI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pétrole</dc:title>
  <cp:lastModifiedBy>Eva Chevrier</cp:lastModifiedBy>
  <cp:revision>1</cp:revision>
  <dcterms:modified xsi:type="dcterms:W3CDTF">2019-09-22T18:40:54Z</dcterms:modified>
</cp:coreProperties>
</file>