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Sofia"/>
      <p:regular r:id="rId22"/>
    </p:embeddedFont>
    <p:embeddedFont>
      <p:font typeface="Alegreya"/>
      <p:regular r:id="rId23"/>
      <p:bold r:id="rId24"/>
      <p:italic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3FDA4780-970C-41E1-AE2E-4365280F1477}">
  <a:tblStyle styleId="{3FDA4780-970C-41E1-AE2E-4365280F147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Sofia-regular.fntdata"/><Relationship Id="rId21" Type="http://schemas.openxmlformats.org/officeDocument/2006/relationships/slide" Target="slides/slide15.xml"/><Relationship Id="rId24" Type="http://schemas.openxmlformats.org/officeDocument/2006/relationships/font" Target="fonts/Alegreya-bold.fntdata"/><Relationship Id="rId23" Type="http://schemas.openxmlformats.org/officeDocument/2006/relationships/font" Target="fonts/Alegrey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Alegreya-boldItalic.fntdata"/><Relationship Id="rId25" Type="http://schemas.openxmlformats.org/officeDocument/2006/relationships/font" Target="fonts/Alegreya-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g61a3618796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61a3618796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g61a43317ee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61a43317ee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5" name="Shape 135"/>
        <p:cNvGrpSpPr/>
        <p:nvPr/>
      </p:nvGrpSpPr>
      <p:grpSpPr>
        <a:xfrm>
          <a:off x="0" y="0"/>
          <a:ext cx="0" cy="0"/>
          <a:chOff x="0" y="0"/>
          <a:chExt cx="0" cy="0"/>
        </a:xfrm>
      </p:grpSpPr>
      <p:sp>
        <p:nvSpPr>
          <p:cNvPr id="136" name="Google Shape;136;g61e05bcd2f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61e05bcd2f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g61a3618796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61a361879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g61a3618796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61a3618796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3" name="Shape 153"/>
        <p:cNvGrpSpPr/>
        <p:nvPr/>
      </p:nvGrpSpPr>
      <p:grpSpPr>
        <a:xfrm>
          <a:off x="0" y="0"/>
          <a:ext cx="0" cy="0"/>
          <a:chOff x="0" y="0"/>
          <a:chExt cx="0" cy="0"/>
        </a:xfrm>
      </p:grpSpPr>
      <p:sp>
        <p:nvSpPr>
          <p:cNvPr id="154" name="Google Shape;154;g61e05bcd2f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5" name="Google Shape;155;g61e05bcd2f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Google Shape;59;g618ca9055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618ca905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g61a3618796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61a3618796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61a3618796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61a3618796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g61a43317ee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61a43317ee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Google Shape;89;g61a3618796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61a3618796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4" name="Shape 94"/>
        <p:cNvGrpSpPr/>
        <p:nvPr/>
      </p:nvGrpSpPr>
      <p:grpSpPr>
        <a:xfrm>
          <a:off x="0" y="0"/>
          <a:ext cx="0" cy="0"/>
          <a:chOff x="0" y="0"/>
          <a:chExt cx="0" cy="0"/>
        </a:xfrm>
      </p:grpSpPr>
      <p:sp>
        <p:nvSpPr>
          <p:cNvPr id="95" name="Google Shape;95;g61a43317e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61a43317e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61a3618796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61a3618796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61a3618796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61a3618796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f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f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 Id="rId4" Type="http://schemas.openxmlformats.org/officeDocument/2006/relationships/image" Target="../media/image18.jpg"/><Relationship Id="rId5"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5.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9.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americanbiogascouncil.org/biogas_what.asp" TargetMode="External"/><Relationship Id="rId4" Type="http://schemas.openxmlformats.org/officeDocument/2006/relationships/hyperlink" Target="https://www.homebiogas.com/Blog/142/What_is_Biogas%7Cfq%7C_A_Beginners_Guid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connaissancedesenergies.org/node/5757"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17D717">
            <a:alpha val="52940"/>
          </a:srgbClr>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343150" y="1117625"/>
            <a:ext cx="4457700" cy="3238500"/>
          </a:xfrm>
          <a:prstGeom prst="rect">
            <a:avLst/>
          </a:prstGeom>
          <a:noFill/>
          <a:ln>
            <a:noFill/>
          </a:ln>
        </p:spPr>
      </p:pic>
      <p:sp>
        <p:nvSpPr>
          <p:cNvPr id="55" name="Google Shape;55;p13"/>
          <p:cNvSpPr txBox="1"/>
          <p:nvPr>
            <p:ph type="ctrTitle"/>
          </p:nvPr>
        </p:nvSpPr>
        <p:spPr>
          <a:xfrm>
            <a:off x="311700" y="-436025"/>
            <a:ext cx="8520600" cy="14910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fr">
                <a:latin typeface="Alegreya"/>
                <a:ea typeface="Alegreya"/>
                <a:cs typeface="Alegreya"/>
                <a:sym typeface="Alegreya"/>
              </a:rPr>
              <a:t>D</a:t>
            </a:r>
            <a:r>
              <a:rPr lang="fr">
                <a:latin typeface="Alegreya"/>
                <a:ea typeface="Alegreya"/>
                <a:cs typeface="Alegreya"/>
                <a:sym typeface="Alegreya"/>
              </a:rPr>
              <a:t>es biodéchets au biogaz</a:t>
            </a:r>
            <a:endParaRPr>
              <a:latin typeface="Alegreya"/>
              <a:ea typeface="Alegreya"/>
              <a:cs typeface="Alegreya"/>
              <a:sym typeface="Alegreya"/>
            </a:endParaRPr>
          </a:p>
        </p:txBody>
      </p:sp>
      <p:sp>
        <p:nvSpPr>
          <p:cNvPr id="56" name="Google Shape;56;p13"/>
          <p:cNvSpPr txBox="1"/>
          <p:nvPr/>
        </p:nvSpPr>
        <p:spPr>
          <a:xfrm>
            <a:off x="1853275" y="4517275"/>
            <a:ext cx="5559900" cy="792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fr" sz="1800">
                <a:latin typeface="Alegreya"/>
                <a:ea typeface="Alegreya"/>
                <a:cs typeface="Alegreya"/>
                <a:sym typeface="Alegreya"/>
              </a:rPr>
              <a:t>Marché de la science - 30 septembre 2019</a:t>
            </a:r>
            <a:endParaRPr sz="1800">
              <a:latin typeface="Alegreya"/>
              <a:ea typeface="Alegreya"/>
              <a:cs typeface="Alegreya"/>
              <a:sym typeface="Alegreya"/>
            </a:endParaRPr>
          </a:p>
        </p:txBody>
      </p:sp>
      <p:sp>
        <p:nvSpPr>
          <p:cNvPr id="57" name="Google Shape;57;p13"/>
          <p:cNvSpPr txBox="1"/>
          <p:nvPr/>
        </p:nvSpPr>
        <p:spPr>
          <a:xfrm>
            <a:off x="-1423525" y="1780250"/>
            <a:ext cx="7338000" cy="85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0FF48">
            <a:alpha val="72540"/>
          </a:srgbClr>
        </a:solidFill>
      </p:bgPr>
    </p:bg>
    <p:spTree>
      <p:nvGrpSpPr>
        <p:cNvPr id="120" name="Shape 120"/>
        <p:cNvGrpSpPr/>
        <p:nvPr/>
      </p:nvGrpSpPr>
      <p:grpSpPr>
        <a:xfrm>
          <a:off x="0" y="0"/>
          <a:ext cx="0" cy="0"/>
          <a:chOff x="0" y="0"/>
          <a:chExt cx="0" cy="0"/>
        </a:xfrm>
      </p:grpSpPr>
      <p:sp>
        <p:nvSpPr>
          <p:cNvPr id="121" name="Google Shape;121;p22"/>
          <p:cNvSpPr txBox="1"/>
          <p:nvPr>
            <p:ph type="title"/>
          </p:nvPr>
        </p:nvSpPr>
        <p:spPr>
          <a:xfrm>
            <a:off x="311700" y="2448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a:latin typeface="Alegreya"/>
                <a:ea typeface="Alegreya"/>
                <a:cs typeface="Alegreya"/>
                <a:sym typeface="Alegreya"/>
              </a:rPr>
              <a:t>Le biogaz : un danger ?</a:t>
            </a:r>
            <a:endParaRPr/>
          </a:p>
        </p:txBody>
      </p:sp>
      <p:sp>
        <p:nvSpPr>
          <p:cNvPr id="122" name="Google Shape;122;p22"/>
          <p:cNvSpPr txBox="1"/>
          <p:nvPr>
            <p:ph idx="1" type="body"/>
          </p:nvPr>
        </p:nvSpPr>
        <p:spPr>
          <a:xfrm>
            <a:off x="387625" y="1017725"/>
            <a:ext cx="3676800" cy="849600"/>
          </a:xfrm>
          <a:prstGeom prst="rect">
            <a:avLst/>
          </a:prstGeom>
        </p:spPr>
        <p:txBody>
          <a:bodyPr anchorCtr="0" anchor="t" bIns="91425" lIns="91425" spcFirstLastPara="1" rIns="91425" wrap="square" tIns="91425">
            <a:noAutofit/>
          </a:bodyPr>
          <a:lstStyle/>
          <a:p>
            <a:pPr indent="0" lvl="0" marL="0" rtl="0" algn="l">
              <a:spcBef>
                <a:spcPts val="1600"/>
              </a:spcBef>
              <a:spcAft>
                <a:spcPts val="400"/>
              </a:spcAft>
              <a:buClr>
                <a:schemeClr val="dk1"/>
              </a:buClr>
              <a:buSzPts val="1100"/>
              <a:buFont typeface="Arial"/>
              <a:buNone/>
            </a:pPr>
            <a:r>
              <a:rPr b="1" lang="fr">
                <a:solidFill>
                  <a:srgbClr val="000000"/>
                </a:solidFill>
                <a:latin typeface="Alegreya"/>
                <a:ea typeface="Alegreya"/>
                <a:cs typeface="Alegreya"/>
                <a:sym typeface="Alegreya"/>
              </a:rPr>
              <a:t>Risques chimiques et pathogènes</a:t>
            </a:r>
            <a:endParaRPr b="1">
              <a:solidFill>
                <a:srgbClr val="000000"/>
              </a:solidFill>
              <a:latin typeface="Alegreya"/>
              <a:ea typeface="Alegreya"/>
              <a:cs typeface="Alegreya"/>
              <a:sym typeface="Alegreya"/>
            </a:endParaRPr>
          </a:p>
        </p:txBody>
      </p:sp>
      <p:sp>
        <p:nvSpPr>
          <p:cNvPr id="123" name="Google Shape;123;p22"/>
          <p:cNvSpPr txBox="1"/>
          <p:nvPr>
            <p:ph idx="1" type="body"/>
          </p:nvPr>
        </p:nvSpPr>
        <p:spPr>
          <a:xfrm>
            <a:off x="480025" y="2919900"/>
            <a:ext cx="3048000" cy="849600"/>
          </a:xfrm>
          <a:prstGeom prst="rect">
            <a:avLst/>
          </a:prstGeom>
        </p:spPr>
        <p:txBody>
          <a:bodyPr anchorCtr="0" anchor="t" bIns="91425" lIns="91425" spcFirstLastPara="1" rIns="91425" wrap="square" tIns="91425">
            <a:noAutofit/>
          </a:bodyPr>
          <a:lstStyle/>
          <a:p>
            <a:pPr indent="0" lvl="0" marL="0" rtl="0" algn="l">
              <a:spcBef>
                <a:spcPts val="1600"/>
              </a:spcBef>
              <a:spcAft>
                <a:spcPts val="400"/>
              </a:spcAft>
              <a:buClr>
                <a:schemeClr val="dk1"/>
              </a:buClr>
              <a:buSzPts val="1100"/>
              <a:buFont typeface="Arial"/>
              <a:buNone/>
            </a:pPr>
            <a:r>
              <a:rPr b="1" lang="fr">
                <a:solidFill>
                  <a:srgbClr val="000000"/>
                </a:solidFill>
                <a:latin typeface="Alegreya"/>
                <a:ea typeface="Alegreya"/>
                <a:cs typeface="Alegreya"/>
                <a:sym typeface="Alegreya"/>
              </a:rPr>
              <a:t>Appauvrissement des sols</a:t>
            </a:r>
            <a:endParaRPr b="1">
              <a:solidFill>
                <a:srgbClr val="000000"/>
              </a:solidFill>
              <a:latin typeface="Alegreya"/>
              <a:ea typeface="Alegreya"/>
              <a:cs typeface="Alegreya"/>
              <a:sym typeface="Alegreya"/>
            </a:endParaRPr>
          </a:p>
        </p:txBody>
      </p:sp>
      <p:sp>
        <p:nvSpPr>
          <p:cNvPr id="124" name="Google Shape;124;p22"/>
          <p:cNvSpPr txBox="1"/>
          <p:nvPr>
            <p:ph idx="1" type="body"/>
          </p:nvPr>
        </p:nvSpPr>
        <p:spPr>
          <a:xfrm>
            <a:off x="5439925" y="930500"/>
            <a:ext cx="2146500" cy="708900"/>
          </a:xfrm>
          <a:prstGeom prst="rect">
            <a:avLst/>
          </a:prstGeom>
        </p:spPr>
        <p:txBody>
          <a:bodyPr anchorCtr="0" anchor="t" bIns="91425" lIns="91425" spcFirstLastPara="1" rIns="91425" wrap="square" tIns="91425">
            <a:noAutofit/>
          </a:bodyPr>
          <a:lstStyle/>
          <a:p>
            <a:pPr indent="0" lvl="0" marL="0" rtl="0" algn="l">
              <a:spcBef>
                <a:spcPts val="1600"/>
              </a:spcBef>
              <a:spcAft>
                <a:spcPts val="400"/>
              </a:spcAft>
              <a:buClr>
                <a:schemeClr val="dk1"/>
              </a:buClr>
              <a:buSzPts val="1100"/>
              <a:buFont typeface="Arial"/>
              <a:buNone/>
            </a:pPr>
            <a:r>
              <a:rPr b="1" lang="fr">
                <a:solidFill>
                  <a:srgbClr val="000000"/>
                </a:solidFill>
                <a:latin typeface="Alegreya"/>
                <a:ea typeface="Alegreya"/>
                <a:cs typeface="Alegreya"/>
                <a:sym typeface="Alegreya"/>
              </a:rPr>
              <a:t>Risques d’explosion</a:t>
            </a:r>
            <a:endParaRPr b="1">
              <a:solidFill>
                <a:srgbClr val="000000"/>
              </a:solidFill>
              <a:latin typeface="Alegreya"/>
              <a:ea typeface="Alegreya"/>
              <a:cs typeface="Alegreya"/>
              <a:sym typeface="Alegreya"/>
            </a:endParaRPr>
          </a:p>
        </p:txBody>
      </p:sp>
      <p:pic>
        <p:nvPicPr>
          <p:cNvPr id="125" name="Google Shape;125;p22"/>
          <p:cNvPicPr preferRelativeResize="0"/>
          <p:nvPr/>
        </p:nvPicPr>
        <p:blipFill>
          <a:blip r:embed="rId3">
            <a:alphaModFix/>
          </a:blip>
          <a:stretch>
            <a:fillRect/>
          </a:stretch>
        </p:blipFill>
        <p:spPr>
          <a:xfrm>
            <a:off x="588972" y="3646300"/>
            <a:ext cx="2075175" cy="1297000"/>
          </a:xfrm>
          <a:prstGeom prst="rect">
            <a:avLst/>
          </a:prstGeom>
          <a:noFill/>
          <a:ln>
            <a:noFill/>
          </a:ln>
        </p:spPr>
      </p:pic>
      <p:pic>
        <p:nvPicPr>
          <p:cNvPr id="126" name="Google Shape;126;p22"/>
          <p:cNvPicPr preferRelativeResize="0"/>
          <p:nvPr/>
        </p:nvPicPr>
        <p:blipFill>
          <a:blip r:embed="rId4">
            <a:alphaModFix/>
          </a:blip>
          <a:stretch>
            <a:fillRect/>
          </a:stretch>
        </p:blipFill>
        <p:spPr>
          <a:xfrm>
            <a:off x="480025" y="1709814"/>
            <a:ext cx="3048001" cy="1118934"/>
          </a:xfrm>
          <a:prstGeom prst="rect">
            <a:avLst/>
          </a:prstGeom>
          <a:noFill/>
          <a:ln>
            <a:noFill/>
          </a:ln>
        </p:spPr>
      </p:pic>
      <p:pic>
        <p:nvPicPr>
          <p:cNvPr id="127" name="Google Shape;127;p22"/>
          <p:cNvPicPr preferRelativeResize="0"/>
          <p:nvPr/>
        </p:nvPicPr>
        <p:blipFill>
          <a:blip r:embed="rId5">
            <a:alphaModFix/>
          </a:blip>
          <a:stretch>
            <a:fillRect/>
          </a:stretch>
        </p:blipFill>
        <p:spPr>
          <a:xfrm>
            <a:off x="4064425" y="1684975"/>
            <a:ext cx="4910800" cy="331946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1" name="Shape 131"/>
        <p:cNvGrpSpPr/>
        <p:nvPr/>
      </p:nvGrpSpPr>
      <p:grpSpPr>
        <a:xfrm>
          <a:off x="0" y="0"/>
          <a:ext cx="0" cy="0"/>
          <a:chOff x="0" y="0"/>
          <a:chExt cx="0" cy="0"/>
        </a:xfrm>
      </p:grpSpPr>
      <p:sp>
        <p:nvSpPr>
          <p:cNvPr id="132" name="Google Shape;132;p23"/>
          <p:cNvSpPr txBox="1"/>
          <p:nvPr>
            <p:ph type="title"/>
          </p:nvPr>
        </p:nvSpPr>
        <p:spPr>
          <a:xfrm>
            <a:off x="373300" y="975725"/>
            <a:ext cx="3399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latin typeface="Alegreya"/>
                <a:ea typeface="Alegreya"/>
                <a:cs typeface="Alegreya"/>
                <a:sym typeface="Alegreya"/>
              </a:rPr>
              <a:t>Quelques données</a:t>
            </a:r>
            <a:endParaRPr b="1">
              <a:latin typeface="Alegreya"/>
              <a:ea typeface="Alegreya"/>
              <a:cs typeface="Alegreya"/>
              <a:sym typeface="Alegreya"/>
            </a:endParaRPr>
          </a:p>
        </p:txBody>
      </p:sp>
      <p:pic>
        <p:nvPicPr>
          <p:cNvPr id="133" name="Google Shape;133;p23"/>
          <p:cNvPicPr preferRelativeResize="0"/>
          <p:nvPr/>
        </p:nvPicPr>
        <p:blipFill>
          <a:blip r:embed="rId3">
            <a:alphaModFix/>
          </a:blip>
          <a:stretch>
            <a:fillRect/>
          </a:stretch>
        </p:blipFill>
        <p:spPr>
          <a:xfrm>
            <a:off x="4095750" y="0"/>
            <a:ext cx="5048250" cy="2524125"/>
          </a:xfrm>
          <a:prstGeom prst="rect">
            <a:avLst/>
          </a:prstGeom>
          <a:noFill/>
          <a:ln>
            <a:noFill/>
          </a:ln>
        </p:spPr>
      </p:pic>
      <p:pic>
        <p:nvPicPr>
          <p:cNvPr id="134" name="Google Shape;134;p23"/>
          <p:cNvPicPr preferRelativeResize="0"/>
          <p:nvPr/>
        </p:nvPicPr>
        <p:blipFill>
          <a:blip r:embed="rId4">
            <a:alphaModFix/>
          </a:blip>
          <a:stretch>
            <a:fillRect/>
          </a:stretch>
        </p:blipFill>
        <p:spPr>
          <a:xfrm>
            <a:off x="0" y="2543175"/>
            <a:ext cx="5048250" cy="25241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CCCCC"/>
        </a:solidFill>
      </p:bgPr>
    </p:bg>
    <p:spTree>
      <p:nvGrpSpPr>
        <p:cNvPr id="138" name="Shape 138"/>
        <p:cNvGrpSpPr/>
        <p:nvPr/>
      </p:nvGrpSpPr>
      <p:grpSpPr>
        <a:xfrm>
          <a:off x="0" y="0"/>
          <a:ext cx="0" cy="0"/>
          <a:chOff x="0" y="0"/>
          <a:chExt cx="0" cy="0"/>
        </a:xfrm>
      </p:grpSpPr>
      <p:pic>
        <p:nvPicPr>
          <p:cNvPr id="139" name="Google Shape;139;p24"/>
          <p:cNvPicPr preferRelativeResize="0"/>
          <p:nvPr/>
        </p:nvPicPr>
        <p:blipFill>
          <a:blip r:embed="rId3">
            <a:alphaModFix/>
          </a:blip>
          <a:stretch>
            <a:fillRect/>
          </a:stretch>
        </p:blipFill>
        <p:spPr>
          <a:xfrm>
            <a:off x="171450" y="2324100"/>
            <a:ext cx="8801100" cy="2819400"/>
          </a:xfrm>
          <a:prstGeom prst="rect">
            <a:avLst/>
          </a:prstGeom>
          <a:noFill/>
          <a:ln>
            <a:noFill/>
          </a:ln>
        </p:spPr>
      </p:pic>
      <p:pic>
        <p:nvPicPr>
          <p:cNvPr id="140" name="Google Shape;140;p24"/>
          <p:cNvPicPr preferRelativeResize="0"/>
          <p:nvPr/>
        </p:nvPicPr>
        <p:blipFill>
          <a:blip r:embed="rId4">
            <a:alphaModFix/>
          </a:blip>
          <a:stretch>
            <a:fillRect/>
          </a:stretch>
        </p:blipFill>
        <p:spPr>
          <a:xfrm>
            <a:off x="609250" y="-58550"/>
            <a:ext cx="7925500" cy="23826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9D2E9"/>
        </a:solidFill>
      </p:bgPr>
    </p:bg>
    <p:spTree>
      <p:nvGrpSpPr>
        <p:cNvPr id="144" name="Shape 144"/>
        <p:cNvGrpSpPr/>
        <p:nvPr/>
      </p:nvGrpSpPr>
      <p:grpSpPr>
        <a:xfrm>
          <a:off x="0" y="0"/>
          <a:ext cx="0" cy="0"/>
          <a:chOff x="0" y="0"/>
          <a:chExt cx="0" cy="0"/>
        </a:xfrm>
      </p:grpSpPr>
      <p:sp>
        <p:nvSpPr>
          <p:cNvPr id="145" name="Google Shape;145;p25"/>
          <p:cNvSpPr txBox="1"/>
          <p:nvPr>
            <p:ph type="title"/>
          </p:nvPr>
        </p:nvSpPr>
        <p:spPr>
          <a:xfrm>
            <a:off x="311700" y="98825"/>
            <a:ext cx="85206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fr">
                <a:latin typeface="Alegreya"/>
                <a:ea typeface="Alegreya"/>
                <a:cs typeface="Alegreya"/>
                <a:sym typeface="Alegreya"/>
              </a:rPr>
              <a:t>Glossaire</a:t>
            </a:r>
            <a:endParaRPr b="1">
              <a:latin typeface="Alegreya"/>
              <a:ea typeface="Alegreya"/>
              <a:cs typeface="Alegreya"/>
              <a:sym typeface="Alegreya"/>
            </a:endParaRPr>
          </a:p>
        </p:txBody>
      </p:sp>
      <p:graphicFrame>
        <p:nvGraphicFramePr>
          <p:cNvPr id="146" name="Google Shape;146;p25"/>
          <p:cNvGraphicFramePr/>
          <p:nvPr/>
        </p:nvGraphicFramePr>
        <p:xfrm>
          <a:off x="952500" y="795150"/>
          <a:ext cx="3000000" cy="3000000"/>
        </p:xfrm>
        <a:graphic>
          <a:graphicData uri="http://schemas.openxmlformats.org/drawingml/2006/table">
            <a:tbl>
              <a:tblPr>
                <a:noFill/>
                <a:tableStyleId>{3FDA4780-970C-41E1-AE2E-4365280F1477}</a:tableStyleId>
              </a:tblPr>
              <a:tblGrid>
                <a:gridCol w="3619500"/>
                <a:gridCol w="3619500"/>
              </a:tblGrid>
              <a:tr h="369275">
                <a:tc>
                  <a:txBody>
                    <a:bodyPr/>
                    <a:lstStyle/>
                    <a:p>
                      <a:pPr indent="0" lvl="0" marL="0" marR="0" rtl="0" algn="l">
                        <a:lnSpc>
                          <a:spcPct val="100000"/>
                        </a:lnSpc>
                        <a:spcBef>
                          <a:spcPts val="0"/>
                        </a:spcBef>
                        <a:spcAft>
                          <a:spcPts val="0"/>
                        </a:spcAft>
                        <a:buNone/>
                      </a:pPr>
                      <a:r>
                        <a:rPr lang="fr"/>
                        <a:t>Anaerobic digestion</a:t>
                      </a:r>
                      <a:endParaRPr/>
                    </a:p>
                  </a:txBody>
                  <a:tcPr marT="91425" marB="91425" marR="91425" marL="91425"/>
                </a:tc>
                <a:tc>
                  <a:txBody>
                    <a:bodyPr/>
                    <a:lstStyle/>
                    <a:p>
                      <a:pPr indent="0" lvl="0" marL="0" marR="0" rtl="0" algn="l">
                        <a:lnSpc>
                          <a:spcPct val="100000"/>
                        </a:lnSpc>
                        <a:spcBef>
                          <a:spcPts val="0"/>
                        </a:spcBef>
                        <a:spcAft>
                          <a:spcPts val="0"/>
                        </a:spcAft>
                        <a:buNone/>
                      </a:pPr>
                      <a:r>
                        <a:rPr lang="fr"/>
                        <a:t>digestion anaérobie</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Organic waste</a:t>
                      </a:r>
                      <a:endParaRPr/>
                    </a:p>
                  </a:txBody>
                  <a:tcPr marT="91425" marB="91425" marR="91425" marL="91425"/>
                </a:tc>
                <a:tc>
                  <a:txBody>
                    <a:bodyPr/>
                    <a:lstStyle/>
                    <a:p>
                      <a:pPr indent="0" lvl="0" marL="0" marR="0" rtl="0" algn="l">
                        <a:lnSpc>
                          <a:spcPct val="100000"/>
                        </a:lnSpc>
                        <a:spcBef>
                          <a:spcPts val="0"/>
                        </a:spcBef>
                        <a:spcAft>
                          <a:spcPts val="0"/>
                        </a:spcAft>
                        <a:buNone/>
                      </a:pPr>
                      <a:r>
                        <a:rPr lang="fr"/>
                        <a:t>déchets organiques</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Household waste</a:t>
                      </a:r>
                      <a:endParaRPr/>
                    </a:p>
                  </a:txBody>
                  <a:tcPr marT="91425" marB="91425" marR="91425" marL="91425"/>
                </a:tc>
                <a:tc>
                  <a:txBody>
                    <a:bodyPr/>
                    <a:lstStyle/>
                    <a:p>
                      <a:pPr indent="0" lvl="0" marL="0" marR="0" rtl="0" algn="l">
                        <a:lnSpc>
                          <a:spcPct val="100000"/>
                        </a:lnSpc>
                        <a:spcBef>
                          <a:spcPts val="0"/>
                        </a:spcBef>
                        <a:spcAft>
                          <a:spcPts val="0"/>
                        </a:spcAft>
                        <a:buNone/>
                      </a:pPr>
                      <a:r>
                        <a:rPr lang="fr"/>
                        <a:t>déchets ménagers</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Biodégradable</a:t>
                      </a:r>
                      <a:endParaRPr/>
                    </a:p>
                  </a:txBody>
                  <a:tcPr marT="91425" marB="91425" marR="91425" marL="91425"/>
                </a:tc>
                <a:tc>
                  <a:txBody>
                    <a:bodyPr/>
                    <a:lstStyle/>
                    <a:p>
                      <a:pPr indent="0" lvl="0" marL="0" marR="0" rtl="0" algn="l">
                        <a:lnSpc>
                          <a:spcPct val="100000"/>
                        </a:lnSpc>
                        <a:spcBef>
                          <a:spcPts val="0"/>
                        </a:spcBef>
                        <a:spcAft>
                          <a:spcPts val="0"/>
                        </a:spcAft>
                        <a:buNone/>
                      </a:pPr>
                      <a:r>
                        <a:rPr lang="fr"/>
                        <a:t>biodegradable</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Break down</a:t>
                      </a:r>
                      <a:endParaRPr/>
                    </a:p>
                  </a:txBody>
                  <a:tcPr marT="91425" marB="91425" marR="91425" marL="91425"/>
                </a:tc>
                <a:tc>
                  <a:txBody>
                    <a:bodyPr/>
                    <a:lstStyle/>
                    <a:p>
                      <a:pPr indent="0" lvl="0" marL="0" marR="0" rtl="0" algn="l">
                        <a:lnSpc>
                          <a:spcPct val="100000"/>
                        </a:lnSpc>
                        <a:spcBef>
                          <a:spcPts val="0"/>
                        </a:spcBef>
                        <a:spcAft>
                          <a:spcPts val="0"/>
                        </a:spcAft>
                        <a:buNone/>
                      </a:pPr>
                      <a:r>
                        <a:rPr lang="fr"/>
                        <a:t>se décomposer</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Manure</a:t>
                      </a:r>
                      <a:endParaRPr/>
                    </a:p>
                  </a:txBody>
                  <a:tcPr marT="91425" marB="91425" marR="91425" marL="91425"/>
                </a:tc>
                <a:tc>
                  <a:txBody>
                    <a:bodyPr/>
                    <a:lstStyle/>
                    <a:p>
                      <a:pPr indent="0" lvl="0" marL="0" marR="0" rtl="0" algn="l">
                        <a:lnSpc>
                          <a:spcPct val="100000"/>
                        </a:lnSpc>
                        <a:spcBef>
                          <a:spcPts val="0"/>
                        </a:spcBef>
                        <a:spcAft>
                          <a:spcPts val="0"/>
                        </a:spcAft>
                        <a:buNone/>
                      </a:pPr>
                      <a:r>
                        <a:rPr lang="fr"/>
                        <a:t>fumier</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Digestate</a:t>
                      </a:r>
                      <a:endParaRPr/>
                    </a:p>
                  </a:txBody>
                  <a:tcPr marT="91425" marB="91425" marR="91425" marL="91425"/>
                </a:tc>
                <a:tc>
                  <a:txBody>
                    <a:bodyPr/>
                    <a:lstStyle/>
                    <a:p>
                      <a:pPr indent="0" lvl="0" marL="0" marR="0" rtl="0" algn="l">
                        <a:lnSpc>
                          <a:spcPct val="100000"/>
                        </a:lnSpc>
                        <a:spcBef>
                          <a:spcPts val="0"/>
                        </a:spcBef>
                        <a:spcAft>
                          <a:spcPts val="0"/>
                        </a:spcAft>
                        <a:buNone/>
                      </a:pPr>
                      <a:r>
                        <a:rPr lang="fr"/>
                        <a:t>digestat</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Digester</a:t>
                      </a:r>
                      <a:endParaRPr/>
                    </a:p>
                  </a:txBody>
                  <a:tcPr marT="91425" marB="91425" marR="91425" marL="91425"/>
                </a:tc>
                <a:tc>
                  <a:txBody>
                    <a:bodyPr/>
                    <a:lstStyle/>
                    <a:p>
                      <a:pPr indent="0" lvl="0" marL="0" marR="0" rtl="0" algn="l">
                        <a:lnSpc>
                          <a:spcPct val="100000"/>
                        </a:lnSpc>
                        <a:spcBef>
                          <a:spcPts val="0"/>
                        </a:spcBef>
                        <a:spcAft>
                          <a:spcPts val="0"/>
                        </a:spcAft>
                        <a:buNone/>
                      </a:pPr>
                      <a:r>
                        <a:rPr lang="fr"/>
                        <a:t>digesteur </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GHG (greenhouse gas)</a:t>
                      </a:r>
                      <a:endParaRPr/>
                    </a:p>
                  </a:txBody>
                  <a:tcPr marT="91425" marB="91425" marR="91425" marL="91425"/>
                </a:tc>
                <a:tc>
                  <a:txBody>
                    <a:bodyPr/>
                    <a:lstStyle/>
                    <a:p>
                      <a:pPr indent="0" lvl="0" marL="0" marR="0" rtl="0" algn="l">
                        <a:lnSpc>
                          <a:spcPct val="100000"/>
                        </a:lnSpc>
                        <a:spcBef>
                          <a:spcPts val="0"/>
                        </a:spcBef>
                        <a:spcAft>
                          <a:spcPts val="0"/>
                        </a:spcAft>
                        <a:buNone/>
                      </a:pPr>
                      <a:r>
                        <a:rPr lang="fr"/>
                        <a:t>GES (gaz à effet de serre)</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Biogas</a:t>
                      </a:r>
                      <a:endParaRPr/>
                    </a:p>
                  </a:txBody>
                  <a:tcPr marT="91425" marB="91425" marR="91425" marL="91425"/>
                </a:tc>
                <a:tc>
                  <a:txBody>
                    <a:bodyPr/>
                    <a:lstStyle/>
                    <a:p>
                      <a:pPr indent="0" lvl="0" marL="0" marR="0" rtl="0" algn="l">
                        <a:lnSpc>
                          <a:spcPct val="100000"/>
                        </a:lnSpc>
                        <a:spcBef>
                          <a:spcPts val="0"/>
                        </a:spcBef>
                        <a:spcAft>
                          <a:spcPts val="0"/>
                        </a:spcAft>
                        <a:buNone/>
                      </a:pPr>
                      <a:r>
                        <a:rPr lang="fr"/>
                        <a:t>biogaz</a:t>
                      </a:r>
                      <a:endParaRPr/>
                    </a:p>
                  </a:txBody>
                  <a:tcPr marT="91425" marB="91425" marR="91425" marL="91425"/>
                </a:tc>
              </a:tr>
              <a:tr h="369275">
                <a:tc>
                  <a:txBody>
                    <a:bodyPr/>
                    <a:lstStyle/>
                    <a:p>
                      <a:pPr indent="0" lvl="0" marL="0" marR="0" rtl="0" algn="l">
                        <a:lnSpc>
                          <a:spcPct val="100000"/>
                        </a:lnSpc>
                        <a:spcBef>
                          <a:spcPts val="0"/>
                        </a:spcBef>
                        <a:spcAft>
                          <a:spcPts val="0"/>
                        </a:spcAft>
                        <a:buNone/>
                      </a:pPr>
                      <a:r>
                        <a:rPr lang="fr"/>
                        <a:t>Biogas plant</a:t>
                      </a:r>
                      <a:endParaRPr/>
                    </a:p>
                  </a:txBody>
                  <a:tcPr marT="91425" marB="91425" marR="91425" marL="91425"/>
                </a:tc>
                <a:tc>
                  <a:txBody>
                    <a:bodyPr/>
                    <a:lstStyle/>
                    <a:p>
                      <a:pPr indent="0" lvl="0" marL="0" marR="0" rtl="0" algn="l">
                        <a:lnSpc>
                          <a:spcPct val="100000"/>
                        </a:lnSpc>
                        <a:spcBef>
                          <a:spcPts val="0"/>
                        </a:spcBef>
                        <a:spcAft>
                          <a:spcPts val="0"/>
                        </a:spcAft>
                        <a:buNone/>
                      </a:pPr>
                      <a:r>
                        <a:rPr lang="fr"/>
                        <a:t>unité de méthanisation</a:t>
                      </a:r>
                      <a:endParaRPr/>
                    </a:p>
                  </a:txBody>
                  <a:tcPr marT="91425" marB="91425" marR="91425" marL="91425"/>
                </a:tc>
              </a:tr>
              <a:tr h="339400">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l">
                        <a:spcBef>
                          <a:spcPts val="0"/>
                        </a:spcBef>
                        <a:spcAft>
                          <a:spcPts val="0"/>
                        </a:spcAft>
                        <a:buNone/>
                      </a:pPr>
                      <a:r>
                        <a:t/>
                      </a:r>
                      <a:endParaRPr/>
                    </a:p>
                  </a:txBody>
                  <a:tcPr marT="91425" marB="91425" marR="91425" marL="91425"/>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CFE2F3"/>
        </a:solidFill>
      </p:bgPr>
    </p:bg>
    <p:spTree>
      <p:nvGrpSpPr>
        <p:cNvPr id="150" name="Shape 150"/>
        <p:cNvGrpSpPr/>
        <p:nvPr/>
      </p:nvGrpSpPr>
      <p:grpSpPr>
        <a:xfrm>
          <a:off x="0" y="0"/>
          <a:ext cx="0" cy="0"/>
          <a:chOff x="0" y="0"/>
          <a:chExt cx="0" cy="0"/>
        </a:xfrm>
      </p:grpSpPr>
      <p:sp>
        <p:nvSpPr>
          <p:cNvPr id="151" name="Google Shape;151;p26"/>
          <p:cNvSpPr txBox="1"/>
          <p:nvPr>
            <p:ph type="title"/>
          </p:nvPr>
        </p:nvSpPr>
        <p:spPr>
          <a:xfrm>
            <a:off x="311700" y="6607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a:latin typeface="Alegreya"/>
                <a:ea typeface="Alegreya"/>
                <a:cs typeface="Alegreya"/>
                <a:sym typeface="Alegreya"/>
              </a:rPr>
              <a:t>Traduction</a:t>
            </a:r>
            <a:endParaRPr b="1">
              <a:latin typeface="Alegreya"/>
              <a:ea typeface="Alegreya"/>
              <a:cs typeface="Alegreya"/>
              <a:sym typeface="Alegreya"/>
            </a:endParaRPr>
          </a:p>
        </p:txBody>
      </p:sp>
      <p:sp>
        <p:nvSpPr>
          <p:cNvPr id="152" name="Google Shape;152;p26"/>
          <p:cNvSpPr txBox="1"/>
          <p:nvPr/>
        </p:nvSpPr>
        <p:spPr>
          <a:xfrm>
            <a:off x="42900" y="638775"/>
            <a:ext cx="9058200" cy="42027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2400"/>
              </a:spcBef>
              <a:spcAft>
                <a:spcPts val="0"/>
              </a:spcAft>
              <a:buClr>
                <a:schemeClr val="dk1"/>
              </a:buClr>
              <a:buSzPts val="1100"/>
              <a:buFont typeface="Arial"/>
              <a:buNone/>
            </a:pPr>
            <a:r>
              <a:rPr b="1" lang="fr" sz="2300">
                <a:solidFill>
                  <a:schemeClr val="dk1"/>
                </a:solidFill>
              </a:rPr>
              <a:t>What is Biogas? A Beginners Guide</a:t>
            </a:r>
            <a:endParaRPr b="1" sz="2300">
              <a:solidFill>
                <a:schemeClr val="dk1"/>
              </a:solidFill>
            </a:endParaRPr>
          </a:p>
          <a:p>
            <a:pPr indent="0" lvl="0" marL="0" rtl="0" algn="l">
              <a:lnSpc>
                <a:spcPct val="115000"/>
              </a:lnSpc>
              <a:spcBef>
                <a:spcPts val="60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rPr>
              <a:t>Biogas is a type of biofuel that is naturally produced from the decomposition of organic waste. When organic matter, such as food scraps and animal waste, break down in an anaerobic environment (an environment absent of oxygen) they release a blend of gases, primarily methane and carbon dioxide.  Because this decomposition happens in an anaerobic environment, the process of producing biogas is also known as </a:t>
            </a:r>
            <a:r>
              <a:rPr lang="fr" sz="1100" u="sng">
                <a:solidFill>
                  <a:srgbClr val="1155CC"/>
                </a:solidFill>
                <a:hlinkClick r:id="rId3"/>
              </a:rPr>
              <a:t>anaerobic digestion</a:t>
            </a:r>
            <a:r>
              <a:rPr lang="fr" sz="1100">
                <a:solidFill>
                  <a:schemeClr val="dk1"/>
                </a:solidFill>
              </a:rPr>
              <a:t>.</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rPr>
              <a:t>Anaerobic digestion is a natural form of waste-to-energy that uses the process of fermentation to breakdown organic matter. Animal manure, food scraps, wastewater, and sewage are all examples of organic matter that can produce biogas by anaerobic digestion. Due to the high content of methane in biogas (typically 50-75%) biogas is flammable, and therefore produces a deep blue flame, and can be used as an energy source.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100">
                <a:solidFill>
                  <a:schemeClr val="dk1"/>
                </a:solidFill>
              </a:rPr>
              <a:t>Source:</a:t>
            </a:r>
            <a:endParaRPr sz="11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fr" sz="1100" u="sng">
                <a:solidFill>
                  <a:srgbClr val="1155CC"/>
                </a:solidFill>
                <a:hlinkClick r:id="rId4"/>
              </a:rPr>
              <a:t>https://www.homebiogas.com/Blog/142/What_is_Biogas%7Cfq%7C_A_Beginners_Guide</a:t>
            </a:r>
            <a:endParaRPr b="1" sz="1000">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6" name="Shape 156"/>
        <p:cNvGrpSpPr/>
        <p:nvPr/>
      </p:nvGrpSpPr>
      <p:grpSpPr>
        <a:xfrm>
          <a:off x="0" y="0"/>
          <a:ext cx="0" cy="0"/>
          <a:chOff x="0" y="0"/>
          <a:chExt cx="0" cy="0"/>
        </a:xfrm>
      </p:grpSpPr>
      <p:sp>
        <p:nvSpPr>
          <p:cNvPr id="157" name="Google Shape;157;p2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fr"/>
              <a:t>“On devrait tous avoir un sachet plastique dans le slip, le remplir au fur et à mesure de la journée et, le soir venu, faire chauffer ses pâtes avec.”</a:t>
            </a:r>
            <a:endParaRPr/>
          </a:p>
          <a:p>
            <a:pPr indent="0" lvl="0" marL="0" rtl="0" algn="ctr">
              <a:spcBef>
                <a:spcPts val="1600"/>
              </a:spcBef>
              <a:spcAft>
                <a:spcPts val="1600"/>
              </a:spcAft>
              <a:buNone/>
            </a:pPr>
            <a:r>
              <a:rPr lang="fr">
                <a:latin typeface="Sofia"/>
                <a:ea typeface="Sofia"/>
                <a:cs typeface="Sofia"/>
                <a:sym typeface="Sofia"/>
              </a:rPr>
              <a:t>Maxime Cicurel</a:t>
            </a:r>
            <a:endParaRPr>
              <a:latin typeface="Sofia"/>
              <a:ea typeface="Sofia"/>
              <a:cs typeface="Sofia"/>
              <a:sym typeface="Sofi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9FC5E8"/>
        </a:solidFill>
      </p:bgPr>
    </p:bg>
    <p:spTree>
      <p:nvGrpSpPr>
        <p:cNvPr id="61" name="Shape 61"/>
        <p:cNvGrpSpPr/>
        <p:nvPr/>
      </p:nvGrpSpPr>
      <p:grpSpPr>
        <a:xfrm>
          <a:off x="0" y="0"/>
          <a:ext cx="0" cy="0"/>
          <a:chOff x="0" y="0"/>
          <a:chExt cx="0" cy="0"/>
        </a:xfrm>
      </p:grpSpPr>
      <p:sp>
        <p:nvSpPr>
          <p:cNvPr id="62" name="Google Shape;62;p14"/>
          <p:cNvSpPr txBox="1"/>
          <p:nvPr>
            <p:ph type="title"/>
          </p:nvPr>
        </p:nvSpPr>
        <p:spPr>
          <a:xfrm>
            <a:off x="3117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latin typeface="Alegreya"/>
                <a:ea typeface="Alegreya"/>
                <a:cs typeface="Alegreya"/>
                <a:sym typeface="Alegreya"/>
              </a:rPr>
              <a:t>I- </a:t>
            </a:r>
            <a:r>
              <a:rPr b="1" lang="fr">
                <a:latin typeface="Alegreya"/>
                <a:ea typeface="Alegreya"/>
                <a:cs typeface="Alegreya"/>
                <a:sym typeface="Alegreya"/>
              </a:rPr>
              <a:t>Les biodéchets : késkecé ?</a:t>
            </a:r>
            <a:endParaRPr b="1">
              <a:latin typeface="Alegreya"/>
              <a:ea typeface="Alegreya"/>
              <a:cs typeface="Alegreya"/>
              <a:sym typeface="Alegreya"/>
            </a:endParaRPr>
          </a:p>
          <a:p>
            <a:pPr indent="0" lvl="0" marL="0" rtl="0" algn="l">
              <a:spcBef>
                <a:spcPts val="0"/>
              </a:spcBef>
              <a:spcAft>
                <a:spcPts val="0"/>
              </a:spcAft>
              <a:buNone/>
            </a:pPr>
            <a:r>
              <a:t/>
            </a:r>
            <a:endParaRPr b="1">
              <a:latin typeface="Alegreya"/>
              <a:ea typeface="Alegreya"/>
              <a:cs typeface="Alegreya"/>
              <a:sym typeface="Alegreya"/>
            </a:endParaRPr>
          </a:p>
          <a:p>
            <a:pPr indent="0" lvl="0" marL="0" rtl="0" algn="l">
              <a:lnSpc>
                <a:spcPct val="120000"/>
              </a:lnSpc>
              <a:spcBef>
                <a:spcPts val="0"/>
              </a:spcBef>
              <a:spcAft>
                <a:spcPts val="0"/>
              </a:spcAft>
              <a:buNone/>
            </a:pPr>
            <a:r>
              <a:rPr lang="fr" sz="1800">
                <a:latin typeface="Alegreya"/>
                <a:ea typeface="Alegreya"/>
                <a:cs typeface="Alegreya"/>
                <a:sym typeface="Alegreya"/>
              </a:rPr>
              <a:t>Biodéchets = déchets organiques = déchets </a:t>
            </a:r>
            <a:r>
              <a:rPr lang="fr" sz="1800">
                <a:highlight>
                  <a:srgbClr val="9FC5E8"/>
                </a:highlight>
                <a:latin typeface="Alegreya"/>
                <a:ea typeface="Alegreya"/>
                <a:cs typeface="Alegreya"/>
                <a:sym typeface="Alegreya"/>
              </a:rPr>
              <a:t>putrescibles </a:t>
            </a:r>
            <a:endParaRPr sz="1800">
              <a:highlight>
                <a:srgbClr val="9FC5E8"/>
              </a:highlight>
              <a:latin typeface="Alegreya"/>
              <a:ea typeface="Alegreya"/>
              <a:cs typeface="Alegreya"/>
              <a:sym typeface="Alegreya"/>
            </a:endParaRPr>
          </a:p>
          <a:p>
            <a:pPr indent="0" lvl="0" marL="0" rtl="0" algn="l">
              <a:lnSpc>
                <a:spcPct val="120000"/>
              </a:lnSpc>
              <a:spcBef>
                <a:spcPts val="1100"/>
              </a:spcBef>
              <a:spcAft>
                <a:spcPts val="1100"/>
              </a:spcAft>
              <a:buClr>
                <a:schemeClr val="dk1"/>
              </a:buClr>
              <a:buSzPts val="1100"/>
              <a:buFont typeface="Arial"/>
              <a:buNone/>
            </a:pPr>
            <a:r>
              <a:rPr lang="fr" sz="1800">
                <a:highlight>
                  <a:srgbClr val="9FC5E8"/>
                </a:highlight>
                <a:latin typeface="Alegreya"/>
                <a:ea typeface="Alegreya"/>
                <a:cs typeface="Alegreya"/>
                <a:sym typeface="Alegreya"/>
              </a:rPr>
              <a:t>= déchets fermentescibles.</a:t>
            </a:r>
            <a:endParaRPr b="1">
              <a:latin typeface="Alegreya"/>
              <a:ea typeface="Alegreya"/>
              <a:cs typeface="Alegreya"/>
              <a:sym typeface="Alegreya"/>
            </a:endParaRPr>
          </a:p>
        </p:txBody>
      </p:sp>
      <p:sp>
        <p:nvSpPr>
          <p:cNvPr id="63" name="Google Shape;63;p14"/>
          <p:cNvSpPr txBox="1"/>
          <p:nvPr>
            <p:ph idx="1" type="body"/>
          </p:nvPr>
        </p:nvSpPr>
        <p:spPr>
          <a:xfrm>
            <a:off x="311700" y="1908425"/>
            <a:ext cx="8520600" cy="2851500"/>
          </a:xfrm>
          <a:prstGeom prst="rect">
            <a:avLst/>
          </a:prstGeom>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t/>
            </a:r>
            <a:endParaRPr>
              <a:solidFill>
                <a:srgbClr val="000000"/>
              </a:solidFill>
              <a:highlight>
                <a:srgbClr val="9FC5E8"/>
              </a:highlight>
              <a:latin typeface="Alegreya"/>
              <a:ea typeface="Alegreya"/>
              <a:cs typeface="Alegreya"/>
              <a:sym typeface="Alegreya"/>
            </a:endParaRPr>
          </a:p>
          <a:p>
            <a:pPr indent="-342900" lvl="0" marL="457200" rtl="0" algn="just">
              <a:lnSpc>
                <a:spcPct val="120000"/>
              </a:lnSpc>
              <a:spcBef>
                <a:spcPts val="1100"/>
              </a:spcBef>
              <a:spcAft>
                <a:spcPts val="0"/>
              </a:spcAft>
              <a:buClr>
                <a:srgbClr val="000000"/>
              </a:buClr>
              <a:buSzPts val="1800"/>
              <a:buFont typeface="Alegreya"/>
              <a:buChar char="❖"/>
            </a:pPr>
            <a:r>
              <a:rPr b="1" lang="fr">
                <a:solidFill>
                  <a:srgbClr val="000000"/>
                </a:solidFill>
                <a:highlight>
                  <a:srgbClr val="9FC5E8"/>
                </a:highlight>
                <a:latin typeface="Alegreya"/>
                <a:ea typeface="Alegreya"/>
                <a:cs typeface="Alegreya"/>
                <a:sym typeface="Alegreya"/>
              </a:rPr>
              <a:t>Déchets issus de ressources naturelles animales ou végétales = matière organique</a:t>
            </a:r>
            <a:endParaRPr b="1">
              <a:solidFill>
                <a:srgbClr val="000000"/>
              </a:solidFill>
              <a:highlight>
                <a:srgbClr val="9FC5E8"/>
              </a:highlight>
              <a:latin typeface="Alegreya"/>
              <a:ea typeface="Alegreya"/>
              <a:cs typeface="Alegreya"/>
              <a:sym typeface="Alegreya"/>
            </a:endParaRPr>
          </a:p>
          <a:p>
            <a:pPr indent="-342900" lvl="0" marL="1371600" rtl="0" algn="just">
              <a:lnSpc>
                <a:spcPct val="120000"/>
              </a:lnSpc>
              <a:spcBef>
                <a:spcPts val="0"/>
              </a:spcBef>
              <a:spcAft>
                <a:spcPts val="0"/>
              </a:spcAft>
              <a:buClr>
                <a:srgbClr val="000000"/>
              </a:buClr>
              <a:buSzPts val="1800"/>
              <a:buFont typeface="Alegreya"/>
              <a:buChar char="➔"/>
            </a:pPr>
            <a:r>
              <a:rPr lang="fr">
                <a:solidFill>
                  <a:srgbClr val="000000"/>
                </a:solidFill>
                <a:highlight>
                  <a:srgbClr val="9FC5E8"/>
                </a:highlight>
                <a:latin typeface="Alegreya"/>
                <a:ea typeface="Alegreya"/>
                <a:cs typeface="Alegreya"/>
                <a:sym typeface="Alegreya"/>
              </a:rPr>
              <a:t>Déchets ménagers biodégradables : </a:t>
            </a:r>
            <a:endParaRPr>
              <a:solidFill>
                <a:srgbClr val="000000"/>
              </a:solidFill>
              <a:highlight>
                <a:srgbClr val="9FC5E8"/>
              </a:highlight>
              <a:latin typeface="Alegreya"/>
              <a:ea typeface="Alegreya"/>
              <a:cs typeface="Alegreya"/>
              <a:sym typeface="Alegreya"/>
            </a:endParaRPr>
          </a:p>
          <a:p>
            <a:pPr indent="-342900" lvl="0" marL="1828800" rtl="0" algn="just">
              <a:lnSpc>
                <a:spcPct val="120000"/>
              </a:lnSpc>
              <a:spcBef>
                <a:spcPts val="0"/>
              </a:spcBef>
              <a:spcAft>
                <a:spcPts val="0"/>
              </a:spcAft>
              <a:buClr>
                <a:srgbClr val="000000"/>
              </a:buClr>
              <a:buSzPts val="1800"/>
              <a:buFont typeface="Alegreya"/>
              <a:buChar char="-"/>
            </a:pPr>
            <a:r>
              <a:rPr lang="fr">
                <a:solidFill>
                  <a:srgbClr val="000000"/>
                </a:solidFill>
                <a:highlight>
                  <a:srgbClr val="9FC5E8"/>
                </a:highlight>
                <a:latin typeface="Alegreya"/>
                <a:ea typeface="Alegreya"/>
                <a:cs typeface="Alegreya"/>
                <a:sym typeface="Alegreya"/>
              </a:rPr>
              <a:t>déchets alimentaires, déchets verts, papiers et cartons.</a:t>
            </a:r>
            <a:endParaRPr>
              <a:solidFill>
                <a:srgbClr val="000000"/>
              </a:solidFill>
              <a:highlight>
                <a:srgbClr val="9FC5E8"/>
              </a:highlight>
              <a:latin typeface="Alegreya"/>
              <a:ea typeface="Alegreya"/>
              <a:cs typeface="Alegreya"/>
              <a:sym typeface="Alegreya"/>
            </a:endParaRPr>
          </a:p>
          <a:p>
            <a:pPr indent="-342900" lvl="0" marL="1371600" rtl="0" algn="just">
              <a:lnSpc>
                <a:spcPct val="120000"/>
              </a:lnSpc>
              <a:spcBef>
                <a:spcPts val="0"/>
              </a:spcBef>
              <a:spcAft>
                <a:spcPts val="0"/>
              </a:spcAft>
              <a:buClr>
                <a:srgbClr val="000000"/>
              </a:buClr>
              <a:buSzPts val="1800"/>
              <a:buFont typeface="Alegreya"/>
              <a:buChar char="➔"/>
            </a:pPr>
            <a:r>
              <a:rPr lang="fr">
                <a:solidFill>
                  <a:srgbClr val="000000"/>
                </a:solidFill>
                <a:highlight>
                  <a:srgbClr val="9FC5E8"/>
                </a:highlight>
                <a:latin typeface="Alegreya"/>
                <a:ea typeface="Alegreya"/>
                <a:cs typeface="Alegreya"/>
                <a:sym typeface="Alegreya"/>
              </a:rPr>
              <a:t>Déchets non ménagers </a:t>
            </a:r>
            <a:r>
              <a:rPr lang="fr">
                <a:solidFill>
                  <a:schemeClr val="dk1"/>
                </a:solidFill>
                <a:highlight>
                  <a:srgbClr val="9FC5E8"/>
                </a:highlight>
                <a:latin typeface="Alegreya"/>
                <a:ea typeface="Alegreya"/>
                <a:cs typeface="Alegreya"/>
                <a:sym typeface="Alegreya"/>
              </a:rPr>
              <a:t>biodégradables :</a:t>
            </a:r>
            <a:endParaRPr>
              <a:solidFill>
                <a:schemeClr val="dk1"/>
              </a:solidFill>
              <a:highlight>
                <a:srgbClr val="9FC5E8"/>
              </a:highlight>
              <a:latin typeface="Alegreya"/>
              <a:ea typeface="Alegreya"/>
              <a:cs typeface="Alegreya"/>
              <a:sym typeface="Alegreya"/>
            </a:endParaRPr>
          </a:p>
          <a:p>
            <a:pPr indent="-342900" lvl="0" marL="1828800" rtl="0" algn="l">
              <a:spcBef>
                <a:spcPts val="0"/>
              </a:spcBef>
              <a:spcAft>
                <a:spcPts val="0"/>
              </a:spcAft>
              <a:buClr>
                <a:schemeClr val="dk1"/>
              </a:buClr>
              <a:buSzPts val="1800"/>
              <a:buFont typeface="Alegreya"/>
              <a:buChar char="-"/>
            </a:pPr>
            <a:r>
              <a:rPr lang="fr">
                <a:solidFill>
                  <a:schemeClr val="dk1"/>
                </a:solidFill>
                <a:latin typeface="Alegreya"/>
                <a:ea typeface="Alegreya"/>
                <a:cs typeface="Alegreya"/>
                <a:sym typeface="Alegreya"/>
              </a:rPr>
              <a:t>effluents d’élevage et de culture (fumiers, résidus de récoltes, etc.) </a:t>
            </a:r>
            <a:endParaRPr>
              <a:solidFill>
                <a:schemeClr val="dk1"/>
              </a:solidFill>
              <a:latin typeface="Alegreya"/>
              <a:ea typeface="Alegreya"/>
              <a:cs typeface="Alegreya"/>
              <a:sym typeface="Alegreya"/>
            </a:endParaRPr>
          </a:p>
          <a:p>
            <a:pPr indent="-342900" lvl="0" marL="1828800" rtl="0" algn="l">
              <a:spcBef>
                <a:spcPts val="0"/>
              </a:spcBef>
              <a:spcAft>
                <a:spcPts val="0"/>
              </a:spcAft>
              <a:buClr>
                <a:schemeClr val="dk1"/>
              </a:buClr>
              <a:buSzPts val="1800"/>
              <a:buFont typeface="Alegreya"/>
              <a:buChar char="-"/>
            </a:pPr>
            <a:r>
              <a:rPr lang="fr">
                <a:solidFill>
                  <a:schemeClr val="dk1"/>
                </a:solidFill>
                <a:latin typeface="Alegreya"/>
                <a:ea typeface="Alegreya"/>
                <a:cs typeface="Alegreya"/>
                <a:sym typeface="Alegreya"/>
              </a:rPr>
              <a:t>déchets municipaux (boues de stations d’épuration des eaux urbaines, etc.). </a:t>
            </a:r>
            <a:endParaRPr>
              <a:solidFill>
                <a:srgbClr val="000000"/>
              </a:solidFill>
              <a:highlight>
                <a:srgbClr val="9FC5E8"/>
              </a:highlight>
              <a:latin typeface="Alegreya"/>
              <a:ea typeface="Alegreya"/>
              <a:cs typeface="Alegreya"/>
              <a:sym typeface="Alegreya"/>
            </a:endParaRPr>
          </a:p>
          <a:p>
            <a:pPr indent="0" lvl="0" marL="457200" rtl="0" algn="just">
              <a:lnSpc>
                <a:spcPct val="120000"/>
              </a:lnSpc>
              <a:spcBef>
                <a:spcPts val="0"/>
              </a:spcBef>
              <a:spcAft>
                <a:spcPts val="0"/>
              </a:spcAft>
              <a:buNone/>
            </a:pPr>
            <a:r>
              <a:t/>
            </a:r>
            <a:endParaRPr b="1">
              <a:solidFill>
                <a:srgbClr val="000000"/>
              </a:solidFill>
              <a:highlight>
                <a:srgbClr val="9FC5E8"/>
              </a:highlight>
              <a:latin typeface="Alegreya"/>
              <a:ea typeface="Alegreya"/>
              <a:cs typeface="Alegreya"/>
              <a:sym typeface="Alegreya"/>
            </a:endParaRPr>
          </a:p>
          <a:p>
            <a:pPr indent="0" lvl="0" marL="0" rtl="0" algn="just">
              <a:lnSpc>
                <a:spcPct val="120000"/>
              </a:lnSpc>
              <a:spcBef>
                <a:spcPts val="1100"/>
              </a:spcBef>
              <a:spcAft>
                <a:spcPts val="0"/>
              </a:spcAft>
              <a:buNone/>
            </a:pPr>
            <a:r>
              <a:t/>
            </a:r>
            <a:endParaRPr>
              <a:solidFill>
                <a:srgbClr val="000000"/>
              </a:solidFill>
              <a:highlight>
                <a:srgbClr val="FFFFFF"/>
              </a:highlight>
              <a:latin typeface="Alegreya"/>
              <a:ea typeface="Alegreya"/>
              <a:cs typeface="Alegreya"/>
              <a:sym typeface="Alegreya"/>
            </a:endParaRPr>
          </a:p>
          <a:p>
            <a:pPr indent="0" lvl="0" marL="0" rtl="0" algn="just">
              <a:lnSpc>
                <a:spcPct val="120000"/>
              </a:lnSpc>
              <a:spcBef>
                <a:spcPts val="1100"/>
              </a:spcBef>
              <a:spcAft>
                <a:spcPts val="0"/>
              </a:spcAft>
              <a:buNone/>
            </a:pPr>
            <a:r>
              <a:t/>
            </a:r>
            <a:endParaRPr>
              <a:solidFill>
                <a:srgbClr val="000000"/>
              </a:solidFill>
              <a:highlight>
                <a:srgbClr val="FFFFFF"/>
              </a:highlight>
              <a:latin typeface="Alegreya"/>
              <a:ea typeface="Alegreya"/>
              <a:cs typeface="Alegreya"/>
              <a:sym typeface="Alegreya"/>
            </a:endParaRPr>
          </a:p>
          <a:p>
            <a:pPr indent="0" lvl="0" marL="0" rtl="0" algn="just">
              <a:lnSpc>
                <a:spcPct val="120000"/>
              </a:lnSpc>
              <a:spcBef>
                <a:spcPts val="1100"/>
              </a:spcBef>
              <a:spcAft>
                <a:spcPts val="0"/>
              </a:spcAft>
              <a:buNone/>
            </a:pPr>
            <a:r>
              <a:t/>
            </a:r>
            <a:endParaRPr sz="1200">
              <a:solidFill>
                <a:srgbClr val="000000"/>
              </a:solidFill>
              <a:highlight>
                <a:srgbClr val="FFFFFF"/>
              </a:highlight>
            </a:endParaRPr>
          </a:p>
          <a:p>
            <a:pPr indent="0" lvl="0" marL="0" rtl="0" algn="just">
              <a:lnSpc>
                <a:spcPct val="120000"/>
              </a:lnSpc>
              <a:spcBef>
                <a:spcPts val="1100"/>
              </a:spcBef>
              <a:spcAft>
                <a:spcPts val="0"/>
              </a:spcAft>
              <a:buNone/>
            </a:pPr>
            <a:r>
              <a:t/>
            </a:r>
            <a:endParaRPr sz="1200">
              <a:solidFill>
                <a:srgbClr val="000000"/>
              </a:solidFill>
              <a:highlight>
                <a:srgbClr val="FFFFFF"/>
              </a:highlight>
            </a:endParaRPr>
          </a:p>
          <a:p>
            <a:pPr indent="0" lvl="0" marL="0" rtl="0" algn="just">
              <a:lnSpc>
                <a:spcPct val="120000"/>
              </a:lnSpc>
              <a:spcBef>
                <a:spcPts val="1100"/>
              </a:spcBef>
              <a:spcAft>
                <a:spcPts val="0"/>
              </a:spcAft>
              <a:buClr>
                <a:schemeClr val="dk1"/>
              </a:buClr>
              <a:buSzPts val="1100"/>
              <a:buFont typeface="Arial"/>
              <a:buNone/>
            </a:pPr>
            <a:r>
              <a:t/>
            </a:r>
            <a:endParaRPr b="1" sz="2250">
              <a:solidFill>
                <a:srgbClr val="000000"/>
              </a:solidFill>
              <a:latin typeface="Alegreya"/>
              <a:ea typeface="Alegreya"/>
              <a:cs typeface="Alegreya"/>
              <a:sym typeface="Alegreya"/>
            </a:endParaRPr>
          </a:p>
          <a:p>
            <a:pPr indent="0" lvl="0" marL="0" rtl="0" algn="just">
              <a:lnSpc>
                <a:spcPct val="100000"/>
              </a:lnSpc>
              <a:spcBef>
                <a:spcPts val="1100"/>
              </a:spcBef>
              <a:spcAft>
                <a:spcPts val="0"/>
              </a:spcAft>
              <a:buNone/>
            </a:pPr>
            <a:r>
              <a:t/>
            </a:r>
            <a:endParaRPr sz="1400">
              <a:solidFill>
                <a:srgbClr val="000000"/>
              </a:solidFill>
            </a:endParaRPr>
          </a:p>
          <a:p>
            <a:pPr indent="0" lvl="0" marL="0" rtl="0" algn="l">
              <a:spcBef>
                <a:spcPts val="0"/>
              </a:spcBef>
              <a:spcAft>
                <a:spcPts val="1600"/>
              </a:spcAft>
              <a:buNone/>
            </a:pPr>
            <a:r>
              <a:t/>
            </a:r>
            <a:endParaRPr>
              <a:solidFill>
                <a:srgbClr val="000000"/>
              </a:solidFill>
            </a:endParaRPr>
          </a:p>
        </p:txBody>
      </p:sp>
      <p:pic>
        <p:nvPicPr>
          <p:cNvPr id="64" name="Google Shape;64;p14"/>
          <p:cNvPicPr preferRelativeResize="0"/>
          <p:nvPr/>
        </p:nvPicPr>
        <p:blipFill>
          <a:blip r:embed="rId3">
            <a:alphaModFix/>
          </a:blip>
          <a:stretch>
            <a:fillRect/>
          </a:stretch>
        </p:blipFill>
        <p:spPr>
          <a:xfrm>
            <a:off x="5875463" y="152875"/>
            <a:ext cx="2847975" cy="16002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5A6BD"/>
        </a:solidFill>
      </p:bgPr>
    </p:bg>
    <p:spTree>
      <p:nvGrpSpPr>
        <p:cNvPr id="68" name="Shape 68"/>
        <p:cNvGrpSpPr/>
        <p:nvPr/>
      </p:nvGrpSpPr>
      <p:grpSpPr>
        <a:xfrm>
          <a:off x="0" y="0"/>
          <a:ext cx="0" cy="0"/>
          <a:chOff x="0" y="0"/>
          <a:chExt cx="0" cy="0"/>
        </a:xfrm>
      </p:grpSpPr>
      <p:sp>
        <p:nvSpPr>
          <p:cNvPr id="69" name="Google Shape;69;p15"/>
          <p:cNvSpPr txBox="1"/>
          <p:nvPr>
            <p:ph type="title"/>
          </p:nvPr>
        </p:nvSpPr>
        <p:spPr>
          <a:xfrm>
            <a:off x="311700" y="14790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fr">
                <a:latin typeface="Alegreya"/>
                <a:ea typeface="Alegreya"/>
                <a:cs typeface="Alegreya"/>
                <a:sym typeface="Alegreya"/>
              </a:rPr>
              <a:t>Les biodéchets : késkon peut en faire ?</a:t>
            </a:r>
            <a:endParaRPr/>
          </a:p>
        </p:txBody>
      </p:sp>
      <p:sp>
        <p:nvSpPr>
          <p:cNvPr id="70" name="Google Shape;70;p15"/>
          <p:cNvSpPr txBox="1"/>
          <p:nvPr>
            <p:ph idx="1" type="body"/>
          </p:nvPr>
        </p:nvSpPr>
        <p:spPr>
          <a:xfrm>
            <a:off x="311700" y="1117450"/>
            <a:ext cx="8520600" cy="3531600"/>
          </a:xfrm>
          <a:prstGeom prst="rect">
            <a:avLst/>
          </a:prstGeom>
        </p:spPr>
        <p:txBody>
          <a:bodyPr anchorCtr="0" anchor="t" bIns="91425" lIns="91425" spcFirstLastPara="1" rIns="91425" wrap="square" tIns="91425">
            <a:noAutofit/>
          </a:bodyPr>
          <a:lstStyle/>
          <a:p>
            <a:pPr indent="0" lvl="0" marL="0" rtl="0" algn="just">
              <a:lnSpc>
                <a:spcPct val="120000"/>
              </a:lnSpc>
              <a:spcBef>
                <a:spcPts val="0"/>
              </a:spcBef>
              <a:spcAft>
                <a:spcPts val="0"/>
              </a:spcAft>
              <a:buNone/>
            </a:pPr>
            <a:r>
              <a:rPr b="1" lang="fr" sz="2000">
                <a:solidFill>
                  <a:srgbClr val="000000"/>
                </a:solidFill>
                <a:latin typeface="Alegreya"/>
                <a:ea typeface="Alegreya"/>
                <a:cs typeface="Alegreya"/>
                <a:sym typeface="Alegreya"/>
              </a:rPr>
              <a:t>Incinération</a:t>
            </a:r>
            <a:r>
              <a:rPr b="1" lang="fr">
                <a:solidFill>
                  <a:srgbClr val="000000"/>
                </a:solidFill>
                <a:latin typeface="Alegreya"/>
                <a:ea typeface="Alegreya"/>
                <a:cs typeface="Alegreya"/>
                <a:sym typeface="Alegreya"/>
              </a:rPr>
              <a:t> = </a:t>
            </a:r>
            <a:r>
              <a:rPr b="1" lang="fr">
                <a:solidFill>
                  <a:srgbClr val="000000"/>
                </a:solidFill>
                <a:latin typeface="Alegreya"/>
                <a:ea typeface="Alegreya"/>
                <a:cs typeface="Alegreya"/>
                <a:sym typeface="Alegreya"/>
              </a:rPr>
              <a:t>émissions de gaz à effet de serre (GES)</a:t>
            </a:r>
            <a:endParaRPr b="1">
              <a:solidFill>
                <a:srgbClr val="000000"/>
              </a:solidFill>
              <a:latin typeface="Alegreya"/>
              <a:ea typeface="Alegreya"/>
              <a:cs typeface="Alegreya"/>
              <a:sym typeface="Alegreya"/>
            </a:endParaRPr>
          </a:p>
          <a:p>
            <a:pPr indent="0" lvl="0" marL="0" rtl="0" algn="ctr">
              <a:spcBef>
                <a:spcPts val="1100"/>
              </a:spcBef>
              <a:spcAft>
                <a:spcPts val="0"/>
              </a:spcAft>
              <a:buNone/>
            </a:pPr>
            <a:r>
              <a:rPr lang="fr" sz="3600">
                <a:solidFill>
                  <a:schemeClr val="dk1"/>
                </a:solidFill>
              </a:rPr>
              <a:t>‎≠</a:t>
            </a:r>
            <a:endParaRPr sz="3600">
              <a:solidFill>
                <a:schemeClr val="dk1"/>
              </a:solidFill>
            </a:endParaRPr>
          </a:p>
          <a:p>
            <a:pPr indent="0" lvl="0" marL="0" rtl="0" algn="ctr">
              <a:spcBef>
                <a:spcPts val="0"/>
              </a:spcBef>
              <a:spcAft>
                <a:spcPts val="0"/>
              </a:spcAft>
              <a:buClr>
                <a:schemeClr val="dk1"/>
              </a:buClr>
              <a:buSzPts val="1100"/>
              <a:buFont typeface="Arial"/>
              <a:buNone/>
            </a:pPr>
            <a:r>
              <a:t/>
            </a:r>
            <a:endParaRPr sz="900">
              <a:solidFill>
                <a:schemeClr val="dk1"/>
              </a:solidFill>
            </a:endParaRPr>
          </a:p>
          <a:p>
            <a:pPr indent="0" lvl="0" marL="0" rtl="0" algn="just">
              <a:lnSpc>
                <a:spcPct val="120000"/>
              </a:lnSpc>
              <a:spcBef>
                <a:spcPts val="0"/>
              </a:spcBef>
              <a:spcAft>
                <a:spcPts val="0"/>
              </a:spcAft>
              <a:buNone/>
            </a:pPr>
            <a:r>
              <a:rPr b="1" lang="fr" sz="2250">
                <a:solidFill>
                  <a:srgbClr val="000000"/>
                </a:solidFill>
                <a:latin typeface="Alegreya"/>
                <a:ea typeface="Alegreya"/>
                <a:cs typeface="Alegreya"/>
                <a:sym typeface="Alegreya"/>
              </a:rPr>
              <a:t>Optimisation et valorisation de ces déchets =  nouvelles ressources :</a:t>
            </a:r>
            <a:endParaRPr sz="2250">
              <a:solidFill>
                <a:srgbClr val="000000"/>
              </a:solidFill>
              <a:latin typeface="Alegreya"/>
              <a:ea typeface="Alegreya"/>
              <a:cs typeface="Alegreya"/>
              <a:sym typeface="Alegreya"/>
            </a:endParaRPr>
          </a:p>
          <a:p>
            <a:pPr indent="-371475" lvl="0" marL="1371600" rtl="0" algn="just">
              <a:lnSpc>
                <a:spcPct val="120000"/>
              </a:lnSpc>
              <a:spcBef>
                <a:spcPts val="1100"/>
              </a:spcBef>
              <a:spcAft>
                <a:spcPts val="0"/>
              </a:spcAft>
              <a:buClr>
                <a:srgbClr val="000000"/>
              </a:buClr>
              <a:buSzPts val="2250"/>
              <a:buFont typeface="Alegreya"/>
              <a:buChar char="➔"/>
            </a:pPr>
            <a:r>
              <a:rPr lang="fr" sz="2250">
                <a:solidFill>
                  <a:srgbClr val="000000"/>
                </a:solidFill>
                <a:latin typeface="Alegreya"/>
                <a:ea typeface="Alegreya"/>
                <a:cs typeface="Alegreya"/>
                <a:sym typeface="Alegreya"/>
              </a:rPr>
              <a:t>énergie verte (biogaz) </a:t>
            </a:r>
            <a:endParaRPr sz="2250">
              <a:solidFill>
                <a:srgbClr val="000000"/>
              </a:solidFill>
              <a:latin typeface="Alegreya"/>
              <a:ea typeface="Alegreya"/>
              <a:cs typeface="Alegreya"/>
              <a:sym typeface="Alegreya"/>
            </a:endParaRPr>
          </a:p>
          <a:p>
            <a:pPr indent="-371475" lvl="0" marL="1371600" rtl="0" algn="just">
              <a:lnSpc>
                <a:spcPct val="120000"/>
              </a:lnSpc>
              <a:spcBef>
                <a:spcPts val="0"/>
              </a:spcBef>
              <a:spcAft>
                <a:spcPts val="0"/>
              </a:spcAft>
              <a:buClr>
                <a:srgbClr val="000000"/>
              </a:buClr>
              <a:buSzPts val="2250"/>
              <a:buFont typeface="Alegreya"/>
              <a:buChar char="➔"/>
            </a:pPr>
            <a:r>
              <a:rPr lang="fr" sz="2250">
                <a:solidFill>
                  <a:srgbClr val="000000"/>
                </a:solidFill>
                <a:latin typeface="Alegreya"/>
                <a:ea typeface="Alegreya"/>
                <a:cs typeface="Alegreya"/>
                <a:sym typeface="Alegreya"/>
              </a:rPr>
              <a:t>engrais  (compost)</a:t>
            </a:r>
            <a:endParaRPr sz="2250">
              <a:solidFill>
                <a:srgbClr val="000000"/>
              </a:solidFill>
              <a:latin typeface="Alegreya"/>
              <a:ea typeface="Alegreya"/>
              <a:cs typeface="Alegreya"/>
              <a:sym typeface="Alegreya"/>
            </a:endParaRPr>
          </a:p>
          <a:p>
            <a:pPr indent="0" lvl="0" marL="1828800" rtl="0" algn="just">
              <a:lnSpc>
                <a:spcPct val="120000"/>
              </a:lnSpc>
              <a:spcBef>
                <a:spcPts val="1100"/>
              </a:spcBef>
              <a:spcAft>
                <a:spcPts val="1100"/>
              </a:spcAft>
              <a:buNone/>
            </a:pPr>
            <a:r>
              <a:t/>
            </a:r>
            <a:endParaRPr>
              <a:solidFill>
                <a:srgbClr val="000000"/>
              </a:solidFill>
              <a:latin typeface="Alegreya"/>
              <a:ea typeface="Alegreya"/>
              <a:cs typeface="Alegreya"/>
              <a:sym typeface="Alegreya"/>
            </a:endParaRPr>
          </a:p>
        </p:txBody>
      </p:sp>
      <p:pic>
        <p:nvPicPr>
          <p:cNvPr id="71" name="Google Shape;71;p15"/>
          <p:cNvPicPr preferRelativeResize="0"/>
          <p:nvPr/>
        </p:nvPicPr>
        <p:blipFill>
          <a:blip r:embed="rId3">
            <a:alphaModFix/>
          </a:blip>
          <a:stretch>
            <a:fillRect/>
          </a:stretch>
        </p:blipFill>
        <p:spPr>
          <a:xfrm>
            <a:off x="7212600" y="147900"/>
            <a:ext cx="1823600" cy="1992650"/>
          </a:xfrm>
          <a:prstGeom prst="rect">
            <a:avLst/>
          </a:prstGeom>
          <a:noFill/>
          <a:ln>
            <a:noFill/>
          </a:ln>
        </p:spPr>
      </p:pic>
      <p:pic>
        <p:nvPicPr>
          <p:cNvPr id="72" name="Google Shape;72;p15"/>
          <p:cNvPicPr preferRelativeResize="0"/>
          <p:nvPr/>
        </p:nvPicPr>
        <p:blipFill>
          <a:blip r:embed="rId4">
            <a:alphaModFix/>
          </a:blip>
          <a:stretch>
            <a:fillRect/>
          </a:stretch>
        </p:blipFill>
        <p:spPr>
          <a:xfrm>
            <a:off x="5510745" y="2981453"/>
            <a:ext cx="3525457" cy="19926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A9999"/>
        </a:solidFill>
      </p:bgPr>
    </p:bg>
    <p:spTree>
      <p:nvGrpSpPr>
        <p:cNvPr id="76" name="Shape 76"/>
        <p:cNvGrpSpPr/>
        <p:nvPr/>
      </p:nvGrpSpPr>
      <p:grpSpPr>
        <a:xfrm>
          <a:off x="0" y="0"/>
          <a:ext cx="0" cy="0"/>
          <a:chOff x="0" y="0"/>
          <a:chExt cx="0" cy="0"/>
        </a:xfrm>
      </p:grpSpPr>
      <p:sp>
        <p:nvSpPr>
          <p:cNvPr id="77" name="Google Shape;77;p16"/>
          <p:cNvSpPr txBox="1"/>
          <p:nvPr>
            <p:ph type="title"/>
          </p:nvPr>
        </p:nvSpPr>
        <p:spPr>
          <a:xfrm>
            <a:off x="1208600" y="0"/>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latin typeface="Alegreya"/>
                <a:ea typeface="Alegreya"/>
                <a:cs typeface="Alegreya"/>
                <a:sym typeface="Alegreya"/>
              </a:rPr>
              <a:t>II- La formation du b</a:t>
            </a:r>
            <a:r>
              <a:rPr b="1" lang="fr">
                <a:latin typeface="Alegreya"/>
                <a:ea typeface="Alegreya"/>
                <a:cs typeface="Alegreya"/>
                <a:sym typeface="Alegreya"/>
              </a:rPr>
              <a:t>iogaz </a:t>
            </a:r>
            <a:endParaRPr b="1">
              <a:latin typeface="Alegreya"/>
              <a:ea typeface="Alegreya"/>
              <a:cs typeface="Alegreya"/>
              <a:sym typeface="Alegreya"/>
            </a:endParaRPr>
          </a:p>
        </p:txBody>
      </p:sp>
      <p:sp>
        <p:nvSpPr>
          <p:cNvPr id="78" name="Google Shape;78;p16"/>
          <p:cNvSpPr txBox="1"/>
          <p:nvPr>
            <p:ph idx="1" type="body"/>
          </p:nvPr>
        </p:nvSpPr>
        <p:spPr>
          <a:xfrm>
            <a:off x="188500" y="755750"/>
            <a:ext cx="8520600" cy="2328000"/>
          </a:xfrm>
          <a:prstGeom prst="rect">
            <a:avLst/>
          </a:prstGeom>
        </p:spPr>
        <p:txBody>
          <a:bodyPr anchorCtr="0" anchor="t" bIns="91425" lIns="91425" spcFirstLastPara="1" rIns="91425" wrap="square" tIns="91425">
            <a:noAutofit/>
          </a:bodyPr>
          <a:lstStyle/>
          <a:p>
            <a:pPr indent="0" lvl="0" marL="0" rtl="0" algn="l">
              <a:spcBef>
                <a:spcPts val="1200"/>
              </a:spcBef>
              <a:spcAft>
                <a:spcPts val="0"/>
              </a:spcAft>
              <a:buNone/>
            </a:pPr>
            <a:r>
              <a:rPr b="1" lang="fr">
                <a:solidFill>
                  <a:schemeClr val="dk1"/>
                </a:solidFill>
                <a:latin typeface="Alegreya"/>
                <a:ea typeface="Alegreya"/>
                <a:cs typeface="Alegreya"/>
                <a:sym typeface="Alegreya"/>
              </a:rPr>
              <a:t>Se dégradent sous l’action des bactéries et d’autres </a:t>
            </a:r>
            <a:endParaRPr b="1">
              <a:solidFill>
                <a:schemeClr val="dk1"/>
              </a:solidFill>
              <a:latin typeface="Alegreya"/>
              <a:ea typeface="Alegreya"/>
              <a:cs typeface="Alegreya"/>
              <a:sym typeface="Alegreya"/>
            </a:endParaRPr>
          </a:p>
          <a:p>
            <a:pPr indent="0" lvl="0" marL="0" rtl="0" algn="l">
              <a:spcBef>
                <a:spcPts val="1200"/>
              </a:spcBef>
              <a:spcAft>
                <a:spcPts val="0"/>
              </a:spcAft>
              <a:buNone/>
            </a:pPr>
            <a:r>
              <a:rPr b="1" lang="fr">
                <a:solidFill>
                  <a:schemeClr val="dk1"/>
                </a:solidFill>
                <a:latin typeface="Alegreya"/>
                <a:ea typeface="Alegreya"/>
                <a:cs typeface="Alegreya"/>
                <a:sym typeface="Alegreya"/>
              </a:rPr>
              <a:t>micro-organismes : ils pourrissent et fermentent.</a:t>
            </a:r>
            <a:r>
              <a:rPr b="1" lang="fr">
                <a:solidFill>
                  <a:schemeClr val="dk1"/>
                </a:solidFill>
                <a:latin typeface="Alegreya"/>
                <a:ea typeface="Alegreya"/>
                <a:cs typeface="Alegreya"/>
                <a:sym typeface="Alegreya"/>
              </a:rPr>
              <a:t> : </a:t>
            </a:r>
            <a:endParaRPr b="1">
              <a:solidFill>
                <a:schemeClr val="dk1"/>
              </a:solidFill>
              <a:latin typeface="Alegreya"/>
              <a:ea typeface="Alegreya"/>
              <a:cs typeface="Alegreya"/>
              <a:sym typeface="Alegreya"/>
            </a:endParaRPr>
          </a:p>
          <a:p>
            <a:pPr indent="-342900" lvl="0" marL="457200" rtl="0" algn="l">
              <a:spcBef>
                <a:spcPts val="1200"/>
              </a:spcBef>
              <a:spcAft>
                <a:spcPts val="0"/>
              </a:spcAft>
              <a:buClr>
                <a:schemeClr val="dk1"/>
              </a:buClr>
              <a:buSzPts val="1800"/>
              <a:buFont typeface="Alegreya"/>
              <a:buChar char="➔"/>
            </a:pPr>
            <a:r>
              <a:rPr lang="fr">
                <a:solidFill>
                  <a:schemeClr val="dk1"/>
                </a:solidFill>
                <a:latin typeface="Alegreya"/>
                <a:ea typeface="Alegreya"/>
                <a:cs typeface="Alegreya"/>
                <a:sym typeface="Alegreya"/>
              </a:rPr>
              <a:t>“digestion anaérobie” ou  “fermentation bactérienne” </a:t>
            </a:r>
            <a:endParaRPr>
              <a:solidFill>
                <a:schemeClr val="dk1"/>
              </a:solidFill>
              <a:latin typeface="Alegreya"/>
              <a:ea typeface="Alegreya"/>
              <a:cs typeface="Alegreya"/>
              <a:sym typeface="Alegreya"/>
            </a:endParaRPr>
          </a:p>
          <a:p>
            <a:pPr indent="0" lvl="0" marL="457200" rtl="0" algn="l">
              <a:spcBef>
                <a:spcPts val="1200"/>
              </a:spcBef>
              <a:spcAft>
                <a:spcPts val="0"/>
              </a:spcAft>
              <a:buNone/>
            </a:pPr>
            <a:r>
              <a:rPr lang="fr">
                <a:solidFill>
                  <a:schemeClr val="dk1"/>
                </a:solidFill>
                <a:latin typeface="Alegreya"/>
                <a:ea typeface="Alegreya"/>
                <a:cs typeface="Alegreya"/>
                <a:sym typeface="Alegreya"/>
              </a:rPr>
              <a:t>et produisent du gaz.</a:t>
            </a:r>
            <a:endParaRPr>
              <a:solidFill>
                <a:schemeClr val="dk1"/>
              </a:solidFill>
              <a:latin typeface="Alegreya"/>
              <a:ea typeface="Alegreya"/>
              <a:cs typeface="Alegreya"/>
              <a:sym typeface="Alegreya"/>
            </a:endParaRPr>
          </a:p>
          <a:p>
            <a:pPr indent="0" lvl="0" marL="1371600" rtl="0" algn="l">
              <a:spcBef>
                <a:spcPts val="1200"/>
              </a:spcBef>
              <a:spcAft>
                <a:spcPts val="0"/>
              </a:spcAft>
              <a:buNone/>
            </a:pPr>
            <a:r>
              <a:t/>
            </a:r>
            <a:endParaRPr b="1">
              <a:solidFill>
                <a:schemeClr val="dk1"/>
              </a:solidFill>
              <a:latin typeface="Alegreya"/>
              <a:ea typeface="Alegreya"/>
              <a:cs typeface="Alegreya"/>
              <a:sym typeface="Alegreya"/>
            </a:endParaRPr>
          </a:p>
        </p:txBody>
      </p:sp>
      <p:pic>
        <p:nvPicPr>
          <p:cNvPr id="79" name="Google Shape;79;p16"/>
          <p:cNvPicPr preferRelativeResize="0"/>
          <p:nvPr/>
        </p:nvPicPr>
        <p:blipFill>
          <a:blip r:embed="rId3">
            <a:alphaModFix/>
          </a:blip>
          <a:stretch>
            <a:fillRect/>
          </a:stretch>
        </p:blipFill>
        <p:spPr>
          <a:xfrm>
            <a:off x="3853111" y="2482925"/>
            <a:ext cx="5155028" cy="3577751"/>
          </a:xfrm>
          <a:prstGeom prst="rect">
            <a:avLst/>
          </a:prstGeom>
          <a:noFill/>
          <a:ln>
            <a:noFill/>
          </a:ln>
        </p:spPr>
      </p:pic>
      <p:pic>
        <p:nvPicPr>
          <p:cNvPr id="80" name="Google Shape;80;p16"/>
          <p:cNvPicPr preferRelativeResize="0"/>
          <p:nvPr/>
        </p:nvPicPr>
        <p:blipFill>
          <a:blip r:embed="rId4">
            <a:alphaModFix/>
          </a:blip>
          <a:stretch>
            <a:fillRect/>
          </a:stretch>
        </p:blipFill>
        <p:spPr>
          <a:xfrm>
            <a:off x="6264950" y="184763"/>
            <a:ext cx="2743200" cy="1666875"/>
          </a:xfrm>
          <a:prstGeom prst="rect">
            <a:avLst/>
          </a:prstGeom>
          <a:noFill/>
          <a:ln>
            <a:noFill/>
          </a:ln>
        </p:spPr>
      </p:pic>
      <p:sp>
        <p:nvSpPr>
          <p:cNvPr id="81" name="Google Shape;81;p16"/>
          <p:cNvSpPr txBox="1"/>
          <p:nvPr/>
        </p:nvSpPr>
        <p:spPr>
          <a:xfrm>
            <a:off x="431900" y="2975875"/>
            <a:ext cx="3367800" cy="1966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lang="fr" sz="1800">
                <a:solidFill>
                  <a:schemeClr val="dk1"/>
                </a:solidFill>
                <a:latin typeface="Alegreya"/>
                <a:ea typeface="Alegreya"/>
                <a:cs typeface="Alegreya"/>
                <a:sym typeface="Alegreya"/>
              </a:rPr>
              <a:t>On parle alors de procédé de </a:t>
            </a:r>
            <a:r>
              <a:rPr b="1" lang="fr" sz="1800">
                <a:solidFill>
                  <a:schemeClr val="dk1"/>
                </a:solidFill>
                <a:latin typeface="Alegreya"/>
                <a:ea typeface="Alegreya"/>
                <a:cs typeface="Alegreya"/>
                <a:sym typeface="Alegreya"/>
              </a:rPr>
              <a:t>méthanisation</a:t>
            </a:r>
            <a:endParaRPr b="1" sz="1800">
              <a:solidFill>
                <a:schemeClr val="dk1"/>
              </a:solidFill>
              <a:latin typeface="Alegreya"/>
              <a:ea typeface="Alegreya"/>
              <a:cs typeface="Alegreya"/>
              <a:sym typeface="Alegreya"/>
            </a:endParaRPr>
          </a:p>
          <a:p>
            <a:pPr indent="457200" lvl="0" marL="1371600" rtl="0" algn="l">
              <a:lnSpc>
                <a:spcPct val="115000"/>
              </a:lnSpc>
              <a:spcBef>
                <a:spcPts val="1200"/>
              </a:spcBef>
              <a:spcAft>
                <a:spcPts val="0"/>
              </a:spcAft>
              <a:buClr>
                <a:schemeClr val="dk1"/>
              </a:buClr>
              <a:buSzPts val="1100"/>
              <a:buFont typeface="Arial"/>
              <a:buNone/>
            </a:pPr>
            <a:r>
              <a:rPr b="1" lang="fr" sz="1800">
                <a:solidFill>
                  <a:schemeClr val="dk1"/>
                </a:solidFill>
                <a:latin typeface="Alegreya"/>
                <a:ea typeface="Alegreya"/>
                <a:cs typeface="Alegreya"/>
                <a:sym typeface="Alegreya"/>
              </a:rPr>
              <a:t>Par exemple :</a:t>
            </a:r>
            <a:endParaRPr b="1" sz="1800">
              <a:solidFill>
                <a:schemeClr val="dk1"/>
              </a:solidFill>
              <a:latin typeface="Alegreya"/>
              <a:ea typeface="Alegreya"/>
              <a:cs typeface="Alegreya"/>
              <a:sym typeface="Alegreya"/>
            </a:endParaRPr>
          </a:p>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2140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fr">
                <a:latin typeface="Alegreya"/>
                <a:ea typeface="Alegreya"/>
                <a:cs typeface="Alegreya"/>
                <a:sym typeface="Alegreya"/>
              </a:rPr>
              <a:t>Le </a:t>
            </a:r>
            <a:r>
              <a:rPr b="1" lang="fr">
                <a:latin typeface="Alegreya"/>
                <a:ea typeface="Alegreya"/>
                <a:cs typeface="Alegreya"/>
                <a:sym typeface="Alegreya"/>
              </a:rPr>
              <a:t>digesteur</a:t>
            </a:r>
            <a:r>
              <a:rPr b="1" lang="fr">
                <a:latin typeface="Alegreya"/>
                <a:ea typeface="Alegreya"/>
                <a:cs typeface="Alegreya"/>
                <a:sym typeface="Alegreya"/>
              </a:rPr>
              <a:t> (ou </a:t>
            </a:r>
            <a:r>
              <a:rPr b="1" lang="fr">
                <a:latin typeface="Alegreya"/>
                <a:ea typeface="Alegreya"/>
                <a:cs typeface="Alegreya"/>
                <a:sym typeface="Alegreya"/>
              </a:rPr>
              <a:t>méthaniseur</a:t>
            </a:r>
            <a:r>
              <a:rPr b="1" lang="fr">
                <a:latin typeface="Alegreya"/>
                <a:ea typeface="Alegreya"/>
                <a:cs typeface="Alegreya"/>
                <a:sym typeface="Alegreya"/>
              </a:rPr>
              <a:t>)</a:t>
            </a:r>
            <a:endParaRPr b="1">
              <a:latin typeface="Alegreya"/>
              <a:ea typeface="Alegreya"/>
              <a:cs typeface="Alegreya"/>
              <a:sym typeface="Alegreya"/>
            </a:endParaRPr>
          </a:p>
        </p:txBody>
      </p:sp>
      <p:pic>
        <p:nvPicPr>
          <p:cNvPr id="87" name="Google Shape;87;p17"/>
          <p:cNvPicPr preferRelativeResize="0"/>
          <p:nvPr/>
        </p:nvPicPr>
        <p:blipFill>
          <a:blip r:embed="rId3">
            <a:alphaModFix/>
          </a:blip>
          <a:stretch>
            <a:fillRect/>
          </a:stretch>
        </p:blipFill>
        <p:spPr>
          <a:xfrm>
            <a:off x="1230325" y="875275"/>
            <a:ext cx="6683351" cy="40946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2756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a:latin typeface="Alegreya"/>
                <a:ea typeface="Alegreya"/>
                <a:cs typeface="Alegreya"/>
                <a:sym typeface="Alegreya"/>
              </a:rPr>
              <a:t>Fonctionnement</a:t>
            </a:r>
            <a:r>
              <a:rPr b="1" lang="fr">
                <a:latin typeface="Alegreya"/>
                <a:ea typeface="Alegreya"/>
                <a:cs typeface="Alegreya"/>
                <a:sym typeface="Alegreya"/>
              </a:rPr>
              <a:t> du</a:t>
            </a:r>
            <a:r>
              <a:rPr b="1" lang="fr">
                <a:latin typeface="Alegreya"/>
                <a:ea typeface="Alegreya"/>
                <a:cs typeface="Alegreya"/>
                <a:sym typeface="Alegreya"/>
              </a:rPr>
              <a:t> digesteur</a:t>
            </a:r>
            <a:endParaRPr b="1">
              <a:latin typeface="Alegreya"/>
              <a:ea typeface="Alegreya"/>
              <a:cs typeface="Alegreya"/>
              <a:sym typeface="Alegreya"/>
            </a:endParaRPr>
          </a:p>
        </p:txBody>
      </p:sp>
      <p:pic>
        <p:nvPicPr>
          <p:cNvPr id="93" name="Google Shape;93;p18"/>
          <p:cNvPicPr preferRelativeResize="0"/>
          <p:nvPr/>
        </p:nvPicPr>
        <p:blipFill>
          <a:blip r:embed="rId3">
            <a:alphaModFix/>
          </a:blip>
          <a:stretch>
            <a:fillRect/>
          </a:stretch>
        </p:blipFill>
        <p:spPr>
          <a:xfrm>
            <a:off x="1138238" y="1140925"/>
            <a:ext cx="6867525" cy="36195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445025"/>
            <a:ext cx="2568000" cy="212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fr">
                <a:latin typeface="Alegreya"/>
                <a:ea typeface="Alegreya"/>
                <a:cs typeface="Alegreya"/>
                <a:sym typeface="Alegreya"/>
              </a:rPr>
              <a:t>Biogaz : </a:t>
            </a:r>
            <a:endParaRPr b="1">
              <a:latin typeface="Alegreya"/>
              <a:ea typeface="Alegreya"/>
              <a:cs typeface="Alegreya"/>
              <a:sym typeface="Alegreya"/>
            </a:endParaRPr>
          </a:p>
          <a:p>
            <a:pPr indent="0" lvl="0" marL="0" rtl="0" algn="l">
              <a:spcBef>
                <a:spcPts val="0"/>
              </a:spcBef>
              <a:spcAft>
                <a:spcPts val="0"/>
              </a:spcAft>
              <a:buNone/>
            </a:pPr>
            <a:r>
              <a:rPr lang="fr">
                <a:latin typeface="Alegreya"/>
                <a:ea typeface="Alegreya"/>
                <a:cs typeface="Alegreya"/>
                <a:sym typeface="Alegreya"/>
              </a:rPr>
              <a:t>issu</a:t>
            </a:r>
            <a:r>
              <a:rPr lang="fr">
                <a:latin typeface="Alegreya"/>
                <a:ea typeface="Alegreya"/>
                <a:cs typeface="Alegreya"/>
                <a:sym typeface="Alegreya"/>
              </a:rPr>
              <a:t> de la méthanisation</a:t>
            </a:r>
            <a:endParaRPr>
              <a:latin typeface="Alegreya"/>
              <a:ea typeface="Alegreya"/>
              <a:cs typeface="Alegreya"/>
              <a:sym typeface="Alegreya"/>
            </a:endParaRPr>
          </a:p>
        </p:txBody>
      </p:sp>
      <p:pic>
        <p:nvPicPr>
          <p:cNvPr id="99" name="Google Shape;99;p19"/>
          <p:cNvPicPr preferRelativeResize="0"/>
          <p:nvPr/>
        </p:nvPicPr>
        <p:blipFill>
          <a:blip r:embed="rId3">
            <a:alphaModFix/>
          </a:blip>
          <a:stretch>
            <a:fillRect/>
          </a:stretch>
        </p:blipFill>
        <p:spPr>
          <a:xfrm>
            <a:off x="3807375" y="209550"/>
            <a:ext cx="5105400" cy="4724400"/>
          </a:xfrm>
          <a:prstGeom prst="rect">
            <a:avLst/>
          </a:prstGeom>
          <a:noFill/>
          <a:ln>
            <a:noFill/>
          </a:ln>
        </p:spPr>
      </p:pic>
      <p:pic>
        <p:nvPicPr>
          <p:cNvPr id="100" name="Google Shape;100;p19"/>
          <p:cNvPicPr preferRelativeResize="0"/>
          <p:nvPr/>
        </p:nvPicPr>
        <p:blipFill>
          <a:blip r:embed="rId4">
            <a:alphaModFix/>
          </a:blip>
          <a:stretch>
            <a:fillRect/>
          </a:stretch>
        </p:blipFill>
        <p:spPr>
          <a:xfrm>
            <a:off x="414200" y="2666975"/>
            <a:ext cx="3022634" cy="2266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9CB9C"/>
        </a:solidFill>
      </p:bgPr>
    </p:bg>
    <p:spTree>
      <p:nvGrpSpPr>
        <p:cNvPr id="104" name="Shape 104"/>
        <p:cNvGrpSpPr/>
        <p:nvPr/>
      </p:nvGrpSpPr>
      <p:grpSpPr>
        <a:xfrm>
          <a:off x="0" y="0"/>
          <a:ext cx="0" cy="0"/>
          <a:chOff x="0" y="0"/>
          <a:chExt cx="0" cy="0"/>
        </a:xfrm>
      </p:grpSpPr>
      <p:sp>
        <p:nvSpPr>
          <p:cNvPr id="105" name="Google Shape;105;p20"/>
          <p:cNvSpPr txBox="1"/>
          <p:nvPr>
            <p:ph type="title"/>
          </p:nvPr>
        </p:nvSpPr>
        <p:spPr>
          <a:xfrm>
            <a:off x="311700" y="306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a:latin typeface="Alegreya"/>
                <a:ea typeface="Alegreya"/>
                <a:cs typeface="Alegreya"/>
                <a:sym typeface="Alegreya"/>
              </a:rPr>
              <a:t>Le biogaz : késkonpeut en faire ?</a:t>
            </a:r>
            <a:endParaRPr/>
          </a:p>
        </p:txBody>
      </p:sp>
      <p:pic>
        <p:nvPicPr>
          <p:cNvPr id="106" name="Google Shape;106;p20"/>
          <p:cNvPicPr preferRelativeResize="0"/>
          <p:nvPr/>
        </p:nvPicPr>
        <p:blipFill>
          <a:blip r:embed="rId3">
            <a:alphaModFix/>
          </a:blip>
          <a:stretch>
            <a:fillRect/>
          </a:stretch>
        </p:blipFill>
        <p:spPr>
          <a:xfrm>
            <a:off x="95855" y="1017725"/>
            <a:ext cx="8952295" cy="41257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EEFF41">
            <a:alpha val="49020"/>
          </a:srgbClr>
        </a:solidFill>
      </p:bgPr>
    </p:bg>
    <p:spTree>
      <p:nvGrpSpPr>
        <p:cNvPr id="110" name="Shape 110"/>
        <p:cNvGrpSpPr/>
        <p:nvPr/>
      </p:nvGrpSpPr>
      <p:grpSpPr>
        <a:xfrm>
          <a:off x="0" y="0"/>
          <a:ext cx="0" cy="0"/>
          <a:chOff x="0" y="0"/>
          <a:chExt cx="0" cy="0"/>
        </a:xfrm>
      </p:grpSpPr>
      <p:sp>
        <p:nvSpPr>
          <p:cNvPr id="111" name="Google Shape;111;p21"/>
          <p:cNvSpPr txBox="1"/>
          <p:nvPr>
            <p:ph type="title"/>
          </p:nvPr>
        </p:nvSpPr>
        <p:spPr>
          <a:xfrm>
            <a:off x="311700" y="229425"/>
            <a:ext cx="85206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fr">
                <a:latin typeface="Alegreya"/>
                <a:ea typeface="Alegreya"/>
                <a:cs typeface="Alegreya"/>
                <a:sym typeface="Alegreya"/>
              </a:rPr>
              <a:t>III-  Le biogaz : une énergie renouvelable</a:t>
            </a:r>
            <a:endParaRPr/>
          </a:p>
        </p:txBody>
      </p:sp>
      <p:sp>
        <p:nvSpPr>
          <p:cNvPr id="112" name="Google Shape;112;p21"/>
          <p:cNvSpPr txBox="1"/>
          <p:nvPr>
            <p:ph idx="1" type="body"/>
          </p:nvPr>
        </p:nvSpPr>
        <p:spPr>
          <a:xfrm>
            <a:off x="311700" y="2243125"/>
            <a:ext cx="8520600" cy="1457700"/>
          </a:xfrm>
          <a:prstGeom prst="rect">
            <a:avLst/>
          </a:prstGeom>
        </p:spPr>
        <p:txBody>
          <a:bodyPr anchorCtr="0" anchor="t" bIns="91425" lIns="91425" spcFirstLastPara="1" rIns="91425" wrap="square" tIns="91425">
            <a:noAutofit/>
          </a:bodyPr>
          <a:lstStyle/>
          <a:p>
            <a:pPr indent="-342900" lvl="0" marL="457200" rtl="0" algn="ctr">
              <a:spcBef>
                <a:spcPts val="0"/>
              </a:spcBef>
              <a:spcAft>
                <a:spcPts val="0"/>
              </a:spcAft>
              <a:buClr>
                <a:srgbClr val="000000"/>
              </a:buClr>
              <a:buSzPts val="1800"/>
              <a:buFont typeface="Alegreya"/>
              <a:buChar char="●"/>
            </a:pPr>
            <a:r>
              <a:rPr lang="fr">
                <a:solidFill>
                  <a:srgbClr val="000000"/>
                </a:solidFill>
                <a:latin typeface="Alegreya"/>
                <a:ea typeface="Alegreya"/>
                <a:cs typeface="Alegreya"/>
                <a:sym typeface="Alegreya"/>
              </a:rPr>
              <a:t>Processus peu polluant </a:t>
            </a:r>
            <a:endParaRPr/>
          </a:p>
          <a:p>
            <a:pPr indent="-342900" lvl="0" marL="457200" rtl="0" algn="ctr">
              <a:spcBef>
                <a:spcPts val="0"/>
              </a:spcBef>
              <a:spcAft>
                <a:spcPts val="0"/>
              </a:spcAft>
              <a:buClr>
                <a:srgbClr val="000000"/>
              </a:buClr>
              <a:buSzPts val="1800"/>
              <a:buFont typeface="Alegreya"/>
              <a:buChar char="●"/>
            </a:pPr>
            <a:r>
              <a:rPr lang="fr">
                <a:latin typeface="Alegreya"/>
                <a:ea typeface="Alegreya"/>
                <a:cs typeface="Alegreya"/>
                <a:sym typeface="Alegreya"/>
              </a:rPr>
              <a:t>L</a:t>
            </a:r>
            <a:r>
              <a:rPr lang="fr">
                <a:solidFill>
                  <a:srgbClr val="000000"/>
                </a:solidFill>
                <a:uFill>
                  <a:noFill/>
                </a:uFill>
                <a:latin typeface="Alegreya"/>
                <a:ea typeface="Alegreya"/>
                <a:cs typeface="Alegreya"/>
                <a:sym typeface="Alegreya"/>
                <a:hlinkClick r:id="rId3"/>
              </a:rPr>
              <a:t>ogique d’économie circulaire</a:t>
            </a:r>
            <a:endParaRPr>
              <a:solidFill>
                <a:srgbClr val="000000"/>
              </a:solidFill>
              <a:latin typeface="Alegreya"/>
              <a:ea typeface="Alegreya"/>
              <a:cs typeface="Alegreya"/>
              <a:sym typeface="Alegreya"/>
            </a:endParaRPr>
          </a:p>
          <a:p>
            <a:pPr indent="0" lvl="0" marL="0" rtl="0" algn="l">
              <a:spcBef>
                <a:spcPts val="0"/>
              </a:spcBef>
              <a:spcAft>
                <a:spcPts val="0"/>
              </a:spcAft>
              <a:buNone/>
            </a:pPr>
            <a:r>
              <a:t/>
            </a:r>
            <a:endParaRPr>
              <a:solidFill>
                <a:srgbClr val="000000"/>
              </a:solidFill>
              <a:latin typeface="Alegreya"/>
              <a:ea typeface="Alegreya"/>
              <a:cs typeface="Alegreya"/>
              <a:sym typeface="Alegreya"/>
            </a:endParaRPr>
          </a:p>
          <a:p>
            <a:pPr indent="0" lvl="0" marL="0" rtl="0" algn="l">
              <a:spcBef>
                <a:spcPts val="0"/>
              </a:spcBef>
              <a:spcAft>
                <a:spcPts val="0"/>
              </a:spcAft>
              <a:buClr>
                <a:schemeClr val="dk1"/>
              </a:buClr>
              <a:buSzPts val="1100"/>
              <a:buFont typeface="Arial"/>
              <a:buNone/>
            </a:pPr>
            <a:r>
              <a:t/>
            </a:r>
            <a:endParaRPr b="1">
              <a:solidFill>
                <a:srgbClr val="000000"/>
              </a:solidFill>
              <a:latin typeface="Alegreya"/>
              <a:ea typeface="Alegreya"/>
              <a:cs typeface="Alegreya"/>
              <a:sym typeface="Alegreya"/>
            </a:endParaRPr>
          </a:p>
        </p:txBody>
      </p:sp>
      <p:pic>
        <p:nvPicPr>
          <p:cNvPr id="113" name="Google Shape;113;p21"/>
          <p:cNvPicPr preferRelativeResize="0"/>
          <p:nvPr/>
        </p:nvPicPr>
        <p:blipFill>
          <a:blip r:embed="rId4">
            <a:alphaModFix/>
          </a:blip>
          <a:stretch>
            <a:fillRect/>
          </a:stretch>
        </p:blipFill>
        <p:spPr>
          <a:xfrm>
            <a:off x="2163975" y="3126649"/>
            <a:ext cx="4816051" cy="1710450"/>
          </a:xfrm>
          <a:prstGeom prst="rect">
            <a:avLst/>
          </a:prstGeom>
          <a:noFill/>
          <a:ln>
            <a:noFill/>
          </a:ln>
        </p:spPr>
      </p:pic>
      <p:sp>
        <p:nvSpPr>
          <p:cNvPr id="114" name="Google Shape;114;p21"/>
          <p:cNvSpPr/>
          <p:nvPr/>
        </p:nvSpPr>
        <p:spPr>
          <a:xfrm>
            <a:off x="3870550" y="1226725"/>
            <a:ext cx="1478400" cy="7392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21"/>
          <p:cNvSpPr txBox="1"/>
          <p:nvPr/>
        </p:nvSpPr>
        <p:spPr>
          <a:xfrm>
            <a:off x="1846200" y="1153025"/>
            <a:ext cx="1788000" cy="7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980000"/>
                </a:solidFill>
                <a:latin typeface="Alegreya"/>
                <a:ea typeface="Alegreya"/>
                <a:cs typeface="Alegreya"/>
                <a:sym typeface="Alegreya"/>
              </a:rPr>
              <a:t>Sous-produit indésirable</a:t>
            </a:r>
            <a:endParaRPr b="1">
              <a:solidFill>
                <a:srgbClr val="980000"/>
              </a:solidFill>
            </a:endParaRPr>
          </a:p>
        </p:txBody>
      </p:sp>
      <p:sp>
        <p:nvSpPr>
          <p:cNvPr id="116" name="Google Shape;116;p21"/>
          <p:cNvSpPr txBox="1"/>
          <p:nvPr/>
        </p:nvSpPr>
        <p:spPr>
          <a:xfrm>
            <a:off x="5831675" y="1153025"/>
            <a:ext cx="2494800" cy="73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fr" sz="1800">
                <a:solidFill>
                  <a:srgbClr val="38761D"/>
                </a:solidFill>
                <a:latin typeface="Alegreya"/>
                <a:ea typeface="Alegreya"/>
                <a:cs typeface="Alegreya"/>
                <a:sym typeface="Alegreya"/>
              </a:rPr>
              <a:t>Produit à forte valeur ajoutée</a:t>
            </a:r>
            <a:endParaRPr b="1">
              <a:solidFill>
                <a:srgbClr val="38761D"/>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