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9EA3209-1D3F-4038-BE1B-2A379BD2EF84}">
  <a:tblStyle styleId="{E9EA3209-1D3F-4038-BE1B-2A379BD2EF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0359fee1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0359fee1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359fee1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359fee1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0359fee1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0359fee1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03dbbc76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03dbbc76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03dbbc76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03dbbc76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03dbbc76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03dbbc7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géothermie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Centrale géothermique de Soultz-sous-Forêts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270575"/>
            <a:ext cx="8368200" cy="34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Principe :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Récupérer la chaleur contenue dans le sous-sol ou dans les nappes d’eau souterraines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/>
              <a:t>Types de géothermie :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t</a:t>
            </a:r>
            <a:r>
              <a:rPr lang="fr"/>
              <a:t>rès basse énergie (T &lt; 40°C) : eau chaude, chauffage de résidences individuelles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basse énergie (50°C &lt; T &lt; 80°C) : chauffage urbain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haute énergie (&gt; 100°C) : électricité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Centrale géothermique de Soultz-sous-Forêts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5766225" y="1489825"/>
            <a:ext cx="2990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30 ans de recherche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depuis 2016 : production d’électricité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1,5 MW = 2400 foyers</a:t>
            </a:r>
            <a:endParaRPr/>
          </a:p>
        </p:txBody>
      </p:sp>
      <p:pic>
        <p:nvPicPr>
          <p:cNvPr descr="Résultat de recherche d'images pour &quot;centrale de soultz sous forets&quot;"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15775"/>
            <a:ext cx="5378326" cy="322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Contexte géologique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24553" l="53264" r="9057" t="24389"/>
          <a:stretch/>
        </p:blipFill>
        <p:spPr>
          <a:xfrm>
            <a:off x="3974416" y="1305324"/>
            <a:ext cx="4524010" cy="344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10201" l="26953" r="49192" t="22056"/>
          <a:stretch/>
        </p:blipFill>
        <p:spPr>
          <a:xfrm>
            <a:off x="1132900" y="1170925"/>
            <a:ext cx="2326699" cy="3716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/>
          <p:nvPr/>
        </p:nvCxnSpPr>
        <p:spPr>
          <a:xfrm rot="10800000">
            <a:off x="6859375" y="2403400"/>
            <a:ext cx="15300" cy="658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6"/>
          <p:cNvCxnSpPr/>
          <p:nvPr/>
        </p:nvCxnSpPr>
        <p:spPr>
          <a:xfrm>
            <a:off x="7451725" y="2200275"/>
            <a:ext cx="704700" cy="18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6"/>
          <p:cNvCxnSpPr/>
          <p:nvPr/>
        </p:nvCxnSpPr>
        <p:spPr>
          <a:xfrm rot="10800000">
            <a:off x="5587450" y="2218725"/>
            <a:ext cx="6546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6"/>
          <p:cNvSpPr txBox="1"/>
          <p:nvPr/>
        </p:nvSpPr>
        <p:spPr>
          <a:xfrm>
            <a:off x="5419050" y="2200275"/>
            <a:ext cx="4746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7377800" y="2200275"/>
            <a:ext cx="4746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629725" y="2860825"/>
            <a:ext cx="4746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Fonctionnement de la centrale géothermique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9093" l="48105" r="18897" t="19020"/>
          <a:stretch/>
        </p:blipFill>
        <p:spPr>
          <a:xfrm>
            <a:off x="3058625" y="1282050"/>
            <a:ext cx="3026750" cy="37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4685625" y="2472550"/>
            <a:ext cx="1282200" cy="2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456475" y="3159125"/>
            <a:ext cx="1511400" cy="49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180250" y="3159125"/>
            <a:ext cx="391800" cy="1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Cycle organique de Rankine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11178" l="5689" r="10269" t="22243"/>
          <a:stretch/>
        </p:blipFill>
        <p:spPr>
          <a:xfrm>
            <a:off x="503963" y="1316501"/>
            <a:ext cx="8136077" cy="36257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106" name="Google Shape;106;p18"/>
          <p:cNvCxnSpPr/>
          <p:nvPr/>
        </p:nvCxnSpPr>
        <p:spPr>
          <a:xfrm rot="10800000">
            <a:off x="1466775" y="2403350"/>
            <a:ext cx="9600" cy="1717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7" name="Google Shape;107;p18"/>
          <p:cNvCxnSpPr/>
          <p:nvPr/>
        </p:nvCxnSpPr>
        <p:spPr>
          <a:xfrm flipH="1">
            <a:off x="2919375" y="2992450"/>
            <a:ext cx="4800" cy="1200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8" name="Google Shape;108;p18"/>
          <p:cNvSpPr txBox="1"/>
          <p:nvPr/>
        </p:nvSpPr>
        <p:spPr>
          <a:xfrm>
            <a:off x="4060375" y="2924175"/>
            <a:ext cx="1607100" cy="5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isobutane</a:t>
            </a:r>
            <a:endParaRPr b="1" sz="24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36000" y="4468000"/>
            <a:ext cx="1797600" cy="3447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latin typeface="Trebuchet MS"/>
                <a:ea typeface="Trebuchet MS"/>
                <a:cs typeface="Trebuchet MS"/>
                <a:sym typeface="Trebuchet MS"/>
              </a:rPr>
              <a:t>de production</a:t>
            </a:r>
            <a:endParaRPr b="1"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0" name="Google Shape;110;p18"/>
          <p:cNvCxnSpPr/>
          <p:nvPr/>
        </p:nvCxnSpPr>
        <p:spPr>
          <a:xfrm flipH="1" rot="10800000">
            <a:off x="1438275" y="1530875"/>
            <a:ext cx="1530900" cy="9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8"/>
          <p:cNvCxnSpPr/>
          <p:nvPr/>
        </p:nvCxnSpPr>
        <p:spPr>
          <a:xfrm>
            <a:off x="1467825" y="1606988"/>
            <a:ext cx="7500" cy="74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8"/>
          <p:cNvCxnSpPr/>
          <p:nvPr/>
        </p:nvCxnSpPr>
        <p:spPr>
          <a:xfrm>
            <a:off x="2924175" y="1497025"/>
            <a:ext cx="0" cy="471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8"/>
          <p:cNvCxnSpPr/>
          <p:nvPr/>
        </p:nvCxnSpPr>
        <p:spPr>
          <a:xfrm>
            <a:off x="2924175" y="2620750"/>
            <a:ext cx="0" cy="3717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9"/>
          <p:cNvGraphicFramePr/>
          <p:nvPr/>
        </p:nvGraphicFramePr>
        <p:xfrm>
          <a:off x="952500" y="148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{E9EA3209-1D3F-4038-BE1B-2A379BD2EF84}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centrale géothermique 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geothermal power plant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ORC - Cycle organique de Rankine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ORC _ Organic Rankine Cycle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anomalie thermique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thermal anomaly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puits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échangeur de chaleur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heat </a:t>
                      </a: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exchanger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condenseur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condenser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faille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fracture</a:t>
                      </a:r>
                      <a:endParaRPr sz="18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9" name="Google Shape;11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Glossaire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