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4"/>
  </p:notesMasterIdLst>
  <p:handoutMasterIdLst>
    <p:handoutMasterId r:id="rId15"/>
  </p:handoutMasterIdLst>
  <p:sldIdLst>
    <p:sldId id="256" r:id="rId5"/>
    <p:sldId id="278" r:id="rId6"/>
    <p:sldId id="279" r:id="rId7"/>
    <p:sldId id="280" r:id="rId8"/>
    <p:sldId id="281" r:id="rId9"/>
    <p:sldId id="282" r:id="rId10"/>
    <p:sldId id="283" r:id="rId11"/>
    <p:sldId id="284" r:id="rId12"/>
    <p:sldId id="285" r:id="rId13"/>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7FDB26-16AF-4C82-AF7A-92449513F3F4}" type="datetime1">
              <a:rPr lang="fr-FR" smtClean="0"/>
              <a:t>14/10/2019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fr-FR" smtClean="0"/>
              <a:t>‹N°›</a:t>
            </a:fld>
            <a:endParaRPr lang="fr-FR"/>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60E9541-3375-4528-AC9C-1D7FD00C3017}" type="datetime1">
              <a:rPr lang="fr-FR" noProof="0" smtClean="0"/>
              <a:t>14/10/2019</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fr-FR" noProof="0" smtClean="0"/>
              <a:t>‹N°›</a:t>
            </a:fld>
            <a:endParaRPr lang="fr-FR" noProof="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4B725628-3A68-42F4-BA86-981817953149}" type="slidenum">
              <a:rPr lang="fr-FR" smtClean="0"/>
              <a:t>1</a:t>
            </a:fld>
            <a:endParaRPr lang="fr-FR"/>
          </a:p>
        </p:txBody>
      </p:sp>
    </p:spTree>
    <p:extLst>
      <p:ext uri="{BB962C8B-B14F-4D97-AF65-F5344CB8AC3E}">
        <p14:creationId xmlns:p14="http://schemas.microsoft.com/office/powerpoint/2010/main" val="385925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fr-FR" noProof="0" smtClean="0"/>
              <a:t>Modifiez le style du titre</a:t>
            </a:r>
            <a:endParaRPr lang="fr-FR" noProof="0"/>
          </a:p>
        </p:txBody>
      </p:sp>
      <p:sp>
        <p:nvSpPr>
          <p:cNvPr id="3" name="Sous-titre 2"/>
          <p:cNvSpPr>
            <a:spLocks noGrp="1"/>
          </p:cNvSpPr>
          <p:nvPr>
            <p:ph type="subTitle" idx="1" hasCustomPrompt="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fr-FR" noProof="0"/>
              <a:t>Cliquez pour modifier le style des sous-titres du masque</a:t>
            </a:r>
          </a:p>
        </p:txBody>
      </p:sp>
      <p:sp>
        <p:nvSpPr>
          <p:cNvPr id="4" name="Espace réservé de la date 3"/>
          <p:cNvSpPr>
            <a:spLocks noGrp="1"/>
          </p:cNvSpPr>
          <p:nvPr>
            <p:ph type="dt" sz="half" idx="10"/>
          </p:nvPr>
        </p:nvSpPr>
        <p:spPr/>
        <p:txBody>
          <a:bodyPr rtlCol="0"/>
          <a:lstStyle>
            <a:lvl1pPr algn="l">
              <a:defRPr/>
            </a:lvl1pPr>
          </a:lstStyle>
          <a:p>
            <a:pPr rtl="0"/>
            <a:fld id="{E27949C9-1C26-45BB-BA53-FCDDA512553D}" type="datetime1">
              <a:rPr lang="fr-FR" noProof="0" smtClean="0"/>
              <a:t>14/10/2019</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cxnSp>
        <p:nvCxnSpPr>
          <p:cNvPr id="8" name="Connecteur droit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721F1C99-0FCE-4E24-B45E-A6B8B87EE97A}" type="datetime1">
              <a:rPr lang="fr-FR" noProof="0" smtClean="0"/>
              <a:t>14/10/2019</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724901" y="762000"/>
            <a:ext cx="2628900" cy="5410200"/>
          </a:xfrm>
        </p:spPr>
        <p:txBody>
          <a:bodyPr vert="eaVert" lIns="45720" tIns="91440" rIns="45720" bIns="91440" rtlCol="0"/>
          <a:lstStyle/>
          <a:p>
            <a:pPr rtl="0"/>
            <a:r>
              <a:rPr lang="fr-FR" noProof="0"/>
              <a:t>Cliquez pour modifier le style du titre</a:t>
            </a:r>
          </a:p>
        </p:txBody>
      </p:sp>
      <p:sp>
        <p:nvSpPr>
          <p:cNvPr id="3" name="Espace réservé du texte vertical 2"/>
          <p:cNvSpPr>
            <a:spLocks noGrp="1"/>
          </p:cNvSpPr>
          <p:nvPr>
            <p:ph type="body" orient="vert" idx="1" hasCustomPrompt="1"/>
          </p:nvPr>
        </p:nvSpPr>
        <p:spPr>
          <a:xfrm>
            <a:off x="990601" y="762000"/>
            <a:ext cx="7581900" cy="5410200"/>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132C3B24-D805-4A76-8E65-C9738296B930}" type="datetime1">
              <a:rPr lang="fr-FR" noProof="0" smtClean="0"/>
              <a:t>14/10/2019</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cxnSp>
        <p:nvCxnSpPr>
          <p:cNvPr id="7" name="Connecteur droit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2B70CDC4-B118-436F-8999-4E53124174C8}" type="datetime1">
              <a:rPr lang="fr-FR" noProof="0" smtClean="0"/>
              <a:t>14/10/2019</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0CB3B74C-3552-4EC5-970E-EA08B17DE6C3}" type="datetime1">
              <a:rPr lang="fr-FR" noProof="0" smtClean="0"/>
              <a:t>14/10/2019</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cxnSp>
        <p:nvCxnSpPr>
          <p:cNvPr id="8" name="Connecteur droit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1499616"/>
          </a:xfrm>
        </p:spPr>
        <p:txBody>
          <a:bodyPr rtlCol="0"/>
          <a:lstStyle/>
          <a:p>
            <a:pPr rtl="0"/>
            <a:r>
              <a:rPr lang="fr-FR" noProof="0" smtClean="0"/>
              <a:t>Modifiez le style du titre</a:t>
            </a:r>
            <a:endParaRPr lang="fr-FR" noProof="0"/>
          </a:p>
        </p:txBody>
      </p:sp>
      <p:sp>
        <p:nvSpPr>
          <p:cNvPr id="3" name="Espace réservé du contenu 2"/>
          <p:cNvSpPr>
            <a:spLocks noGrp="1"/>
          </p:cNvSpPr>
          <p:nvPr>
            <p:ph sz="half" idx="1" hasCustomPrompt="1"/>
          </p:nvPr>
        </p:nvSpPr>
        <p:spPr>
          <a:xfrm>
            <a:off x="1024127" y="2286000"/>
            <a:ext cx="4754880" cy="402336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5989320" y="2286000"/>
            <a:ext cx="4754880" cy="402336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BA86671B-8518-416E-9A93-110C3FC765B0}" type="datetime1">
              <a:rPr lang="fr-FR" noProof="0" smtClean="0"/>
              <a:t>14/10/2019</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024128" y="2967788"/>
            <a:ext cx="4754880" cy="3341572"/>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hasCustomPrompt="1"/>
          </p:nvPr>
        </p:nvSpPr>
        <p:spPr>
          <a:xfrm>
            <a:off x="5990888" y="2967788"/>
            <a:ext cx="4754880" cy="3341572"/>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B95CA171-7817-4EB8-BD06-8DC08B6DD669}" type="datetime1">
              <a:rPr lang="fr-FR" noProof="0" smtClean="0"/>
              <a:t>14/10/2019</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e la date 2"/>
          <p:cNvSpPr>
            <a:spLocks noGrp="1"/>
          </p:cNvSpPr>
          <p:nvPr>
            <p:ph type="dt" sz="half" idx="10"/>
          </p:nvPr>
        </p:nvSpPr>
        <p:spPr/>
        <p:txBody>
          <a:bodyPr rtlCol="0"/>
          <a:lstStyle/>
          <a:p>
            <a:pPr rtl="0"/>
            <a:fld id="{A8CB6A67-71AB-4430-8E9A-3C4E54AB6270}" type="datetime1">
              <a:rPr lang="fr-FR" noProof="0" smtClean="0"/>
              <a:t>14/10/2019</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3278E809-7279-41D4-8D12-46601669AEF8}" type="datetime1">
              <a:rPr lang="fr-FR" noProof="0" smtClean="0"/>
              <a:t>14/10/2019</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re 7"/>
          <p:cNvSpPr>
            <a:spLocks noGrp="1"/>
          </p:cNvSpPr>
          <p:nvPr>
            <p:ph type="title" hasCustomPrompt="1"/>
          </p:nvPr>
        </p:nvSpPr>
        <p:spPr>
          <a:xfrm>
            <a:off x="1024128" y="471509"/>
            <a:ext cx="4389120" cy="1737360"/>
          </a:xfrm>
        </p:spPr>
        <p:txBody>
          <a:bodyPr rtlCol="0">
            <a:noAutofit/>
          </a:bodyPr>
          <a:lstStyle>
            <a:lvl1pPr>
              <a:lnSpc>
                <a:spcPct val="80000"/>
              </a:lnSpc>
              <a:defRPr sz="4000"/>
            </a:lvl1pPr>
          </a:lstStyle>
          <a:p>
            <a:pPr rtl="0"/>
            <a:r>
              <a:rPr lang="fr-FR" noProof="0"/>
              <a:t>Modifiez le style du titre du masque</a:t>
            </a:r>
          </a:p>
        </p:txBody>
      </p:sp>
      <p:sp>
        <p:nvSpPr>
          <p:cNvPr id="3" name="Espace réservé du contenu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EE15B8F-B91C-47AC-B98D-C114892A6229}" type="datetime1">
              <a:rPr lang="fr-FR" noProof="0" smtClean="0"/>
              <a:t>14/10/2019</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fr-FR" noProof="0" smtClean="0"/>
              <a:t>Modifiez le style du titre</a:t>
            </a:r>
            <a:endParaRPr lang="fr-FR" noProof="0"/>
          </a:p>
        </p:txBody>
      </p:sp>
      <p:sp>
        <p:nvSpPr>
          <p:cNvPr id="3" name="Espace réservé d’image 2"/>
          <p:cNvSpPr>
            <a:spLocks noGrp="1" noChangeAspect="1"/>
          </p:cNvSpPr>
          <p:nvPr>
            <p:ph type="pic" idx="1" hasCustomPrompt="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p:txBody>
          <a:bodyPr rtlCol="0"/>
          <a:lstStyle/>
          <a:p>
            <a:pPr rtl="0"/>
            <a:fld id="{92769C86-3347-4673-9EED-DCA59A1E5DED}" type="datetime1">
              <a:rPr lang="fr-FR" noProof="0" smtClean="0"/>
              <a:t>14/10/2019</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867E5644-1E61-4311-A31E-84CB9C7AA8A9}" type="slidenum">
              <a:rPr lang="fr-FR" noProof="0" smtClean="0"/>
              <a:t>‹N°›</a:t>
            </a:fld>
            <a:endParaRPr lang="fr-FR" noProof="0"/>
          </a:p>
        </p:txBody>
      </p:sp>
      <p:cxnSp>
        <p:nvCxnSpPr>
          <p:cNvPr id="8" name="Connecteur droit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87726DE0-7F70-4976-999D-381380B45882}" type="datetime1">
              <a:rPr lang="fr-FR" noProof="0" smtClean="0"/>
              <a:t>14/10/2019</a:t>
            </a:fld>
            <a:endParaRPr lang="fr-FR" noProof="0"/>
          </a:p>
        </p:txBody>
      </p:sp>
      <p:sp>
        <p:nvSpPr>
          <p:cNvPr id="5" name="Espace réservé du pied de page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fr-FR" noProof="0"/>
          </a:p>
        </p:txBody>
      </p:sp>
      <p:sp>
        <p:nvSpPr>
          <p:cNvPr id="6" name="Espace réservé du numéro de diapositive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fr-FR" noProof="0" smtClean="0"/>
              <a:pPr/>
              <a:t>‹N°›</a:t>
            </a:fld>
            <a:endParaRPr lang="fr-FR" noProof="0"/>
          </a:p>
        </p:txBody>
      </p:sp>
      <p:cxnSp>
        <p:nvCxnSpPr>
          <p:cNvPr id="7" name="Connecteur droit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nterestingengineering.com/japanese-invention-converts-plastic-into-oi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5" name="Image 4">
            <a:extLst>
              <a:ext uri="{FF2B5EF4-FFF2-40B4-BE49-F238E27FC236}">
                <a16:creationId xmlns:a16="http://schemas.microsoft.com/office/drawing/2014/main" id="{230BD1B1-AA22-48F1-B3ED-579CD284605D}"/>
              </a:ext>
              <a:ext uri="{C183D7F6-B498-43B3-948B-1728B52AA6E4}">
                <adec:decorative xmlns="" xmlns:adec="http://schemas.microsoft.com/office/drawing/2017/decorative"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rtlCol="0" anchor="b">
            <a:normAutofit/>
          </a:bodyPr>
          <a:lstStyle/>
          <a:p>
            <a:pPr algn="l" rtl="0"/>
            <a:r>
              <a:rPr lang="fr-FR" dirty="0" smtClean="0">
                <a:solidFill>
                  <a:srgbClr val="FFFFFF"/>
                </a:solidFill>
              </a:rPr>
              <a:t>Le pétrole</a:t>
            </a:r>
            <a:endParaRPr lang="fr-FR" dirty="0">
              <a:solidFill>
                <a:srgbClr val="FFFFFF"/>
              </a:solidFill>
            </a:endParaRPr>
          </a:p>
        </p:txBody>
      </p:sp>
      <p:sp>
        <p:nvSpPr>
          <p:cNvPr id="3" name="Sous-titre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rtlCol="0" anchor="t">
            <a:normAutofit/>
          </a:bodyPr>
          <a:lstStyle/>
          <a:p>
            <a:pPr rtl="0"/>
            <a:r>
              <a:rPr lang="fr-FR" dirty="0" smtClean="0">
                <a:solidFill>
                  <a:srgbClr val="FFFFFF"/>
                </a:solidFill>
              </a:rPr>
              <a:t>Sarah Deville &amp; Céline </a:t>
            </a:r>
            <a:r>
              <a:rPr lang="fr-FR" dirty="0" err="1" smtClean="0">
                <a:solidFill>
                  <a:srgbClr val="FFFFFF"/>
                </a:solidFill>
              </a:rPr>
              <a:t>Echilley</a:t>
            </a:r>
            <a:r>
              <a:rPr lang="fr-FR" dirty="0" smtClean="0">
                <a:solidFill>
                  <a:srgbClr val="FFFFFF"/>
                </a:solidFill>
              </a:rPr>
              <a:t> | Marché de la science 2019</a:t>
            </a:r>
            <a:endParaRPr lang="fr-FR" dirty="0">
              <a:solidFill>
                <a:srgbClr val="FFFFFF"/>
              </a:solidFill>
            </a:endParaRPr>
          </a:p>
        </p:txBody>
      </p:sp>
      <p:cxnSp>
        <p:nvCxnSpPr>
          <p:cNvPr id="23" name="Connecteur droit 2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générale</a:t>
            </a: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v"/>
            </a:pPr>
            <a:r>
              <a:rPr lang="fr-FR" sz="2400" dirty="0"/>
              <a:t> </a:t>
            </a:r>
            <a:r>
              <a:rPr lang="fr-FR" sz="2400" dirty="0" smtClean="0"/>
              <a:t>Combustible </a:t>
            </a:r>
            <a:r>
              <a:rPr lang="fr-FR" sz="2400" dirty="0" smtClean="0"/>
              <a:t>fossi</a:t>
            </a:r>
            <a:r>
              <a:rPr lang="fr-FR" sz="2400" dirty="0" smtClean="0"/>
              <a:t>le </a:t>
            </a:r>
            <a:r>
              <a:rPr lang="fr-FR" sz="2400" dirty="0" smtClean="0"/>
              <a:t>apparu </a:t>
            </a:r>
            <a:r>
              <a:rPr lang="fr-FR" sz="2400" dirty="0" smtClean="0"/>
              <a:t>il y a 350 millions d’années</a:t>
            </a:r>
          </a:p>
          <a:p>
            <a:pPr>
              <a:buFont typeface="Wingdings" panose="05000000000000000000" pitchFamily="2" charset="2"/>
              <a:buChar char="v"/>
            </a:pPr>
            <a:r>
              <a:rPr lang="fr-FR" sz="2400" dirty="0"/>
              <a:t> </a:t>
            </a:r>
            <a:r>
              <a:rPr lang="fr-FR" sz="2400" dirty="0" smtClean="0"/>
              <a:t>Mélange d’hydrocarbures </a:t>
            </a:r>
            <a:r>
              <a:rPr lang="fr-FR" sz="2400" dirty="0" smtClean="0"/>
              <a:t>(atomes de carbone et d’hydrogène) et </a:t>
            </a:r>
            <a:r>
              <a:rPr lang="fr-FR" sz="2400" dirty="0" smtClean="0"/>
              <a:t>de molécules contenant </a:t>
            </a:r>
            <a:r>
              <a:rPr lang="fr-FR" sz="2400" dirty="0" smtClean="0"/>
              <a:t>des atomes de soufre</a:t>
            </a:r>
            <a:r>
              <a:rPr lang="fr-FR" sz="2400" dirty="0" smtClean="0"/>
              <a:t>, </a:t>
            </a:r>
            <a:r>
              <a:rPr lang="fr-FR" sz="2400" dirty="0" smtClean="0"/>
              <a:t>d’azote </a:t>
            </a:r>
            <a:r>
              <a:rPr lang="fr-FR" sz="2400" dirty="0" smtClean="0"/>
              <a:t>et </a:t>
            </a:r>
            <a:r>
              <a:rPr lang="fr-FR" sz="2400" dirty="0" smtClean="0"/>
              <a:t>d’oxygène</a:t>
            </a:r>
            <a:endParaRPr lang="fr-FR" sz="2400" dirty="0" smtClean="0"/>
          </a:p>
          <a:p>
            <a:pPr>
              <a:buFont typeface="Wingdings" panose="05000000000000000000" pitchFamily="2" charset="2"/>
              <a:buChar char="v"/>
            </a:pPr>
            <a:r>
              <a:rPr lang="fr-FR" sz="2400" dirty="0"/>
              <a:t> </a:t>
            </a:r>
            <a:r>
              <a:rPr lang="fr-FR" sz="2400" dirty="0" smtClean="0"/>
              <a:t>Satisfait plus de 30 % des besoins énergétiques de la planète</a:t>
            </a:r>
          </a:p>
          <a:p>
            <a:pPr>
              <a:buFont typeface="Wingdings" panose="05000000000000000000" pitchFamily="2" charset="2"/>
              <a:buChar char="v"/>
            </a:pPr>
            <a:endParaRPr lang="fr-FR" sz="2400" dirty="0"/>
          </a:p>
          <a:p>
            <a:pPr marL="0" indent="0" algn="ctr">
              <a:buNone/>
            </a:pPr>
            <a:r>
              <a:rPr lang="fr-FR" sz="2400" dirty="0" smtClean="0">
                <a:sym typeface="Wingdings" panose="05000000000000000000" pitchFamily="2" charset="2"/>
              </a:rPr>
              <a:t>Le pétrole contient des milliers de molécules différentes qu’il faut fractionner et transformer chimiquement pour obtenir des produits utilisables.</a:t>
            </a:r>
            <a:endParaRPr lang="fr-FR" sz="2400" dirty="0"/>
          </a:p>
        </p:txBody>
      </p:sp>
    </p:spTree>
    <p:extLst>
      <p:ext uri="{BB962C8B-B14F-4D97-AF65-F5344CB8AC3E}">
        <p14:creationId xmlns:p14="http://schemas.microsoft.com/office/powerpoint/2010/main" val="84239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Formation du pétrole</a:t>
            </a:r>
            <a:endParaRPr lang="fr-FR" dirty="0"/>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v"/>
            </a:pPr>
            <a:r>
              <a:rPr lang="fr-FR" dirty="0"/>
              <a:t> </a:t>
            </a:r>
            <a:r>
              <a:rPr lang="fr-FR" dirty="0" smtClean="0"/>
              <a:t>Origine : substance des êtres vivants (animaux et végétaux) à la surface du globe (surtout milieux aquatiques)</a:t>
            </a:r>
          </a:p>
          <a:p>
            <a:pPr>
              <a:buFont typeface="Wingdings" panose="05000000000000000000" pitchFamily="2" charset="2"/>
              <a:buChar char="v"/>
            </a:pPr>
            <a:r>
              <a:rPr lang="fr-FR" dirty="0" smtClean="0"/>
              <a:t> Transformation qui s’échelonne sur des dizaines de millions d’années</a:t>
            </a:r>
          </a:p>
          <a:p>
            <a:pPr>
              <a:buFont typeface="Wingdings" panose="05000000000000000000" pitchFamily="2" charset="2"/>
              <a:buChar char="v"/>
            </a:pPr>
            <a:r>
              <a:rPr lang="fr-FR" dirty="0"/>
              <a:t> </a:t>
            </a:r>
            <a:r>
              <a:rPr lang="fr-FR" dirty="0" smtClean="0"/>
              <a:t>Accumulation au fond des océans </a:t>
            </a:r>
            <a:r>
              <a:rPr lang="fr-FR" dirty="0" smtClean="0">
                <a:sym typeface="Wingdings" panose="05000000000000000000" pitchFamily="2" charset="2"/>
              </a:rPr>
              <a:t> résidus organiques = kérogène  couches de sédiments</a:t>
            </a:r>
          </a:p>
          <a:p>
            <a:pPr>
              <a:buFont typeface="Wingdings" panose="05000000000000000000" pitchFamily="2" charset="2"/>
              <a:buChar char="v"/>
            </a:pPr>
            <a:r>
              <a:rPr lang="fr-FR" dirty="0">
                <a:sym typeface="Wingdings" panose="05000000000000000000" pitchFamily="2" charset="2"/>
              </a:rPr>
              <a:t> </a:t>
            </a:r>
            <a:r>
              <a:rPr lang="fr-FR" dirty="0" smtClean="0">
                <a:sym typeface="Wingdings" panose="05000000000000000000" pitchFamily="2" charset="2"/>
              </a:rPr>
              <a:t>2 500 – 5 000 mètres : kérogène devient pétrole liquide</a:t>
            </a:r>
          </a:p>
          <a:p>
            <a:pPr>
              <a:buFont typeface="Wingdings" panose="05000000000000000000" pitchFamily="2" charset="2"/>
              <a:buChar char="v"/>
            </a:pPr>
            <a:r>
              <a:rPr lang="fr-FR" dirty="0">
                <a:sym typeface="Wingdings" panose="05000000000000000000" pitchFamily="2" charset="2"/>
              </a:rPr>
              <a:t> </a:t>
            </a:r>
            <a:r>
              <a:rPr lang="fr-FR" dirty="0" smtClean="0">
                <a:sym typeface="Wingdings" panose="05000000000000000000" pitchFamily="2" charset="2"/>
              </a:rPr>
              <a:t>Pétrole + gaz remontent à la surface (+ légers que l’eau) à travers couches rocheuses</a:t>
            </a:r>
          </a:p>
          <a:p>
            <a:pPr>
              <a:buFont typeface="Wingdings" panose="05000000000000000000" pitchFamily="2" charset="2"/>
              <a:buChar char="v"/>
            </a:pPr>
            <a:r>
              <a:rPr lang="fr-FR" dirty="0">
                <a:sym typeface="Wingdings" panose="05000000000000000000" pitchFamily="2" charset="2"/>
              </a:rPr>
              <a:t> </a:t>
            </a:r>
            <a:r>
              <a:rPr lang="fr-FR" dirty="0" smtClean="0">
                <a:sym typeface="Wingdings" panose="05000000000000000000" pitchFamily="2" charset="2"/>
              </a:rPr>
              <a:t>Partie absorbée par « roche réservoir » (poreuse)</a:t>
            </a:r>
          </a:p>
          <a:p>
            <a:pPr>
              <a:buFont typeface="Wingdings" panose="05000000000000000000" pitchFamily="2" charset="2"/>
              <a:buChar char="v"/>
            </a:pPr>
            <a:r>
              <a:rPr lang="fr-FR" dirty="0">
                <a:sym typeface="Wingdings" panose="05000000000000000000" pitchFamily="2" charset="2"/>
              </a:rPr>
              <a:t> </a:t>
            </a:r>
            <a:r>
              <a:rPr lang="fr-FR" dirty="0" smtClean="0">
                <a:sym typeface="Wingdings" panose="05000000000000000000" pitchFamily="2" charset="2"/>
              </a:rPr>
              <a:t>Partie non absorbée peut remonter jusqu’à la surface  « mares de pétrole »</a:t>
            </a:r>
            <a:endParaRPr lang="fr-FR" dirty="0"/>
          </a:p>
        </p:txBody>
      </p:sp>
    </p:spTree>
    <p:extLst>
      <p:ext uri="{BB962C8B-B14F-4D97-AF65-F5344CB8AC3E}">
        <p14:creationId xmlns:p14="http://schemas.microsoft.com/office/powerpoint/2010/main" val="144692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explicatif</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314" y="2084832"/>
            <a:ext cx="7151510" cy="4223893"/>
          </a:xfrm>
        </p:spPr>
      </p:pic>
    </p:spTree>
    <p:extLst>
      <p:ext uri="{BB962C8B-B14F-4D97-AF65-F5344CB8AC3E}">
        <p14:creationId xmlns:p14="http://schemas.microsoft.com/office/powerpoint/2010/main" val="63127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Utilisations du pétrole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v"/>
            </a:pPr>
            <a:r>
              <a:rPr lang="fr-FR" dirty="0" smtClean="0"/>
              <a:t> Extraction par forage ou par fracturation </a:t>
            </a:r>
          </a:p>
          <a:p>
            <a:pPr>
              <a:buFont typeface="Wingdings" panose="05000000000000000000" pitchFamily="2" charset="2"/>
              <a:buChar char="v"/>
            </a:pPr>
            <a:r>
              <a:rPr lang="fr-FR" dirty="0"/>
              <a:t> </a:t>
            </a:r>
            <a:r>
              <a:rPr lang="fr-FR" dirty="0" smtClean="0"/>
              <a:t>Transformation chimique du pétrole = raffinage</a:t>
            </a:r>
          </a:p>
          <a:p>
            <a:pPr>
              <a:buFont typeface="Wingdings" panose="05000000000000000000" pitchFamily="2" charset="2"/>
              <a:buChar char="v"/>
            </a:pPr>
            <a:r>
              <a:rPr lang="fr-FR" dirty="0"/>
              <a:t> </a:t>
            </a:r>
            <a:r>
              <a:rPr lang="fr-FR" dirty="0" smtClean="0"/>
              <a:t>Dérivés du pétrole : </a:t>
            </a:r>
          </a:p>
          <a:p>
            <a:pPr lvl="3">
              <a:buFont typeface="Wingdings" panose="05000000000000000000" pitchFamily="2" charset="2"/>
              <a:buChar char="v"/>
            </a:pPr>
            <a:r>
              <a:rPr lang="fr-FR" sz="1800" dirty="0"/>
              <a:t> </a:t>
            </a:r>
            <a:r>
              <a:rPr lang="fr-FR" sz="1800" dirty="0" smtClean="0"/>
              <a:t>matière première des carburants</a:t>
            </a:r>
          </a:p>
          <a:p>
            <a:pPr lvl="3">
              <a:buFont typeface="Wingdings" panose="05000000000000000000" pitchFamily="2" charset="2"/>
              <a:buChar char="v"/>
            </a:pPr>
            <a:r>
              <a:rPr lang="fr-FR" sz="1800" dirty="0"/>
              <a:t> </a:t>
            </a:r>
            <a:r>
              <a:rPr lang="fr-FR" sz="1800" dirty="0" smtClean="0"/>
              <a:t>industrie de la pétrochimie : matières plastiques, peintures, cosmétiques, etc.</a:t>
            </a:r>
          </a:p>
          <a:p>
            <a:pPr lvl="3">
              <a:buFont typeface="Wingdings" panose="05000000000000000000" pitchFamily="2" charset="2"/>
              <a:buChar char="v"/>
            </a:pPr>
            <a:r>
              <a:rPr lang="fr-FR" sz="1800" dirty="0"/>
              <a:t> </a:t>
            </a:r>
            <a:r>
              <a:rPr lang="fr-FR" sz="1800" dirty="0" smtClean="0"/>
              <a:t>combustible : chauffage domestique, source de chaleur dans l’industrie.</a:t>
            </a:r>
          </a:p>
          <a:p>
            <a:pPr lvl="3">
              <a:buFont typeface="Wingdings" panose="05000000000000000000" pitchFamily="2" charset="2"/>
              <a:buChar char="v"/>
            </a:pPr>
            <a:r>
              <a:rPr lang="fr-FR" sz="1800" dirty="0"/>
              <a:t> </a:t>
            </a:r>
            <a:r>
              <a:rPr lang="fr-FR" sz="1800" dirty="0" smtClean="0"/>
              <a:t>polymères : PVC (tuyaux, gaines électriques), Polycarbonate (bouteilles, biberons, bidons), Styrène butadiène (SRB, sert pour les pneus, amortisseurs, revêtement des bitumes)</a:t>
            </a:r>
          </a:p>
          <a:p>
            <a:pPr marL="0" indent="-45720">
              <a:buNone/>
            </a:pPr>
            <a:endParaRPr lang="fr-FR" dirty="0" smtClean="0">
              <a:sym typeface="Wingdings" panose="05000000000000000000" pitchFamily="2" charset="2"/>
            </a:endParaRPr>
          </a:p>
          <a:p>
            <a:pPr marL="0" indent="-45720" algn="ctr">
              <a:buNone/>
            </a:pPr>
            <a:r>
              <a:rPr lang="fr-FR" b="1" dirty="0" smtClean="0">
                <a:sym typeface="Wingdings" panose="05000000000000000000" pitchFamily="2" charset="2"/>
              </a:rPr>
              <a:t>En 2017, on utilisait 180 000 </a:t>
            </a:r>
            <a:r>
              <a:rPr lang="fr-FR" b="1" smtClean="0">
                <a:sym typeface="Wingdings" panose="05000000000000000000" pitchFamily="2" charset="2"/>
              </a:rPr>
              <a:t>litres par seconde</a:t>
            </a:r>
            <a:r>
              <a:rPr lang="fr-FR" b="1" dirty="0" smtClean="0">
                <a:sym typeface="Wingdings" panose="05000000000000000000" pitchFamily="2" charset="2"/>
              </a:rPr>
              <a:t>, soit 10 800 000 litres par minute</a:t>
            </a:r>
            <a:endParaRPr lang="fr-FR" b="1" dirty="0"/>
          </a:p>
          <a:p>
            <a:pPr lvl="3">
              <a:buFont typeface="Wingdings" panose="05000000000000000000" pitchFamily="2" charset="2"/>
              <a:buChar char="v"/>
            </a:pPr>
            <a:endParaRPr lang="fr-FR" sz="1800" dirty="0" smtClean="0"/>
          </a:p>
        </p:txBody>
      </p:sp>
    </p:spTree>
    <p:extLst>
      <p:ext uri="{BB962C8B-B14F-4D97-AF65-F5344CB8AC3E}">
        <p14:creationId xmlns:p14="http://schemas.microsoft.com/office/powerpoint/2010/main" val="352027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Recyclage du plastique en pétrole</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v"/>
            </a:pPr>
            <a:r>
              <a:rPr lang="fr-FR" dirty="0" smtClean="0"/>
              <a:t> Déchets plastiques (issus du pétrole) polluent les océans </a:t>
            </a:r>
            <a:r>
              <a:rPr lang="fr-FR" dirty="0" smtClean="0">
                <a:sym typeface="Wingdings" panose="05000000000000000000" pitchFamily="2" charset="2"/>
              </a:rPr>
              <a:t> nouvelle méthode pour réduire le nombre de déchets</a:t>
            </a:r>
          </a:p>
          <a:p>
            <a:pPr>
              <a:buFont typeface="Wingdings" panose="05000000000000000000" pitchFamily="2" charset="2"/>
              <a:buChar char="v"/>
            </a:pPr>
            <a:r>
              <a:rPr lang="fr-FR" dirty="0">
                <a:sym typeface="Wingdings" panose="05000000000000000000" pitchFamily="2" charset="2"/>
              </a:rPr>
              <a:t> </a:t>
            </a:r>
            <a:r>
              <a:rPr lang="fr-FR" dirty="0" smtClean="0">
                <a:sym typeface="Wingdings" panose="05000000000000000000" pitchFamily="2" charset="2"/>
              </a:rPr>
              <a:t>Société anglaise : création d’une machine qui transforme le plastique en huile</a:t>
            </a:r>
          </a:p>
          <a:p>
            <a:pPr>
              <a:buFont typeface="Wingdings" panose="05000000000000000000" pitchFamily="2" charset="2"/>
              <a:buChar char="v"/>
            </a:pPr>
            <a:r>
              <a:rPr lang="fr-FR" dirty="0">
                <a:sym typeface="Wingdings" panose="05000000000000000000" pitchFamily="2" charset="2"/>
              </a:rPr>
              <a:t> </a:t>
            </a:r>
            <a:r>
              <a:rPr lang="fr-FR" dirty="0" smtClean="0">
                <a:sym typeface="Wingdings" panose="05000000000000000000" pitchFamily="2" charset="2"/>
              </a:rPr>
              <a:t>Peut être utilisée pour du carburant, des produits de cirage, des produits cosmétiques, etc.</a:t>
            </a:r>
          </a:p>
          <a:p>
            <a:pPr>
              <a:buFont typeface="Wingdings" panose="05000000000000000000" pitchFamily="2" charset="2"/>
              <a:buChar char="v"/>
            </a:pPr>
            <a:r>
              <a:rPr lang="fr-FR" dirty="0">
                <a:sym typeface="Wingdings" panose="05000000000000000000" pitchFamily="2" charset="2"/>
              </a:rPr>
              <a:t> </a:t>
            </a:r>
            <a:r>
              <a:rPr lang="fr-FR" dirty="0" smtClean="0">
                <a:sym typeface="Wingdings" panose="05000000000000000000" pitchFamily="2" charset="2"/>
              </a:rPr>
              <a:t>Permet non seulement de recycler certains déchets plastiques mais aussi de réduire l’exploitation du pétrole </a:t>
            </a:r>
            <a:endParaRPr lang="fr-FR" dirty="0"/>
          </a:p>
        </p:txBody>
      </p:sp>
    </p:spTree>
    <p:extLst>
      <p:ext uri="{BB962C8B-B14F-4D97-AF65-F5344CB8AC3E}">
        <p14:creationId xmlns:p14="http://schemas.microsoft.com/office/powerpoint/2010/main" val="386356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illustrations</a:t>
            </a: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3938" y="2711376"/>
            <a:ext cx="4754562" cy="3171972"/>
          </a:xfrm>
        </p:spPr>
      </p:pic>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89638" y="2619681"/>
            <a:ext cx="4754562" cy="3355362"/>
          </a:xfrm>
        </p:spPr>
      </p:pic>
    </p:spTree>
    <p:extLst>
      <p:ext uri="{BB962C8B-B14F-4D97-AF65-F5344CB8AC3E}">
        <p14:creationId xmlns:p14="http://schemas.microsoft.com/office/powerpoint/2010/main" val="88787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glossaire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44683726"/>
              </p:ext>
            </p:extLst>
          </p:nvPr>
        </p:nvGraphicFramePr>
        <p:xfrm>
          <a:off x="1024128" y="2286000"/>
          <a:ext cx="9720072" cy="3566160"/>
        </p:xfrm>
        <a:graphic>
          <a:graphicData uri="http://schemas.openxmlformats.org/drawingml/2006/table">
            <a:tbl>
              <a:tblPr firstRow="1" bandRow="1">
                <a:tableStyleId>{5C22544A-7EE6-4342-B048-85BDC9FD1C3A}</a:tableStyleId>
              </a:tblPr>
              <a:tblGrid>
                <a:gridCol w="4860036">
                  <a:extLst>
                    <a:ext uri="{9D8B030D-6E8A-4147-A177-3AD203B41FA5}">
                      <a16:colId xmlns:a16="http://schemas.microsoft.com/office/drawing/2014/main" val="40386898"/>
                    </a:ext>
                  </a:extLst>
                </a:gridCol>
                <a:gridCol w="4860036">
                  <a:extLst>
                    <a:ext uri="{9D8B030D-6E8A-4147-A177-3AD203B41FA5}">
                      <a16:colId xmlns:a16="http://schemas.microsoft.com/office/drawing/2014/main" val="3370847488"/>
                    </a:ext>
                  </a:extLst>
                </a:gridCol>
              </a:tblGrid>
              <a:tr h="309322">
                <a:tc>
                  <a:txBody>
                    <a:bodyPr/>
                    <a:lstStyle/>
                    <a:p>
                      <a:r>
                        <a:rPr lang="fr-FR" dirty="0" smtClean="0"/>
                        <a:t>Anglais</a:t>
                      </a:r>
                      <a:endParaRPr lang="fr-FR" dirty="0"/>
                    </a:p>
                  </a:txBody>
                  <a:tcPr/>
                </a:tc>
                <a:tc>
                  <a:txBody>
                    <a:bodyPr/>
                    <a:lstStyle/>
                    <a:p>
                      <a:r>
                        <a:rPr lang="fr-FR" dirty="0" smtClean="0"/>
                        <a:t>Français</a:t>
                      </a:r>
                      <a:endParaRPr lang="fr-FR" dirty="0"/>
                    </a:p>
                  </a:txBody>
                  <a:tcPr/>
                </a:tc>
                <a:extLst>
                  <a:ext uri="{0D108BD9-81ED-4DB2-BD59-A6C34878D82A}">
                    <a16:rowId xmlns:a16="http://schemas.microsoft.com/office/drawing/2014/main" val="4184385268"/>
                  </a:ext>
                </a:extLst>
              </a:tr>
              <a:tr h="309322">
                <a:tc>
                  <a:txBody>
                    <a:bodyPr/>
                    <a:lstStyle/>
                    <a:p>
                      <a:r>
                        <a:rPr lang="fr-FR" dirty="0" smtClean="0"/>
                        <a:t>Compound</a:t>
                      </a:r>
                      <a:endParaRPr lang="fr-FR" dirty="0"/>
                    </a:p>
                  </a:txBody>
                  <a:tcPr/>
                </a:tc>
                <a:tc>
                  <a:txBody>
                    <a:bodyPr/>
                    <a:lstStyle/>
                    <a:p>
                      <a:r>
                        <a:rPr lang="fr-FR" dirty="0" smtClean="0"/>
                        <a:t>Composé</a:t>
                      </a:r>
                      <a:endParaRPr lang="fr-FR" dirty="0"/>
                    </a:p>
                  </a:txBody>
                  <a:tcPr/>
                </a:tc>
                <a:extLst>
                  <a:ext uri="{0D108BD9-81ED-4DB2-BD59-A6C34878D82A}">
                    <a16:rowId xmlns:a16="http://schemas.microsoft.com/office/drawing/2014/main" val="147526177"/>
                  </a:ext>
                </a:extLst>
              </a:tr>
              <a:tr h="309322">
                <a:tc>
                  <a:txBody>
                    <a:bodyPr/>
                    <a:lstStyle/>
                    <a:p>
                      <a:r>
                        <a:rPr lang="fr-FR" dirty="0" err="1" smtClean="0"/>
                        <a:t>Crude</a:t>
                      </a:r>
                      <a:r>
                        <a:rPr lang="fr-FR" dirty="0" smtClean="0"/>
                        <a:t> </a:t>
                      </a:r>
                      <a:r>
                        <a:rPr lang="fr-FR" dirty="0" err="1" smtClean="0"/>
                        <a:t>oil</a:t>
                      </a:r>
                      <a:endParaRPr lang="fr-FR" dirty="0" smtClean="0"/>
                    </a:p>
                  </a:txBody>
                  <a:tcPr/>
                </a:tc>
                <a:tc>
                  <a:txBody>
                    <a:bodyPr/>
                    <a:lstStyle/>
                    <a:p>
                      <a:r>
                        <a:rPr lang="fr-FR" dirty="0" smtClean="0"/>
                        <a:t>Pétrole brut</a:t>
                      </a:r>
                      <a:endParaRPr lang="fr-FR" dirty="0"/>
                    </a:p>
                  </a:txBody>
                  <a:tcPr/>
                </a:tc>
                <a:extLst>
                  <a:ext uri="{0D108BD9-81ED-4DB2-BD59-A6C34878D82A}">
                    <a16:rowId xmlns:a16="http://schemas.microsoft.com/office/drawing/2014/main" val="1807344765"/>
                  </a:ext>
                </a:extLst>
              </a:tr>
              <a:tr h="309322">
                <a:tc>
                  <a:txBody>
                    <a:bodyPr/>
                    <a:lstStyle/>
                    <a:p>
                      <a:r>
                        <a:rPr lang="fr-FR" dirty="0" smtClean="0"/>
                        <a:t>Fuel</a:t>
                      </a:r>
                      <a:endParaRPr lang="fr-FR" dirty="0"/>
                    </a:p>
                  </a:txBody>
                  <a:tcPr/>
                </a:tc>
                <a:tc>
                  <a:txBody>
                    <a:bodyPr/>
                    <a:lstStyle/>
                    <a:p>
                      <a:r>
                        <a:rPr lang="fr-FR" dirty="0" smtClean="0"/>
                        <a:t>Carburant</a:t>
                      </a:r>
                    </a:p>
                  </a:txBody>
                  <a:tcPr/>
                </a:tc>
                <a:extLst>
                  <a:ext uri="{0D108BD9-81ED-4DB2-BD59-A6C34878D82A}">
                    <a16:rowId xmlns:a16="http://schemas.microsoft.com/office/drawing/2014/main" val="3794409098"/>
                  </a:ext>
                </a:extLst>
              </a:tr>
              <a:tr h="309322">
                <a:tc>
                  <a:txBody>
                    <a:bodyPr/>
                    <a:lstStyle/>
                    <a:p>
                      <a:r>
                        <a:rPr lang="fr-FR" dirty="0" err="1" smtClean="0"/>
                        <a:t>Gasoline</a:t>
                      </a:r>
                      <a:endParaRPr lang="fr-FR" dirty="0"/>
                    </a:p>
                  </a:txBody>
                  <a:tcPr/>
                </a:tc>
                <a:tc>
                  <a:txBody>
                    <a:bodyPr/>
                    <a:lstStyle/>
                    <a:p>
                      <a:r>
                        <a:rPr lang="fr-FR" dirty="0" smtClean="0"/>
                        <a:t>Essence</a:t>
                      </a:r>
                      <a:endParaRPr lang="fr-FR" dirty="0"/>
                    </a:p>
                  </a:txBody>
                  <a:tcPr/>
                </a:tc>
                <a:extLst>
                  <a:ext uri="{0D108BD9-81ED-4DB2-BD59-A6C34878D82A}">
                    <a16:rowId xmlns:a16="http://schemas.microsoft.com/office/drawing/2014/main" val="3257979370"/>
                  </a:ext>
                </a:extLst>
              </a:tr>
              <a:tr h="309322">
                <a:tc>
                  <a:txBody>
                    <a:bodyPr/>
                    <a:lstStyle/>
                    <a:p>
                      <a:r>
                        <a:rPr lang="fr-FR" dirty="0" smtClean="0"/>
                        <a:t>Heavy</a:t>
                      </a:r>
                      <a:r>
                        <a:rPr lang="fr-FR" baseline="0" dirty="0" smtClean="0"/>
                        <a:t> </a:t>
                      </a:r>
                      <a:r>
                        <a:rPr lang="fr-FR" baseline="0" dirty="0" err="1" smtClean="0"/>
                        <a:t>oil</a:t>
                      </a:r>
                      <a:endParaRPr lang="fr-FR" dirty="0"/>
                    </a:p>
                  </a:txBody>
                  <a:tcPr/>
                </a:tc>
                <a:tc>
                  <a:txBody>
                    <a:bodyPr/>
                    <a:lstStyle/>
                    <a:p>
                      <a:r>
                        <a:rPr lang="fr-FR" dirty="0" smtClean="0"/>
                        <a:t>Pétrole lourd</a:t>
                      </a:r>
                      <a:endParaRPr lang="fr-FR" dirty="0"/>
                    </a:p>
                  </a:txBody>
                  <a:tcPr/>
                </a:tc>
                <a:extLst>
                  <a:ext uri="{0D108BD9-81ED-4DB2-BD59-A6C34878D82A}">
                    <a16:rowId xmlns:a16="http://schemas.microsoft.com/office/drawing/2014/main" val="3023359203"/>
                  </a:ext>
                </a:extLst>
              </a:tr>
              <a:tr h="309322">
                <a:tc>
                  <a:txBody>
                    <a:bodyPr/>
                    <a:lstStyle/>
                    <a:p>
                      <a:r>
                        <a:rPr lang="fr-FR" dirty="0" err="1" smtClean="0"/>
                        <a:t>Oil</a:t>
                      </a:r>
                      <a:r>
                        <a:rPr lang="fr-FR" dirty="0" smtClean="0"/>
                        <a:t>/</a:t>
                      </a:r>
                      <a:r>
                        <a:rPr lang="fr-FR" dirty="0" err="1" smtClean="0"/>
                        <a:t>petroleum</a:t>
                      </a:r>
                      <a:endParaRPr lang="fr-FR" dirty="0"/>
                    </a:p>
                  </a:txBody>
                  <a:tcPr/>
                </a:tc>
                <a:tc>
                  <a:txBody>
                    <a:bodyPr/>
                    <a:lstStyle/>
                    <a:p>
                      <a:r>
                        <a:rPr lang="fr-FR" dirty="0" smtClean="0"/>
                        <a:t>Pétrole</a:t>
                      </a:r>
                      <a:endParaRPr lang="fr-FR" dirty="0"/>
                    </a:p>
                  </a:txBody>
                  <a:tcPr/>
                </a:tc>
                <a:extLst>
                  <a:ext uri="{0D108BD9-81ED-4DB2-BD59-A6C34878D82A}">
                    <a16:rowId xmlns:a16="http://schemas.microsoft.com/office/drawing/2014/main" val="1570876689"/>
                  </a:ext>
                </a:extLst>
              </a:tr>
              <a:tr h="309322">
                <a:tc>
                  <a:txBody>
                    <a:bodyPr/>
                    <a:lstStyle/>
                    <a:p>
                      <a:r>
                        <a:rPr lang="fr-FR" dirty="0" err="1" smtClean="0"/>
                        <a:t>Pyrolysis</a:t>
                      </a:r>
                      <a:endParaRPr lang="fr-FR" dirty="0"/>
                    </a:p>
                  </a:txBody>
                  <a:tcPr/>
                </a:tc>
                <a:tc>
                  <a:txBody>
                    <a:bodyPr/>
                    <a:lstStyle/>
                    <a:p>
                      <a:r>
                        <a:rPr lang="fr-FR" dirty="0" smtClean="0"/>
                        <a:t>Pyrolyse</a:t>
                      </a:r>
                      <a:endParaRPr lang="fr-FR" dirty="0"/>
                    </a:p>
                  </a:txBody>
                  <a:tcPr/>
                </a:tc>
                <a:extLst>
                  <a:ext uri="{0D108BD9-81ED-4DB2-BD59-A6C34878D82A}">
                    <a16:rowId xmlns:a16="http://schemas.microsoft.com/office/drawing/2014/main" val="1825190483"/>
                  </a:ext>
                </a:extLst>
              </a:tr>
              <a:tr h="533899">
                <a:tc>
                  <a:txBody>
                    <a:bodyPr/>
                    <a:lstStyle/>
                    <a:p>
                      <a:r>
                        <a:rPr lang="fr-FR" dirty="0" smtClean="0"/>
                        <a:t>PET </a:t>
                      </a:r>
                      <a:r>
                        <a:rPr lang="fr-FR" dirty="0" err="1" smtClean="0"/>
                        <a:t>bottle</a:t>
                      </a:r>
                      <a:endParaRPr lang="fr-FR" dirty="0"/>
                    </a:p>
                  </a:txBody>
                  <a:tcPr/>
                </a:tc>
                <a:tc>
                  <a:txBody>
                    <a:bodyPr/>
                    <a:lstStyle/>
                    <a:p>
                      <a:r>
                        <a:rPr lang="fr-FR" dirty="0" smtClean="0"/>
                        <a:t>Bouteille plastique en PET (polyéthylène</a:t>
                      </a:r>
                      <a:r>
                        <a:rPr lang="fr-FR" baseline="0" dirty="0" smtClean="0"/>
                        <a:t> téréphtalate)</a:t>
                      </a:r>
                      <a:endParaRPr lang="fr-FR" dirty="0"/>
                    </a:p>
                  </a:txBody>
                  <a:tcPr/>
                </a:tc>
                <a:extLst>
                  <a:ext uri="{0D108BD9-81ED-4DB2-BD59-A6C34878D82A}">
                    <a16:rowId xmlns:a16="http://schemas.microsoft.com/office/drawing/2014/main" val="739124721"/>
                  </a:ext>
                </a:extLst>
              </a:tr>
            </a:tbl>
          </a:graphicData>
        </a:graphic>
      </p:graphicFrame>
    </p:spTree>
    <p:extLst>
      <p:ext uri="{BB962C8B-B14F-4D97-AF65-F5344CB8AC3E}">
        <p14:creationId xmlns:p14="http://schemas.microsoft.com/office/powerpoint/2010/main" val="353816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Texte à traduire</a:t>
            </a:r>
            <a:endParaRPr lang="fr-FR" dirty="0"/>
          </a:p>
        </p:txBody>
      </p:sp>
      <p:sp>
        <p:nvSpPr>
          <p:cNvPr id="3" name="Espace réservé du contenu 2"/>
          <p:cNvSpPr>
            <a:spLocks noGrp="1"/>
          </p:cNvSpPr>
          <p:nvPr>
            <p:ph idx="1"/>
          </p:nvPr>
        </p:nvSpPr>
        <p:spPr>
          <a:xfrm>
            <a:off x="1024128" y="2286000"/>
            <a:ext cx="9720073" cy="4198620"/>
          </a:xfrm>
        </p:spPr>
        <p:txBody>
          <a:bodyPr>
            <a:noAutofit/>
          </a:bodyPr>
          <a:lstStyle/>
          <a:p>
            <a:r>
              <a:rPr lang="en-US" sz="1200" b="1" dirty="0"/>
              <a:t>This Japanese Invention Can Recycle Plastic into Oil</a:t>
            </a:r>
            <a:endParaRPr lang="en-US" sz="1200" dirty="0"/>
          </a:p>
          <a:p>
            <a:r>
              <a:rPr lang="en-US" sz="1200" dirty="0"/>
              <a:t/>
            </a:r>
            <a:br>
              <a:rPr lang="en-US" sz="1200" dirty="0"/>
            </a:br>
            <a:r>
              <a:rPr lang="en-US" sz="1200" dirty="0"/>
              <a:t>Japanese inventor, </a:t>
            </a:r>
            <a:r>
              <a:rPr lang="en-US" sz="1200" dirty="0" err="1"/>
              <a:t>Akinori</a:t>
            </a:r>
            <a:r>
              <a:rPr lang="en-US" sz="1200" dirty="0"/>
              <a:t> Ito, has created a household appliance which converts plastic bags into fuel. The fuel can be used for various applications such as the generation of heat. [...]</a:t>
            </a:r>
          </a:p>
          <a:p>
            <a:r>
              <a:rPr lang="en-US" sz="1200" dirty="0"/>
              <a:t/>
            </a:r>
            <a:br>
              <a:rPr lang="en-US" sz="1200" dirty="0"/>
            </a:br>
            <a:r>
              <a:rPr lang="en-US" sz="1200" dirty="0"/>
              <a:t>Since plastic bags are created from oil, they can be converted back into their original form. The crude oil produced can be used to heat generators and some stoves. It can also be used for gasoline when refined. It can even be used for a car, a boat or motorbike.</a:t>
            </a:r>
          </a:p>
          <a:p>
            <a:r>
              <a:rPr lang="en-US" sz="1200" dirty="0"/>
              <a:t/>
            </a:r>
            <a:br>
              <a:rPr lang="en-US" sz="1200" dirty="0"/>
            </a:br>
            <a:r>
              <a:rPr lang="en-US" sz="1200" dirty="0"/>
              <a:t>One kilogram of plastic can produce approximately one liter of oil. The conversion process requires approximately 1 kWh of electricity, which is worth approximately 20 cents. [...]</a:t>
            </a:r>
          </a:p>
          <a:p>
            <a:r>
              <a:rPr lang="en-US" sz="1200" dirty="0"/>
              <a:t/>
            </a:r>
            <a:br>
              <a:rPr lang="en-US" sz="1200" dirty="0"/>
            </a:br>
            <a:r>
              <a:rPr lang="en-US" sz="1200" dirty="0"/>
              <a:t>The machine uses highly efficient pyrolysis which is the transformation of a compound into a smaller and simpler compound under high temperatures. It is able to process different types of plastics such as polyethylene, polystyrene and polypropylene. However, it is unable to process PET bottles. [...]</a:t>
            </a:r>
          </a:p>
          <a:p>
            <a:r>
              <a:rPr lang="en-US" sz="1200" dirty="0"/>
              <a:t/>
            </a:r>
            <a:br>
              <a:rPr lang="en-US" sz="1200" dirty="0"/>
            </a:br>
            <a:r>
              <a:rPr lang="en-US" sz="1200" dirty="0"/>
              <a:t>The crude oil formed by the machine is a mixture of gasoline, diesel, kerosene and heavy oil. The machine does not produce any toxic substances when fed with the proper materials such as polyethylene, polystyrene and polypropylene. </a:t>
            </a:r>
          </a:p>
          <a:p>
            <a:r>
              <a:rPr lang="en-US" sz="1200" dirty="0"/>
              <a:t/>
            </a:r>
            <a:br>
              <a:rPr lang="en-US" sz="1200" dirty="0"/>
            </a:br>
            <a:r>
              <a:rPr lang="en-US" sz="1200" dirty="0"/>
              <a:t>Source: </a:t>
            </a:r>
            <a:r>
              <a:rPr lang="en-US" sz="1200" u="sng" dirty="0">
                <a:hlinkClick r:id="rId2"/>
              </a:rPr>
              <a:t>https://interestingengineering.com/japanese-invention-converts-plastic-into-oil</a:t>
            </a:r>
            <a:endParaRPr lang="en-US" sz="1200" dirty="0"/>
          </a:p>
          <a:p>
            <a:r>
              <a:rPr lang="en-US" sz="1200" dirty="0"/>
              <a:t/>
            </a:r>
            <a:br>
              <a:rPr lang="en-US" sz="1200" dirty="0"/>
            </a:br>
            <a:endParaRPr lang="fr-FR" sz="1200" dirty="0"/>
          </a:p>
        </p:txBody>
      </p:sp>
    </p:spTree>
    <p:extLst>
      <p:ext uri="{BB962C8B-B14F-4D97-AF65-F5344CB8AC3E}">
        <p14:creationId xmlns:p14="http://schemas.microsoft.com/office/powerpoint/2010/main" val="1194000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4943_TF22378848" id="{D94C948E-8738-40DA-8CCE-DE67909CA076}" vid="{B41ED862-4286-461A-844B-908C72DD77F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8A2F88-55C5-4ED1-9541-807C65424763}">
  <ds:schemaRefs>
    <ds:schemaRef ds:uri="http://purl.org/dc/elements/1.1/"/>
    <ds:schemaRef ds:uri="http://schemas.microsoft.com/office/infopath/2007/PartnerControls"/>
    <ds:schemaRef ds:uri="71af3243-3dd4-4a8d-8c0d-dd76da1f02a5"/>
    <ds:schemaRef ds:uri="http://schemas.microsoft.com/office/2006/documentManagement/types"/>
    <ds:schemaRef ds:uri="http://purl.org/dc/dcmitype/"/>
    <ds:schemaRef ds:uri="http://schemas.microsoft.com/office/2006/metadata/properties"/>
    <ds:schemaRef ds:uri="http://schemas.openxmlformats.org/package/2006/metadata/core-properties"/>
    <ds:schemaRef ds:uri="16c05727-aa75-4e4a-9b5f-8a80a1165891"/>
    <ds:schemaRef ds:uri="http://www.w3.org/XML/1998/namespace"/>
    <ds:schemaRef ds:uri="http://purl.org/dc/terms/"/>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Conception intégrale</Template>
  <TotalTime>0</TotalTime>
  <Words>388</Words>
  <Application>Microsoft Office PowerPoint</Application>
  <PresentationFormat>Grand écran</PresentationFormat>
  <Paragraphs>62</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Calibri</vt:lpstr>
      <vt:lpstr>Tw Cen MT</vt:lpstr>
      <vt:lpstr>Tw Cen MT Condensed</vt:lpstr>
      <vt:lpstr>Wingdings</vt:lpstr>
      <vt:lpstr>Wingdings 3</vt:lpstr>
      <vt:lpstr>Intégral</vt:lpstr>
      <vt:lpstr>Le pétrole</vt:lpstr>
      <vt:lpstr>Présentation générale</vt:lpstr>
      <vt:lpstr>Formation du pétrole</vt:lpstr>
      <vt:lpstr>Schéma explicatif</vt:lpstr>
      <vt:lpstr>Utilisations du pétrole</vt:lpstr>
      <vt:lpstr>Recyclage du plastique en pétrole</vt:lpstr>
      <vt:lpstr>illustrations</vt:lpstr>
      <vt:lpstr>glossaire</vt:lpstr>
      <vt:lpstr>Texte à traduire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2019-10-13T08:47:43Z</dcterms:created>
  <dcterms:modified xsi:type="dcterms:W3CDTF">2019-10-14T12:20:00Z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