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Lst>
  <p:sldIdLst>
    <p:sldId id="256" r:id="rId2"/>
    <p:sldId id="257" r:id="rId3"/>
    <p:sldId id="261" r:id="rId4"/>
    <p:sldId id="262" r:id="rId5"/>
    <p:sldId id="258" r:id="rId6"/>
    <p:sldId id="259" r:id="rId7"/>
    <p:sldId id="260" r:id="rId8"/>
    <p:sldId id="263" r:id="rId9"/>
    <p:sldId id="264" r:id="rId10"/>
    <p:sldId id="265" r:id="rId11"/>
    <p:sldId id="266" r:id="rId12"/>
    <p:sldId id="268" r:id="rId13"/>
    <p:sldId id="269"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CB123-8EA9-48E4-8980-00993BA1016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0907880-0B87-42E2-B3F5-62F1A49C2FAA}">
      <dgm:prSet/>
      <dgm:spPr/>
      <dgm:t>
        <a:bodyPr/>
        <a:lstStyle/>
        <a:p>
          <a:r>
            <a:rPr lang="fr-FR"/>
            <a:t>Cette vapeur, envoyée dans des gros tuyaux (les réseaux de chaleur) permet de </a:t>
          </a:r>
          <a:r>
            <a:rPr lang="fr-FR" b="1"/>
            <a:t>chauffer les habitants </a:t>
          </a:r>
          <a:r>
            <a:rPr lang="fr-FR"/>
            <a:t>de nombreuses villes françaises.</a:t>
          </a:r>
          <a:endParaRPr lang="en-US"/>
        </a:p>
      </dgm:t>
    </dgm:pt>
    <dgm:pt modelId="{0343024D-14F3-4824-AB07-E20E6FC5C631}" type="parTrans" cxnId="{9E4D079E-FF70-4D11-B30F-18F4E6582094}">
      <dgm:prSet/>
      <dgm:spPr/>
      <dgm:t>
        <a:bodyPr/>
        <a:lstStyle/>
        <a:p>
          <a:endParaRPr lang="en-US"/>
        </a:p>
      </dgm:t>
    </dgm:pt>
    <dgm:pt modelId="{EC40F025-2290-4A5E-8092-521BA5132EC7}" type="sibTrans" cxnId="{9E4D079E-FF70-4D11-B30F-18F4E6582094}">
      <dgm:prSet/>
      <dgm:spPr/>
      <dgm:t>
        <a:bodyPr/>
        <a:lstStyle/>
        <a:p>
          <a:endParaRPr lang="en-US"/>
        </a:p>
      </dgm:t>
    </dgm:pt>
    <dgm:pt modelId="{03C85D0E-6E15-4416-83A7-DB6E5C16271D}">
      <dgm:prSet/>
      <dgm:spPr/>
      <dgm:t>
        <a:bodyPr/>
        <a:lstStyle/>
        <a:p>
          <a:r>
            <a:rPr lang="fr-FR"/>
            <a:t>La vapeur peut également être utilisée pour faire </a:t>
          </a:r>
          <a:r>
            <a:rPr lang="fr-FR" b="1"/>
            <a:t>tourner une turbine</a:t>
          </a:r>
          <a:r>
            <a:rPr lang="fr-FR"/>
            <a:t> et</a:t>
          </a:r>
          <a:r>
            <a:rPr lang="fr-FR" b="1"/>
            <a:t> produire de l’électricité</a:t>
          </a:r>
          <a:r>
            <a:rPr lang="fr-FR"/>
            <a:t>.</a:t>
          </a:r>
          <a:endParaRPr lang="en-US"/>
        </a:p>
      </dgm:t>
    </dgm:pt>
    <dgm:pt modelId="{815FD971-2519-4065-A48F-6FC39C8EBFCA}" type="parTrans" cxnId="{0BCD3088-9ECC-4889-BE3E-C126D6DCF6C3}">
      <dgm:prSet/>
      <dgm:spPr/>
      <dgm:t>
        <a:bodyPr/>
        <a:lstStyle/>
        <a:p>
          <a:endParaRPr lang="en-US"/>
        </a:p>
      </dgm:t>
    </dgm:pt>
    <dgm:pt modelId="{CE4E6D11-A643-4D99-A261-5F0BE574FA6C}" type="sibTrans" cxnId="{0BCD3088-9ECC-4889-BE3E-C126D6DCF6C3}">
      <dgm:prSet/>
      <dgm:spPr/>
      <dgm:t>
        <a:bodyPr/>
        <a:lstStyle/>
        <a:p>
          <a:endParaRPr lang="en-US"/>
        </a:p>
      </dgm:t>
    </dgm:pt>
    <dgm:pt modelId="{79CEAC22-F19A-4462-B552-AD61BBB078DC}" type="pres">
      <dgm:prSet presAssocID="{086CB123-8EA9-48E4-8980-00993BA10167}" presName="root" presStyleCnt="0">
        <dgm:presLayoutVars>
          <dgm:dir/>
          <dgm:resizeHandles val="exact"/>
        </dgm:presLayoutVars>
      </dgm:prSet>
      <dgm:spPr/>
    </dgm:pt>
    <dgm:pt modelId="{DFA06C3D-9E8D-4253-937F-3F3F2CCB0C00}" type="pres">
      <dgm:prSet presAssocID="{90907880-0B87-42E2-B3F5-62F1A49C2FAA}" presName="compNode" presStyleCnt="0"/>
      <dgm:spPr/>
    </dgm:pt>
    <dgm:pt modelId="{529158D4-3B1D-4D15-AA9A-FFD0F02D36C0}" type="pres">
      <dgm:prSet presAssocID="{90907880-0B87-42E2-B3F5-62F1A49C2FAA}" presName="bgRect" presStyleLbl="bgShp" presStyleIdx="0" presStyleCnt="2"/>
      <dgm:spPr/>
    </dgm:pt>
    <dgm:pt modelId="{9F0379AC-AC39-47FD-97DF-52982ECA959C}" type="pres">
      <dgm:prSet presAssocID="{90907880-0B87-42E2-B3F5-62F1A49C2FAA}"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ty"/>
        </a:ext>
      </dgm:extLst>
    </dgm:pt>
    <dgm:pt modelId="{8A8BE9F7-FDEC-4B49-97E5-3778735B663A}" type="pres">
      <dgm:prSet presAssocID="{90907880-0B87-42E2-B3F5-62F1A49C2FAA}" presName="spaceRect" presStyleCnt="0"/>
      <dgm:spPr/>
    </dgm:pt>
    <dgm:pt modelId="{A2F426CB-B6E6-414B-9C6C-1730ED706D38}" type="pres">
      <dgm:prSet presAssocID="{90907880-0B87-42E2-B3F5-62F1A49C2FAA}" presName="parTx" presStyleLbl="revTx" presStyleIdx="0" presStyleCnt="2">
        <dgm:presLayoutVars>
          <dgm:chMax val="0"/>
          <dgm:chPref val="0"/>
        </dgm:presLayoutVars>
      </dgm:prSet>
      <dgm:spPr/>
    </dgm:pt>
    <dgm:pt modelId="{9962E2C9-3697-4220-8F9A-FD096DAC1126}" type="pres">
      <dgm:prSet presAssocID="{EC40F025-2290-4A5E-8092-521BA5132EC7}" presName="sibTrans" presStyleCnt="0"/>
      <dgm:spPr/>
    </dgm:pt>
    <dgm:pt modelId="{1C815E3D-F447-4A51-A735-82D376AC98B3}" type="pres">
      <dgm:prSet presAssocID="{03C85D0E-6E15-4416-83A7-DB6E5C16271D}" presName="compNode" presStyleCnt="0"/>
      <dgm:spPr/>
    </dgm:pt>
    <dgm:pt modelId="{390E0C30-09F3-401C-ADC0-DDA8E57968D3}" type="pres">
      <dgm:prSet presAssocID="{03C85D0E-6E15-4416-83A7-DB6E5C16271D}" presName="bgRect" presStyleLbl="bgShp" presStyleIdx="1" presStyleCnt="2"/>
      <dgm:spPr/>
    </dgm:pt>
    <dgm:pt modelId="{B76C7AE3-15AD-4AAC-BC80-EF054C0AB963}" type="pres">
      <dgm:prSet presAssocID="{03C85D0E-6E15-4416-83A7-DB6E5C16271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989C3460-9FD3-4C42-B935-85F45B452265}" type="pres">
      <dgm:prSet presAssocID="{03C85D0E-6E15-4416-83A7-DB6E5C16271D}" presName="spaceRect" presStyleCnt="0"/>
      <dgm:spPr/>
    </dgm:pt>
    <dgm:pt modelId="{B09E2FA9-11FD-4445-9E68-C26C4F2647D2}" type="pres">
      <dgm:prSet presAssocID="{03C85D0E-6E15-4416-83A7-DB6E5C16271D}" presName="parTx" presStyleLbl="revTx" presStyleIdx="1" presStyleCnt="2">
        <dgm:presLayoutVars>
          <dgm:chMax val="0"/>
          <dgm:chPref val="0"/>
        </dgm:presLayoutVars>
      </dgm:prSet>
      <dgm:spPr/>
    </dgm:pt>
  </dgm:ptLst>
  <dgm:cxnLst>
    <dgm:cxn modelId="{E056CC32-E950-4B8A-9DA0-E5C79B4C3677}" type="presOf" srcId="{90907880-0B87-42E2-B3F5-62F1A49C2FAA}" destId="{A2F426CB-B6E6-414B-9C6C-1730ED706D38}" srcOrd="0" destOrd="0" presId="urn:microsoft.com/office/officeart/2018/2/layout/IconVerticalSolidList"/>
    <dgm:cxn modelId="{484ECB67-2C76-4DB1-A0FC-4412BE7CD902}" type="presOf" srcId="{086CB123-8EA9-48E4-8980-00993BA10167}" destId="{79CEAC22-F19A-4462-B552-AD61BBB078DC}" srcOrd="0" destOrd="0" presId="urn:microsoft.com/office/officeart/2018/2/layout/IconVerticalSolidList"/>
    <dgm:cxn modelId="{0BCD3088-9ECC-4889-BE3E-C126D6DCF6C3}" srcId="{086CB123-8EA9-48E4-8980-00993BA10167}" destId="{03C85D0E-6E15-4416-83A7-DB6E5C16271D}" srcOrd="1" destOrd="0" parTransId="{815FD971-2519-4065-A48F-6FC39C8EBFCA}" sibTransId="{CE4E6D11-A643-4D99-A261-5F0BE574FA6C}"/>
    <dgm:cxn modelId="{9E4D079E-FF70-4D11-B30F-18F4E6582094}" srcId="{086CB123-8EA9-48E4-8980-00993BA10167}" destId="{90907880-0B87-42E2-B3F5-62F1A49C2FAA}" srcOrd="0" destOrd="0" parTransId="{0343024D-14F3-4824-AB07-E20E6FC5C631}" sibTransId="{EC40F025-2290-4A5E-8092-521BA5132EC7}"/>
    <dgm:cxn modelId="{66E5D5C5-39AD-45B2-B033-CCD82EABF561}" type="presOf" srcId="{03C85D0E-6E15-4416-83A7-DB6E5C16271D}" destId="{B09E2FA9-11FD-4445-9E68-C26C4F2647D2}" srcOrd="0" destOrd="0" presId="urn:microsoft.com/office/officeart/2018/2/layout/IconVerticalSolidList"/>
    <dgm:cxn modelId="{A8A9FD41-742F-454A-AF34-308CF8929D69}" type="presParOf" srcId="{79CEAC22-F19A-4462-B552-AD61BBB078DC}" destId="{DFA06C3D-9E8D-4253-937F-3F3F2CCB0C00}" srcOrd="0" destOrd="0" presId="urn:microsoft.com/office/officeart/2018/2/layout/IconVerticalSolidList"/>
    <dgm:cxn modelId="{017A6856-DDA2-41CF-8055-7F78E32E6277}" type="presParOf" srcId="{DFA06C3D-9E8D-4253-937F-3F3F2CCB0C00}" destId="{529158D4-3B1D-4D15-AA9A-FFD0F02D36C0}" srcOrd="0" destOrd="0" presId="urn:microsoft.com/office/officeart/2018/2/layout/IconVerticalSolidList"/>
    <dgm:cxn modelId="{C734D654-5294-43EB-A154-E70399F24AD5}" type="presParOf" srcId="{DFA06C3D-9E8D-4253-937F-3F3F2CCB0C00}" destId="{9F0379AC-AC39-47FD-97DF-52982ECA959C}" srcOrd="1" destOrd="0" presId="urn:microsoft.com/office/officeart/2018/2/layout/IconVerticalSolidList"/>
    <dgm:cxn modelId="{CD630D8F-A3CB-4F54-8435-E50165A180C4}" type="presParOf" srcId="{DFA06C3D-9E8D-4253-937F-3F3F2CCB0C00}" destId="{8A8BE9F7-FDEC-4B49-97E5-3778735B663A}" srcOrd="2" destOrd="0" presId="urn:microsoft.com/office/officeart/2018/2/layout/IconVerticalSolidList"/>
    <dgm:cxn modelId="{8599AED9-84A9-4A6C-888A-DE6870397940}" type="presParOf" srcId="{DFA06C3D-9E8D-4253-937F-3F3F2CCB0C00}" destId="{A2F426CB-B6E6-414B-9C6C-1730ED706D38}" srcOrd="3" destOrd="0" presId="urn:microsoft.com/office/officeart/2018/2/layout/IconVerticalSolidList"/>
    <dgm:cxn modelId="{1AC9DEFD-F71A-478C-84E7-E2FC16A2E02C}" type="presParOf" srcId="{79CEAC22-F19A-4462-B552-AD61BBB078DC}" destId="{9962E2C9-3697-4220-8F9A-FD096DAC1126}" srcOrd="1" destOrd="0" presId="urn:microsoft.com/office/officeart/2018/2/layout/IconVerticalSolidList"/>
    <dgm:cxn modelId="{1E214CE2-0A31-44F6-AAE1-8AD39DCACE4D}" type="presParOf" srcId="{79CEAC22-F19A-4462-B552-AD61BBB078DC}" destId="{1C815E3D-F447-4A51-A735-82D376AC98B3}" srcOrd="2" destOrd="0" presId="urn:microsoft.com/office/officeart/2018/2/layout/IconVerticalSolidList"/>
    <dgm:cxn modelId="{E11F23F5-81A5-4FAB-AF3B-FFE56F7BBC67}" type="presParOf" srcId="{1C815E3D-F447-4A51-A735-82D376AC98B3}" destId="{390E0C30-09F3-401C-ADC0-DDA8E57968D3}" srcOrd="0" destOrd="0" presId="urn:microsoft.com/office/officeart/2018/2/layout/IconVerticalSolidList"/>
    <dgm:cxn modelId="{519994C6-B58F-4596-8D5C-350C2B20F83D}" type="presParOf" srcId="{1C815E3D-F447-4A51-A735-82D376AC98B3}" destId="{B76C7AE3-15AD-4AAC-BC80-EF054C0AB963}" srcOrd="1" destOrd="0" presId="urn:microsoft.com/office/officeart/2018/2/layout/IconVerticalSolidList"/>
    <dgm:cxn modelId="{E6540405-D10A-4E86-98ED-4BBCC91355B8}" type="presParOf" srcId="{1C815E3D-F447-4A51-A735-82D376AC98B3}" destId="{989C3460-9FD3-4C42-B935-85F45B452265}" srcOrd="2" destOrd="0" presId="urn:microsoft.com/office/officeart/2018/2/layout/IconVerticalSolidList"/>
    <dgm:cxn modelId="{C25E11BC-B1CB-4C4C-9304-9AED782F779A}" type="presParOf" srcId="{1C815E3D-F447-4A51-A735-82D376AC98B3}" destId="{B09E2FA9-11FD-4445-9E68-C26C4F2647D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0A2551-33A3-4E28-8590-DC3E201A00B0}"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F9AF2A87-4960-496D-8A91-809ED50C0D95}">
      <dgm:prSet/>
      <dgm:spPr/>
      <dgm:t>
        <a:bodyPr/>
        <a:lstStyle/>
        <a:p>
          <a:r>
            <a:rPr lang="fr-FR" dirty="0"/>
            <a:t>La </a:t>
          </a:r>
          <a:r>
            <a:rPr lang="fr-FR" b="1" dirty="0"/>
            <a:t>fermentation de certains déchets organiques</a:t>
          </a:r>
          <a:r>
            <a:rPr lang="fr-FR" dirty="0"/>
            <a:t> (papiers et cartons, déchets de cuisine et restes de repas, déchets agricoles, fumiers et lisiers d’animaux domestiques, boues de stations d’épuration des eaux…), sans apport d’oxygène, </a:t>
          </a:r>
          <a:r>
            <a:rPr lang="fr-FR" b="1" dirty="0"/>
            <a:t>produit un biogaz</a:t>
          </a:r>
          <a:r>
            <a:rPr lang="fr-FR" dirty="0"/>
            <a:t>. Ce biogaz est récupéré pour </a:t>
          </a:r>
          <a:r>
            <a:rPr lang="fr-FR" b="1" dirty="0"/>
            <a:t>produire de la chaleur et de l’électricité</a:t>
          </a:r>
          <a:r>
            <a:rPr lang="fr-FR" dirty="0"/>
            <a:t>. Il est aussi utilisé comme carburant pour les véhicules GPL ou </a:t>
          </a:r>
          <a:r>
            <a:rPr lang="fr-FR" dirty="0" err="1"/>
            <a:t>GNV</a:t>
          </a:r>
          <a:r>
            <a:rPr lang="fr-FR" dirty="0"/>
            <a:t>.</a:t>
          </a:r>
          <a:endParaRPr lang="en-US" dirty="0"/>
        </a:p>
      </dgm:t>
    </dgm:pt>
    <dgm:pt modelId="{B31143C4-D3A6-4251-AF25-8798BD71EBC3}" type="parTrans" cxnId="{384B146F-93A8-47C1-B0C4-C954427FD60C}">
      <dgm:prSet/>
      <dgm:spPr/>
      <dgm:t>
        <a:bodyPr/>
        <a:lstStyle/>
        <a:p>
          <a:endParaRPr lang="en-US"/>
        </a:p>
      </dgm:t>
    </dgm:pt>
    <dgm:pt modelId="{8C1D214B-8576-45FD-9963-301925FF4D7E}" type="sibTrans" cxnId="{384B146F-93A8-47C1-B0C4-C954427FD60C}">
      <dgm:prSet/>
      <dgm:spPr/>
      <dgm:t>
        <a:bodyPr/>
        <a:lstStyle/>
        <a:p>
          <a:endParaRPr lang="en-US"/>
        </a:p>
      </dgm:t>
    </dgm:pt>
    <dgm:pt modelId="{8886660A-8B55-4D45-831F-F413F89B0A77}">
      <dgm:prSet/>
      <dgm:spPr/>
      <dgm:t>
        <a:bodyPr/>
        <a:lstStyle/>
        <a:p>
          <a:r>
            <a:rPr lang="fr-FR"/>
            <a:t>Développée dans les années 80, </a:t>
          </a:r>
          <a:r>
            <a:rPr lang="fr-FR" b="1"/>
            <a:t>la méthanisation</a:t>
          </a:r>
          <a:r>
            <a:rPr lang="fr-FR"/>
            <a:t> est un procédé en pleine expansion dans toute l’Europe. En 2013, en Europe, la masse de déchets ménagers traités par méthanisation était d’environ 7 millions de tonnes.</a:t>
          </a:r>
          <a:endParaRPr lang="en-US"/>
        </a:p>
      </dgm:t>
    </dgm:pt>
    <dgm:pt modelId="{5A4AE337-B682-4A63-92AF-D88ED75C77F9}" type="parTrans" cxnId="{81256C84-7862-47B1-86DF-C8A83B68A316}">
      <dgm:prSet/>
      <dgm:spPr/>
      <dgm:t>
        <a:bodyPr/>
        <a:lstStyle/>
        <a:p>
          <a:endParaRPr lang="en-US"/>
        </a:p>
      </dgm:t>
    </dgm:pt>
    <dgm:pt modelId="{F58FA1EC-3DA5-40D2-A92B-EFA0C3417B77}" type="sibTrans" cxnId="{81256C84-7862-47B1-86DF-C8A83B68A316}">
      <dgm:prSet/>
      <dgm:spPr/>
      <dgm:t>
        <a:bodyPr/>
        <a:lstStyle/>
        <a:p>
          <a:endParaRPr lang="en-US"/>
        </a:p>
      </dgm:t>
    </dgm:pt>
    <dgm:pt modelId="{86758AC4-B222-43DD-B19D-3F9F4C50A551}" type="pres">
      <dgm:prSet presAssocID="{0A0A2551-33A3-4E28-8590-DC3E201A00B0}" presName="Name0" presStyleCnt="0">
        <dgm:presLayoutVars>
          <dgm:dir/>
          <dgm:animLvl val="lvl"/>
          <dgm:resizeHandles val="exact"/>
        </dgm:presLayoutVars>
      </dgm:prSet>
      <dgm:spPr/>
    </dgm:pt>
    <dgm:pt modelId="{F530FB6A-5D8D-4D3D-9F3C-0F95A9295229}" type="pres">
      <dgm:prSet presAssocID="{8886660A-8B55-4D45-831F-F413F89B0A77}" presName="boxAndChildren" presStyleCnt="0"/>
      <dgm:spPr/>
    </dgm:pt>
    <dgm:pt modelId="{4F527AA1-4269-45B7-A60B-5879B0FEAEEA}" type="pres">
      <dgm:prSet presAssocID="{8886660A-8B55-4D45-831F-F413F89B0A77}" presName="parentTextBox" presStyleLbl="node1" presStyleIdx="0" presStyleCnt="2"/>
      <dgm:spPr/>
    </dgm:pt>
    <dgm:pt modelId="{ACB5F0BC-E9EB-4BC7-85C8-91573A4AD7EF}" type="pres">
      <dgm:prSet presAssocID="{8C1D214B-8576-45FD-9963-301925FF4D7E}" presName="sp" presStyleCnt="0"/>
      <dgm:spPr/>
    </dgm:pt>
    <dgm:pt modelId="{BC9A64B4-6A86-4705-B07E-9F5BF8E97ADD}" type="pres">
      <dgm:prSet presAssocID="{F9AF2A87-4960-496D-8A91-809ED50C0D95}" presName="arrowAndChildren" presStyleCnt="0"/>
      <dgm:spPr/>
    </dgm:pt>
    <dgm:pt modelId="{6BF477DF-962D-435D-8628-D354276E609D}" type="pres">
      <dgm:prSet presAssocID="{F9AF2A87-4960-496D-8A91-809ED50C0D95}" presName="parentTextArrow" presStyleLbl="node1" presStyleIdx="1" presStyleCnt="2"/>
      <dgm:spPr/>
    </dgm:pt>
  </dgm:ptLst>
  <dgm:cxnLst>
    <dgm:cxn modelId="{57AF3462-8D39-4F53-BA69-631F77FBEC09}" type="presOf" srcId="{0A0A2551-33A3-4E28-8590-DC3E201A00B0}" destId="{86758AC4-B222-43DD-B19D-3F9F4C50A551}" srcOrd="0" destOrd="0" presId="urn:microsoft.com/office/officeart/2005/8/layout/process4"/>
    <dgm:cxn modelId="{384B146F-93A8-47C1-B0C4-C954427FD60C}" srcId="{0A0A2551-33A3-4E28-8590-DC3E201A00B0}" destId="{F9AF2A87-4960-496D-8A91-809ED50C0D95}" srcOrd="0" destOrd="0" parTransId="{B31143C4-D3A6-4251-AF25-8798BD71EBC3}" sibTransId="{8C1D214B-8576-45FD-9963-301925FF4D7E}"/>
    <dgm:cxn modelId="{81256C84-7862-47B1-86DF-C8A83B68A316}" srcId="{0A0A2551-33A3-4E28-8590-DC3E201A00B0}" destId="{8886660A-8B55-4D45-831F-F413F89B0A77}" srcOrd="1" destOrd="0" parTransId="{5A4AE337-B682-4A63-92AF-D88ED75C77F9}" sibTransId="{F58FA1EC-3DA5-40D2-A92B-EFA0C3417B77}"/>
    <dgm:cxn modelId="{FDCD6B92-1028-430B-AA0A-0D669DA63A04}" type="presOf" srcId="{8886660A-8B55-4D45-831F-F413F89B0A77}" destId="{4F527AA1-4269-45B7-A60B-5879B0FEAEEA}" srcOrd="0" destOrd="0" presId="urn:microsoft.com/office/officeart/2005/8/layout/process4"/>
    <dgm:cxn modelId="{CA91BCD3-47B3-4EED-9F3D-1DB405DB4D64}" type="presOf" srcId="{F9AF2A87-4960-496D-8A91-809ED50C0D95}" destId="{6BF477DF-962D-435D-8628-D354276E609D}" srcOrd="0" destOrd="0" presId="urn:microsoft.com/office/officeart/2005/8/layout/process4"/>
    <dgm:cxn modelId="{30F28866-60E3-4F50-88EB-DC5E9C17FC47}" type="presParOf" srcId="{86758AC4-B222-43DD-B19D-3F9F4C50A551}" destId="{F530FB6A-5D8D-4D3D-9F3C-0F95A9295229}" srcOrd="0" destOrd="0" presId="urn:microsoft.com/office/officeart/2005/8/layout/process4"/>
    <dgm:cxn modelId="{895B37ED-92D8-4CB9-8FF7-CDABF070F0B6}" type="presParOf" srcId="{F530FB6A-5D8D-4D3D-9F3C-0F95A9295229}" destId="{4F527AA1-4269-45B7-A60B-5879B0FEAEEA}" srcOrd="0" destOrd="0" presId="urn:microsoft.com/office/officeart/2005/8/layout/process4"/>
    <dgm:cxn modelId="{647871F6-E3D5-4222-8661-3EC4491617E4}" type="presParOf" srcId="{86758AC4-B222-43DD-B19D-3F9F4C50A551}" destId="{ACB5F0BC-E9EB-4BC7-85C8-91573A4AD7EF}" srcOrd="1" destOrd="0" presId="urn:microsoft.com/office/officeart/2005/8/layout/process4"/>
    <dgm:cxn modelId="{0410B3F4-F1C6-4131-AB3C-C24B6FA3BBF2}" type="presParOf" srcId="{86758AC4-B222-43DD-B19D-3F9F4C50A551}" destId="{BC9A64B4-6A86-4705-B07E-9F5BF8E97ADD}" srcOrd="2" destOrd="0" presId="urn:microsoft.com/office/officeart/2005/8/layout/process4"/>
    <dgm:cxn modelId="{04DBD3EA-1FA7-4395-B0ED-F745CC45090C}" type="presParOf" srcId="{BC9A64B4-6A86-4705-B07E-9F5BF8E97ADD}" destId="{6BF477DF-962D-435D-8628-D354276E609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158D4-3B1D-4D15-AA9A-FFD0F02D36C0}">
      <dsp:nvSpPr>
        <dsp:cNvPr id="0" name=""/>
        <dsp:cNvSpPr/>
      </dsp:nvSpPr>
      <dsp:spPr>
        <a:xfrm>
          <a:off x="0" y="615237"/>
          <a:ext cx="10058399" cy="11358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0379AC-AC39-47FD-97DF-52982ECA959C}">
      <dsp:nvSpPr>
        <dsp:cNvPr id="0" name=""/>
        <dsp:cNvSpPr/>
      </dsp:nvSpPr>
      <dsp:spPr>
        <a:xfrm>
          <a:off x="343586" y="870798"/>
          <a:ext cx="624703" cy="624703"/>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F426CB-B6E6-414B-9C6C-1730ED706D38}">
      <dsp:nvSpPr>
        <dsp:cNvPr id="0" name=""/>
        <dsp:cNvSpPr/>
      </dsp:nvSpPr>
      <dsp:spPr>
        <a:xfrm>
          <a:off x="1311876" y="615237"/>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1066800">
            <a:lnSpc>
              <a:spcPct val="90000"/>
            </a:lnSpc>
            <a:spcBef>
              <a:spcPct val="0"/>
            </a:spcBef>
            <a:spcAft>
              <a:spcPct val="35000"/>
            </a:spcAft>
            <a:buNone/>
          </a:pPr>
          <a:r>
            <a:rPr lang="fr-FR" sz="2400" kern="1200"/>
            <a:t>Cette vapeur, envoyée dans des gros tuyaux (les réseaux de chaleur) permet de </a:t>
          </a:r>
          <a:r>
            <a:rPr lang="fr-FR" sz="2400" b="1" kern="1200"/>
            <a:t>chauffer les habitants </a:t>
          </a:r>
          <a:r>
            <a:rPr lang="fr-FR" sz="2400" kern="1200"/>
            <a:t>de nombreuses villes françaises.</a:t>
          </a:r>
          <a:endParaRPr lang="en-US" sz="2400" kern="1200"/>
        </a:p>
      </dsp:txBody>
      <dsp:txXfrm>
        <a:off x="1311876" y="615237"/>
        <a:ext cx="8746523" cy="1135824"/>
      </dsp:txXfrm>
    </dsp:sp>
    <dsp:sp modelId="{390E0C30-09F3-401C-ADC0-DDA8E57968D3}">
      <dsp:nvSpPr>
        <dsp:cNvPr id="0" name=""/>
        <dsp:cNvSpPr/>
      </dsp:nvSpPr>
      <dsp:spPr>
        <a:xfrm>
          <a:off x="0" y="2035018"/>
          <a:ext cx="10058399" cy="11358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6C7AE3-15AD-4AAC-BC80-EF054C0AB963}">
      <dsp:nvSpPr>
        <dsp:cNvPr id="0" name=""/>
        <dsp:cNvSpPr/>
      </dsp:nvSpPr>
      <dsp:spPr>
        <a:xfrm>
          <a:off x="343586" y="2290578"/>
          <a:ext cx="624703" cy="6247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9E2FA9-11FD-4445-9E68-C26C4F2647D2}">
      <dsp:nvSpPr>
        <dsp:cNvPr id="0" name=""/>
        <dsp:cNvSpPr/>
      </dsp:nvSpPr>
      <dsp:spPr>
        <a:xfrm>
          <a:off x="1311876" y="2035018"/>
          <a:ext cx="8746523" cy="113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208" tIns="120208" rIns="120208" bIns="120208" numCol="1" spcCol="1270" anchor="ctr" anchorCtr="0">
          <a:noAutofit/>
        </a:bodyPr>
        <a:lstStyle/>
        <a:p>
          <a:pPr marL="0" lvl="0" indent="0" algn="l" defTabSz="1066800">
            <a:lnSpc>
              <a:spcPct val="90000"/>
            </a:lnSpc>
            <a:spcBef>
              <a:spcPct val="0"/>
            </a:spcBef>
            <a:spcAft>
              <a:spcPct val="35000"/>
            </a:spcAft>
            <a:buNone/>
          </a:pPr>
          <a:r>
            <a:rPr lang="fr-FR" sz="2400" kern="1200"/>
            <a:t>La vapeur peut également être utilisée pour faire </a:t>
          </a:r>
          <a:r>
            <a:rPr lang="fr-FR" sz="2400" b="1" kern="1200"/>
            <a:t>tourner une turbine</a:t>
          </a:r>
          <a:r>
            <a:rPr lang="fr-FR" sz="2400" kern="1200"/>
            <a:t> et</a:t>
          </a:r>
          <a:r>
            <a:rPr lang="fr-FR" sz="2400" b="1" kern="1200"/>
            <a:t> produire de l’électricité</a:t>
          </a:r>
          <a:r>
            <a:rPr lang="fr-FR" sz="2400" kern="1200"/>
            <a:t>.</a:t>
          </a:r>
          <a:endParaRPr lang="en-US" sz="2400" kern="1200"/>
        </a:p>
      </dsp:txBody>
      <dsp:txXfrm>
        <a:off x="1311876" y="2035018"/>
        <a:ext cx="8746523" cy="11358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27AA1-4269-45B7-A60B-5879B0FEAEEA}">
      <dsp:nvSpPr>
        <dsp:cNvPr id="0" name=""/>
        <dsp:cNvSpPr/>
      </dsp:nvSpPr>
      <dsp:spPr>
        <a:xfrm>
          <a:off x="0" y="3410021"/>
          <a:ext cx="6797675" cy="223734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r-FR" sz="1900" kern="1200"/>
            <a:t>Développée dans les années 80, </a:t>
          </a:r>
          <a:r>
            <a:rPr lang="fr-FR" sz="1900" b="1" kern="1200"/>
            <a:t>la méthanisation</a:t>
          </a:r>
          <a:r>
            <a:rPr lang="fr-FR" sz="1900" kern="1200"/>
            <a:t> est un procédé en pleine expansion dans toute l’Europe. En 2013, en Europe, la masse de déchets ménagers traités par méthanisation était d’environ 7 millions de tonnes.</a:t>
          </a:r>
          <a:endParaRPr lang="en-US" sz="1900" kern="1200"/>
        </a:p>
      </dsp:txBody>
      <dsp:txXfrm>
        <a:off x="0" y="3410021"/>
        <a:ext cx="6797675" cy="2237343"/>
      </dsp:txXfrm>
    </dsp:sp>
    <dsp:sp modelId="{6BF477DF-962D-435D-8628-D354276E609D}">
      <dsp:nvSpPr>
        <dsp:cNvPr id="0" name=""/>
        <dsp:cNvSpPr/>
      </dsp:nvSpPr>
      <dsp:spPr>
        <a:xfrm rot="10800000">
          <a:off x="0" y="2547"/>
          <a:ext cx="6797675" cy="3441033"/>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fr-FR" sz="1900" kern="1200" dirty="0"/>
            <a:t>La </a:t>
          </a:r>
          <a:r>
            <a:rPr lang="fr-FR" sz="1900" b="1" kern="1200" dirty="0"/>
            <a:t>fermentation de certains déchets organiques</a:t>
          </a:r>
          <a:r>
            <a:rPr lang="fr-FR" sz="1900" kern="1200" dirty="0"/>
            <a:t> (papiers et cartons, déchets de cuisine et restes de repas, déchets agricoles, fumiers et lisiers d’animaux domestiques, boues de stations d’épuration des eaux…), sans apport d’oxygène, </a:t>
          </a:r>
          <a:r>
            <a:rPr lang="fr-FR" sz="1900" b="1" kern="1200" dirty="0"/>
            <a:t>produit un biogaz</a:t>
          </a:r>
          <a:r>
            <a:rPr lang="fr-FR" sz="1900" kern="1200" dirty="0"/>
            <a:t>. Ce biogaz est récupéré pour </a:t>
          </a:r>
          <a:r>
            <a:rPr lang="fr-FR" sz="1900" b="1" kern="1200" dirty="0"/>
            <a:t>produire de la chaleur et de l’électricité</a:t>
          </a:r>
          <a:r>
            <a:rPr lang="fr-FR" sz="1900" kern="1200" dirty="0"/>
            <a:t>. Il est aussi utilisé comme carburant pour les véhicules GPL ou </a:t>
          </a:r>
          <a:r>
            <a:rPr lang="fr-FR" sz="1900" kern="1200" dirty="0" err="1"/>
            <a:t>GNV</a:t>
          </a:r>
          <a:r>
            <a:rPr lang="fr-FR" sz="1900" kern="1200" dirty="0"/>
            <a:t>.</a:t>
          </a:r>
          <a:endParaRPr lang="en-US" sz="1900" kern="1200" dirty="0"/>
        </a:p>
      </dsp:txBody>
      <dsp:txXfrm rot="10800000">
        <a:off x="0" y="2547"/>
        <a:ext cx="6797675" cy="223588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C082C6A-DC19-440A-AA70-1DC6F367B46C}" type="datetimeFigureOut">
              <a:rPr lang="fr-FR" smtClean="0"/>
              <a:t>07/01/2020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4943B0-8FD3-46E7-84B9-B6B52123DFAC}"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04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082C6A-DC19-440A-AA70-1DC6F367B46C}" type="datetimeFigureOut">
              <a:rPr lang="fr-FR" smtClean="0"/>
              <a:t>07/01/2020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877202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082C6A-DC19-440A-AA70-1DC6F367B46C}" type="datetimeFigureOut">
              <a:rPr lang="fr-FR" smtClean="0"/>
              <a:t>07/01/2020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308867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C082C6A-DC19-440A-AA70-1DC6F367B46C}" type="datetimeFigureOut">
              <a:rPr lang="fr-FR" smtClean="0"/>
              <a:t>07/01/2020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1359335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C082C6A-DC19-440A-AA70-1DC6F367B46C}" type="datetimeFigureOut">
              <a:rPr lang="fr-FR" smtClean="0"/>
              <a:t>07/01/2020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E4943B0-8FD3-46E7-84B9-B6B52123DFAC}"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03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C082C6A-DC19-440A-AA70-1DC6F367B46C}" type="datetimeFigureOut">
              <a:rPr lang="fr-FR" smtClean="0"/>
              <a:t>07/01/2020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197906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C082C6A-DC19-440A-AA70-1DC6F367B46C}" type="datetimeFigureOut">
              <a:rPr lang="fr-FR" smtClean="0"/>
              <a:t>07/01/2020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313025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C082C6A-DC19-440A-AA70-1DC6F367B46C}" type="datetimeFigureOut">
              <a:rPr lang="fr-FR" smtClean="0"/>
              <a:t>07/01/2020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212323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082C6A-DC19-440A-AA70-1DC6F367B46C}" type="datetimeFigureOut">
              <a:rPr lang="fr-FR" smtClean="0"/>
              <a:t>07/01/2020</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284847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C082C6A-DC19-440A-AA70-1DC6F367B46C}" type="datetimeFigureOut">
              <a:rPr lang="fr-FR" smtClean="0"/>
              <a:t>07/01/2020</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4943B0-8FD3-46E7-84B9-B6B52123DFAC}" type="slidenum">
              <a:rPr lang="fr-FR" smtClean="0"/>
              <a:t>‹N°›</a:t>
            </a:fld>
            <a:endParaRPr lang="fr-FR"/>
          </a:p>
        </p:txBody>
      </p:sp>
    </p:spTree>
    <p:extLst>
      <p:ext uri="{BB962C8B-B14F-4D97-AF65-F5344CB8AC3E}">
        <p14:creationId xmlns:p14="http://schemas.microsoft.com/office/powerpoint/2010/main" val="394582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C082C6A-DC19-440A-AA70-1DC6F367B46C}" type="datetimeFigureOut">
              <a:rPr lang="fr-FR" smtClean="0"/>
              <a:t>07/01/2020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E4943B0-8FD3-46E7-84B9-B6B52123DFAC}" type="slidenum">
              <a:rPr lang="fr-FR" smtClean="0"/>
              <a:t>‹N°›</a:t>
            </a:fld>
            <a:endParaRPr lang="fr-FR"/>
          </a:p>
        </p:txBody>
      </p:sp>
    </p:spTree>
    <p:extLst>
      <p:ext uri="{BB962C8B-B14F-4D97-AF65-F5344CB8AC3E}">
        <p14:creationId xmlns:p14="http://schemas.microsoft.com/office/powerpoint/2010/main" val="366196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C082C6A-DC19-440A-AA70-1DC6F367B46C}" type="datetimeFigureOut">
              <a:rPr lang="fr-FR" smtClean="0"/>
              <a:t>07/01/2020</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4943B0-8FD3-46E7-84B9-B6B52123DFAC}"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012767"/>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pa.gov/smm/energy-recovery-combustion-municipal-solid-waste-msw" TargetMode="External"/><Relationship Id="rId2" Type="http://schemas.openxmlformats.org/officeDocument/2006/relationships/hyperlink" Target="https://www.epa.gov/smm/sustainable-materials-management-non-hazardous-materials-and-waste-management-hierarchy"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www.bas-rhin.gouv.fr/content/download/26328/183072/file/DDE_Fritsch.pdf" TargetMode="External"/><Relationship Id="rId3" Type="http://schemas.openxmlformats.org/officeDocument/2006/relationships/hyperlink" Target="https://www.statistiques.developpement-durable.gouv.fr/publicationweb/81" TargetMode="External"/><Relationship Id="rId7" Type="http://schemas.openxmlformats.org/officeDocument/2006/relationships/hyperlink" Target="https://www.legifrance.gouv.fr/affichTexte.do?cidTexte=LEGITEXT000022785965&amp;dateTexte=20190421" TargetMode="External"/><Relationship Id="rId2" Type="http://schemas.openxmlformats.org/officeDocument/2006/relationships/hyperlink" Target="http://temis.documentation.developpement-durable.gouv.fr/docs/Temis/0080/Temis-0080771/19672_Rapport.pdf" TargetMode="External"/><Relationship Id="rId1" Type="http://schemas.openxmlformats.org/officeDocument/2006/relationships/slideLayout" Target="../slideLayouts/slideLayout2.xml"/><Relationship Id="rId6" Type="http://schemas.openxmlformats.org/officeDocument/2006/relationships/hyperlink" Target="http://www.jura.gouv.fr/content/download/15875/117876/file/2018_01_24_EQIOM_APC_IED_06_DREAL.pdf" TargetMode="External"/><Relationship Id="rId11" Type="http://schemas.openxmlformats.org/officeDocument/2006/relationships/hyperlink" Target="http://www.haut-rhin.gouv.fr/content/download/17218/113344/file/AU2-B%20capacit%C3%A9.pdf" TargetMode="External"/><Relationship Id="rId5" Type="http://schemas.openxmlformats.org/officeDocument/2006/relationships/hyperlink" Target="http://www.side.developpement-durable.gouv.fr/EXPLOITATION/DEFAULT/Infodoc/ged/viewportalpublished.ashx?eid=IFD_FICJOINT_0017976" TargetMode="External"/><Relationship Id="rId10" Type="http://schemas.openxmlformats.org/officeDocument/2006/relationships/hyperlink" Target="http://www.haute-garonne.gouv.fr/content/download/27269/185958/file/Annexe%2011%20-%20Rapport%20Diagnostic%20Pollution%20sols%20SA4.pdf" TargetMode="External"/><Relationship Id="rId4" Type="http://schemas.openxmlformats.org/officeDocument/2006/relationships/hyperlink" Target="http://bio-methaneregions.eu/recuperation-gaz-decharge-bretagne/" TargetMode="External"/><Relationship Id="rId9" Type="http://schemas.openxmlformats.org/officeDocument/2006/relationships/hyperlink" Target="https://www.aria.developpement-durable.gouv.fr/wp-content/uploads/2013/08/liste_2410_rex.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8991C0-AE32-4813-B07E-9AFC88A1FD6F}"/>
              </a:ext>
            </a:extLst>
          </p:cNvPr>
          <p:cNvSpPr>
            <a:spLocks noGrp="1"/>
          </p:cNvSpPr>
          <p:nvPr>
            <p:ph type="ctrTitle"/>
          </p:nvPr>
        </p:nvSpPr>
        <p:spPr>
          <a:xfrm>
            <a:off x="1097280" y="758952"/>
            <a:ext cx="10058400" cy="2997122"/>
          </a:xfrm>
        </p:spPr>
        <p:txBody>
          <a:bodyPr/>
          <a:lstStyle/>
          <a:p>
            <a:pPr algn="ctr"/>
            <a:r>
              <a:rPr lang="fr-FR" dirty="0"/>
              <a:t>LES DÉCHETS</a:t>
            </a:r>
          </a:p>
        </p:txBody>
      </p:sp>
      <p:sp>
        <p:nvSpPr>
          <p:cNvPr id="3" name="Sous-titre 2">
            <a:extLst>
              <a:ext uri="{FF2B5EF4-FFF2-40B4-BE49-F238E27FC236}">
                <a16:creationId xmlns:a16="http://schemas.microsoft.com/office/drawing/2014/main" id="{997C5790-1D72-42BA-B672-F11B14DAFAAA}"/>
              </a:ext>
            </a:extLst>
          </p:cNvPr>
          <p:cNvSpPr>
            <a:spLocks noGrp="1"/>
          </p:cNvSpPr>
          <p:nvPr>
            <p:ph type="subTitle" idx="1"/>
          </p:nvPr>
        </p:nvSpPr>
        <p:spPr>
          <a:xfrm>
            <a:off x="9129931" y="5276485"/>
            <a:ext cx="2926081" cy="955869"/>
          </a:xfrm>
        </p:spPr>
        <p:txBody>
          <a:bodyPr>
            <a:normAutofit/>
          </a:bodyPr>
          <a:lstStyle/>
          <a:p>
            <a:r>
              <a:rPr lang="fr-FR" dirty="0"/>
              <a:t>Damien Côme</a:t>
            </a:r>
          </a:p>
          <a:p>
            <a:r>
              <a:rPr lang="fr-FR" dirty="0"/>
              <a:t>Kara Legrand</a:t>
            </a:r>
          </a:p>
        </p:txBody>
      </p:sp>
    </p:spTree>
    <p:extLst>
      <p:ext uri="{BB962C8B-B14F-4D97-AF65-F5344CB8AC3E}">
        <p14:creationId xmlns:p14="http://schemas.microsoft.com/office/powerpoint/2010/main" val="408430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B20B64C-8DAE-4A93-8586-FAEDAD224E36}"/>
              </a:ext>
            </a:extLst>
          </p:cNvPr>
          <p:cNvSpPr txBox="1"/>
          <p:nvPr/>
        </p:nvSpPr>
        <p:spPr>
          <a:xfrm>
            <a:off x="0" y="0"/>
            <a:ext cx="12192000" cy="6340197"/>
          </a:xfrm>
          <a:prstGeom prst="rect">
            <a:avLst/>
          </a:prstGeom>
          <a:noFill/>
        </p:spPr>
        <p:txBody>
          <a:bodyPr wrap="square" rtlCol="0">
            <a:spAutoFit/>
          </a:bodyPr>
          <a:lstStyle/>
          <a:p>
            <a:pPr algn="just"/>
            <a:r>
              <a:rPr lang="en-US" sz="2800" b="1" dirty="0"/>
              <a:t>Energy Recovery from the Combustion of Municipal Solid Waste (</a:t>
            </a:r>
            <a:r>
              <a:rPr lang="en-US" sz="2800" b="1" dirty="0" err="1"/>
              <a:t>MSW</a:t>
            </a:r>
            <a:r>
              <a:rPr lang="en-US" sz="2800" b="1" dirty="0"/>
              <a:t>)</a:t>
            </a:r>
          </a:p>
          <a:p>
            <a:pPr algn="just"/>
            <a:r>
              <a:rPr lang="en-US" dirty="0"/>
              <a:t>Energy recovery from waste is the conversion of non-recyclable waste materials into usable heat, electricity, or fuel through a variety of processes, including combustion, gasification, </a:t>
            </a:r>
            <a:r>
              <a:rPr lang="en-US" dirty="0" err="1"/>
              <a:t>pyrolization</a:t>
            </a:r>
            <a:r>
              <a:rPr lang="en-US" dirty="0"/>
              <a:t>, anaerobic digestion and landfill gas recovery. This process is often called waste to energy.</a:t>
            </a:r>
            <a:endParaRPr lang="en-US" b="1" dirty="0"/>
          </a:p>
          <a:p>
            <a:pPr algn="just"/>
            <a:r>
              <a:rPr lang="en-US" b="1" dirty="0"/>
              <a:t>Energy Recovery from Combustion</a:t>
            </a:r>
          </a:p>
          <a:p>
            <a:pPr algn="just"/>
            <a:r>
              <a:rPr lang="en-US" dirty="0"/>
              <a:t>Energy recovery from the combustion of municipal solid waste is a key part of the </a:t>
            </a:r>
            <a:r>
              <a:rPr lang="en-US" dirty="0">
                <a:hlinkClick r:id="rId2"/>
              </a:rPr>
              <a:t>non-hazardous waste management hierarchy</a:t>
            </a:r>
            <a:r>
              <a:rPr lang="en-US" dirty="0"/>
              <a:t>, which ranks various management strategies from most to least environmentally preferred. Energy recovery ranks below source reduction and recycling/reuse but above treatment and disposal. Confined and controlled burning, known as combustion, can not only decrease the volume of solid waste destined for landfills, but can also recover energy from the waste burning process. This generates a renewable energy source and reduces carbon emissions by offsetting the need for energy from fossil sources and reduces methane generation from landfills.</a:t>
            </a:r>
          </a:p>
          <a:p>
            <a:pPr algn="just"/>
            <a:r>
              <a:rPr lang="en-US" b="1" dirty="0"/>
              <a:t>The Mass Burn Process</a:t>
            </a:r>
          </a:p>
          <a:p>
            <a:pPr algn="just"/>
            <a:r>
              <a:rPr lang="en-US" dirty="0"/>
              <a:t>At an </a:t>
            </a:r>
            <a:r>
              <a:rPr lang="en-US" dirty="0" err="1"/>
              <a:t>MSW</a:t>
            </a:r>
            <a:r>
              <a:rPr lang="en-US" dirty="0"/>
              <a:t> combustion facility, </a:t>
            </a:r>
            <a:r>
              <a:rPr lang="en-US" dirty="0" err="1"/>
              <a:t>MSW</a:t>
            </a:r>
            <a:r>
              <a:rPr lang="en-US" dirty="0"/>
              <a:t> is unloaded from collection trucks and placed in a trash storage bunker. An overhead crane sorts the waste and then lifts it into a combustion chamber to be burned. The heat released from burning converts water to steam, which is then sent to a turbine generator to produce electricity.</a:t>
            </a:r>
          </a:p>
          <a:p>
            <a:pPr algn="just"/>
            <a:r>
              <a:rPr lang="en-US" dirty="0"/>
              <a:t>The remaining ash is collected and taken to a landfill where a high-efficiency baghouse filtering system captures particulates. As the gas stream travels through these filters, more than 99 percent of particulate matter is removed. Captured fly ash particles fall into hoppers (funnel-shaped receptacles) and are transported by an enclosed conveyor system to the ash discharger. They are then wetted to prevent dust and mixed with the bottom ash from the grate. The facility transports the ash residue to an enclosed building where it is loaded into covered, leak-proof trucks and taken to a landfill designed to protect against groundwater contamination. Ash residue from the furnace can be processed for removal of recyclable scrap metals. (275 mots)</a:t>
            </a:r>
          </a:p>
          <a:p>
            <a:pPr algn="just"/>
            <a:r>
              <a:rPr lang="fr-FR" dirty="0">
                <a:hlinkClick r:id="rId3"/>
              </a:rPr>
              <a:t>https://</a:t>
            </a:r>
            <a:r>
              <a:rPr lang="fr-FR" dirty="0" err="1">
                <a:hlinkClick r:id="rId3"/>
              </a:rPr>
              <a:t>www.epa.gov</a:t>
            </a:r>
            <a:r>
              <a:rPr lang="fr-FR" dirty="0">
                <a:hlinkClick r:id="rId3"/>
              </a:rPr>
              <a:t>/</a:t>
            </a:r>
            <a:r>
              <a:rPr lang="fr-FR" dirty="0" err="1">
                <a:hlinkClick r:id="rId3"/>
              </a:rPr>
              <a:t>smm</a:t>
            </a:r>
            <a:r>
              <a:rPr lang="fr-FR" dirty="0">
                <a:hlinkClick r:id="rId3"/>
              </a:rPr>
              <a:t>/</a:t>
            </a:r>
            <a:r>
              <a:rPr lang="fr-FR" dirty="0" err="1">
                <a:hlinkClick r:id="rId3"/>
              </a:rPr>
              <a:t>energy</a:t>
            </a:r>
            <a:r>
              <a:rPr lang="fr-FR" dirty="0">
                <a:hlinkClick r:id="rId3"/>
              </a:rPr>
              <a:t>-</a:t>
            </a:r>
            <a:r>
              <a:rPr lang="fr-FR" dirty="0" err="1">
                <a:hlinkClick r:id="rId3"/>
              </a:rPr>
              <a:t>recovery</a:t>
            </a:r>
            <a:r>
              <a:rPr lang="fr-FR" dirty="0">
                <a:hlinkClick r:id="rId3"/>
              </a:rPr>
              <a:t>-combustion-municipal-</a:t>
            </a:r>
            <a:r>
              <a:rPr lang="fr-FR" dirty="0" err="1">
                <a:hlinkClick r:id="rId3"/>
              </a:rPr>
              <a:t>solid</a:t>
            </a:r>
            <a:r>
              <a:rPr lang="fr-FR" dirty="0">
                <a:hlinkClick r:id="rId3"/>
              </a:rPr>
              <a:t>-</a:t>
            </a:r>
            <a:r>
              <a:rPr lang="fr-FR" dirty="0" err="1">
                <a:hlinkClick r:id="rId3"/>
              </a:rPr>
              <a:t>waste-msw</a:t>
            </a:r>
            <a:endParaRPr lang="fr-FR" dirty="0"/>
          </a:p>
        </p:txBody>
      </p:sp>
    </p:spTree>
    <p:extLst>
      <p:ext uri="{BB962C8B-B14F-4D97-AF65-F5344CB8AC3E}">
        <p14:creationId xmlns:p14="http://schemas.microsoft.com/office/powerpoint/2010/main" val="288712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301BB7-6E68-404D-8CDE-FB72ABC666B8}"/>
              </a:ext>
            </a:extLst>
          </p:cNvPr>
          <p:cNvSpPr>
            <a:spLocks noGrp="1"/>
          </p:cNvSpPr>
          <p:nvPr>
            <p:ph type="title"/>
          </p:nvPr>
        </p:nvSpPr>
        <p:spPr>
          <a:xfrm>
            <a:off x="1097280" y="118175"/>
            <a:ext cx="10058400" cy="627797"/>
          </a:xfrm>
        </p:spPr>
        <p:txBody>
          <a:bodyPr>
            <a:normAutofit fontScale="90000"/>
          </a:bodyPr>
          <a:lstStyle/>
          <a:p>
            <a:pPr algn="ctr"/>
            <a:r>
              <a:rPr lang="fr-FR" dirty="0" err="1"/>
              <a:t>Concordancier</a:t>
            </a:r>
            <a:endParaRPr lang="fr-FR" dirty="0"/>
          </a:p>
        </p:txBody>
      </p:sp>
      <p:graphicFrame>
        <p:nvGraphicFramePr>
          <p:cNvPr id="3" name="Tableau 3">
            <a:extLst>
              <a:ext uri="{FF2B5EF4-FFF2-40B4-BE49-F238E27FC236}">
                <a16:creationId xmlns:a16="http://schemas.microsoft.com/office/drawing/2014/main" id="{826C0105-BC30-4DDC-B048-18EF38878185}"/>
              </a:ext>
            </a:extLst>
          </p:cNvPr>
          <p:cNvGraphicFramePr>
            <a:graphicFrameLocks noGrp="1"/>
          </p:cNvGraphicFramePr>
          <p:nvPr>
            <p:extLst>
              <p:ext uri="{D42A27DB-BD31-4B8C-83A1-F6EECF244321}">
                <p14:modId xmlns:p14="http://schemas.microsoft.com/office/powerpoint/2010/main" val="2719148597"/>
              </p:ext>
            </p:extLst>
          </p:nvPr>
        </p:nvGraphicFramePr>
        <p:xfrm>
          <a:off x="1097280" y="887896"/>
          <a:ext cx="10303565" cy="5295339"/>
        </p:xfrm>
        <a:graphic>
          <a:graphicData uri="http://schemas.openxmlformats.org/drawingml/2006/table">
            <a:tbl>
              <a:tblPr firstRow="1" bandRow="1">
                <a:tableStyleId>{5C22544A-7EE6-4342-B048-85BDC9FD1C3A}</a:tableStyleId>
              </a:tblPr>
              <a:tblGrid>
                <a:gridCol w="4021191">
                  <a:extLst>
                    <a:ext uri="{9D8B030D-6E8A-4147-A177-3AD203B41FA5}">
                      <a16:colId xmlns:a16="http://schemas.microsoft.com/office/drawing/2014/main" val="4036309091"/>
                    </a:ext>
                  </a:extLst>
                </a:gridCol>
                <a:gridCol w="789567">
                  <a:extLst>
                    <a:ext uri="{9D8B030D-6E8A-4147-A177-3AD203B41FA5}">
                      <a16:colId xmlns:a16="http://schemas.microsoft.com/office/drawing/2014/main" val="1642965121"/>
                    </a:ext>
                  </a:extLst>
                </a:gridCol>
                <a:gridCol w="4725916">
                  <a:extLst>
                    <a:ext uri="{9D8B030D-6E8A-4147-A177-3AD203B41FA5}">
                      <a16:colId xmlns:a16="http://schemas.microsoft.com/office/drawing/2014/main" val="3857028548"/>
                    </a:ext>
                  </a:extLst>
                </a:gridCol>
                <a:gridCol w="766891">
                  <a:extLst>
                    <a:ext uri="{9D8B030D-6E8A-4147-A177-3AD203B41FA5}">
                      <a16:colId xmlns:a16="http://schemas.microsoft.com/office/drawing/2014/main" val="3585964207"/>
                    </a:ext>
                  </a:extLst>
                </a:gridCol>
              </a:tblGrid>
              <a:tr h="604025">
                <a:tc>
                  <a:txBody>
                    <a:bodyPr/>
                    <a:lstStyle/>
                    <a:p>
                      <a:r>
                        <a:rPr lang="fr-FR" sz="1700" dirty="0"/>
                        <a:t>Terme EN</a:t>
                      </a:r>
                    </a:p>
                  </a:txBody>
                  <a:tcPr marL="87378" marR="87378" marT="43689" marB="43689"/>
                </a:tc>
                <a:tc>
                  <a:txBody>
                    <a:bodyPr/>
                    <a:lstStyle/>
                    <a:p>
                      <a:r>
                        <a:rPr lang="fr-FR" sz="1700"/>
                        <a:t>Cat . Gr.</a:t>
                      </a:r>
                      <a:endParaRPr lang="fr-FR" sz="1700" dirty="0"/>
                    </a:p>
                  </a:txBody>
                  <a:tcPr marL="87378" marR="87378" marT="43689" marB="43689"/>
                </a:tc>
                <a:tc>
                  <a:txBody>
                    <a:bodyPr/>
                    <a:lstStyle/>
                    <a:p>
                      <a:r>
                        <a:rPr lang="fr-FR" sz="1700" dirty="0"/>
                        <a:t>Terme FR</a:t>
                      </a:r>
                    </a:p>
                  </a:txBody>
                  <a:tcPr marL="87378" marR="87378" marT="43689" marB="43689"/>
                </a:tc>
                <a:tc>
                  <a:txBody>
                    <a:bodyPr/>
                    <a:lstStyle/>
                    <a:p>
                      <a:r>
                        <a:rPr lang="fr-FR" sz="1700"/>
                        <a:t>Cat. Gr.</a:t>
                      </a:r>
                      <a:endParaRPr lang="fr-FR" sz="1700" dirty="0"/>
                    </a:p>
                  </a:txBody>
                  <a:tcPr marL="87378" marR="87378" marT="43689" marB="43689"/>
                </a:tc>
                <a:extLst>
                  <a:ext uri="{0D108BD9-81ED-4DB2-BD59-A6C34878D82A}">
                    <a16:rowId xmlns:a16="http://schemas.microsoft.com/office/drawing/2014/main" val="1637323442"/>
                  </a:ext>
                </a:extLst>
              </a:tr>
              <a:tr h="604025">
                <a:tc>
                  <a:txBody>
                    <a:bodyPr/>
                    <a:lstStyle/>
                    <a:p>
                      <a:r>
                        <a:rPr lang="fr-FR" sz="1700" dirty="0"/>
                        <a:t>1. </a:t>
                      </a:r>
                      <a:r>
                        <a:rPr lang="fr-FR" sz="1700"/>
                        <a:t>municipal</a:t>
                      </a:r>
                      <a:r>
                        <a:rPr lang="fr-FR" sz="1700" baseline="0"/>
                        <a:t> </a:t>
                      </a:r>
                      <a:r>
                        <a:rPr lang="fr-FR" sz="1700" baseline="0" dirty="0" err="1"/>
                        <a:t>solid</a:t>
                      </a:r>
                      <a:r>
                        <a:rPr lang="fr-FR" sz="1700" baseline="0" dirty="0"/>
                        <a:t> </a:t>
                      </a:r>
                      <a:r>
                        <a:rPr lang="fr-FR" sz="1700" baseline="0" dirty="0" err="1"/>
                        <a:t>waste</a:t>
                      </a:r>
                      <a:r>
                        <a:rPr lang="fr-FR" sz="1700" baseline="0" dirty="0"/>
                        <a:t> (MSW)</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déchets solides municipaux (DSM)</a:t>
                      </a:r>
                    </a:p>
                  </a:txBody>
                  <a:tcPr marL="87378" marR="87378" marT="43689" marB="43689"/>
                </a:tc>
                <a:tc>
                  <a:txBody>
                    <a:bodyPr/>
                    <a:lstStyle/>
                    <a:p>
                      <a:r>
                        <a:rPr lang="fr-FR" sz="1700" dirty="0"/>
                        <a:t>n.m.pl.</a:t>
                      </a:r>
                    </a:p>
                  </a:txBody>
                  <a:tcPr marL="87378" marR="87378" marT="43689" marB="43689"/>
                </a:tc>
                <a:extLst>
                  <a:ext uri="{0D108BD9-81ED-4DB2-BD59-A6C34878D82A}">
                    <a16:rowId xmlns:a16="http://schemas.microsoft.com/office/drawing/2014/main" val="335616309"/>
                  </a:ext>
                </a:extLst>
              </a:tr>
              <a:tr h="453807">
                <a:tc>
                  <a:txBody>
                    <a:bodyPr/>
                    <a:lstStyle/>
                    <a:p>
                      <a:r>
                        <a:rPr lang="fr-FR" sz="1700" dirty="0"/>
                        <a:t>2. </a:t>
                      </a:r>
                      <a:r>
                        <a:rPr lang="fr-FR" sz="1700" dirty="0" err="1"/>
                        <a:t>anaerobic</a:t>
                      </a:r>
                      <a:r>
                        <a:rPr lang="fr-FR" sz="1700" dirty="0"/>
                        <a:t> digestion</a:t>
                      </a:r>
                    </a:p>
                  </a:txBody>
                  <a:tcPr marL="87378" marR="87378" marT="43689" marB="43689"/>
                </a:tc>
                <a:tc>
                  <a:txBody>
                    <a:bodyPr/>
                    <a:lstStyle/>
                    <a:p>
                      <a:r>
                        <a:rPr lang="fr-FR" sz="1700" dirty="0"/>
                        <a:t>n.</a:t>
                      </a:r>
                    </a:p>
                  </a:txBody>
                  <a:tcPr marL="87378" marR="87378" marT="43689" marB="43689"/>
                </a:tc>
                <a:tc>
                  <a:txBody>
                    <a:bodyPr/>
                    <a:lstStyle/>
                    <a:p>
                      <a:r>
                        <a:rPr lang="fr-FR" sz="1700" dirty="0"/>
                        <a:t>méthanisation</a:t>
                      </a:r>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3855434857"/>
                  </a:ext>
                </a:extLst>
              </a:tr>
              <a:tr h="453807">
                <a:tc>
                  <a:txBody>
                    <a:bodyPr/>
                    <a:lstStyle/>
                    <a:p>
                      <a:r>
                        <a:rPr lang="fr-FR" sz="1700" dirty="0"/>
                        <a:t>3. </a:t>
                      </a:r>
                      <a:r>
                        <a:rPr lang="en-US" sz="1800" kern="1200" dirty="0">
                          <a:solidFill>
                            <a:schemeClr val="dk1"/>
                          </a:solidFill>
                          <a:effectLst/>
                          <a:latin typeface="+mn-lt"/>
                          <a:ea typeface="+mn-ea"/>
                          <a:cs typeface="+mn-cs"/>
                        </a:rPr>
                        <a:t>landfill gas recovery</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récupération du gaz</a:t>
                      </a:r>
                      <a:r>
                        <a:rPr lang="fr-FR" sz="1700" baseline="0" dirty="0"/>
                        <a:t> de décharge</a:t>
                      </a:r>
                      <a:endParaRPr lang="fr-FR" sz="1700" dirty="0"/>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2008705594"/>
                  </a:ext>
                </a:extLst>
              </a:tr>
              <a:tr h="453807">
                <a:tc>
                  <a:txBody>
                    <a:bodyPr/>
                    <a:lstStyle/>
                    <a:p>
                      <a:r>
                        <a:rPr lang="fr-FR" sz="1700" dirty="0"/>
                        <a:t>4. </a:t>
                      </a:r>
                      <a:r>
                        <a:rPr lang="fr-FR" sz="1700" dirty="0" err="1"/>
                        <a:t>baghouse</a:t>
                      </a:r>
                      <a:r>
                        <a:rPr lang="fr-FR" sz="1700" baseline="0" dirty="0"/>
                        <a:t> </a:t>
                      </a:r>
                      <a:r>
                        <a:rPr lang="fr-FR" sz="1700" baseline="0" dirty="0" err="1"/>
                        <a:t>filttering</a:t>
                      </a:r>
                      <a:r>
                        <a:rPr lang="fr-FR" sz="1700" baseline="0" dirty="0"/>
                        <a:t> system</a:t>
                      </a:r>
                      <a:endParaRPr lang="fr-FR" sz="1700" u="none" dirty="0"/>
                    </a:p>
                  </a:txBody>
                  <a:tcPr marL="87378" marR="87378" marT="43689" marB="43689"/>
                </a:tc>
                <a:tc>
                  <a:txBody>
                    <a:bodyPr/>
                    <a:lstStyle/>
                    <a:p>
                      <a:r>
                        <a:rPr lang="fr-FR" sz="1700" dirty="0"/>
                        <a:t>n.</a:t>
                      </a:r>
                    </a:p>
                  </a:txBody>
                  <a:tcPr marL="87378" marR="87378" marT="43689" marB="43689"/>
                </a:tc>
                <a:tc>
                  <a:txBody>
                    <a:bodyPr/>
                    <a:lstStyle/>
                    <a:p>
                      <a:r>
                        <a:rPr lang="fr-FR" sz="1700" dirty="0"/>
                        <a:t>système</a:t>
                      </a:r>
                      <a:r>
                        <a:rPr lang="fr-FR" sz="1700" baseline="0" dirty="0"/>
                        <a:t> de filtre à manche</a:t>
                      </a:r>
                      <a:endParaRPr lang="fr-FR" sz="1700" dirty="0"/>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082864617"/>
                  </a:ext>
                </a:extLst>
              </a:tr>
              <a:tr h="453807">
                <a:tc>
                  <a:txBody>
                    <a:bodyPr/>
                    <a:lstStyle/>
                    <a:p>
                      <a:r>
                        <a:rPr lang="fr-FR" sz="1700" dirty="0"/>
                        <a:t>5. trash </a:t>
                      </a:r>
                      <a:r>
                        <a:rPr lang="fr-FR" sz="1700" dirty="0" err="1"/>
                        <a:t>storage</a:t>
                      </a:r>
                      <a:r>
                        <a:rPr lang="fr-FR" sz="1700" baseline="0" dirty="0"/>
                        <a:t> bunker</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cuve de stockage de déchets</a:t>
                      </a:r>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2631204582"/>
                  </a:ext>
                </a:extLst>
              </a:tr>
              <a:tr h="453807">
                <a:tc>
                  <a:txBody>
                    <a:bodyPr/>
                    <a:lstStyle/>
                    <a:p>
                      <a:r>
                        <a:rPr lang="fr-FR" sz="1700" dirty="0"/>
                        <a:t>6. </a:t>
                      </a:r>
                      <a:r>
                        <a:rPr lang="fr-FR" sz="1700" dirty="0" err="1"/>
                        <a:t>furnace</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chambre</a:t>
                      </a:r>
                      <a:r>
                        <a:rPr lang="fr-FR" sz="1700" baseline="0" dirty="0"/>
                        <a:t> de combustion</a:t>
                      </a:r>
                      <a:endParaRPr lang="fr-FR" sz="1700" dirty="0"/>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1042507984"/>
                  </a:ext>
                </a:extLst>
              </a:tr>
              <a:tr h="453807">
                <a:tc>
                  <a:txBody>
                    <a:bodyPr/>
                    <a:lstStyle/>
                    <a:p>
                      <a:r>
                        <a:rPr lang="fr-FR" sz="1700" dirty="0"/>
                        <a:t>7. turbine </a:t>
                      </a:r>
                      <a:r>
                        <a:rPr lang="fr-FR" sz="1700" dirty="0" err="1"/>
                        <a:t>generator</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turbogénérateur</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119138517"/>
                  </a:ext>
                </a:extLst>
              </a:tr>
              <a:tr h="453807">
                <a:tc>
                  <a:txBody>
                    <a:bodyPr/>
                    <a:lstStyle/>
                    <a:p>
                      <a:r>
                        <a:rPr lang="fr-FR" sz="1700" dirty="0"/>
                        <a:t>8. </a:t>
                      </a:r>
                      <a:r>
                        <a:rPr lang="fr-FR" sz="1700" dirty="0" err="1"/>
                        <a:t>hopper</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trémie d’alimentation</a:t>
                      </a:r>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309770539"/>
                  </a:ext>
                </a:extLst>
              </a:tr>
              <a:tr h="453807">
                <a:tc>
                  <a:txBody>
                    <a:bodyPr/>
                    <a:lstStyle/>
                    <a:p>
                      <a:r>
                        <a:rPr lang="fr-FR" sz="1700" dirty="0"/>
                        <a:t>9.  </a:t>
                      </a:r>
                      <a:r>
                        <a:rPr lang="fr-FR" sz="1700" dirty="0" err="1"/>
                        <a:t>groundwater</a:t>
                      </a:r>
                      <a:r>
                        <a:rPr lang="fr-FR" sz="1700" baseline="0" dirty="0"/>
                        <a:t> contamination</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contamination des eaux souterraines</a:t>
                      </a:r>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4081744342"/>
                  </a:ext>
                </a:extLst>
              </a:tr>
              <a:tr h="453807">
                <a:tc>
                  <a:txBody>
                    <a:bodyPr/>
                    <a:lstStyle/>
                    <a:p>
                      <a:r>
                        <a:rPr lang="fr-FR" sz="1700" dirty="0"/>
                        <a:t>10. mass</a:t>
                      </a:r>
                      <a:r>
                        <a:rPr lang="fr-FR" sz="1700" baseline="0" dirty="0"/>
                        <a:t> </a:t>
                      </a:r>
                      <a:r>
                        <a:rPr lang="fr-FR" sz="1700" baseline="0" dirty="0" err="1"/>
                        <a:t>burn</a:t>
                      </a:r>
                      <a:r>
                        <a:rPr lang="fr-FR" sz="1700" baseline="0" dirty="0"/>
                        <a:t> </a:t>
                      </a:r>
                      <a:r>
                        <a:rPr lang="fr-FR" sz="1700" baseline="0" dirty="0" err="1"/>
                        <a:t>process</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b="0" i="0" kern="1200" dirty="0">
                          <a:solidFill>
                            <a:schemeClr val="dk1"/>
                          </a:solidFill>
                          <a:effectLst/>
                          <a:latin typeface="+mn-lt"/>
                          <a:ea typeface="+mn-ea"/>
                          <a:cs typeface="+mn-cs"/>
                        </a:rPr>
                        <a:t> procédé d'incinération à lit fluidisé</a:t>
                      </a:r>
                      <a:endParaRPr lang="fr-FR" sz="1700" b="0" dirty="0"/>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452162787"/>
                  </a:ext>
                </a:extLst>
              </a:tr>
            </a:tbl>
          </a:graphicData>
        </a:graphic>
      </p:graphicFrame>
    </p:spTree>
    <p:extLst>
      <p:ext uri="{BB962C8B-B14F-4D97-AF65-F5344CB8AC3E}">
        <p14:creationId xmlns:p14="http://schemas.microsoft.com/office/powerpoint/2010/main" val="307156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E402AF0B-3BB2-4440-9384-FC89D69ADFAC}"/>
              </a:ext>
            </a:extLst>
          </p:cNvPr>
          <p:cNvGraphicFramePr>
            <a:graphicFrameLocks noGrp="1"/>
          </p:cNvGraphicFramePr>
          <p:nvPr>
            <p:extLst>
              <p:ext uri="{D42A27DB-BD31-4B8C-83A1-F6EECF244321}">
                <p14:modId xmlns:p14="http://schemas.microsoft.com/office/powerpoint/2010/main" val="4146675751"/>
              </p:ext>
            </p:extLst>
          </p:nvPr>
        </p:nvGraphicFramePr>
        <p:xfrm>
          <a:off x="1097280" y="411480"/>
          <a:ext cx="10303565" cy="5645530"/>
        </p:xfrm>
        <a:graphic>
          <a:graphicData uri="http://schemas.openxmlformats.org/drawingml/2006/table">
            <a:tbl>
              <a:tblPr firstRow="1" bandRow="1">
                <a:tableStyleId>{5C22544A-7EE6-4342-B048-85BDC9FD1C3A}</a:tableStyleId>
              </a:tblPr>
              <a:tblGrid>
                <a:gridCol w="4021191">
                  <a:extLst>
                    <a:ext uri="{9D8B030D-6E8A-4147-A177-3AD203B41FA5}">
                      <a16:colId xmlns:a16="http://schemas.microsoft.com/office/drawing/2014/main" val="4036309091"/>
                    </a:ext>
                  </a:extLst>
                </a:gridCol>
                <a:gridCol w="789567">
                  <a:extLst>
                    <a:ext uri="{9D8B030D-6E8A-4147-A177-3AD203B41FA5}">
                      <a16:colId xmlns:a16="http://schemas.microsoft.com/office/drawing/2014/main" val="1642965121"/>
                    </a:ext>
                  </a:extLst>
                </a:gridCol>
                <a:gridCol w="4725916">
                  <a:extLst>
                    <a:ext uri="{9D8B030D-6E8A-4147-A177-3AD203B41FA5}">
                      <a16:colId xmlns:a16="http://schemas.microsoft.com/office/drawing/2014/main" val="3857028548"/>
                    </a:ext>
                  </a:extLst>
                </a:gridCol>
                <a:gridCol w="766891">
                  <a:extLst>
                    <a:ext uri="{9D8B030D-6E8A-4147-A177-3AD203B41FA5}">
                      <a16:colId xmlns:a16="http://schemas.microsoft.com/office/drawing/2014/main" val="3585964207"/>
                    </a:ext>
                  </a:extLst>
                </a:gridCol>
              </a:tblGrid>
              <a:tr h="630360">
                <a:tc>
                  <a:txBody>
                    <a:bodyPr/>
                    <a:lstStyle/>
                    <a:p>
                      <a:r>
                        <a:rPr lang="fr-FR" sz="1700" dirty="0"/>
                        <a:t>Terme EN</a:t>
                      </a:r>
                    </a:p>
                  </a:txBody>
                  <a:tcPr marL="87378" marR="87378" marT="43689" marB="43689"/>
                </a:tc>
                <a:tc>
                  <a:txBody>
                    <a:bodyPr/>
                    <a:lstStyle/>
                    <a:p>
                      <a:r>
                        <a:rPr lang="fr-FR" sz="1700"/>
                        <a:t>Cat . Gr.</a:t>
                      </a:r>
                      <a:endParaRPr lang="fr-FR" sz="1700" dirty="0"/>
                    </a:p>
                  </a:txBody>
                  <a:tcPr marL="87378" marR="87378" marT="43689" marB="43689"/>
                </a:tc>
                <a:tc>
                  <a:txBody>
                    <a:bodyPr/>
                    <a:lstStyle/>
                    <a:p>
                      <a:r>
                        <a:rPr lang="fr-FR" sz="1700" dirty="0"/>
                        <a:t>Terme FR</a:t>
                      </a:r>
                    </a:p>
                  </a:txBody>
                  <a:tcPr marL="87378" marR="87378" marT="43689" marB="43689"/>
                </a:tc>
                <a:tc>
                  <a:txBody>
                    <a:bodyPr/>
                    <a:lstStyle/>
                    <a:p>
                      <a:r>
                        <a:rPr lang="fr-FR" sz="1700"/>
                        <a:t>Cat. Gr.</a:t>
                      </a:r>
                      <a:endParaRPr lang="fr-FR" sz="1700" dirty="0"/>
                    </a:p>
                  </a:txBody>
                  <a:tcPr marL="87378" marR="87378" marT="43689" marB="43689"/>
                </a:tc>
                <a:extLst>
                  <a:ext uri="{0D108BD9-81ED-4DB2-BD59-A6C34878D82A}">
                    <a16:rowId xmlns:a16="http://schemas.microsoft.com/office/drawing/2014/main" val="1637323442"/>
                  </a:ext>
                </a:extLst>
              </a:tr>
              <a:tr h="630360">
                <a:tc>
                  <a:txBody>
                    <a:bodyPr/>
                    <a:lstStyle/>
                    <a:p>
                      <a:r>
                        <a:rPr lang="fr-FR" sz="1700" dirty="0"/>
                        <a:t>1. Domestic </a:t>
                      </a:r>
                      <a:r>
                        <a:rPr lang="fr-FR" sz="1700" dirty="0" err="1"/>
                        <a:t>waste</a:t>
                      </a:r>
                      <a:r>
                        <a:rPr lang="fr-FR" sz="1700" dirty="0"/>
                        <a:t> / </a:t>
                      </a:r>
                      <a:r>
                        <a:rPr lang="fr-FR" sz="1700" dirty="0" err="1"/>
                        <a:t>household</a:t>
                      </a:r>
                      <a:r>
                        <a:rPr lang="fr-FR" sz="1700" dirty="0"/>
                        <a:t> </a:t>
                      </a:r>
                      <a:r>
                        <a:rPr lang="fr-FR" sz="1700" dirty="0" err="1"/>
                        <a:t>waste</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Déchet ménager</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35616309"/>
                  </a:ext>
                </a:extLst>
              </a:tr>
              <a:tr h="472409">
                <a:tc>
                  <a:txBody>
                    <a:bodyPr/>
                    <a:lstStyle/>
                    <a:p>
                      <a:r>
                        <a:rPr lang="fr-FR" sz="1700" dirty="0"/>
                        <a:t>2. </a:t>
                      </a:r>
                      <a:r>
                        <a:rPr lang="fr-FR" sz="1700" dirty="0" err="1"/>
                        <a:t>Bulky</a:t>
                      </a:r>
                      <a:r>
                        <a:rPr lang="fr-FR" sz="1700" dirty="0"/>
                        <a:t> </a:t>
                      </a:r>
                      <a:r>
                        <a:rPr lang="fr-FR" sz="1700" dirty="0" err="1"/>
                        <a:t>waste</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Déchet volumineux</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855434857"/>
                  </a:ext>
                </a:extLst>
              </a:tr>
              <a:tr h="587484">
                <a:tc>
                  <a:txBody>
                    <a:bodyPr/>
                    <a:lstStyle/>
                    <a:p>
                      <a:r>
                        <a:rPr lang="fr-FR" sz="1700" dirty="0"/>
                        <a:t>3. Waste </a:t>
                      </a:r>
                      <a:r>
                        <a:rPr lang="fr-FR" sz="1700" dirty="0" err="1"/>
                        <a:t>electrical</a:t>
                      </a:r>
                      <a:r>
                        <a:rPr lang="fr-FR" sz="1700" dirty="0"/>
                        <a:t> and </a:t>
                      </a:r>
                      <a:r>
                        <a:rPr lang="fr-FR" sz="1700" dirty="0" err="1"/>
                        <a:t>electronic</a:t>
                      </a:r>
                      <a:r>
                        <a:rPr lang="fr-FR" sz="1700" dirty="0"/>
                        <a:t> </a:t>
                      </a:r>
                      <a:r>
                        <a:rPr lang="fr-FR" sz="1700" dirty="0" err="1"/>
                        <a:t>equipment</a:t>
                      </a:r>
                      <a:r>
                        <a:rPr lang="fr-FR" sz="1700" dirty="0"/>
                        <a:t> (</a:t>
                      </a:r>
                      <a:r>
                        <a:rPr lang="fr-FR" sz="1700" dirty="0" err="1"/>
                        <a:t>WEEE</a:t>
                      </a:r>
                      <a:r>
                        <a:rPr lang="fr-FR" sz="1700" dirty="0"/>
                        <a:t>)</a:t>
                      </a:r>
                    </a:p>
                  </a:txBody>
                  <a:tcPr marL="87378" marR="87378" marT="43689" marB="43689"/>
                </a:tc>
                <a:tc>
                  <a:txBody>
                    <a:bodyPr/>
                    <a:lstStyle/>
                    <a:p>
                      <a:r>
                        <a:rPr lang="fr-FR" sz="1700" dirty="0"/>
                        <a:t>n.</a:t>
                      </a:r>
                    </a:p>
                  </a:txBody>
                  <a:tcPr marL="87378" marR="87378" marT="43689" marB="43689"/>
                </a:tc>
                <a:tc>
                  <a:txBody>
                    <a:bodyPr/>
                    <a:lstStyle/>
                    <a:p>
                      <a:r>
                        <a:rPr lang="fr-FR" sz="1700" dirty="0"/>
                        <a:t>Déchet électrique et électronique (DEE)</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2008705594"/>
                  </a:ext>
                </a:extLst>
              </a:tr>
              <a:tr h="472409">
                <a:tc>
                  <a:txBody>
                    <a:bodyPr/>
                    <a:lstStyle/>
                    <a:p>
                      <a:r>
                        <a:rPr lang="fr-FR" sz="1700" dirty="0"/>
                        <a:t>4. Green </a:t>
                      </a:r>
                      <a:r>
                        <a:rPr lang="fr-FR" sz="1700" dirty="0" err="1"/>
                        <a:t>waste</a:t>
                      </a:r>
                      <a:endParaRPr lang="fr-FR" sz="1700" u="none" dirty="0"/>
                    </a:p>
                  </a:txBody>
                  <a:tcPr marL="87378" marR="87378" marT="43689" marB="43689"/>
                </a:tc>
                <a:tc>
                  <a:txBody>
                    <a:bodyPr/>
                    <a:lstStyle/>
                    <a:p>
                      <a:r>
                        <a:rPr lang="fr-FR" sz="1700" dirty="0"/>
                        <a:t>n.</a:t>
                      </a:r>
                    </a:p>
                  </a:txBody>
                  <a:tcPr marL="87378" marR="87378" marT="43689" marB="43689"/>
                </a:tc>
                <a:tc>
                  <a:txBody>
                    <a:bodyPr/>
                    <a:lstStyle/>
                    <a:p>
                      <a:r>
                        <a:rPr lang="fr-FR" sz="1700" dirty="0"/>
                        <a:t>Déchet vert</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082864617"/>
                  </a:ext>
                </a:extLst>
              </a:tr>
              <a:tr h="472409">
                <a:tc>
                  <a:txBody>
                    <a:bodyPr/>
                    <a:lstStyle/>
                    <a:p>
                      <a:r>
                        <a:rPr lang="fr-FR" sz="1700" dirty="0"/>
                        <a:t>5. Energy </a:t>
                      </a:r>
                      <a:r>
                        <a:rPr lang="fr-FR" sz="1700" dirty="0" err="1"/>
                        <a:t>recovery</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Valorisation énergétique</a:t>
                      </a:r>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2631204582"/>
                  </a:ext>
                </a:extLst>
              </a:tr>
              <a:tr h="472409">
                <a:tc>
                  <a:txBody>
                    <a:bodyPr/>
                    <a:lstStyle/>
                    <a:p>
                      <a:r>
                        <a:rPr lang="fr-FR" sz="1700" dirty="0"/>
                        <a:t>6. </a:t>
                      </a:r>
                      <a:r>
                        <a:rPr lang="fr-FR" sz="1700" dirty="0" err="1"/>
                        <a:t>Renewable</a:t>
                      </a:r>
                      <a:r>
                        <a:rPr lang="fr-FR" sz="1700" dirty="0"/>
                        <a:t> </a:t>
                      </a:r>
                      <a:r>
                        <a:rPr lang="fr-FR" sz="1700" dirty="0" err="1"/>
                        <a:t>energy</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Énergie renouvelable</a:t>
                      </a:r>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1042507984"/>
                  </a:ext>
                </a:extLst>
              </a:tr>
              <a:tr h="472409">
                <a:tc>
                  <a:txBody>
                    <a:bodyPr/>
                    <a:lstStyle/>
                    <a:p>
                      <a:r>
                        <a:rPr lang="fr-FR" sz="1700" dirty="0"/>
                        <a:t>7. </a:t>
                      </a:r>
                      <a:r>
                        <a:rPr lang="fr-FR" sz="1700" dirty="0" err="1"/>
                        <a:t>biogas</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biogaz</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119138517"/>
                  </a:ext>
                </a:extLst>
              </a:tr>
              <a:tr h="472409">
                <a:tc>
                  <a:txBody>
                    <a:bodyPr/>
                    <a:lstStyle/>
                    <a:p>
                      <a:r>
                        <a:rPr lang="fr-FR" sz="1700" dirty="0"/>
                        <a:t>8. non-</a:t>
                      </a:r>
                      <a:r>
                        <a:rPr lang="fr-FR" sz="1700" dirty="0" err="1"/>
                        <a:t>hazardous</a:t>
                      </a:r>
                      <a:r>
                        <a:rPr lang="fr-FR" sz="1700" dirty="0"/>
                        <a:t> </a:t>
                      </a:r>
                      <a:r>
                        <a:rPr lang="fr-FR" sz="1700" dirty="0" err="1"/>
                        <a:t>waste</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Déchet non dangereux</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09770539"/>
                  </a:ext>
                </a:extLst>
              </a:tr>
              <a:tr h="472409">
                <a:tc>
                  <a:txBody>
                    <a:bodyPr/>
                    <a:lstStyle/>
                    <a:p>
                      <a:r>
                        <a:rPr lang="fr-FR" sz="1700" dirty="0"/>
                        <a:t>9. </a:t>
                      </a:r>
                      <a:r>
                        <a:rPr lang="fr-FR" sz="1700" dirty="0" err="1"/>
                        <a:t>Hazardous</a:t>
                      </a:r>
                      <a:r>
                        <a:rPr lang="fr-FR" sz="1700" dirty="0"/>
                        <a:t> </a:t>
                      </a:r>
                      <a:r>
                        <a:rPr lang="fr-FR" sz="1700" dirty="0" err="1"/>
                        <a:t>waste</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Déchet dangereux</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4081744342"/>
                  </a:ext>
                </a:extLst>
              </a:tr>
              <a:tr h="472409">
                <a:tc>
                  <a:txBody>
                    <a:bodyPr/>
                    <a:lstStyle/>
                    <a:p>
                      <a:r>
                        <a:rPr lang="fr-FR" sz="1700" dirty="0"/>
                        <a:t>10. Waste </a:t>
                      </a:r>
                      <a:r>
                        <a:rPr lang="fr-FR" sz="1700" dirty="0" err="1"/>
                        <a:t>inceneration</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b="0" dirty="0"/>
                        <a:t>Incinération des déchets </a:t>
                      </a:r>
                    </a:p>
                  </a:txBody>
                  <a:tcPr marL="87378" marR="87378" marT="43689" marB="43689"/>
                </a:tc>
                <a:tc>
                  <a:txBody>
                    <a:bodyPr/>
                    <a:lstStyle/>
                    <a:p>
                      <a:r>
                        <a:rPr lang="fr-FR" sz="1700" dirty="0" err="1"/>
                        <a:t>n.f</a:t>
                      </a:r>
                      <a:r>
                        <a:rPr lang="fr-FR" sz="1700" dirty="0"/>
                        <a:t>.</a:t>
                      </a:r>
                    </a:p>
                  </a:txBody>
                  <a:tcPr marL="87378" marR="87378" marT="43689" marB="43689"/>
                </a:tc>
                <a:extLst>
                  <a:ext uri="{0D108BD9-81ED-4DB2-BD59-A6C34878D82A}">
                    <a16:rowId xmlns:a16="http://schemas.microsoft.com/office/drawing/2014/main" val="452162787"/>
                  </a:ext>
                </a:extLst>
              </a:tr>
            </a:tbl>
          </a:graphicData>
        </a:graphic>
      </p:graphicFrame>
    </p:spTree>
    <p:extLst>
      <p:ext uri="{BB962C8B-B14F-4D97-AF65-F5344CB8AC3E}">
        <p14:creationId xmlns:p14="http://schemas.microsoft.com/office/powerpoint/2010/main" val="237030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3">
            <a:extLst>
              <a:ext uri="{FF2B5EF4-FFF2-40B4-BE49-F238E27FC236}">
                <a16:creationId xmlns:a16="http://schemas.microsoft.com/office/drawing/2014/main" id="{9F6CC453-2BB7-4EEA-9D80-24446C198174}"/>
              </a:ext>
            </a:extLst>
          </p:cNvPr>
          <p:cNvGraphicFramePr>
            <a:graphicFrameLocks noGrp="1"/>
          </p:cNvGraphicFramePr>
          <p:nvPr>
            <p:extLst>
              <p:ext uri="{D42A27DB-BD31-4B8C-83A1-F6EECF244321}">
                <p14:modId xmlns:p14="http://schemas.microsoft.com/office/powerpoint/2010/main" val="3081672912"/>
              </p:ext>
            </p:extLst>
          </p:nvPr>
        </p:nvGraphicFramePr>
        <p:xfrm>
          <a:off x="944217" y="541044"/>
          <a:ext cx="10303565" cy="2887956"/>
        </p:xfrm>
        <a:graphic>
          <a:graphicData uri="http://schemas.openxmlformats.org/drawingml/2006/table">
            <a:tbl>
              <a:tblPr firstRow="1" bandRow="1">
                <a:tableStyleId>{5C22544A-7EE6-4342-B048-85BDC9FD1C3A}</a:tableStyleId>
              </a:tblPr>
              <a:tblGrid>
                <a:gridCol w="4021191">
                  <a:extLst>
                    <a:ext uri="{9D8B030D-6E8A-4147-A177-3AD203B41FA5}">
                      <a16:colId xmlns:a16="http://schemas.microsoft.com/office/drawing/2014/main" val="4036309091"/>
                    </a:ext>
                  </a:extLst>
                </a:gridCol>
                <a:gridCol w="789567">
                  <a:extLst>
                    <a:ext uri="{9D8B030D-6E8A-4147-A177-3AD203B41FA5}">
                      <a16:colId xmlns:a16="http://schemas.microsoft.com/office/drawing/2014/main" val="1642965121"/>
                    </a:ext>
                  </a:extLst>
                </a:gridCol>
                <a:gridCol w="4725916">
                  <a:extLst>
                    <a:ext uri="{9D8B030D-6E8A-4147-A177-3AD203B41FA5}">
                      <a16:colId xmlns:a16="http://schemas.microsoft.com/office/drawing/2014/main" val="3857028548"/>
                    </a:ext>
                  </a:extLst>
                </a:gridCol>
                <a:gridCol w="766891">
                  <a:extLst>
                    <a:ext uri="{9D8B030D-6E8A-4147-A177-3AD203B41FA5}">
                      <a16:colId xmlns:a16="http://schemas.microsoft.com/office/drawing/2014/main" val="3585964207"/>
                    </a:ext>
                  </a:extLst>
                </a:gridCol>
              </a:tblGrid>
              <a:tr h="679794">
                <a:tc>
                  <a:txBody>
                    <a:bodyPr/>
                    <a:lstStyle/>
                    <a:p>
                      <a:r>
                        <a:rPr lang="fr-FR" sz="1700" dirty="0"/>
                        <a:t>Terme EN</a:t>
                      </a:r>
                    </a:p>
                  </a:txBody>
                  <a:tcPr marL="87378" marR="87378" marT="43689" marB="43689"/>
                </a:tc>
                <a:tc>
                  <a:txBody>
                    <a:bodyPr/>
                    <a:lstStyle/>
                    <a:p>
                      <a:r>
                        <a:rPr lang="fr-FR" sz="1700"/>
                        <a:t>Cat . Gr.</a:t>
                      </a:r>
                      <a:endParaRPr lang="fr-FR" sz="1700" dirty="0"/>
                    </a:p>
                  </a:txBody>
                  <a:tcPr marL="87378" marR="87378" marT="43689" marB="43689"/>
                </a:tc>
                <a:tc>
                  <a:txBody>
                    <a:bodyPr/>
                    <a:lstStyle/>
                    <a:p>
                      <a:r>
                        <a:rPr lang="fr-FR" sz="1700" dirty="0"/>
                        <a:t>Terme FR</a:t>
                      </a:r>
                    </a:p>
                  </a:txBody>
                  <a:tcPr marL="87378" marR="87378" marT="43689" marB="43689"/>
                </a:tc>
                <a:tc>
                  <a:txBody>
                    <a:bodyPr/>
                    <a:lstStyle/>
                    <a:p>
                      <a:r>
                        <a:rPr lang="fr-FR" sz="1700"/>
                        <a:t>Cat. Gr.</a:t>
                      </a:r>
                      <a:endParaRPr lang="fr-FR" sz="1700" dirty="0"/>
                    </a:p>
                  </a:txBody>
                  <a:tcPr marL="87378" marR="87378" marT="43689" marB="43689"/>
                </a:tc>
                <a:extLst>
                  <a:ext uri="{0D108BD9-81ED-4DB2-BD59-A6C34878D82A}">
                    <a16:rowId xmlns:a16="http://schemas.microsoft.com/office/drawing/2014/main" val="1637323442"/>
                  </a:ext>
                </a:extLst>
              </a:tr>
              <a:tr h="679794">
                <a:tc>
                  <a:txBody>
                    <a:bodyPr/>
                    <a:lstStyle/>
                    <a:p>
                      <a:r>
                        <a:rPr lang="fr-FR" sz="1700" dirty="0"/>
                        <a:t>1. Urban </a:t>
                      </a:r>
                      <a:r>
                        <a:rPr lang="fr-FR" sz="1700" dirty="0" err="1"/>
                        <a:t>heating</a:t>
                      </a:r>
                      <a:r>
                        <a:rPr lang="fr-FR" sz="1700" dirty="0"/>
                        <a:t> network</a:t>
                      </a:r>
                    </a:p>
                  </a:txBody>
                  <a:tcPr marL="87378" marR="87378" marT="43689" marB="43689"/>
                </a:tc>
                <a:tc>
                  <a:txBody>
                    <a:bodyPr/>
                    <a:lstStyle/>
                    <a:p>
                      <a:r>
                        <a:rPr lang="fr-FR" sz="1700" dirty="0"/>
                        <a:t>n.</a:t>
                      </a:r>
                    </a:p>
                  </a:txBody>
                  <a:tcPr marL="87378" marR="87378" marT="43689" marB="43689"/>
                </a:tc>
                <a:tc>
                  <a:txBody>
                    <a:bodyPr/>
                    <a:lstStyle/>
                    <a:p>
                      <a:r>
                        <a:rPr lang="fr-FR" sz="1700" dirty="0"/>
                        <a:t>Réseau de chaleur</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35616309"/>
                  </a:ext>
                </a:extLst>
              </a:tr>
              <a:tr h="509456">
                <a:tc>
                  <a:txBody>
                    <a:bodyPr/>
                    <a:lstStyle/>
                    <a:p>
                      <a:r>
                        <a:rPr lang="fr-FR" sz="1700" dirty="0"/>
                        <a:t>2. </a:t>
                      </a:r>
                      <a:r>
                        <a:rPr lang="fr-FR" sz="1700" dirty="0" err="1"/>
                        <a:t>Organic</a:t>
                      </a:r>
                      <a:r>
                        <a:rPr lang="fr-FR" sz="1700" dirty="0"/>
                        <a:t> </a:t>
                      </a:r>
                      <a:r>
                        <a:rPr lang="fr-FR" sz="1700" dirty="0" err="1"/>
                        <a:t>waste</a:t>
                      </a:r>
                      <a:endParaRPr lang="fr-FR" sz="1700" dirty="0"/>
                    </a:p>
                  </a:txBody>
                  <a:tcPr marL="87378" marR="87378" marT="43689" marB="43689"/>
                </a:tc>
                <a:tc>
                  <a:txBody>
                    <a:bodyPr/>
                    <a:lstStyle/>
                    <a:p>
                      <a:r>
                        <a:rPr lang="fr-FR" sz="1700" dirty="0"/>
                        <a:t>n.</a:t>
                      </a:r>
                    </a:p>
                  </a:txBody>
                  <a:tcPr marL="87378" marR="87378" marT="43689" marB="43689"/>
                </a:tc>
                <a:tc>
                  <a:txBody>
                    <a:bodyPr/>
                    <a:lstStyle/>
                    <a:p>
                      <a:r>
                        <a:rPr lang="fr-FR" sz="1700" dirty="0"/>
                        <a:t>Déchet organique</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855434857"/>
                  </a:ext>
                </a:extLst>
              </a:tr>
              <a:tr h="509456">
                <a:tc>
                  <a:txBody>
                    <a:bodyPr/>
                    <a:lstStyle/>
                    <a:p>
                      <a:r>
                        <a:rPr lang="fr-FR" sz="1700" dirty="0"/>
                        <a:t>3. Fuel</a:t>
                      </a:r>
                    </a:p>
                  </a:txBody>
                  <a:tcPr marL="87378" marR="87378" marT="43689" marB="43689"/>
                </a:tc>
                <a:tc>
                  <a:txBody>
                    <a:bodyPr/>
                    <a:lstStyle/>
                    <a:p>
                      <a:r>
                        <a:rPr lang="fr-FR" sz="1700" dirty="0"/>
                        <a:t>n.</a:t>
                      </a:r>
                    </a:p>
                  </a:txBody>
                  <a:tcPr marL="87378" marR="87378" marT="43689" marB="43689"/>
                </a:tc>
                <a:tc>
                  <a:txBody>
                    <a:bodyPr/>
                    <a:lstStyle/>
                    <a:p>
                      <a:r>
                        <a:rPr lang="fr-FR" sz="1700" dirty="0"/>
                        <a:t>carburant</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2008705594"/>
                  </a:ext>
                </a:extLst>
              </a:tr>
              <a:tr h="509456">
                <a:tc>
                  <a:txBody>
                    <a:bodyPr/>
                    <a:lstStyle/>
                    <a:p>
                      <a:r>
                        <a:rPr lang="fr-FR" sz="1700" dirty="0"/>
                        <a:t>4. </a:t>
                      </a:r>
                      <a:r>
                        <a:rPr lang="fr-FR" sz="1700" dirty="0" err="1"/>
                        <a:t>Recycling</a:t>
                      </a:r>
                      <a:endParaRPr lang="fr-FR" sz="1700" u="none" dirty="0"/>
                    </a:p>
                  </a:txBody>
                  <a:tcPr marL="87378" marR="87378" marT="43689" marB="43689"/>
                </a:tc>
                <a:tc>
                  <a:txBody>
                    <a:bodyPr/>
                    <a:lstStyle/>
                    <a:p>
                      <a:r>
                        <a:rPr lang="fr-FR" sz="1700" dirty="0"/>
                        <a:t>n.</a:t>
                      </a:r>
                    </a:p>
                  </a:txBody>
                  <a:tcPr marL="87378" marR="87378" marT="43689" marB="43689"/>
                </a:tc>
                <a:tc>
                  <a:txBody>
                    <a:bodyPr/>
                    <a:lstStyle/>
                    <a:p>
                      <a:r>
                        <a:rPr lang="fr-FR" sz="1700" dirty="0"/>
                        <a:t>recyclage</a:t>
                      </a:r>
                    </a:p>
                  </a:txBody>
                  <a:tcPr marL="87378" marR="87378" marT="43689" marB="43689"/>
                </a:tc>
                <a:tc>
                  <a:txBody>
                    <a:bodyPr/>
                    <a:lstStyle/>
                    <a:p>
                      <a:r>
                        <a:rPr lang="fr-FR" sz="1700" dirty="0"/>
                        <a:t>n.m.</a:t>
                      </a:r>
                    </a:p>
                  </a:txBody>
                  <a:tcPr marL="87378" marR="87378" marT="43689" marB="43689"/>
                </a:tc>
                <a:extLst>
                  <a:ext uri="{0D108BD9-81ED-4DB2-BD59-A6C34878D82A}">
                    <a16:rowId xmlns:a16="http://schemas.microsoft.com/office/drawing/2014/main" val="3082864617"/>
                  </a:ext>
                </a:extLst>
              </a:tr>
            </a:tbl>
          </a:graphicData>
        </a:graphic>
      </p:graphicFrame>
    </p:spTree>
    <p:extLst>
      <p:ext uri="{BB962C8B-B14F-4D97-AF65-F5344CB8AC3E}">
        <p14:creationId xmlns:p14="http://schemas.microsoft.com/office/powerpoint/2010/main" val="3095557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318053"/>
            <a:ext cx="10058400" cy="902473"/>
          </a:xfrm>
        </p:spPr>
        <p:txBody>
          <a:bodyPr/>
          <a:lstStyle/>
          <a:p>
            <a:pPr algn="ctr"/>
            <a:r>
              <a:rPr lang="fr-FR" dirty="0"/>
              <a:t>SOURCES TERMINOLOGIQUES</a:t>
            </a:r>
          </a:p>
        </p:txBody>
      </p:sp>
      <p:sp>
        <p:nvSpPr>
          <p:cNvPr id="3" name="Espace réservé du contenu 2"/>
          <p:cNvSpPr>
            <a:spLocks noGrp="1"/>
          </p:cNvSpPr>
          <p:nvPr>
            <p:ph idx="1"/>
          </p:nvPr>
        </p:nvSpPr>
        <p:spPr/>
        <p:txBody>
          <a:bodyPr>
            <a:normAutofit fontScale="92500" lnSpcReduction="10000"/>
          </a:bodyPr>
          <a:lstStyle/>
          <a:p>
            <a:r>
              <a:rPr lang="fr-FR" sz="1600" dirty="0"/>
              <a:t>1) </a:t>
            </a:r>
            <a:r>
              <a:rPr lang="fr-FR" sz="1600" dirty="0">
                <a:hlinkClick r:id="rId2"/>
              </a:rPr>
              <a:t>http://temis.documentation.developpement-durable.gouv.fr/docs/Temis/0080/Temis-0080771/19672_Rapport.pdf</a:t>
            </a:r>
            <a:endParaRPr lang="fr-FR" sz="1600" dirty="0"/>
          </a:p>
          <a:p>
            <a:r>
              <a:rPr lang="fr-FR" sz="1600" dirty="0"/>
              <a:t>2) </a:t>
            </a:r>
            <a:r>
              <a:rPr lang="fr-FR" sz="1600" dirty="0">
                <a:hlinkClick r:id="rId3"/>
              </a:rPr>
              <a:t>https://www.statistiques.developpement-durable.gouv.fr/publicationweb/81</a:t>
            </a:r>
            <a:endParaRPr lang="fr-FR" sz="1600" dirty="0"/>
          </a:p>
          <a:p>
            <a:r>
              <a:rPr lang="fr-FR" sz="1600" dirty="0"/>
              <a:t>3) </a:t>
            </a:r>
            <a:r>
              <a:rPr lang="fr-FR" sz="1600" dirty="0">
                <a:hlinkClick r:id="rId4"/>
              </a:rPr>
              <a:t>http://bio-methaneregions.eu/recuperation-gaz-decharge-bretagne/</a:t>
            </a:r>
            <a:endParaRPr lang="fr-FR" sz="1600" dirty="0"/>
          </a:p>
          <a:p>
            <a:r>
              <a:rPr lang="fr-FR" sz="1600" dirty="0"/>
              <a:t>4) </a:t>
            </a:r>
            <a:r>
              <a:rPr lang="fr-FR" sz="1600" dirty="0">
                <a:hlinkClick r:id="rId5"/>
              </a:rPr>
              <a:t>http://www.side.developpement-  durable.gouv.fr/EXPLOITATION/DEFAULT/</a:t>
            </a:r>
            <a:r>
              <a:rPr lang="fr-FR" sz="1600" dirty="0" err="1">
                <a:hlinkClick r:id="rId5"/>
              </a:rPr>
              <a:t>Infodoc</a:t>
            </a:r>
            <a:r>
              <a:rPr lang="fr-FR" sz="1600" dirty="0">
                <a:hlinkClick r:id="rId5"/>
              </a:rPr>
              <a:t>/</a:t>
            </a:r>
            <a:r>
              <a:rPr lang="fr-FR" sz="1600" dirty="0" err="1">
                <a:hlinkClick r:id="rId5"/>
              </a:rPr>
              <a:t>ged</a:t>
            </a:r>
            <a:r>
              <a:rPr lang="fr-FR" sz="1600" dirty="0">
                <a:hlinkClick r:id="rId5"/>
              </a:rPr>
              <a:t>/</a:t>
            </a:r>
            <a:r>
              <a:rPr lang="fr-FR" sz="1600" dirty="0" err="1">
                <a:hlinkClick r:id="rId5"/>
              </a:rPr>
              <a:t>viewportalpublished.ashx?eid</a:t>
            </a:r>
            <a:r>
              <a:rPr lang="fr-FR" sz="1600" dirty="0">
                <a:hlinkClick r:id="rId5"/>
              </a:rPr>
              <a:t>=IFD_FICJOINT_0017976</a:t>
            </a:r>
            <a:endParaRPr lang="fr-FR" sz="1600" dirty="0"/>
          </a:p>
          <a:p>
            <a:r>
              <a:rPr lang="fr-FR" sz="1600" dirty="0"/>
              <a:t>5) </a:t>
            </a:r>
            <a:r>
              <a:rPr lang="fr-FR" sz="1600" dirty="0">
                <a:hlinkClick r:id="rId6"/>
              </a:rPr>
              <a:t>http://www.jura.gouv.fr/content/download/15875/117876/file/2018_01_24_EQIOM_APC_IED_06_DREAL.pdf</a:t>
            </a:r>
            <a:endParaRPr lang="fr-FR" sz="1600" dirty="0"/>
          </a:p>
          <a:p>
            <a:r>
              <a:rPr lang="fr-FR" sz="1600" dirty="0"/>
              <a:t>6) </a:t>
            </a:r>
            <a:r>
              <a:rPr lang="fr-FR" sz="1600" dirty="0">
                <a:hlinkClick r:id="rId7"/>
              </a:rPr>
              <a:t>https://www.legifrance.gouv.fr/affichTexte.do?cidTexte=LEGITEXT000022785965&amp;dateTexte=20190421</a:t>
            </a:r>
            <a:endParaRPr lang="fr-FR" sz="1600" dirty="0"/>
          </a:p>
          <a:p>
            <a:r>
              <a:rPr lang="fr-FR" sz="1600" dirty="0"/>
              <a:t>7) </a:t>
            </a:r>
            <a:r>
              <a:rPr lang="fr-FR" sz="1600" dirty="0">
                <a:hlinkClick r:id="rId8"/>
              </a:rPr>
              <a:t>http://www.bas-rhin.gouv.fr/content/download/26328/183072/file/DDE_Fritsch.pdf</a:t>
            </a:r>
            <a:endParaRPr lang="fr-FR" sz="1600" dirty="0"/>
          </a:p>
          <a:p>
            <a:r>
              <a:rPr lang="fr-FR" sz="1600" dirty="0"/>
              <a:t>8) </a:t>
            </a:r>
            <a:r>
              <a:rPr lang="fr-FR" sz="1600" dirty="0">
                <a:hlinkClick r:id="rId9"/>
              </a:rPr>
              <a:t>https://www.aria.developpement-durable.gouv.fr/wp-content/uploads/2013/08/liste_2410_rex.pdf</a:t>
            </a:r>
            <a:endParaRPr lang="fr-FR" sz="1600" dirty="0"/>
          </a:p>
          <a:p>
            <a:r>
              <a:rPr lang="fr-FR" sz="1600" dirty="0"/>
              <a:t>9) </a:t>
            </a:r>
            <a:r>
              <a:rPr lang="fr-FR" sz="1600" dirty="0">
                <a:hlinkClick r:id="rId10"/>
              </a:rPr>
              <a:t>http://www.haute-garonne.gouv.fr/content/download/27269/185958/file/Annexe%2011%20-%20Rapport%20Diagnostic%20Pollution%20sols%20SA4.pdf</a:t>
            </a:r>
            <a:endParaRPr lang="fr-FR" sz="1600" dirty="0"/>
          </a:p>
          <a:p>
            <a:pPr marL="0" indent="0">
              <a:buNone/>
            </a:pPr>
            <a:r>
              <a:rPr lang="fr-FR" sz="1600" dirty="0"/>
              <a:t> 10) </a:t>
            </a:r>
            <a:r>
              <a:rPr lang="fr-FR" sz="1600" dirty="0">
                <a:hlinkClick r:id="rId11"/>
              </a:rPr>
              <a:t>http://www.haut-rhin.gouv.fr/content/download/17218/113344/file/AU2-B%20capacit%C3%A9.pdf</a:t>
            </a:r>
            <a:endParaRPr lang="fr-FR" sz="1600" dirty="0"/>
          </a:p>
        </p:txBody>
      </p:sp>
    </p:spTree>
    <p:extLst>
      <p:ext uri="{BB962C8B-B14F-4D97-AF65-F5344CB8AC3E}">
        <p14:creationId xmlns:p14="http://schemas.microsoft.com/office/powerpoint/2010/main" val="262325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8BA216-9893-4EB7-A556-54441647630C}"/>
              </a:ext>
            </a:extLst>
          </p:cNvPr>
          <p:cNvSpPr>
            <a:spLocks noGrp="1"/>
          </p:cNvSpPr>
          <p:nvPr>
            <p:ph type="title"/>
          </p:nvPr>
        </p:nvSpPr>
        <p:spPr>
          <a:xfrm>
            <a:off x="949047" y="643466"/>
            <a:ext cx="2771273" cy="5225627"/>
          </a:xfrm>
        </p:spPr>
        <p:txBody>
          <a:bodyPr anchor="ctr">
            <a:normAutofit/>
          </a:bodyPr>
          <a:lstStyle/>
          <a:p>
            <a:r>
              <a:rPr lang="fr-FR" sz="4400" dirty="0"/>
              <a:t>Quelques mots sur les déchets</a:t>
            </a:r>
          </a:p>
        </p:txBody>
      </p:sp>
      <p:sp>
        <p:nvSpPr>
          <p:cNvPr id="16" name="Espace réservé du contenu 2">
            <a:extLst>
              <a:ext uri="{FF2B5EF4-FFF2-40B4-BE49-F238E27FC236}">
                <a16:creationId xmlns:a16="http://schemas.microsoft.com/office/drawing/2014/main" id="{919141A3-4F60-4531-B0FA-30ADAB3B1579}"/>
              </a:ext>
            </a:extLst>
          </p:cNvPr>
          <p:cNvSpPr>
            <a:spLocks noGrp="1"/>
          </p:cNvSpPr>
          <p:nvPr>
            <p:ph idx="1"/>
          </p:nvPr>
        </p:nvSpPr>
        <p:spPr>
          <a:xfrm>
            <a:off x="4346980" y="1226562"/>
            <a:ext cx="6895973" cy="5225628"/>
          </a:xfrm>
        </p:spPr>
        <p:txBody>
          <a:bodyPr anchor="ctr">
            <a:normAutofit/>
          </a:bodyPr>
          <a:lstStyle/>
          <a:p>
            <a:r>
              <a:rPr lang="fr-FR" sz="2400" b="1" dirty="0"/>
              <a:t>Définition : </a:t>
            </a:r>
            <a:r>
              <a:rPr lang="fr-FR" sz="2400" dirty="0"/>
              <a:t>un déchet correspond à tout matériau, substance ou produit qui a été jeté ou abandonné car il n’a plus d’utilisation précise.</a:t>
            </a:r>
            <a:endParaRPr lang="en-US" sz="2400" dirty="0"/>
          </a:p>
          <a:p>
            <a:r>
              <a:rPr lang="fr-FR" sz="2400" dirty="0"/>
              <a:t>Les déchets générés par un particulier sont de multiples sortes : </a:t>
            </a:r>
          </a:p>
          <a:p>
            <a:pPr>
              <a:buFont typeface="Wingdings" panose="05000000000000000000" pitchFamily="2" charset="2"/>
              <a:buChar char="§"/>
            </a:pPr>
            <a:r>
              <a:rPr lang="fr-FR" sz="2400" dirty="0"/>
              <a:t> déchets ménagers</a:t>
            </a:r>
            <a:endParaRPr lang="en-US" sz="2400" dirty="0"/>
          </a:p>
          <a:p>
            <a:pPr>
              <a:buFont typeface="Wingdings" panose="05000000000000000000" pitchFamily="2" charset="2"/>
              <a:buChar char="§"/>
            </a:pPr>
            <a:r>
              <a:rPr lang="fr-FR" sz="2400" dirty="0"/>
              <a:t>encombrants (déchets volumineux) </a:t>
            </a:r>
            <a:endParaRPr lang="en-US" sz="2400" dirty="0"/>
          </a:p>
          <a:p>
            <a:pPr>
              <a:buFont typeface="Wingdings" panose="05000000000000000000" pitchFamily="2" charset="2"/>
              <a:buChar char="§"/>
            </a:pPr>
            <a:r>
              <a:rPr lang="fr-FR" sz="2400" dirty="0"/>
              <a:t>déchets électriques et électroniques (DEE)</a:t>
            </a:r>
            <a:endParaRPr lang="en-US" sz="2400" dirty="0"/>
          </a:p>
          <a:p>
            <a:pPr>
              <a:buFont typeface="Wingdings" panose="05000000000000000000" pitchFamily="2" charset="2"/>
              <a:buChar char="§"/>
            </a:pPr>
            <a:r>
              <a:rPr lang="en-US" sz="2400" dirty="0"/>
              <a:t>Déchets verts etc.</a:t>
            </a:r>
          </a:p>
        </p:txBody>
      </p:sp>
    </p:spTree>
    <p:extLst>
      <p:ext uri="{BB962C8B-B14F-4D97-AF65-F5344CB8AC3E}">
        <p14:creationId xmlns:p14="http://schemas.microsoft.com/office/powerpoint/2010/main" val="423164855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 10" descr="Une image contenant capture d’écran&#10;&#10;Description générée automatiquement">
            <a:extLst>
              <a:ext uri="{FF2B5EF4-FFF2-40B4-BE49-F238E27FC236}">
                <a16:creationId xmlns:a16="http://schemas.microsoft.com/office/drawing/2014/main" id="{E5BFA40B-ECF7-429E-AECE-E9CAE46F785F}"/>
              </a:ext>
            </a:extLst>
          </p:cNvPr>
          <p:cNvPicPr>
            <a:picLocks noChangeAspect="1"/>
          </p:cNvPicPr>
          <p:nvPr/>
        </p:nvPicPr>
        <p:blipFill rotWithShape="1">
          <a:blip r:embed="rId2">
            <a:extLst>
              <a:ext uri="{28A0092B-C50C-407E-A947-70E740481C1C}">
                <a14:useLocalDpi xmlns:a14="http://schemas.microsoft.com/office/drawing/2010/main" val="0"/>
              </a:ext>
            </a:extLst>
          </a:blip>
          <a:srcRect t="3555" b="291"/>
          <a:stretch/>
        </p:blipFill>
        <p:spPr>
          <a:xfrm>
            <a:off x="20" y="10"/>
            <a:ext cx="12191980" cy="6857990"/>
          </a:xfrm>
          <a:prstGeom prst="rect">
            <a:avLst/>
          </a:prstGeom>
        </p:spPr>
      </p:pic>
    </p:spTree>
    <p:extLst>
      <p:ext uri="{BB962C8B-B14F-4D97-AF65-F5344CB8AC3E}">
        <p14:creationId xmlns:p14="http://schemas.microsoft.com/office/powerpoint/2010/main" val="295272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age 2" descr="Une image contenant capture d’écran&#10;&#10;Description générée automatiquement">
            <a:extLst>
              <a:ext uri="{FF2B5EF4-FFF2-40B4-BE49-F238E27FC236}">
                <a16:creationId xmlns:a16="http://schemas.microsoft.com/office/drawing/2014/main" id="{FD5AA8E4-891E-4A4D-94E5-0F961021C8AD}"/>
              </a:ext>
            </a:extLst>
          </p:cNvPr>
          <p:cNvPicPr>
            <a:picLocks noChangeAspect="1"/>
          </p:cNvPicPr>
          <p:nvPr/>
        </p:nvPicPr>
        <p:blipFill rotWithShape="1">
          <a:blip r:embed="rId2">
            <a:extLst>
              <a:ext uri="{28A0092B-C50C-407E-A947-70E740481C1C}">
                <a14:useLocalDpi xmlns:a14="http://schemas.microsoft.com/office/drawing/2010/main" val="0"/>
              </a:ext>
            </a:extLst>
          </a:blip>
          <a:srcRect b="11067"/>
          <a:stretch/>
        </p:blipFill>
        <p:spPr>
          <a:xfrm>
            <a:off x="20" y="10"/>
            <a:ext cx="12191980" cy="6857990"/>
          </a:xfrm>
          <a:prstGeom prst="rect">
            <a:avLst/>
          </a:prstGeom>
        </p:spPr>
      </p:pic>
    </p:spTree>
    <p:extLst>
      <p:ext uri="{BB962C8B-B14F-4D97-AF65-F5344CB8AC3E}">
        <p14:creationId xmlns:p14="http://schemas.microsoft.com/office/powerpoint/2010/main" val="964438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F983E6-4CE6-4664-8EBD-AD5B78988A00}"/>
              </a:ext>
            </a:extLst>
          </p:cNvPr>
          <p:cNvSpPr>
            <a:spLocks noGrp="1"/>
          </p:cNvSpPr>
          <p:nvPr>
            <p:ph type="title" idx="4294967295"/>
          </p:nvPr>
        </p:nvSpPr>
        <p:spPr>
          <a:xfrm>
            <a:off x="1066800" y="1482725"/>
            <a:ext cx="10058400" cy="3892550"/>
          </a:xfrm>
        </p:spPr>
        <p:txBody>
          <a:bodyPr vert="horz" lIns="91440" tIns="45720" rIns="91440" bIns="45720" rtlCol="0" anchor="ctr">
            <a:normAutofit/>
          </a:bodyPr>
          <a:lstStyle/>
          <a:p>
            <a:pPr algn="ctr"/>
            <a:r>
              <a:rPr lang="en-US" sz="5400" b="1" dirty="0">
                <a:solidFill>
                  <a:schemeClr val="tx1">
                    <a:lumMod val="85000"/>
                    <a:lumOff val="15000"/>
                  </a:schemeClr>
                </a:solidFill>
              </a:rPr>
              <a:t>La </a:t>
            </a:r>
            <a:r>
              <a:rPr lang="fr-FR" sz="5400" b="1" i="1" dirty="0">
                <a:solidFill>
                  <a:schemeClr val="tx1">
                    <a:lumMod val="85000"/>
                    <a:lumOff val="15000"/>
                  </a:schemeClr>
                </a:solidFill>
              </a:rPr>
              <a:t>Valorisation</a:t>
            </a:r>
            <a:r>
              <a:rPr lang="en-US" sz="5400" b="1" i="1" dirty="0">
                <a:solidFill>
                  <a:schemeClr val="tx1">
                    <a:lumMod val="85000"/>
                    <a:lumOff val="15000"/>
                  </a:schemeClr>
                </a:solidFill>
              </a:rPr>
              <a:t> </a:t>
            </a:r>
            <a:r>
              <a:rPr lang="fr-FR" sz="5400" b="1" i="1" dirty="0">
                <a:solidFill>
                  <a:schemeClr val="tx1">
                    <a:lumMod val="85000"/>
                    <a:lumOff val="15000"/>
                  </a:schemeClr>
                </a:solidFill>
              </a:rPr>
              <a:t>énergétique</a:t>
            </a:r>
            <a:r>
              <a:rPr lang="en-US" sz="5400" b="1" i="1" dirty="0">
                <a:solidFill>
                  <a:schemeClr val="tx1">
                    <a:lumMod val="85000"/>
                    <a:lumOff val="15000"/>
                  </a:schemeClr>
                </a:solidFill>
              </a:rPr>
              <a:t> : </a:t>
            </a:r>
            <a:r>
              <a:rPr lang="fr-FR" sz="5400" i="1" dirty="0">
                <a:solidFill>
                  <a:schemeClr val="tx1">
                    <a:lumMod val="85000"/>
                    <a:lumOff val="15000"/>
                  </a:schemeClr>
                </a:solidFill>
              </a:rPr>
              <a:t>utilisez</a:t>
            </a:r>
            <a:r>
              <a:rPr lang="en-US" sz="5400" i="1" dirty="0">
                <a:solidFill>
                  <a:schemeClr val="tx1">
                    <a:lumMod val="85000"/>
                    <a:lumOff val="15000"/>
                  </a:schemeClr>
                </a:solidFill>
              </a:rPr>
              <a:t> </a:t>
            </a:r>
            <a:r>
              <a:rPr lang="fr-FR" sz="5400" i="1" dirty="0">
                <a:solidFill>
                  <a:schemeClr val="tx1">
                    <a:lumMod val="85000"/>
                    <a:lumOff val="15000"/>
                  </a:schemeClr>
                </a:solidFill>
              </a:rPr>
              <a:t>vos déchets comme une source d’énergie renouvelable </a:t>
            </a:r>
            <a:r>
              <a:rPr lang="en-US" sz="5400" i="1" dirty="0">
                <a:solidFill>
                  <a:schemeClr val="tx1">
                    <a:lumMod val="85000"/>
                    <a:lumOff val="15000"/>
                  </a:schemeClr>
                </a:solidFill>
              </a:rPr>
              <a:t>?</a:t>
            </a:r>
            <a:r>
              <a:rPr lang="en-US" sz="5400" dirty="0">
                <a:solidFill>
                  <a:schemeClr val="tx1">
                    <a:lumMod val="85000"/>
                    <a:lumOff val="15000"/>
                  </a:schemeClr>
                </a:solidFill>
              </a:rPr>
              <a:t> </a:t>
            </a:r>
          </a:p>
        </p:txBody>
      </p:sp>
    </p:spTree>
    <p:extLst>
      <p:ext uri="{BB962C8B-B14F-4D97-AF65-F5344CB8AC3E}">
        <p14:creationId xmlns:p14="http://schemas.microsoft.com/office/powerpoint/2010/main" val="348388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0DB8E45-EA25-43D9-AE40-639000579CD2}"/>
              </a:ext>
            </a:extLst>
          </p:cNvPr>
          <p:cNvSpPr/>
          <p:nvPr/>
        </p:nvSpPr>
        <p:spPr>
          <a:xfrm>
            <a:off x="1073426" y="1457739"/>
            <a:ext cx="10204174" cy="38154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a:extLst>
              <a:ext uri="{FF2B5EF4-FFF2-40B4-BE49-F238E27FC236}">
                <a16:creationId xmlns:a16="http://schemas.microsoft.com/office/drawing/2014/main" id="{7ACB4460-AC97-44A1-AF65-EBAC0B22E17B}"/>
              </a:ext>
            </a:extLst>
          </p:cNvPr>
          <p:cNvSpPr>
            <a:spLocks noGrp="1"/>
          </p:cNvSpPr>
          <p:nvPr>
            <p:ph idx="1"/>
          </p:nvPr>
        </p:nvSpPr>
        <p:spPr>
          <a:xfrm>
            <a:off x="4234071" y="1137138"/>
            <a:ext cx="7596553" cy="3881584"/>
          </a:xfrm>
        </p:spPr>
        <p:txBody>
          <a:bodyPr>
            <a:normAutofit/>
          </a:bodyPr>
          <a:lstStyle/>
          <a:p>
            <a:pPr marL="0" indent="0" fontAlgn="base">
              <a:buNone/>
            </a:pPr>
            <a:r>
              <a:rPr lang="fr-FR" sz="2600" dirty="0">
                <a:solidFill>
                  <a:schemeClr val="bg1"/>
                </a:solidFill>
              </a:rPr>
              <a:t>La valorisation énergétique des déchets provient de :</a:t>
            </a:r>
          </a:p>
          <a:p>
            <a:pPr fontAlgn="base">
              <a:buFont typeface="Wingdings" panose="05000000000000000000" pitchFamily="2" charset="2"/>
              <a:buChar char="Ø"/>
            </a:pPr>
            <a:r>
              <a:rPr lang="fr-FR" sz="2600" dirty="0">
                <a:solidFill>
                  <a:schemeClr val="bg1"/>
                </a:solidFill>
              </a:rPr>
              <a:t> la captation du biogaz des installations de stockage,</a:t>
            </a:r>
          </a:p>
          <a:p>
            <a:pPr fontAlgn="base">
              <a:buFont typeface="Wingdings" panose="05000000000000000000" pitchFamily="2" charset="2"/>
              <a:buChar char="Ø"/>
            </a:pPr>
            <a:r>
              <a:rPr lang="fr-FR" sz="2600" dirty="0">
                <a:solidFill>
                  <a:schemeClr val="bg1"/>
                </a:solidFill>
              </a:rPr>
              <a:t> la méthanisation,</a:t>
            </a:r>
          </a:p>
          <a:p>
            <a:pPr fontAlgn="base">
              <a:buFont typeface="Wingdings" panose="05000000000000000000" pitchFamily="2" charset="2"/>
              <a:buChar char="Ø"/>
            </a:pPr>
            <a:r>
              <a:rPr lang="fr-FR" sz="2600" dirty="0">
                <a:solidFill>
                  <a:schemeClr val="bg1"/>
                </a:solidFill>
              </a:rPr>
              <a:t> des déchets non dangereux (emballages, huiles usagées alimentaires) et dangereux (solvants et huiles usagées),</a:t>
            </a:r>
          </a:p>
          <a:p>
            <a:pPr fontAlgn="base">
              <a:buFont typeface="Wingdings" panose="05000000000000000000" pitchFamily="2" charset="2"/>
              <a:buChar char="Ø"/>
            </a:pPr>
            <a:r>
              <a:rPr lang="fr-FR" sz="2600" dirty="0">
                <a:solidFill>
                  <a:schemeClr val="bg1"/>
                </a:solidFill>
              </a:rPr>
              <a:t> ou encore de l’incinération des déchets dans nos installations de valorisation énergétique.</a:t>
            </a:r>
          </a:p>
          <a:p>
            <a:pPr marL="0" indent="0">
              <a:buNone/>
            </a:pPr>
            <a:endParaRPr lang="fr-FR" dirty="0"/>
          </a:p>
        </p:txBody>
      </p:sp>
      <p:sp>
        <p:nvSpPr>
          <p:cNvPr id="4" name="Rectangle 3">
            <a:extLst>
              <a:ext uri="{FF2B5EF4-FFF2-40B4-BE49-F238E27FC236}">
                <a16:creationId xmlns:a16="http://schemas.microsoft.com/office/drawing/2014/main" id="{ACCB7B37-FB73-46E2-ABB1-CE008A777CA6}"/>
              </a:ext>
            </a:extLst>
          </p:cNvPr>
          <p:cNvSpPr/>
          <p:nvPr/>
        </p:nvSpPr>
        <p:spPr>
          <a:xfrm>
            <a:off x="1349966" y="1972862"/>
            <a:ext cx="1737792" cy="19348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Graphic 6" descr="Recycler">
            <a:extLst>
              <a:ext uri="{FF2B5EF4-FFF2-40B4-BE49-F238E27FC236}">
                <a16:creationId xmlns:a16="http://schemas.microsoft.com/office/drawing/2014/main" id="{7B8BCF9E-CD5B-4310-98FA-372B77D065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278070" y="1137138"/>
            <a:ext cx="3881584" cy="3881584"/>
          </a:xfrm>
          <a:prstGeom prst="rect">
            <a:avLst/>
          </a:prstGeom>
        </p:spPr>
      </p:pic>
    </p:spTree>
    <p:extLst>
      <p:ext uri="{BB962C8B-B14F-4D97-AF65-F5344CB8AC3E}">
        <p14:creationId xmlns:p14="http://schemas.microsoft.com/office/powerpoint/2010/main" val="100949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EC3FA2-4734-4F1C-9E47-1438EB496B22}"/>
              </a:ext>
            </a:extLst>
          </p:cNvPr>
          <p:cNvSpPr>
            <a:spLocks noGrp="1"/>
          </p:cNvSpPr>
          <p:nvPr>
            <p:ph type="title"/>
          </p:nvPr>
        </p:nvSpPr>
        <p:spPr/>
        <p:txBody>
          <a:bodyPr>
            <a:normAutofit/>
          </a:bodyPr>
          <a:lstStyle/>
          <a:p>
            <a:r>
              <a:rPr lang="fr-FR" b="1" dirty="0"/>
              <a:t>Incinérés, les déchets permettent de produire de la vapeur</a:t>
            </a:r>
            <a:endParaRPr lang="fr-FR" dirty="0"/>
          </a:p>
        </p:txBody>
      </p:sp>
      <p:graphicFrame>
        <p:nvGraphicFramePr>
          <p:cNvPr id="5" name="Espace réservé du contenu 2">
            <a:extLst>
              <a:ext uri="{FF2B5EF4-FFF2-40B4-BE49-F238E27FC236}">
                <a16:creationId xmlns:a16="http://schemas.microsoft.com/office/drawing/2014/main" id="{C5F63D29-987B-490A-8066-5CADEA906F4F}"/>
              </a:ext>
            </a:extLst>
          </p:cNvPr>
          <p:cNvGraphicFramePr>
            <a:graphicFrameLocks noGrp="1"/>
          </p:cNvGraphicFramePr>
          <p:nvPr>
            <p:ph idx="1"/>
            <p:extLst>
              <p:ext uri="{D42A27DB-BD31-4B8C-83A1-F6EECF244321}">
                <p14:modId xmlns:p14="http://schemas.microsoft.com/office/powerpoint/2010/main" val="297137422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292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F38842-22B2-4437-87CB-E263C98FB7FC}"/>
              </a:ext>
            </a:extLst>
          </p:cNvPr>
          <p:cNvSpPr/>
          <p:nvPr/>
        </p:nvSpPr>
        <p:spPr>
          <a:xfrm>
            <a:off x="821634" y="1285461"/>
            <a:ext cx="3997843" cy="7686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a:extLst>
              <a:ext uri="{FF2B5EF4-FFF2-40B4-BE49-F238E27FC236}">
                <a16:creationId xmlns:a16="http://schemas.microsoft.com/office/drawing/2014/main" id="{1B7C98B1-C985-4DD6-8D21-A826020D03EB}"/>
              </a:ext>
            </a:extLst>
          </p:cNvPr>
          <p:cNvSpPr>
            <a:spLocks noGrp="1"/>
          </p:cNvSpPr>
          <p:nvPr>
            <p:ph type="title"/>
          </p:nvPr>
        </p:nvSpPr>
        <p:spPr>
          <a:xfrm>
            <a:off x="744020" y="329786"/>
            <a:ext cx="3084844" cy="5772840"/>
          </a:xfrm>
        </p:spPr>
        <p:txBody>
          <a:bodyPr anchor="ctr">
            <a:normAutofit/>
          </a:bodyPr>
          <a:lstStyle/>
          <a:p>
            <a:pPr algn="ctr"/>
            <a:r>
              <a:rPr lang="fr-FR" sz="3600" b="1" dirty="0">
                <a:solidFill>
                  <a:schemeClr val="tx1"/>
                </a:solidFill>
              </a:rPr>
              <a:t>Traités dans des centres de méthanisation, les déchets permettent de produire du biogaz</a:t>
            </a:r>
            <a:endParaRPr lang="fr-FR" sz="3600" dirty="0">
              <a:solidFill>
                <a:schemeClr val="tx1"/>
              </a:solidFill>
            </a:endParaRPr>
          </a:p>
        </p:txBody>
      </p:sp>
      <p:graphicFrame>
        <p:nvGraphicFramePr>
          <p:cNvPr id="5" name="Espace réservé du contenu 2">
            <a:extLst>
              <a:ext uri="{FF2B5EF4-FFF2-40B4-BE49-F238E27FC236}">
                <a16:creationId xmlns:a16="http://schemas.microsoft.com/office/drawing/2014/main" id="{D0281861-8C0E-442A-B03F-FD361BA9679E}"/>
              </a:ext>
            </a:extLst>
          </p:cNvPr>
          <p:cNvGraphicFramePr>
            <a:graphicFrameLocks noGrp="1"/>
          </p:cNvGraphicFramePr>
          <p:nvPr>
            <p:ph idx="1"/>
            <p:extLst>
              <p:ext uri="{D42A27DB-BD31-4B8C-83A1-F6EECF244321}">
                <p14:modId xmlns:p14="http://schemas.microsoft.com/office/powerpoint/2010/main" val="3722930760"/>
              </p:ext>
            </p:extLst>
          </p:nvPr>
        </p:nvGraphicFramePr>
        <p:xfrm>
          <a:off x="4819478" y="329786"/>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332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023CAE-91B3-4835-8911-7E0A120A50E6}"/>
              </a:ext>
            </a:extLst>
          </p:cNvPr>
          <p:cNvSpPr>
            <a:spLocks noGrp="1"/>
          </p:cNvSpPr>
          <p:nvPr>
            <p:ph type="title"/>
          </p:nvPr>
        </p:nvSpPr>
        <p:spPr/>
        <p:txBody>
          <a:bodyPr>
            <a:normAutofit/>
          </a:bodyPr>
          <a:lstStyle/>
          <a:p>
            <a:r>
              <a:rPr lang="fr-FR" sz="3600" b="1" dirty="0"/>
              <a:t>La valorisation énergétique des déchets est une solution pour lutter contre le réchauffement de la planète</a:t>
            </a:r>
            <a:endParaRPr lang="fr-FR" sz="3600" dirty="0"/>
          </a:p>
        </p:txBody>
      </p:sp>
      <p:sp>
        <p:nvSpPr>
          <p:cNvPr id="3" name="Espace réservé du contenu 2">
            <a:extLst>
              <a:ext uri="{FF2B5EF4-FFF2-40B4-BE49-F238E27FC236}">
                <a16:creationId xmlns:a16="http://schemas.microsoft.com/office/drawing/2014/main" id="{77EB6B3A-3076-452A-A5C2-D16DDFBF41A2}"/>
              </a:ext>
            </a:extLst>
          </p:cNvPr>
          <p:cNvSpPr>
            <a:spLocks noGrp="1"/>
          </p:cNvSpPr>
          <p:nvPr>
            <p:ph idx="1"/>
          </p:nvPr>
        </p:nvSpPr>
        <p:spPr>
          <a:xfrm>
            <a:off x="1097279" y="2570922"/>
            <a:ext cx="6454987" cy="2648456"/>
          </a:xfrm>
        </p:spPr>
        <p:txBody>
          <a:bodyPr>
            <a:normAutofit/>
          </a:bodyPr>
          <a:lstStyle/>
          <a:p>
            <a:pPr algn="ctr"/>
            <a:r>
              <a:rPr lang="fr-FR" sz="2800" dirty="0"/>
              <a:t>C’est une </a:t>
            </a:r>
            <a:r>
              <a:rPr lang="fr-FR" sz="2800" b="1" dirty="0"/>
              <a:t>source d’énergie « renouvelable »</a:t>
            </a:r>
            <a:r>
              <a:rPr lang="fr-FR" sz="2800" dirty="0"/>
              <a:t> tant que nous produirons des déchets. De plus, en récupérant l’énergie de nos déchets, on évite de brûler des énergies fossiles et on contribue donc à </a:t>
            </a:r>
            <a:r>
              <a:rPr lang="fr-FR" sz="2800" b="1" dirty="0"/>
              <a:t>limiter de l’effet de serre.</a:t>
            </a:r>
            <a:endParaRPr lang="fr-FR" sz="2800" dirty="0"/>
          </a:p>
          <a:p>
            <a:endParaRPr lang="fr-FR" dirty="0"/>
          </a:p>
        </p:txBody>
      </p:sp>
      <p:pic>
        <p:nvPicPr>
          <p:cNvPr id="7" name="Graphic 6">
            <a:extLst>
              <a:ext uri="{FF2B5EF4-FFF2-40B4-BE49-F238E27FC236}">
                <a16:creationId xmlns:a16="http://schemas.microsoft.com/office/drawing/2014/main" id="{201FD532-A645-4D70-B9A2-AEC35E8FCD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0570" y="2084269"/>
            <a:ext cx="3135109" cy="3135109"/>
          </a:xfrm>
          <a:prstGeom prst="rect">
            <a:avLst/>
          </a:prstGeom>
        </p:spPr>
      </p:pic>
    </p:spTree>
    <p:extLst>
      <p:ext uri="{BB962C8B-B14F-4D97-AF65-F5344CB8AC3E}">
        <p14:creationId xmlns:p14="http://schemas.microsoft.com/office/powerpoint/2010/main" val="1532510116"/>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575</TotalTime>
  <Words>1364</Words>
  <Application>Microsoft Office PowerPoint</Application>
  <PresentationFormat>Grand écran</PresentationFormat>
  <Paragraphs>152</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Calibri</vt:lpstr>
      <vt:lpstr>Calibri Light</vt:lpstr>
      <vt:lpstr>Wingdings</vt:lpstr>
      <vt:lpstr>Rétrospective</vt:lpstr>
      <vt:lpstr>LES DÉCHETS</vt:lpstr>
      <vt:lpstr>Quelques mots sur les déchets</vt:lpstr>
      <vt:lpstr>Présentation PowerPoint</vt:lpstr>
      <vt:lpstr>Présentation PowerPoint</vt:lpstr>
      <vt:lpstr>La Valorisation énergétique : utilisez vos déchets comme une source d’énergie renouvelable ? </vt:lpstr>
      <vt:lpstr>Présentation PowerPoint</vt:lpstr>
      <vt:lpstr>Incinérés, les déchets permettent de produire de la vapeur</vt:lpstr>
      <vt:lpstr>Traités dans des centres de méthanisation, les déchets permettent de produire du biogaz</vt:lpstr>
      <vt:lpstr>La valorisation énergétique des déchets est une solution pour lutter contre le réchauffement de la planète</vt:lpstr>
      <vt:lpstr>Présentation PowerPoint</vt:lpstr>
      <vt:lpstr>Concordancier</vt:lpstr>
      <vt:lpstr>Présentation PowerPoint</vt:lpstr>
      <vt:lpstr>Présentation PowerPoint</vt:lpstr>
      <vt:lpstr>SOURCES TERMINOLOGIQUES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DÉCHETS</dc:title>
  <dc:creator>Kara Legrand</dc:creator>
  <cp:lastModifiedBy>Kara Legrand</cp:lastModifiedBy>
  <cp:revision>27</cp:revision>
  <dcterms:created xsi:type="dcterms:W3CDTF">2019-12-06T13:56:00Z</dcterms:created>
  <dcterms:modified xsi:type="dcterms:W3CDTF">2020-01-07T09:19:55Z</dcterms:modified>
</cp:coreProperties>
</file>