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6AB3B-3F2C-40CB-BC51-870E742E9D52}" type="datetimeFigureOut">
              <a:rPr lang="fr-FR" smtClean="0"/>
              <a:t>20/01/2020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55E5B-E260-43BD-A085-FC21E2179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18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eoconfluences.ens-lyon.fr/glossaire/deballastage-degazage" TargetMode="External"/><Relationship Id="rId3" Type="http://schemas.openxmlformats.org/officeDocument/2006/relationships/hyperlink" Target="https://www.fiabitat.com/introduction-a-la-vmc-double-flux/" TargetMode="External"/><Relationship Id="rId7" Type="http://schemas.openxmlformats.org/officeDocument/2006/relationships/hyperlink" Target="https://www.gouvernement.fr/risques/pollution-de-l-air" TargetMode="External"/><Relationship Id="rId12" Type="http://schemas.openxmlformats.org/officeDocument/2006/relationships/hyperlink" Target="https://www.dneresources.com/fr/source-energie/cvc/" TargetMode="External"/><Relationship Id="rId2" Type="http://schemas.openxmlformats.org/officeDocument/2006/relationships/hyperlink" Target="https://www.climamaison.com/lexique/vmc-double-flu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des.fr/contenu/nos-solutions/ventilation/extracteurs" TargetMode="External"/><Relationship Id="rId11" Type="http://schemas.openxmlformats.org/officeDocument/2006/relationships/hyperlink" Target="https://syneole.org/permeabilite-a-l-air-enveloppe/" TargetMode="External"/><Relationship Id="rId5" Type="http://schemas.openxmlformats.org/officeDocument/2006/relationships/hyperlink" Target="https://www.abcclim.net/vmc-double-flux.html" TargetMode="External"/><Relationship Id="rId10" Type="http://schemas.openxmlformats.org/officeDocument/2006/relationships/hyperlink" Target="http://www.electropedia.org/iev/iev.nsf/display?openform&amp;ievref=725-11-55" TargetMode="External"/><Relationship Id="rId4" Type="http://schemas.openxmlformats.org/officeDocument/2006/relationships/hyperlink" Target="https://www.lenergietoutcompris.fr/travaux-isolation-et-ventilation/vmc-double-flux/comment-ca-marche" TargetMode="External"/><Relationship Id="rId9" Type="http://schemas.openxmlformats.org/officeDocument/2006/relationships/hyperlink" Target="https://www.ventilationmecaniquecontrole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VMC DOUBLE FLUX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DORNADIC </a:t>
            </a:r>
            <a:r>
              <a:rPr lang="fr-FR" dirty="0" err="1"/>
              <a:t>Sterenn</a:t>
            </a:r>
            <a:endParaRPr lang="fr-FR" dirty="0"/>
          </a:p>
          <a:p>
            <a:r>
              <a:rPr lang="fr-FR" dirty="0"/>
              <a:t>JOZEFOWICZ Bénédicte</a:t>
            </a:r>
          </a:p>
        </p:txBody>
      </p:sp>
    </p:spTree>
    <p:extLst>
      <p:ext uri="{BB962C8B-B14F-4D97-AF65-F5344CB8AC3E}">
        <p14:creationId xmlns:p14="http://schemas.microsoft.com/office/powerpoint/2010/main" val="48499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7156" y="4938162"/>
            <a:ext cx="8851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07156" y="2330824"/>
            <a:ext cx="4321969" cy="4364962"/>
          </a:xfrm>
        </p:spPr>
        <p:txBody>
          <a:bodyPr/>
          <a:lstStyle/>
          <a:p>
            <a:pPr algn="just"/>
            <a:r>
              <a:rPr lang="fr-FR" sz="2000" dirty="0"/>
              <a:t>La </a:t>
            </a:r>
            <a:r>
              <a:rPr lang="fr-FR" sz="2000" b="1" dirty="0"/>
              <a:t>VMC Double FLUX </a:t>
            </a:r>
            <a:r>
              <a:rPr lang="fr-FR" sz="2000" dirty="0"/>
              <a:t>est un système qui permet d’extraire l’air pollué d’une maison tout en le renouvelant par de l’air neuf extérieur. </a:t>
            </a:r>
          </a:p>
          <a:p>
            <a:pPr algn="just"/>
            <a:r>
              <a:rPr lang="fr-FR" sz="2000" b="1" dirty="0"/>
              <a:t>L’air entrant </a:t>
            </a:r>
            <a:r>
              <a:rPr lang="fr-FR" sz="2000" dirty="0"/>
              <a:t>(air neuf) est </a:t>
            </a:r>
            <a:r>
              <a:rPr lang="fr-FR" sz="2000" b="1" dirty="0"/>
              <a:t>filtré </a:t>
            </a:r>
            <a:r>
              <a:rPr lang="fr-FR" sz="2000" dirty="0"/>
              <a:t>et </a:t>
            </a:r>
            <a:r>
              <a:rPr lang="fr-FR" sz="2000" b="1" dirty="0"/>
              <a:t>traverse</a:t>
            </a:r>
            <a:r>
              <a:rPr lang="fr-FR" sz="2000" dirty="0"/>
              <a:t> un échange de chaleur avant d’être </a:t>
            </a:r>
            <a:r>
              <a:rPr lang="fr-FR" sz="2000" b="1" dirty="0"/>
              <a:t>pulsé</a:t>
            </a:r>
            <a:r>
              <a:rPr lang="fr-FR" sz="2000" dirty="0"/>
              <a:t> à l’intérieur de l’habitation.</a:t>
            </a: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747" y="1270000"/>
            <a:ext cx="4655671" cy="465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8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559" y="295275"/>
            <a:ext cx="8596668" cy="1320800"/>
          </a:xfrm>
        </p:spPr>
        <p:txBody>
          <a:bodyPr/>
          <a:lstStyle/>
          <a:p>
            <a:r>
              <a:rPr lang="fr-FR" dirty="0"/>
              <a:t>Fonctionnement d’une VMC double flux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559" y="1064419"/>
            <a:ext cx="4116124" cy="5736431"/>
          </a:xfrm>
        </p:spPr>
        <p:txBody>
          <a:bodyPr>
            <a:normAutofit/>
          </a:bodyPr>
          <a:lstStyle/>
          <a:p>
            <a:pPr algn="just"/>
            <a:r>
              <a:rPr lang="fr-FR" sz="1600" dirty="0"/>
              <a:t>Une </a:t>
            </a:r>
            <a:r>
              <a:rPr lang="fr-FR" sz="1600" b="1" dirty="0"/>
              <a:t>VMC double flux </a:t>
            </a:r>
            <a:r>
              <a:rPr lang="fr-FR" sz="1600" dirty="0"/>
              <a:t>est un dispositif composé de </a:t>
            </a:r>
            <a:r>
              <a:rPr lang="fr-FR" sz="1600" b="1" dirty="0"/>
              <a:t>deux réseaux de gaines indépendants </a:t>
            </a:r>
            <a:r>
              <a:rPr lang="fr-FR" sz="1600" dirty="0"/>
              <a:t>dotés de leur propre système de ventilation. </a:t>
            </a:r>
          </a:p>
          <a:p>
            <a:pPr marL="0" indent="0" algn="just">
              <a:buNone/>
            </a:pPr>
            <a:endParaRPr lang="fr-FR" sz="1600" dirty="0"/>
          </a:p>
          <a:p>
            <a:pPr algn="just"/>
            <a:r>
              <a:rPr lang="fr-FR" sz="1600" dirty="0"/>
              <a:t>Un réseau </a:t>
            </a:r>
            <a:r>
              <a:rPr lang="fr-FR" sz="1600" b="1" dirty="0"/>
              <a:t>évacue</a:t>
            </a:r>
            <a:r>
              <a:rPr lang="fr-FR" sz="1600" dirty="0"/>
              <a:t> l’air pollué, alors que l’autre </a:t>
            </a:r>
            <a:r>
              <a:rPr lang="fr-FR" sz="1600" b="1" dirty="0"/>
              <a:t>introduit</a:t>
            </a:r>
            <a:r>
              <a:rPr lang="fr-FR" sz="1600" dirty="0"/>
              <a:t> de l’air sain.</a:t>
            </a:r>
          </a:p>
          <a:p>
            <a:pPr marL="0" indent="0" algn="just">
              <a:buNone/>
            </a:pPr>
            <a:endParaRPr lang="fr-FR" sz="1600" dirty="0"/>
          </a:p>
          <a:p>
            <a:pPr algn="just"/>
            <a:r>
              <a:rPr lang="fr-FR" sz="1600" dirty="0"/>
              <a:t>L’air circulant dans ces deux réseaux transitent, par un </a:t>
            </a:r>
            <a:r>
              <a:rPr lang="fr-FR" sz="1600" b="1" dirty="0"/>
              <a:t>échangeur thermique </a:t>
            </a:r>
            <a:r>
              <a:rPr lang="fr-FR" sz="1600" dirty="0"/>
              <a:t>qui récupère l’énergie et la chaleur de l’air de la maison pour réchauffer l’air neuf.</a:t>
            </a:r>
          </a:p>
          <a:p>
            <a:pPr marL="0" indent="0" algn="just">
              <a:buNone/>
            </a:pPr>
            <a:endParaRPr lang="fr-FR" sz="1600" dirty="0"/>
          </a:p>
          <a:p>
            <a:pPr algn="just"/>
            <a:r>
              <a:rPr lang="fr-FR" sz="1600" dirty="0"/>
              <a:t>L’air extérieur sera </a:t>
            </a:r>
            <a:r>
              <a:rPr lang="fr-FR" sz="1600" b="1" dirty="0"/>
              <a:t>assaini </a:t>
            </a:r>
            <a:r>
              <a:rPr lang="fr-FR" sz="1600" dirty="0"/>
              <a:t>grâce à des filtres performants avant d’être </a:t>
            </a:r>
            <a:r>
              <a:rPr lang="fr-FR" sz="1600" b="1" dirty="0"/>
              <a:t>redistribué</a:t>
            </a:r>
            <a:r>
              <a:rPr lang="fr-FR" sz="1600" dirty="0"/>
              <a:t> et </a:t>
            </a:r>
            <a:r>
              <a:rPr lang="fr-FR" sz="1600" b="1" dirty="0"/>
              <a:t>ventilé</a:t>
            </a:r>
            <a:r>
              <a:rPr lang="fr-FR" sz="1600" dirty="0"/>
              <a:t> dans le logement à l’aide de bouches de diffusion.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9133" y="1270000"/>
            <a:ext cx="5095030" cy="391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7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6" y="445294"/>
            <a:ext cx="8596668" cy="1320800"/>
          </a:xfrm>
        </p:spPr>
        <p:txBody>
          <a:bodyPr/>
          <a:lstStyle/>
          <a:p>
            <a:r>
              <a:rPr lang="fr-FR" dirty="0"/>
              <a:t>VMC simple flux vs. VMC double flux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6" y="1660527"/>
            <a:ext cx="9322594" cy="4840286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Une </a:t>
            </a:r>
            <a:r>
              <a:rPr lang="fr-FR" b="1" dirty="0"/>
              <a:t>VMC simple flux </a:t>
            </a:r>
            <a:r>
              <a:rPr lang="fr-FR" dirty="0"/>
              <a:t>a pour rôle d’extraire </a:t>
            </a:r>
            <a:r>
              <a:rPr lang="fr-FR" b="1" dirty="0"/>
              <a:t>l’air intérieur </a:t>
            </a:r>
            <a:r>
              <a:rPr lang="fr-FR" dirty="0"/>
              <a:t>vers </a:t>
            </a:r>
            <a:r>
              <a:rPr lang="fr-FR" b="1" dirty="0"/>
              <a:t>l’extérieur</a:t>
            </a:r>
            <a:r>
              <a:rPr lang="fr-FR" dirty="0"/>
              <a:t>. Elle permet de renouveler l’air de la maison et de l’assainir.</a:t>
            </a:r>
          </a:p>
          <a:p>
            <a:pPr algn="just"/>
            <a:r>
              <a:rPr lang="fr-FR" dirty="0"/>
              <a:t>Mais </a:t>
            </a:r>
            <a:r>
              <a:rPr lang="fr-FR" b="1" dirty="0"/>
              <a:t>cette méthode fait chuter </a:t>
            </a:r>
            <a:r>
              <a:rPr lang="fr-FR" dirty="0"/>
              <a:t>la température en hiver, puisque la source d’air provient directement de l’extérieur, ce qui entraîne une consommation d’énergie </a:t>
            </a:r>
            <a:r>
              <a:rPr lang="fr-FR" b="1" dirty="0"/>
              <a:t>plus importante</a:t>
            </a:r>
            <a:r>
              <a:rPr lang="fr-FR" dirty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Contrairement à une VMC simple flux qui introduit de l’air froid l’hiver, la </a:t>
            </a:r>
            <a:r>
              <a:rPr lang="fr-FR" b="1" dirty="0"/>
              <a:t>VMC double flux</a:t>
            </a:r>
            <a:r>
              <a:rPr lang="fr-FR" dirty="0"/>
              <a:t> évite les déperditions de chaleur en insufflant de </a:t>
            </a:r>
            <a:r>
              <a:rPr lang="fr-FR" b="1" dirty="0"/>
              <a:t>l’air sain</a:t>
            </a:r>
            <a:r>
              <a:rPr lang="fr-FR" dirty="0"/>
              <a:t>, </a:t>
            </a:r>
            <a:r>
              <a:rPr lang="fr-FR" b="1" dirty="0"/>
              <a:t>renouvelé</a:t>
            </a:r>
            <a:r>
              <a:rPr lang="fr-FR" dirty="0"/>
              <a:t>, </a:t>
            </a:r>
            <a:r>
              <a:rPr lang="fr-FR" b="1" dirty="0"/>
              <a:t>épuré</a:t>
            </a:r>
            <a:r>
              <a:rPr lang="fr-FR" dirty="0"/>
              <a:t> et </a:t>
            </a:r>
            <a:r>
              <a:rPr lang="fr-FR" b="1" dirty="0"/>
              <a:t>réchauffé</a:t>
            </a:r>
            <a:r>
              <a:rPr lang="fr-FR" dirty="0"/>
              <a:t>. </a:t>
            </a:r>
          </a:p>
          <a:p>
            <a:pPr algn="just"/>
            <a:r>
              <a:rPr lang="fr-FR" dirty="0"/>
              <a:t>L’apport d’air extérieur ne se fait plus avec des aérateurs de fenêtres mais par une </a:t>
            </a:r>
            <a:r>
              <a:rPr lang="fr-FR" b="1" dirty="0"/>
              <a:t>entrée d’air </a:t>
            </a:r>
            <a:r>
              <a:rPr lang="fr-FR" dirty="0"/>
              <a:t>située sur le toit.</a:t>
            </a:r>
          </a:p>
        </p:txBody>
      </p:sp>
    </p:spTree>
    <p:extLst>
      <p:ext uri="{BB962C8B-B14F-4D97-AF65-F5344CB8AC3E}">
        <p14:creationId xmlns:p14="http://schemas.microsoft.com/office/powerpoint/2010/main" val="6397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VMC double flux : les avantages…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071689"/>
            <a:ext cx="8596668" cy="3932366"/>
          </a:xfrm>
        </p:spPr>
        <p:txBody>
          <a:bodyPr>
            <a:normAutofit/>
          </a:bodyPr>
          <a:lstStyle/>
          <a:p>
            <a:r>
              <a:rPr lang="fr-FR" sz="2000" dirty="0"/>
              <a:t>Une qualité de l’air </a:t>
            </a:r>
            <a:r>
              <a:rPr lang="fr-FR" sz="2000" b="1" dirty="0"/>
              <a:t>optimale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/>
              <a:t>Confort thermique </a:t>
            </a:r>
            <a:r>
              <a:rPr lang="fr-FR" sz="2000" dirty="0"/>
              <a:t>et </a:t>
            </a:r>
            <a:r>
              <a:rPr lang="fr-FR" sz="2000" b="1" dirty="0"/>
              <a:t>meilleure distribution </a:t>
            </a:r>
            <a:r>
              <a:rPr lang="fr-FR" sz="2000" dirty="0"/>
              <a:t>de la chaleur à l’intérieur.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Présence de filtres qui </a:t>
            </a:r>
            <a:r>
              <a:rPr lang="fr-FR" sz="2000" b="1" dirty="0"/>
              <a:t>préviennent le risque d’encrassement </a:t>
            </a:r>
            <a:r>
              <a:rPr lang="fr-FR" sz="2000" dirty="0"/>
              <a:t>de l’échangeur thermique.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/>
              <a:t>Rafraîchissement</a:t>
            </a:r>
            <a:r>
              <a:rPr lang="fr-FR" sz="2000" dirty="0"/>
              <a:t> pendant les périodes estivales, sans avoir recours à une solution de climatisation.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14862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…et les inconvénients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50206"/>
            <a:ext cx="8596668" cy="4391157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Solution de VMC </a:t>
            </a:r>
            <a:r>
              <a:rPr lang="fr-FR" sz="2000" b="1" dirty="0"/>
              <a:t>la plus chère </a:t>
            </a:r>
            <a:r>
              <a:rPr lang="fr-FR" sz="2000" dirty="0"/>
              <a:t>du marché.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/>
              <a:t>Entretien régulier</a:t>
            </a:r>
            <a:r>
              <a:rPr lang="fr-FR" sz="2000" dirty="0"/>
              <a:t>, nettoyage des filtres, et contrôle des gaines nécessaires pour prévenir la présence de moisissures qui infectent l’air évacué, le rendant </a:t>
            </a:r>
            <a:r>
              <a:rPr lang="fr-FR" sz="2000" b="1" dirty="0"/>
              <a:t>nocif</a:t>
            </a:r>
            <a:r>
              <a:rPr lang="fr-FR" sz="2000" dirty="0"/>
              <a:t> pour la santé des occupants.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/>
              <a:t>Nuisances sonores </a:t>
            </a:r>
            <a:r>
              <a:rPr lang="fr-FR" sz="2000" dirty="0"/>
              <a:t>éventuelles, en fonction des modèles et des installations.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Obligation de prévoir une </a:t>
            </a:r>
            <a:r>
              <a:rPr lang="fr-FR" sz="2000" b="1" dirty="0"/>
              <a:t>évacuation d’eau </a:t>
            </a:r>
            <a:r>
              <a:rPr lang="fr-FR" sz="2000" dirty="0"/>
              <a:t>pour évacuer la condensation si certaines parties de l’installation ne sont pas suffisamment isolées.</a:t>
            </a:r>
          </a:p>
        </p:txBody>
      </p:sp>
    </p:spTree>
    <p:extLst>
      <p:ext uri="{BB962C8B-B14F-4D97-AF65-F5344CB8AC3E}">
        <p14:creationId xmlns:p14="http://schemas.microsoft.com/office/powerpoint/2010/main" val="97149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9781" y="143435"/>
            <a:ext cx="8596668" cy="1320800"/>
          </a:xfrm>
        </p:spPr>
        <p:txBody>
          <a:bodyPr/>
          <a:lstStyle/>
          <a:p>
            <a:r>
              <a:rPr lang="fr-FR" dirty="0"/>
              <a:t>Texte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048" y="703564"/>
            <a:ext cx="5764305" cy="6104454"/>
          </a:xfrm>
        </p:spPr>
      </p:pic>
    </p:spTree>
    <p:extLst>
      <p:ext uri="{BB962C8B-B14F-4D97-AF65-F5344CB8AC3E}">
        <p14:creationId xmlns:p14="http://schemas.microsoft.com/office/powerpoint/2010/main" val="39019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Terminologie</a:t>
            </a:r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80" y="1930400"/>
            <a:ext cx="9071495" cy="3058228"/>
          </a:xfrm>
        </p:spPr>
      </p:pic>
    </p:spTree>
    <p:extLst>
      <p:ext uri="{BB962C8B-B14F-4D97-AF65-F5344CB8AC3E}">
        <p14:creationId xmlns:p14="http://schemas.microsoft.com/office/powerpoint/2010/main" val="131520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146" y="185737"/>
            <a:ext cx="8596668" cy="1320800"/>
          </a:xfrm>
        </p:spPr>
        <p:txBody>
          <a:bodyPr/>
          <a:lstStyle/>
          <a:p>
            <a:r>
              <a:rPr lang="fr-FR" dirty="0"/>
              <a:t>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5884" y="939006"/>
            <a:ext cx="8596668" cy="6269038"/>
          </a:xfrm>
        </p:spPr>
        <p:txBody>
          <a:bodyPr>
            <a:normAutofit/>
          </a:bodyPr>
          <a:lstStyle/>
          <a:p>
            <a:r>
              <a:rPr lang="fr-FR" sz="1600" dirty="0"/>
              <a:t>VMC double flux :</a:t>
            </a:r>
          </a:p>
          <a:p>
            <a:pPr marL="0" indent="0">
              <a:buNone/>
            </a:pPr>
            <a:r>
              <a:rPr lang="fr-FR" sz="1600" dirty="0">
                <a:hlinkClick r:id="rId2"/>
              </a:rPr>
              <a:t>https://www.climamaison.com/lexique/vmc-double-flux.htm</a:t>
            </a:r>
            <a:endParaRPr lang="fr-FR" sz="1600" dirty="0"/>
          </a:p>
          <a:p>
            <a:pPr marL="0" indent="0">
              <a:buNone/>
            </a:pPr>
            <a:r>
              <a:rPr lang="fr-FR" sz="1600" dirty="0">
                <a:hlinkClick r:id="rId3"/>
              </a:rPr>
              <a:t>https://www.fiabitat.com/introduction-a-la-vmc-double-flux/</a:t>
            </a:r>
            <a:endParaRPr lang="fr-FR" sz="1600" dirty="0"/>
          </a:p>
          <a:p>
            <a:pPr marL="0" indent="0">
              <a:buNone/>
            </a:pPr>
            <a:r>
              <a:rPr lang="fr-FR" sz="1600" dirty="0">
                <a:hlinkClick r:id="rId4"/>
              </a:rPr>
              <a:t>https://www.lenergietoutcompris.fr/travaux-isolation-et-ventilation/vmc-double-flux/comment-ca-marche</a:t>
            </a:r>
            <a:endParaRPr lang="fr-FR" sz="1600" dirty="0"/>
          </a:p>
          <a:p>
            <a:pPr marL="0" indent="0">
              <a:buNone/>
            </a:pPr>
            <a:r>
              <a:rPr lang="fr-FR" sz="1600" dirty="0">
                <a:hlinkClick r:id="rId5"/>
              </a:rPr>
              <a:t>https://www.abcclim.net/vmc-double-flux.html</a:t>
            </a:r>
            <a:endParaRPr lang="fr-FR" sz="16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1600" dirty="0"/>
              <a:t>Terminologie :</a:t>
            </a:r>
          </a:p>
          <a:p>
            <a:pPr marL="0" indent="0">
              <a:buNone/>
            </a:pPr>
            <a:r>
              <a:rPr lang="fr-FR" sz="1600" u="sng" dirty="0">
                <a:hlinkClick r:id="rId6"/>
              </a:rPr>
              <a:t>https://www.aldes.fr/contenu/nos-solutions/ventilation/extracteurs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u="sng" dirty="0">
                <a:hlinkClick r:id="rId7"/>
              </a:rPr>
              <a:t>https://www.gouvernement.fr/risques/pollution-de-l-air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u="sng" dirty="0">
                <a:hlinkClick r:id="rId8"/>
              </a:rPr>
              <a:t>http://geoconfluences.ens-lyon.fr/glossaire/deballastage-degazage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u="sng" dirty="0">
                <a:hlinkClick r:id="rId9"/>
              </a:rPr>
              <a:t>https://www.ventilationmecaniquecontrolee.com/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u="sng" dirty="0">
                <a:hlinkClick r:id="rId10"/>
              </a:rPr>
              <a:t>http://www.electropedia.org/iev/iev.nsf/display?openform&amp;ievref=725-11-55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u="sng" dirty="0">
                <a:hlinkClick r:id="rId11"/>
              </a:rPr>
              <a:t>https://syneole.org/permeabilite-a-l-air-enveloppe/</a:t>
            </a:r>
            <a:r>
              <a:rPr lang="fr-FR" sz="1600" dirty="0"/>
              <a:t> </a:t>
            </a:r>
          </a:p>
          <a:p>
            <a:pPr marL="0" indent="0">
              <a:buNone/>
            </a:pPr>
            <a:r>
              <a:rPr lang="fr-FR" sz="1600" dirty="0">
                <a:hlinkClick r:id="rId12"/>
              </a:rPr>
              <a:t>https://www.dneresources.com/fr/source-energie/cvc/</a:t>
            </a:r>
            <a:endParaRPr lang="fr-FR" sz="1600" dirty="0"/>
          </a:p>
          <a:p>
            <a:pPr marL="0" indent="0">
              <a:buNone/>
            </a:pPr>
            <a:endParaRPr lang="fr-FR" sz="16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4436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439</Words>
  <Application>Microsoft Office PowerPoint</Application>
  <PresentationFormat>Grand écran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Facette</vt:lpstr>
      <vt:lpstr>VMC DOUBLE FLUX</vt:lpstr>
      <vt:lpstr>Définition</vt:lpstr>
      <vt:lpstr>Fonctionnement d’une VMC double flux</vt:lpstr>
      <vt:lpstr>VMC simple flux vs. VMC double flux</vt:lpstr>
      <vt:lpstr>VMC double flux : les avantages…</vt:lpstr>
      <vt:lpstr>…et les inconvénients</vt:lpstr>
      <vt:lpstr>Texte</vt:lpstr>
      <vt:lpstr>Terminologie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VMC DOUBLE FLUX</dc:title>
  <dc:creator>Bénédicte JOZEFOWICZ</dc:creator>
  <cp:lastModifiedBy>21806496</cp:lastModifiedBy>
  <cp:revision>20</cp:revision>
  <dcterms:created xsi:type="dcterms:W3CDTF">2020-01-16T14:02:34Z</dcterms:created>
  <dcterms:modified xsi:type="dcterms:W3CDTF">2020-01-20T07:02:40Z</dcterms:modified>
</cp:coreProperties>
</file>