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6" d="100"/>
          <a:sy n="106" d="100"/>
        </p:scale>
        <p:origin x="12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C4CAA3-2861-42BA-8A6F-1B82CD1FC46A}" type="datetimeFigureOut">
              <a:rPr lang="fr-FR" smtClean="0"/>
              <a:t>27/01/2020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378974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C4CAA3-2861-42BA-8A6F-1B82CD1FC46A}" type="datetimeFigureOut">
              <a:rPr lang="fr-FR" smtClean="0"/>
              <a:t>27/01/2020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68983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C4CAA3-2861-42BA-8A6F-1B82CD1FC46A}" type="datetimeFigureOut">
              <a:rPr lang="fr-FR" smtClean="0"/>
              <a:t>27/01/2020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237974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C4CAA3-2861-42BA-8A6F-1B82CD1FC46A}" type="datetimeFigureOut">
              <a:rPr lang="fr-FR" smtClean="0"/>
              <a:t>27/01/2020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192805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C4CAA3-2861-42BA-8A6F-1B82CD1FC46A}" type="datetimeFigureOut">
              <a:rPr lang="fr-FR" smtClean="0"/>
              <a:t>27/01/2020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280245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C4CAA3-2861-42BA-8A6F-1B82CD1FC46A}" type="datetimeFigureOut">
              <a:rPr lang="fr-FR" smtClean="0"/>
              <a:t>27/01/2020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139710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C4CAA3-2861-42BA-8A6F-1B82CD1FC46A}" type="datetimeFigureOut">
              <a:rPr lang="fr-FR" smtClean="0"/>
              <a:t>27/01/2020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346349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C4CAA3-2861-42BA-8A6F-1B82CD1FC46A}" type="datetimeFigureOut">
              <a:rPr lang="fr-FR" smtClean="0"/>
              <a:t>27/01/2020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420117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C4CAA3-2861-42BA-8A6F-1B82CD1FC46A}" type="datetimeFigureOut">
              <a:rPr lang="fr-FR" smtClean="0"/>
              <a:t>27/01/2020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191748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C4CAA3-2861-42BA-8A6F-1B82CD1FC46A}" type="datetimeFigureOut">
              <a:rPr lang="fr-FR" smtClean="0"/>
              <a:t>27/01/2020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82697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C4CAA3-2861-42BA-8A6F-1B82CD1FC46A}" type="datetimeFigureOut">
              <a:rPr lang="fr-FR" smtClean="0"/>
              <a:t>27/01/2020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9A3489-B727-4B09-A04C-9FBFB224022D}" type="slidenum">
              <a:rPr lang="fr-FR" smtClean="0"/>
              <a:t>‹N°›</a:t>
            </a:fld>
            <a:endParaRPr lang="fr-FR"/>
          </a:p>
        </p:txBody>
      </p:sp>
    </p:spTree>
    <p:extLst>
      <p:ext uri="{BB962C8B-B14F-4D97-AF65-F5344CB8AC3E}">
        <p14:creationId xmlns:p14="http://schemas.microsoft.com/office/powerpoint/2010/main" val="333303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4CAA3-2861-42BA-8A6F-1B82CD1FC46A}" type="datetimeFigureOut">
              <a:rPr lang="fr-FR" smtClean="0"/>
              <a:t>27/01/2020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A3489-B727-4B09-A04C-9FBFB224022D}" type="slidenum">
              <a:rPr lang="fr-FR" smtClean="0"/>
              <a:t>‹N°›</a:t>
            </a:fld>
            <a:endParaRPr lang="fr-FR"/>
          </a:p>
        </p:txBody>
      </p:sp>
    </p:spTree>
    <p:extLst>
      <p:ext uri="{BB962C8B-B14F-4D97-AF65-F5344CB8AC3E}">
        <p14:creationId xmlns:p14="http://schemas.microsoft.com/office/powerpoint/2010/main" val="220294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Les produits phytosanitaires</a:t>
            </a:r>
            <a:endParaRPr lang="fr-FR" b="1" dirty="0"/>
          </a:p>
        </p:txBody>
      </p:sp>
      <p:sp>
        <p:nvSpPr>
          <p:cNvPr id="3" name="Sous-titre 2"/>
          <p:cNvSpPr>
            <a:spLocks noGrp="1"/>
          </p:cNvSpPr>
          <p:nvPr>
            <p:ph type="subTitle" idx="1"/>
          </p:nvPr>
        </p:nvSpPr>
        <p:spPr/>
        <p:txBody>
          <a:bodyPr/>
          <a:lstStyle/>
          <a:p>
            <a:r>
              <a:rPr lang="fr-FR" b="1" dirty="0" smtClean="0"/>
              <a:t>Marché de la science</a:t>
            </a:r>
            <a:endParaRPr lang="fr-FR" b="1" dirty="0"/>
          </a:p>
        </p:txBody>
      </p:sp>
    </p:spTree>
    <p:extLst>
      <p:ext uri="{BB962C8B-B14F-4D97-AF65-F5344CB8AC3E}">
        <p14:creationId xmlns:p14="http://schemas.microsoft.com/office/powerpoint/2010/main" val="1715096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 Qu’est-ce </a:t>
            </a:r>
            <a:r>
              <a:rPr lang="fr-FR" b="1" dirty="0"/>
              <a:t>que c'est ? A quoi ça sert ? </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Nom générique : pesticides</a:t>
            </a:r>
          </a:p>
          <a:p>
            <a:r>
              <a:rPr lang="fr-FR" dirty="0"/>
              <a:t>« </a:t>
            </a:r>
            <a:r>
              <a:rPr lang="fr-FR" b="1" dirty="0"/>
              <a:t>phyto</a:t>
            </a:r>
            <a:r>
              <a:rPr lang="fr-FR" dirty="0"/>
              <a:t> » Du grec ancien </a:t>
            </a:r>
            <a:r>
              <a:rPr lang="fr-FR" dirty="0" err="1"/>
              <a:t>φυτόν</a:t>
            </a:r>
            <a:r>
              <a:rPr lang="fr-FR" dirty="0"/>
              <a:t>, </a:t>
            </a:r>
            <a:r>
              <a:rPr lang="fr-FR" i="1" dirty="0" err="1"/>
              <a:t>phytón</a:t>
            </a:r>
            <a:r>
              <a:rPr lang="fr-FR" dirty="0"/>
              <a:t> (« végétal ») + « </a:t>
            </a:r>
            <a:r>
              <a:rPr lang="fr-FR" b="1" dirty="0"/>
              <a:t>sanitaire</a:t>
            </a:r>
            <a:r>
              <a:rPr lang="fr-FR" dirty="0"/>
              <a:t> » dérivé savant du latin </a:t>
            </a:r>
            <a:r>
              <a:rPr lang="la-Latn" i="1" dirty="0"/>
              <a:t>sanitas</a:t>
            </a:r>
            <a:r>
              <a:rPr lang="fr-FR" dirty="0"/>
              <a:t> (« santé ») = « </a:t>
            </a:r>
            <a:r>
              <a:rPr lang="fr-FR" b="1" dirty="0"/>
              <a:t>santé des plantes</a:t>
            </a:r>
            <a:r>
              <a:rPr lang="fr-FR" dirty="0"/>
              <a:t> »</a:t>
            </a:r>
          </a:p>
          <a:p>
            <a:pPr lvl="0"/>
            <a:r>
              <a:rPr lang="fr-FR" dirty="0"/>
              <a:t>Ils repoussent ou éliminent les </a:t>
            </a:r>
            <a:r>
              <a:rPr lang="fr-FR" b="1" dirty="0"/>
              <a:t>nuisibles</a:t>
            </a:r>
            <a:r>
              <a:rPr lang="fr-FR" dirty="0"/>
              <a:t> qui comportent un danger pour différentes </a:t>
            </a:r>
            <a:r>
              <a:rPr lang="fr-FR" b="1" dirty="0"/>
              <a:t>activités </a:t>
            </a:r>
            <a:r>
              <a:rPr lang="fr-FR" b="1" dirty="0" smtClean="0"/>
              <a:t>humaines </a:t>
            </a:r>
            <a:r>
              <a:rPr lang="fr-FR" dirty="0" smtClean="0"/>
              <a:t>: animaux</a:t>
            </a:r>
            <a:r>
              <a:rPr lang="fr-FR" dirty="0"/>
              <a:t>, </a:t>
            </a:r>
            <a:r>
              <a:rPr lang="fr-FR" dirty="0" smtClean="0"/>
              <a:t>végétaux</a:t>
            </a:r>
            <a:r>
              <a:rPr lang="fr-FR" dirty="0"/>
              <a:t>, </a:t>
            </a:r>
            <a:r>
              <a:rPr lang="fr-FR" dirty="0" smtClean="0"/>
              <a:t>bactéries</a:t>
            </a:r>
            <a:r>
              <a:rPr lang="fr-FR" dirty="0"/>
              <a:t>, </a:t>
            </a:r>
            <a:r>
              <a:rPr lang="fr-FR" dirty="0" smtClean="0"/>
              <a:t>virus </a:t>
            </a:r>
            <a:r>
              <a:rPr lang="fr-FR" dirty="0"/>
              <a:t>ou </a:t>
            </a:r>
            <a:r>
              <a:rPr lang="fr-FR" dirty="0" smtClean="0"/>
              <a:t>parasites</a:t>
            </a:r>
            <a:r>
              <a:rPr lang="fr-FR" dirty="0"/>
              <a:t>, </a:t>
            </a:r>
            <a:r>
              <a:rPr lang="fr-FR" dirty="0" smtClean="0"/>
              <a:t>plantes </a:t>
            </a:r>
            <a:r>
              <a:rPr lang="fr-FR" dirty="0"/>
              <a:t>concurrentes ou </a:t>
            </a:r>
            <a:r>
              <a:rPr lang="fr-FR" dirty="0" smtClean="0"/>
              <a:t>nuisibles </a:t>
            </a:r>
            <a:r>
              <a:rPr lang="fr-FR" dirty="0"/>
              <a:t>animaux ravageurs ou </a:t>
            </a:r>
            <a:r>
              <a:rPr lang="fr-FR" dirty="0" err="1"/>
              <a:t>bioagresseurs</a:t>
            </a:r>
            <a:r>
              <a:rPr lang="fr-FR" dirty="0"/>
              <a:t>. </a:t>
            </a:r>
          </a:p>
          <a:p>
            <a:pPr lvl="0"/>
            <a:r>
              <a:rPr lang="fr-FR" dirty="0"/>
              <a:t>Ils permettent de </a:t>
            </a:r>
            <a:r>
              <a:rPr lang="fr-FR" b="1" dirty="0"/>
              <a:t>contrôler des organismes vivants non désirés </a:t>
            </a:r>
            <a:r>
              <a:rPr lang="fr-FR" dirty="0"/>
              <a:t>sur des zones non cultivées </a:t>
            </a:r>
          </a:p>
          <a:p>
            <a:pPr lvl="0"/>
            <a:r>
              <a:rPr lang="fr-FR" dirty="0"/>
              <a:t>Ils </a:t>
            </a:r>
            <a:r>
              <a:rPr lang="fr-FR" b="1" dirty="0"/>
              <a:t>limitent la croissance de différents végétaux</a:t>
            </a:r>
            <a:r>
              <a:rPr lang="fr-FR" dirty="0"/>
              <a:t>, ce sont les régulateurs de croissance </a:t>
            </a:r>
            <a:r>
              <a:rPr lang="fr-FR" dirty="0" smtClean="0"/>
              <a:t>qui </a:t>
            </a:r>
            <a:r>
              <a:rPr lang="fr-FR" dirty="0"/>
              <a:t>permettent un entretien moins fréquent, les </a:t>
            </a:r>
            <a:r>
              <a:rPr lang="fr-FR" dirty="0" err="1"/>
              <a:t>dessicants</a:t>
            </a:r>
            <a:r>
              <a:rPr lang="fr-FR" dirty="0"/>
              <a:t> par exemple permettent de faciliter la récolte des graines en détruisant le feuillage </a:t>
            </a:r>
            <a:endParaRPr lang="fr-FR" dirty="0" smtClean="0"/>
          </a:p>
          <a:p>
            <a:pPr lvl="0"/>
            <a:r>
              <a:rPr lang="fr-FR" dirty="0" smtClean="0"/>
              <a:t>Certains </a:t>
            </a:r>
            <a:r>
              <a:rPr lang="fr-FR" dirty="0"/>
              <a:t>enfin sont utilisés pour </a:t>
            </a:r>
            <a:r>
              <a:rPr lang="fr-FR" b="1" dirty="0"/>
              <a:t>assurer une meilleure conservation des graines et des fruits et légumes</a:t>
            </a:r>
            <a:r>
              <a:rPr lang="fr-FR" dirty="0"/>
              <a:t>.</a:t>
            </a:r>
          </a:p>
          <a:p>
            <a:endParaRPr lang="fr-FR" dirty="0"/>
          </a:p>
        </p:txBody>
      </p:sp>
    </p:spTree>
    <p:extLst>
      <p:ext uri="{BB962C8B-B14F-4D97-AF65-F5344CB8AC3E}">
        <p14:creationId xmlns:p14="http://schemas.microsoft.com/office/powerpoint/2010/main" val="94865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 Les </a:t>
            </a:r>
            <a:r>
              <a:rPr lang="fr-FR" b="1" dirty="0"/>
              <a:t>différents types de produits phyto </a:t>
            </a:r>
          </a:p>
        </p:txBody>
      </p:sp>
      <p:sp>
        <p:nvSpPr>
          <p:cNvPr id="30" name="Rectangle 29"/>
          <p:cNvSpPr/>
          <p:nvPr/>
        </p:nvSpPr>
        <p:spPr>
          <a:xfrm>
            <a:off x="115959" y="1563462"/>
            <a:ext cx="2033969" cy="7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623458" y="1581831"/>
            <a:ext cx="6040310" cy="725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8969828" y="1581831"/>
            <a:ext cx="2884715" cy="725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235528" y="2781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p:cNvSpPr/>
          <p:nvPr/>
        </p:nvSpPr>
        <p:spPr>
          <a:xfrm>
            <a:off x="8969827" y="4158343"/>
            <a:ext cx="1447801"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10635343" y="4158343"/>
            <a:ext cx="1460854"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7364188" y="2775857"/>
            <a:ext cx="129958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8969827" y="2775857"/>
            <a:ext cx="1149829"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0803732" y="2775857"/>
            <a:ext cx="1388267"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p:cNvSpPr/>
          <p:nvPr/>
        </p:nvSpPr>
        <p:spPr>
          <a:xfrm>
            <a:off x="2438399" y="2775857"/>
            <a:ext cx="1023258"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4830436" y="2775857"/>
            <a:ext cx="1325434"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6302829" y="2775857"/>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32657" y="2765312"/>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3701143" y="2775857"/>
            <a:ext cx="1017814"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ZoneTexte 43"/>
          <p:cNvSpPr txBox="1"/>
          <p:nvPr/>
        </p:nvSpPr>
        <p:spPr>
          <a:xfrm>
            <a:off x="49814" y="1662087"/>
            <a:ext cx="2166257" cy="523220"/>
          </a:xfrm>
          <a:prstGeom prst="rect">
            <a:avLst/>
          </a:prstGeom>
          <a:noFill/>
        </p:spPr>
        <p:txBody>
          <a:bodyPr wrap="square" rtlCol="0">
            <a:spAutoFit/>
          </a:bodyPr>
          <a:lstStyle/>
          <a:p>
            <a:pPr algn="ctr"/>
            <a:r>
              <a:rPr lang="fr-FR" sz="2800" b="1" dirty="0" smtClean="0"/>
              <a:t>Origine</a:t>
            </a:r>
            <a:endParaRPr lang="fr-FR" sz="2800" b="1" dirty="0"/>
          </a:p>
        </p:txBody>
      </p:sp>
      <p:sp>
        <p:nvSpPr>
          <p:cNvPr id="45" name="ZoneTexte 44"/>
          <p:cNvSpPr txBox="1"/>
          <p:nvPr/>
        </p:nvSpPr>
        <p:spPr>
          <a:xfrm>
            <a:off x="4622014" y="1656972"/>
            <a:ext cx="1086516" cy="523220"/>
          </a:xfrm>
          <a:prstGeom prst="rect">
            <a:avLst/>
          </a:prstGeom>
          <a:noFill/>
          <a:ln>
            <a:noFill/>
          </a:ln>
        </p:spPr>
        <p:txBody>
          <a:bodyPr wrap="none" rtlCol="0">
            <a:spAutoFit/>
          </a:bodyPr>
          <a:lstStyle/>
          <a:p>
            <a:pPr algn="ctr"/>
            <a:r>
              <a:rPr lang="fr-FR" sz="2800" b="1" dirty="0" smtClean="0"/>
              <a:t>Usage</a:t>
            </a:r>
            <a:endParaRPr lang="fr-FR" sz="2800" b="1" dirty="0"/>
          </a:p>
        </p:txBody>
      </p:sp>
      <p:sp>
        <p:nvSpPr>
          <p:cNvPr id="46" name="ZoneTexte 45"/>
          <p:cNvSpPr txBox="1"/>
          <p:nvPr/>
        </p:nvSpPr>
        <p:spPr>
          <a:xfrm>
            <a:off x="9067169" y="1690688"/>
            <a:ext cx="2690032" cy="523220"/>
          </a:xfrm>
          <a:prstGeom prst="rect">
            <a:avLst/>
          </a:prstGeom>
          <a:noFill/>
          <a:ln>
            <a:noFill/>
          </a:ln>
        </p:spPr>
        <p:txBody>
          <a:bodyPr wrap="none" rtlCol="0">
            <a:spAutoFit/>
          </a:bodyPr>
          <a:lstStyle/>
          <a:p>
            <a:r>
              <a:rPr lang="fr-FR" sz="2800" b="1" dirty="0" smtClean="0"/>
              <a:t>Niveau de risque</a:t>
            </a:r>
            <a:endParaRPr lang="fr-FR" sz="2800" b="1" dirty="0"/>
          </a:p>
        </p:txBody>
      </p:sp>
      <p:cxnSp>
        <p:nvCxnSpPr>
          <p:cNvPr id="48" name="Connecteur droit avec flèche 47"/>
          <p:cNvCxnSpPr>
            <a:endCxn id="42" idx="0"/>
          </p:cNvCxnSpPr>
          <p:nvPr/>
        </p:nvCxnSpPr>
        <p:spPr>
          <a:xfrm>
            <a:off x="489857" y="2291783"/>
            <a:ext cx="0" cy="473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endCxn id="33" idx="0"/>
          </p:cNvCxnSpPr>
          <p:nvPr/>
        </p:nvCxnSpPr>
        <p:spPr>
          <a:xfrm>
            <a:off x="1666776" y="2307771"/>
            <a:ext cx="25952" cy="473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endCxn id="39" idx="0"/>
          </p:cNvCxnSpPr>
          <p:nvPr/>
        </p:nvCxnSpPr>
        <p:spPr>
          <a:xfrm flipH="1">
            <a:off x="2950028" y="2307771"/>
            <a:ext cx="217716" cy="46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endCxn id="43" idx="0"/>
          </p:cNvCxnSpPr>
          <p:nvPr/>
        </p:nvCxnSpPr>
        <p:spPr>
          <a:xfrm flipH="1">
            <a:off x="4210050" y="2307771"/>
            <a:ext cx="166008" cy="46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endCxn id="40" idx="0"/>
          </p:cNvCxnSpPr>
          <p:nvPr/>
        </p:nvCxnSpPr>
        <p:spPr>
          <a:xfrm>
            <a:off x="5442857" y="2307771"/>
            <a:ext cx="50296" cy="46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endCxn id="41" idx="0"/>
          </p:cNvCxnSpPr>
          <p:nvPr/>
        </p:nvCxnSpPr>
        <p:spPr>
          <a:xfrm>
            <a:off x="6645727" y="2307771"/>
            <a:ext cx="114302" cy="46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endCxn id="36" idx="0"/>
          </p:cNvCxnSpPr>
          <p:nvPr/>
        </p:nvCxnSpPr>
        <p:spPr>
          <a:xfrm flipH="1">
            <a:off x="8013978" y="2307771"/>
            <a:ext cx="8794" cy="46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endCxn id="37" idx="0"/>
          </p:cNvCxnSpPr>
          <p:nvPr/>
        </p:nvCxnSpPr>
        <p:spPr>
          <a:xfrm flipH="1">
            <a:off x="9544742" y="2307771"/>
            <a:ext cx="2030" cy="468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endCxn id="38" idx="0"/>
          </p:cNvCxnSpPr>
          <p:nvPr/>
        </p:nvCxnSpPr>
        <p:spPr>
          <a:xfrm>
            <a:off x="11353800" y="2322765"/>
            <a:ext cx="144066" cy="453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H="1">
            <a:off x="10215284" y="2290921"/>
            <a:ext cx="311027" cy="18674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10539715" y="2286681"/>
            <a:ext cx="240822" cy="1871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40096" y="2975985"/>
            <a:ext cx="1059906" cy="369332"/>
          </a:xfrm>
          <a:prstGeom prst="rect">
            <a:avLst/>
          </a:prstGeom>
          <a:noFill/>
        </p:spPr>
        <p:txBody>
          <a:bodyPr wrap="none" rtlCol="0">
            <a:spAutoFit/>
          </a:bodyPr>
          <a:lstStyle/>
          <a:p>
            <a:r>
              <a:rPr lang="fr-FR" dirty="0" smtClean="0"/>
              <a:t>Artificiels</a:t>
            </a:r>
            <a:endParaRPr lang="fr-FR" dirty="0"/>
          </a:p>
        </p:txBody>
      </p:sp>
      <p:sp>
        <p:nvSpPr>
          <p:cNvPr id="70" name="ZoneTexte 69"/>
          <p:cNvSpPr txBox="1"/>
          <p:nvPr/>
        </p:nvSpPr>
        <p:spPr>
          <a:xfrm>
            <a:off x="1234267" y="2975985"/>
            <a:ext cx="976229" cy="369332"/>
          </a:xfrm>
          <a:prstGeom prst="rect">
            <a:avLst/>
          </a:prstGeom>
          <a:noFill/>
        </p:spPr>
        <p:txBody>
          <a:bodyPr wrap="none" rtlCol="0">
            <a:spAutoFit/>
          </a:bodyPr>
          <a:lstStyle/>
          <a:p>
            <a:r>
              <a:rPr lang="fr-FR" dirty="0" smtClean="0"/>
              <a:t>Naturels</a:t>
            </a:r>
            <a:endParaRPr lang="fr-FR" dirty="0"/>
          </a:p>
        </p:txBody>
      </p:sp>
      <p:sp>
        <p:nvSpPr>
          <p:cNvPr id="71" name="ZoneTexte 70"/>
          <p:cNvSpPr txBox="1"/>
          <p:nvPr/>
        </p:nvSpPr>
        <p:spPr>
          <a:xfrm>
            <a:off x="2389414" y="2878146"/>
            <a:ext cx="1183722" cy="646331"/>
          </a:xfrm>
          <a:prstGeom prst="rect">
            <a:avLst/>
          </a:prstGeom>
          <a:noFill/>
        </p:spPr>
        <p:txBody>
          <a:bodyPr wrap="none" rtlCol="0">
            <a:spAutoFit/>
          </a:bodyPr>
          <a:lstStyle/>
          <a:p>
            <a:r>
              <a:rPr lang="fr-FR" dirty="0" smtClean="0"/>
              <a:t>anti-</a:t>
            </a:r>
          </a:p>
          <a:p>
            <a:r>
              <a:rPr lang="fr-FR" dirty="0" err="1" smtClean="0"/>
              <a:t>russetings</a:t>
            </a:r>
            <a:r>
              <a:rPr lang="fr-FR" dirty="0" smtClean="0"/>
              <a:t> </a:t>
            </a:r>
            <a:endParaRPr lang="fr-FR" dirty="0"/>
          </a:p>
        </p:txBody>
      </p:sp>
      <p:sp>
        <p:nvSpPr>
          <p:cNvPr id="73" name="ZoneTexte 72"/>
          <p:cNvSpPr txBox="1"/>
          <p:nvPr/>
        </p:nvSpPr>
        <p:spPr>
          <a:xfrm>
            <a:off x="3644456" y="3016645"/>
            <a:ext cx="1163845" cy="369332"/>
          </a:xfrm>
          <a:prstGeom prst="rect">
            <a:avLst/>
          </a:prstGeom>
          <a:noFill/>
        </p:spPr>
        <p:txBody>
          <a:bodyPr wrap="none" rtlCol="0">
            <a:spAutoFit/>
          </a:bodyPr>
          <a:lstStyle/>
          <a:p>
            <a:r>
              <a:rPr lang="fr-FR" dirty="0" err="1"/>
              <a:t>dessicants</a:t>
            </a:r>
            <a:endParaRPr lang="fr-FR" dirty="0"/>
          </a:p>
        </p:txBody>
      </p:sp>
      <p:sp>
        <p:nvSpPr>
          <p:cNvPr id="75" name="ZoneTexte 74"/>
          <p:cNvSpPr txBox="1"/>
          <p:nvPr/>
        </p:nvSpPr>
        <p:spPr>
          <a:xfrm>
            <a:off x="4775644" y="2864211"/>
            <a:ext cx="1501821" cy="646331"/>
          </a:xfrm>
          <a:prstGeom prst="rect">
            <a:avLst/>
          </a:prstGeom>
          <a:noFill/>
        </p:spPr>
        <p:txBody>
          <a:bodyPr wrap="none" rtlCol="0">
            <a:spAutoFit/>
          </a:bodyPr>
          <a:lstStyle/>
          <a:p>
            <a:r>
              <a:rPr lang="fr-FR" dirty="0"/>
              <a:t>régulateurs </a:t>
            </a:r>
            <a:endParaRPr lang="fr-FR" dirty="0" smtClean="0"/>
          </a:p>
          <a:p>
            <a:r>
              <a:rPr lang="fr-FR" dirty="0" smtClean="0"/>
              <a:t>de </a:t>
            </a:r>
            <a:r>
              <a:rPr lang="fr-FR" dirty="0"/>
              <a:t>croissance </a:t>
            </a:r>
          </a:p>
        </p:txBody>
      </p:sp>
      <p:sp>
        <p:nvSpPr>
          <p:cNvPr id="78" name="ZoneTexte 77"/>
          <p:cNvSpPr txBox="1"/>
          <p:nvPr/>
        </p:nvSpPr>
        <p:spPr>
          <a:xfrm>
            <a:off x="6277465" y="3027793"/>
            <a:ext cx="992579" cy="369332"/>
          </a:xfrm>
          <a:prstGeom prst="rect">
            <a:avLst/>
          </a:prstGeom>
          <a:noFill/>
        </p:spPr>
        <p:txBody>
          <a:bodyPr wrap="none" rtlCol="0">
            <a:spAutoFit/>
          </a:bodyPr>
          <a:lstStyle/>
          <a:p>
            <a:r>
              <a:rPr lang="fr-FR" dirty="0"/>
              <a:t>répulsifs</a:t>
            </a:r>
          </a:p>
        </p:txBody>
      </p:sp>
      <p:sp>
        <p:nvSpPr>
          <p:cNvPr id="80" name="ZoneTexte 79"/>
          <p:cNvSpPr txBox="1"/>
          <p:nvPr/>
        </p:nvSpPr>
        <p:spPr>
          <a:xfrm>
            <a:off x="7329015" y="3002710"/>
            <a:ext cx="1425094" cy="369332"/>
          </a:xfrm>
          <a:prstGeom prst="rect">
            <a:avLst/>
          </a:prstGeom>
          <a:noFill/>
        </p:spPr>
        <p:txBody>
          <a:bodyPr wrap="square" rtlCol="0">
            <a:spAutoFit/>
          </a:bodyPr>
          <a:lstStyle/>
          <a:p>
            <a:r>
              <a:rPr lang="fr-FR" dirty="0"/>
              <a:t>phéromones</a:t>
            </a:r>
          </a:p>
        </p:txBody>
      </p:sp>
      <p:sp>
        <p:nvSpPr>
          <p:cNvPr id="83" name="ZoneTexte 82"/>
          <p:cNvSpPr txBox="1"/>
          <p:nvPr/>
        </p:nvSpPr>
        <p:spPr>
          <a:xfrm>
            <a:off x="8936831" y="2792775"/>
            <a:ext cx="1175194" cy="1200329"/>
          </a:xfrm>
          <a:prstGeom prst="rect">
            <a:avLst/>
          </a:prstGeom>
          <a:noFill/>
        </p:spPr>
        <p:txBody>
          <a:bodyPr wrap="none" rtlCol="0">
            <a:spAutoFit/>
          </a:bodyPr>
          <a:lstStyle/>
          <a:p>
            <a:r>
              <a:rPr lang="fr-FR" dirty="0"/>
              <a:t>III </a:t>
            </a:r>
            <a:endParaRPr lang="fr-FR" dirty="0" smtClean="0"/>
          </a:p>
          <a:p>
            <a:r>
              <a:rPr lang="fr-FR" dirty="0" smtClean="0"/>
              <a:t>peu </a:t>
            </a:r>
          </a:p>
          <a:p>
            <a:r>
              <a:rPr lang="fr-FR" dirty="0" smtClean="0"/>
              <a:t>dangereux</a:t>
            </a:r>
            <a:endParaRPr lang="fr-FR" dirty="0"/>
          </a:p>
          <a:p>
            <a:endParaRPr lang="fr-FR" dirty="0"/>
          </a:p>
        </p:txBody>
      </p:sp>
      <p:sp>
        <p:nvSpPr>
          <p:cNvPr id="87" name="ZoneTexte 86"/>
          <p:cNvSpPr txBox="1"/>
          <p:nvPr/>
        </p:nvSpPr>
        <p:spPr>
          <a:xfrm>
            <a:off x="10717185" y="2801914"/>
            <a:ext cx="1635769" cy="1200329"/>
          </a:xfrm>
          <a:prstGeom prst="rect">
            <a:avLst/>
          </a:prstGeom>
          <a:noFill/>
        </p:spPr>
        <p:txBody>
          <a:bodyPr wrap="none" rtlCol="0">
            <a:spAutoFit/>
          </a:bodyPr>
          <a:lstStyle/>
          <a:p>
            <a:r>
              <a:rPr lang="fr-FR" dirty="0"/>
              <a:t>II </a:t>
            </a:r>
            <a:endParaRPr lang="fr-FR" dirty="0" smtClean="0"/>
          </a:p>
          <a:p>
            <a:r>
              <a:rPr lang="fr-FR" dirty="0" smtClean="0"/>
              <a:t>moyennement </a:t>
            </a:r>
          </a:p>
          <a:p>
            <a:r>
              <a:rPr lang="fr-FR" dirty="0" smtClean="0"/>
              <a:t>dangereux</a:t>
            </a:r>
            <a:endParaRPr lang="fr-FR" dirty="0"/>
          </a:p>
          <a:p>
            <a:endParaRPr lang="fr-FR" dirty="0"/>
          </a:p>
        </p:txBody>
      </p:sp>
      <p:sp>
        <p:nvSpPr>
          <p:cNvPr id="94" name="ZoneTexte 93"/>
          <p:cNvSpPr txBox="1"/>
          <p:nvPr/>
        </p:nvSpPr>
        <p:spPr>
          <a:xfrm>
            <a:off x="9002714" y="4252206"/>
            <a:ext cx="1510542" cy="646331"/>
          </a:xfrm>
          <a:prstGeom prst="rect">
            <a:avLst/>
          </a:prstGeom>
          <a:noFill/>
        </p:spPr>
        <p:txBody>
          <a:bodyPr wrap="none" rtlCol="0">
            <a:spAutoFit/>
          </a:bodyPr>
          <a:lstStyle/>
          <a:p>
            <a:r>
              <a:rPr lang="fr-FR" dirty="0" err="1"/>
              <a:t>Ib</a:t>
            </a:r>
            <a:r>
              <a:rPr lang="fr-FR" dirty="0"/>
              <a:t> hautement </a:t>
            </a:r>
            <a:endParaRPr lang="fr-FR" dirty="0" smtClean="0"/>
          </a:p>
          <a:p>
            <a:r>
              <a:rPr lang="fr-FR" dirty="0" smtClean="0"/>
              <a:t>dangereux</a:t>
            </a:r>
            <a:endParaRPr lang="fr-FR" dirty="0"/>
          </a:p>
        </p:txBody>
      </p:sp>
      <p:sp>
        <p:nvSpPr>
          <p:cNvPr id="95" name="ZoneTexte 94"/>
          <p:cNvSpPr txBox="1"/>
          <p:nvPr/>
        </p:nvSpPr>
        <p:spPr>
          <a:xfrm>
            <a:off x="10635343" y="4184400"/>
            <a:ext cx="1515287" cy="1200329"/>
          </a:xfrm>
          <a:prstGeom prst="rect">
            <a:avLst/>
          </a:prstGeom>
          <a:noFill/>
        </p:spPr>
        <p:txBody>
          <a:bodyPr wrap="none" rtlCol="0">
            <a:spAutoFit/>
          </a:bodyPr>
          <a:lstStyle/>
          <a:p>
            <a:r>
              <a:rPr lang="fr-FR" dirty="0" err="1"/>
              <a:t>Ia</a:t>
            </a:r>
            <a:r>
              <a:rPr lang="fr-FR" dirty="0"/>
              <a:t> </a:t>
            </a:r>
            <a:endParaRPr lang="fr-FR" dirty="0" smtClean="0"/>
          </a:p>
          <a:p>
            <a:r>
              <a:rPr lang="fr-FR" dirty="0" smtClean="0"/>
              <a:t>extrêmement </a:t>
            </a:r>
          </a:p>
          <a:p>
            <a:r>
              <a:rPr lang="fr-FR" dirty="0" smtClean="0"/>
              <a:t>dangereux</a:t>
            </a:r>
            <a:endParaRPr lang="fr-FR" dirty="0"/>
          </a:p>
          <a:p>
            <a:endParaRPr lang="fr-FR" dirty="0"/>
          </a:p>
        </p:txBody>
      </p:sp>
      <p:sp>
        <p:nvSpPr>
          <p:cNvPr id="96" name="ZoneTexte 95"/>
          <p:cNvSpPr txBox="1"/>
          <p:nvPr/>
        </p:nvSpPr>
        <p:spPr>
          <a:xfrm>
            <a:off x="195943" y="4158343"/>
            <a:ext cx="8240486" cy="1477328"/>
          </a:xfrm>
          <a:prstGeom prst="rect">
            <a:avLst/>
          </a:prstGeom>
          <a:noFill/>
        </p:spPr>
        <p:txBody>
          <a:bodyPr wrap="square" rtlCol="0">
            <a:spAutoFit/>
          </a:bodyPr>
          <a:lstStyle/>
          <a:p>
            <a:r>
              <a:rPr lang="fr-FR" dirty="0"/>
              <a:t>Pour les deux dernières catégories, il s’agit de </a:t>
            </a:r>
            <a:r>
              <a:rPr lang="fr-FR" b="1" dirty="0"/>
              <a:t>310 produits phytosanitaires différents </a:t>
            </a:r>
            <a:r>
              <a:rPr lang="fr-FR" dirty="0"/>
              <a:t>pour lesquels il est reconnu qu’ils présentent des niveaux de risques </a:t>
            </a:r>
            <a:r>
              <a:rPr lang="fr-FR" b="1" dirty="0"/>
              <a:t>aigus</a:t>
            </a:r>
            <a:r>
              <a:rPr lang="fr-FR" dirty="0"/>
              <a:t> ou </a:t>
            </a:r>
            <a:r>
              <a:rPr lang="fr-FR" b="1" dirty="0"/>
              <a:t>chroniques</a:t>
            </a:r>
            <a:r>
              <a:rPr lang="fr-FR" dirty="0"/>
              <a:t> particulièrement élevés pour la santé ou l’environnement, c’est-à-dire au moins un tiers des pesticides actuellement disponibles sur le marché. </a:t>
            </a:r>
          </a:p>
          <a:p>
            <a:endParaRPr lang="fr-FR" dirty="0"/>
          </a:p>
        </p:txBody>
      </p:sp>
    </p:spTree>
    <p:extLst>
      <p:ext uri="{BB962C8B-B14F-4D97-AF65-F5344CB8AC3E}">
        <p14:creationId xmlns:p14="http://schemas.microsoft.com/office/powerpoint/2010/main" val="842395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3) Leur </a:t>
            </a:r>
            <a:r>
              <a:rPr lang="fr-FR" b="1" dirty="0"/>
              <a:t>conception et leur composition </a:t>
            </a:r>
            <a:r>
              <a:rPr lang="fr-FR" dirty="0"/>
              <a:t/>
            </a:r>
            <a:br>
              <a:rPr lang="fr-FR" dirty="0"/>
            </a:br>
            <a:endParaRPr lang="fr-FR" dirty="0"/>
          </a:p>
        </p:txBody>
      </p:sp>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l="11126" r="11126"/>
          <a:stretch>
            <a:fillRect/>
          </a:stretch>
        </p:blipFill>
        <p:spPr>
          <a:xfrm>
            <a:off x="5183188" y="987425"/>
            <a:ext cx="6867525" cy="4967288"/>
          </a:xfrm>
        </p:spPr>
      </p:pic>
      <p:sp>
        <p:nvSpPr>
          <p:cNvPr id="4" name="Espace réservé du texte 3"/>
          <p:cNvSpPr>
            <a:spLocks noGrp="1"/>
          </p:cNvSpPr>
          <p:nvPr>
            <p:ph type="body" sz="half" idx="2"/>
          </p:nvPr>
        </p:nvSpPr>
        <p:spPr/>
        <p:txBody>
          <a:bodyPr/>
          <a:lstStyle/>
          <a:p>
            <a:pPr marL="285750" indent="-285750">
              <a:buFont typeface="Arial" panose="020B0604020202020204" pitchFamily="34" charset="0"/>
              <a:buChar char="•"/>
            </a:pPr>
            <a:r>
              <a:rPr lang="fr-FR" dirty="0" smtClean="0"/>
              <a:t>Association </a:t>
            </a:r>
            <a:r>
              <a:rPr lang="fr-FR" dirty="0"/>
              <a:t>de plusieurs </a:t>
            </a:r>
            <a:r>
              <a:rPr lang="fr-FR" b="1" dirty="0"/>
              <a:t>substances chimiques ou micro-organismes</a:t>
            </a:r>
            <a:r>
              <a:rPr lang="fr-FR" dirty="0"/>
              <a:t>, et d'adjuvants : liant, solvant (ex : N-méthyl-2-pyrrolidone) ou tensioactifs. Les substances actives sont minérales (ex. : sulfate de cuivre) ou organiques (ex. : carbamates). Elles sont d'origine naturelle (ex. : Bacillus </a:t>
            </a:r>
            <a:r>
              <a:rPr lang="fr-FR" dirty="0" err="1"/>
              <a:t>thuringiensis</a:t>
            </a:r>
            <a:r>
              <a:rPr lang="fr-FR" dirty="0"/>
              <a:t>), ou issues de la chimie de synthèse (ex. : glyphosate). </a:t>
            </a:r>
          </a:p>
          <a:p>
            <a:pPr marL="285750" indent="-285750">
              <a:buFont typeface="Arial" panose="020B0604020202020204" pitchFamily="34" charset="0"/>
              <a:buChar char="•"/>
            </a:pPr>
            <a:r>
              <a:rPr lang="fr-FR" dirty="0"/>
              <a:t> On y ajoute un </a:t>
            </a:r>
            <a:r>
              <a:rPr lang="fr-FR" b="1" dirty="0"/>
              <a:t>diluant</a:t>
            </a:r>
            <a:r>
              <a:rPr lang="fr-FR" dirty="0"/>
              <a:t> qui est une matière solide ou un liquide solvant afin d’abaisser la concentration en matière active. Dans le cas des phytosanitaires liquides, il s’agit le plus souvent </a:t>
            </a:r>
            <a:r>
              <a:rPr lang="fr-FR" b="1" dirty="0"/>
              <a:t>d’huiles</a:t>
            </a:r>
            <a:r>
              <a:rPr lang="fr-FR" dirty="0"/>
              <a:t> </a:t>
            </a:r>
            <a:r>
              <a:rPr lang="fr-FR" b="1" dirty="0"/>
              <a:t>végétales</a:t>
            </a:r>
            <a:r>
              <a:rPr lang="fr-FR" dirty="0"/>
              <a:t>, et de </a:t>
            </a:r>
            <a:r>
              <a:rPr lang="fr-FR" b="1" dirty="0"/>
              <a:t>l'argile</a:t>
            </a:r>
            <a:r>
              <a:rPr lang="fr-FR" dirty="0"/>
              <a:t> ou du </a:t>
            </a:r>
            <a:r>
              <a:rPr lang="fr-FR" b="1" dirty="0"/>
              <a:t>talc</a:t>
            </a:r>
            <a:r>
              <a:rPr lang="fr-FR" dirty="0"/>
              <a:t> dans le cas des solides. </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027060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4) Marché </a:t>
            </a:r>
            <a:r>
              <a:rPr lang="fr-FR" b="1" dirty="0"/>
              <a:t>mondial et les secteurs d'utilisation</a:t>
            </a: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438" r="438"/>
          <a:stretch>
            <a:fillRect/>
          </a:stretch>
        </p:blipFill>
        <p:spPr>
          <a:xfrm>
            <a:off x="5183188" y="987425"/>
            <a:ext cx="6780212" cy="4873625"/>
          </a:xfrm>
        </p:spPr>
      </p:pic>
      <p:sp>
        <p:nvSpPr>
          <p:cNvPr id="4" name="Espace réservé du texte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fr-FR" dirty="0" smtClean="0"/>
              <a:t>2013, chiffre </a:t>
            </a:r>
            <a:r>
              <a:rPr lang="fr-FR" dirty="0"/>
              <a:t>d'affaires mondial </a:t>
            </a:r>
            <a:r>
              <a:rPr lang="fr-FR" dirty="0" smtClean="0"/>
              <a:t>= </a:t>
            </a:r>
            <a:r>
              <a:rPr lang="fr-FR" b="1" dirty="0" smtClean="0"/>
              <a:t>26,7 </a:t>
            </a:r>
            <a:r>
              <a:rPr lang="fr-FR" b="1" dirty="0"/>
              <a:t>milliards de </a:t>
            </a:r>
            <a:r>
              <a:rPr lang="fr-FR" b="1" dirty="0" smtClean="0"/>
              <a:t>dollars</a:t>
            </a:r>
          </a:p>
          <a:p>
            <a:pPr marL="285750" indent="-285750">
              <a:buFont typeface="Arial" panose="020B0604020202020204" pitchFamily="34" charset="0"/>
              <a:buChar char="•"/>
            </a:pPr>
            <a:r>
              <a:rPr lang="fr-FR" dirty="0" smtClean="0"/>
              <a:t>France </a:t>
            </a:r>
            <a:r>
              <a:rPr lang="fr-FR" b="1" dirty="0" smtClean="0"/>
              <a:t>2</a:t>
            </a:r>
            <a:r>
              <a:rPr lang="fr-FR" b="1" baseline="30000" dirty="0" smtClean="0"/>
              <a:t>ème</a:t>
            </a:r>
            <a:r>
              <a:rPr lang="fr-FR" b="1" dirty="0" smtClean="0"/>
              <a:t> place mondiale </a:t>
            </a:r>
            <a:r>
              <a:rPr lang="fr-FR" dirty="0" smtClean="0"/>
              <a:t>avec 80 000 tonnes par an</a:t>
            </a:r>
          </a:p>
          <a:p>
            <a:pPr marL="285750" indent="-285750">
              <a:buFont typeface="Arial" panose="020B0604020202020204" pitchFamily="34" charset="0"/>
              <a:buChar char="•"/>
            </a:pPr>
            <a:r>
              <a:rPr lang="fr-FR" dirty="0"/>
              <a:t>En 2013, les quatre premiers pays consommateurs sont les </a:t>
            </a:r>
            <a:r>
              <a:rPr lang="fr-FR" b="1" dirty="0"/>
              <a:t>États-Unis, le Brésil, le Japon et la </a:t>
            </a:r>
            <a:r>
              <a:rPr lang="fr-FR" b="1" dirty="0" smtClean="0"/>
              <a:t>France + BRICS </a:t>
            </a:r>
            <a:r>
              <a:rPr lang="fr-FR" dirty="0" smtClean="0"/>
              <a:t>(Brésil, Chine, Inde et Argentine)</a:t>
            </a:r>
          </a:p>
          <a:p>
            <a:pPr marL="285750" indent="-285750">
              <a:buFont typeface="Arial" panose="020B0604020202020204" pitchFamily="34" charset="0"/>
              <a:buChar char="•"/>
            </a:pPr>
            <a:r>
              <a:rPr lang="fr-FR" b="1" u="sng" dirty="0" smtClean="0"/>
              <a:t>Utilisation</a:t>
            </a:r>
            <a:r>
              <a:rPr lang="fr-FR" dirty="0" smtClean="0"/>
              <a:t> : cultures </a:t>
            </a:r>
            <a:r>
              <a:rPr lang="fr-FR" dirty="0"/>
              <a:t>de céréales, viticulture, maraîchage, horticulture, entretien et création paysagistes, pépinières… mais également dans des secteurs non agricoles comme l’entretien des parcs et </a:t>
            </a:r>
            <a:r>
              <a:rPr lang="fr-FR" dirty="0" smtClean="0"/>
              <a:t>jardins, </a:t>
            </a:r>
            <a:r>
              <a:rPr lang="fr-FR" dirty="0"/>
              <a:t>l’entretien des bords de route, des allées, des abords de voie ferrée…</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50556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761" y="187325"/>
            <a:ext cx="3982582" cy="1117005"/>
          </a:xfrm>
        </p:spPr>
        <p:txBody>
          <a:bodyPr/>
          <a:lstStyle/>
          <a:p>
            <a:r>
              <a:rPr lang="fr-FR" b="1" dirty="0" smtClean="0"/>
              <a:t>5) Controverses </a:t>
            </a:r>
            <a:r>
              <a:rPr lang="fr-FR" b="1" smtClean="0"/>
              <a:t>et </a:t>
            </a:r>
            <a:r>
              <a:rPr lang="fr-FR" b="1" smtClean="0"/>
              <a:t>préventions</a:t>
            </a:r>
            <a:endParaRPr lang="fr-FR" b="1" dirty="0"/>
          </a:p>
        </p:txBody>
      </p:sp>
      <p:pic>
        <p:nvPicPr>
          <p:cNvPr id="10" name="Espace réservé pour une image  9"/>
          <p:cNvPicPr>
            <a:picLocks noGrp="1" noChangeAspect="1"/>
          </p:cNvPicPr>
          <p:nvPr>
            <p:ph type="pic" idx="1"/>
          </p:nvPr>
        </p:nvPicPr>
        <p:blipFill>
          <a:blip r:embed="rId2">
            <a:extLst>
              <a:ext uri="{28A0092B-C50C-407E-A947-70E740481C1C}">
                <a14:useLocalDpi xmlns:a14="http://schemas.microsoft.com/office/drawing/2010/main" val="0"/>
              </a:ext>
            </a:extLst>
          </a:blip>
          <a:srcRect t="900" b="900"/>
          <a:stretch>
            <a:fillRect/>
          </a:stretch>
        </p:blipFill>
        <p:spPr>
          <a:xfrm>
            <a:off x="3005138" y="2049463"/>
            <a:ext cx="8991600" cy="4611687"/>
          </a:xfrm>
        </p:spPr>
      </p:pic>
      <p:sp>
        <p:nvSpPr>
          <p:cNvPr id="4" name="Espace réservé du texte 3"/>
          <p:cNvSpPr>
            <a:spLocks noGrp="1"/>
          </p:cNvSpPr>
          <p:nvPr>
            <p:ph type="body" sz="half" idx="2"/>
          </p:nvPr>
        </p:nvSpPr>
        <p:spPr>
          <a:xfrm>
            <a:off x="175761" y="1581329"/>
            <a:ext cx="2708953" cy="5079821"/>
          </a:xfrm>
        </p:spPr>
        <p:txBody>
          <a:bodyPr>
            <a:normAutofit/>
          </a:bodyPr>
          <a:lstStyle/>
          <a:p>
            <a:r>
              <a:rPr lang="fr-FR" dirty="0" smtClean="0"/>
              <a:t>Des précautions sont à prendre lors : </a:t>
            </a:r>
          </a:p>
          <a:p>
            <a:pPr marL="285750" indent="-285750">
              <a:buFontTx/>
              <a:buChar char="-"/>
            </a:pPr>
            <a:r>
              <a:rPr lang="fr-FR" dirty="0" smtClean="0"/>
              <a:t>Du </a:t>
            </a:r>
            <a:r>
              <a:rPr lang="fr-FR" b="1" dirty="0" smtClean="0"/>
              <a:t>choix des produits</a:t>
            </a:r>
            <a:r>
              <a:rPr lang="fr-FR" dirty="0" smtClean="0"/>
              <a:t>, </a:t>
            </a:r>
          </a:p>
          <a:p>
            <a:pPr marL="285750" indent="-285750">
              <a:buFontTx/>
              <a:buChar char="-"/>
            </a:pPr>
            <a:r>
              <a:rPr lang="fr-FR" dirty="0" smtClean="0"/>
              <a:t>De la </a:t>
            </a:r>
            <a:r>
              <a:rPr lang="fr-FR" b="1" dirty="0" smtClean="0"/>
              <a:t>préparation</a:t>
            </a:r>
            <a:r>
              <a:rPr lang="fr-FR" dirty="0" smtClean="0"/>
              <a:t>, </a:t>
            </a:r>
          </a:p>
          <a:p>
            <a:pPr marL="285750" indent="-285750">
              <a:buFontTx/>
              <a:buChar char="-"/>
            </a:pPr>
            <a:r>
              <a:rPr lang="fr-FR" dirty="0" smtClean="0"/>
              <a:t>De </a:t>
            </a:r>
            <a:r>
              <a:rPr lang="fr-FR" b="1" dirty="0" smtClean="0"/>
              <a:t>l’incorporation</a:t>
            </a:r>
            <a:r>
              <a:rPr lang="fr-FR" dirty="0" smtClean="0"/>
              <a:t> des produits dans la cuve, </a:t>
            </a:r>
          </a:p>
          <a:p>
            <a:pPr marL="285750" indent="-285750">
              <a:buFontTx/>
              <a:buChar char="-"/>
            </a:pPr>
            <a:r>
              <a:rPr lang="fr-FR" dirty="0" smtClean="0"/>
              <a:t>De la </a:t>
            </a:r>
            <a:r>
              <a:rPr lang="fr-FR" b="1" dirty="0" smtClean="0"/>
              <a:t>pulvérisation</a:t>
            </a:r>
            <a:r>
              <a:rPr lang="fr-FR" dirty="0" smtClean="0"/>
              <a:t>, </a:t>
            </a:r>
          </a:p>
          <a:p>
            <a:pPr marL="285750" indent="-285750">
              <a:buFontTx/>
              <a:buChar char="-"/>
            </a:pPr>
            <a:r>
              <a:rPr lang="fr-FR" dirty="0" smtClean="0"/>
              <a:t>Et </a:t>
            </a:r>
            <a:r>
              <a:rPr lang="fr-FR" b="1" dirty="0" smtClean="0"/>
              <a:t>après la phase de traitement</a:t>
            </a:r>
            <a:r>
              <a:rPr lang="fr-FR" dirty="0" smtClean="0"/>
              <a:t>. </a:t>
            </a:r>
          </a:p>
          <a:p>
            <a:r>
              <a:rPr lang="fr-FR" dirty="0"/>
              <a:t>Le </a:t>
            </a:r>
            <a:r>
              <a:rPr lang="fr-FR" b="1" dirty="0"/>
              <a:t>ministère de l’Agriculture </a:t>
            </a:r>
            <a:r>
              <a:rPr lang="fr-FR" dirty="0"/>
              <a:t>vise à éliminer les </a:t>
            </a:r>
            <a:r>
              <a:rPr lang="fr-FR" b="1" dirty="0"/>
              <a:t>produits </a:t>
            </a:r>
            <a:r>
              <a:rPr lang="fr-FR" b="1" dirty="0" smtClean="0"/>
              <a:t>Cancérogènes </a:t>
            </a:r>
            <a:r>
              <a:rPr lang="fr-FR" b="1" dirty="0"/>
              <a:t>Mutagènes et </a:t>
            </a:r>
            <a:r>
              <a:rPr lang="fr-FR" b="1" dirty="0" err="1"/>
              <a:t>Reprotoxiques</a:t>
            </a:r>
            <a:r>
              <a:rPr lang="fr-FR" b="1" dirty="0"/>
              <a:t> </a:t>
            </a:r>
            <a:r>
              <a:rPr lang="fr-FR" dirty="0"/>
              <a:t>et les substances préoccupantes du marché </a:t>
            </a:r>
            <a:r>
              <a:rPr lang="fr-FR" dirty="0" smtClean="0"/>
              <a:t>français</a:t>
            </a:r>
          </a:p>
          <a:p>
            <a:r>
              <a:rPr lang="fr-FR" dirty="0"/>
              <a:t>Des pathologies chroniques sont reconnues en </a:t>
            </a:r>
            <a:r>
              <a:rPr lang="fr-FR" b="1" dirty="0"/>
              <a:t>maladies </a:t>
            </a:r>
            <a:r>
              <a:rPr lang="fr-FR" b="1" dirty="0" smtClean="0"/>
              <a:t>professionnelles.</a:t>
            </a:r>
            <a:endParaRPr lang="fr-FR" b="1" dirty="0"/>
          </a:p>
        </p:txBody>
      </p:sp>
      <p:sp>
        <p:nvSpPr>
          <p:cNvPr id="13" name="ZoneTexte 12"/>
          <p:cNvSpPr txBox="1"/>
          <p:nvPr/>
        </p:nvSpPr>
        <p:spPr>
          <a:xfrm>
            <a:off x="4071258" y="381000"/>
            <a:ext cx="2514600" cy="1200329"/>
          </a:xfrm>
          <a:prstGeom prst="rect">
            <a:avLst/>
          </a:prstGeom>
          <a:noFill/>
        </p:spPr>
        <p:txBody>
          <a:bodyPr wrap="square" rtlCol="0">
            <a:spAutoFit/>
          </a:bodyPr>
          <a:lstStyle/>
          <a:p>
            <a:r>
              <a:rPr lang="fr-FR" dirty="0" smtClean="0">
                <a:solidFill>
                  <a:srgbClr val="FF0000"/>
                </a:solidFill>
              </a:rPr>
              <a:t>Il y a risque par : </a:t>
            </a:r>
          </a:p>
          <a:p>
            <a:r>
              <a:rPr lang="fr-FR" dirty="0" smtClean="0">
                <a:solidFill>
                  <a:srgbClr val="FF0000"/>
                </a:solidFill>
              </a:rPr>
              <a:t>- contact physique, </a:t>
            </a:r>
          </a:p>
          <a:p>
            <a:pPr marL="285750" indent="-285750">
              <a:buFontTx/>
              <a:buChar char="-"/>
            </a:pPr>
            <a:r>
              <a:rPr lang="fr-FR" dirty="0" smtClean="0">
                <a:solidFill>
                  <a:srgbClr val="FF0000"/>
                </a:solidFill>
              </a:rPr>
              <a:t>inhalation, </a:t>
            </a:r>
          </a:p>
          <a:p>
            <a:pPr marL="285750" indent="-285750">
              <a:buFontTx/>
              <a:buChar char="-"/>
            </a:pPr>
            <a:r>
              <a:rPr lang="fr-FR" dirty="0" smtClean="0">
                <a:solidFill>
                  <a:srgbClr val="FF0000"/>
                </a:solidFill>
              </a:rPr>
              <a:t>Ingestion </a:t>
            </a:r>
          </a:p>
        </p:txBody>
      </p:sp>
      <p:sp>
        <p:nvSpPr>
          <p:cNvPr id="14" name="ZoneTexte 13"/>
          <p:cNvSpPr txBox="1"/>
          <p:nvPr/>
        </p:nvSpPr>
        <p:spPr>
          <a:xfrm>
            <a:off x="8053840" y="381000"/>
            <a:ext cx="3026229" cy="923330"/>
          </a:xfrm>
          <a:prstGeom prst="rect">
            <a:avLst/>
          </a:prstGeom>
          <a:noFill/>
        </p:spPr>
        <p:txBody>
          <a:bodyPr wrap="square" rtlCol="0">
            <a:spAutoFit/>
          </a:bodyPr>
          <a:lstStyle/>
          <a:p>
            <a:r>
              <a:rPr lang="fr-FR" dirty="0" smtClean="0">
                <a:solidFill>
                  <a:srgbClr val="FF0000"/>
                </a:solidFill>
              </a:rPr>
              <a:t>Les intoxications sont : </a:t>
            </a:r>
          </a:p>
          <a:p>
            <a:pPr marL="285750" indent="-285750">
              <a:buFontTx/>
              <a:buChar char="-"/>
            </a:pPr>
            <a:r>
              <a:rPr lang="fr-FR" dirty="0" smtClean="0">
                <a:solidFill>
                  <a:srgbClr val="FF0000"/>
                </a:solidFill>
              </a:rPr>
              <a:t>Aigues, </a:t>
            </a:r>
          </a:p>
          <a:p>
            <a:pPr marL="285750" indent="-285750">
              <a:buFontTx/>
              <a:buChar char="-"/>
            </a:pPr>
            <a:r>
              <a:rPr lang="fr-FR" dirty="0" smtClean="0">
                <a:solidFill>
                  <a:srgbClr val="FF0000"/>
                </a:solidFill>
              </a:rPr>
              <a:t>Ou chroniques </a:t>
            </a:r>
            <a:endParaRPr lang="fr-FR" dirty="0">
              <a:solidFill>
                <a:srgbClr val="FF0000"/>
              </a:solidFill>
            </a:endParaRPr>
          </a:p>
        </p:txBody>
      </p:sp>
    </p:spTree>
    <p:extLst>
      <p:ext uri="{BB962C8B-B14F-4D97-AF65-F5344CB8AC3E}">
        <p14:creationId xmlns:p14="http://schemas.microsoft.com/office/powerpoint/2010/main" val="2638033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6) Texte à traduire et glossaire</a:t>
            </a:r>
            <a:endParaRPr lang="fr-FR" b="1" dirty="0"/>
          </a:p>
        </p:txBody>
      </p:sp>
      <p:sp>
        <p:nvSpPr>
          <p:cNvPr id="3" name="Espace réservé du texte 2"/>
          <p:cNvSpPr>
            <a:spLocks noGrp="1"/>
          </p:cNvSpPr>
          <p:nvPr>
            <p:ph type="body" idx="1"/>
          </p:nvPr>
        </p:nvSpPr>
        <p:spPr>
          <a:xfrm>
            <a:off x="108858" y="1681163"/>
            <a:ext cx="5888717" cy="823912"/>
          </a:xfrm>
        </p:spPr>
        <p:txBody>
          <a:bodyPr>
            <a:normAutofit fontScale="92500" lnSpcReduction="20000"/>
          </a:bodyPr>
          <a:lstStyle/>
          <a:p>
            <a:r>
              <a:rPr lang="fr-FR" dirty="0" smtClean="0"/>
              <a:t>Texte issu du « </a:t>
            </a:r>
            <a:r>
              <a:rPr lang="en-US" dirty="0" smtClean="0"/>
              <a:t>The French National Plant Protection Organization</a:t>
            </a:r>
            <a:r>
              <a:rPr lang="fr-FR" dirty="0" smtClean="0"/>
              <a:t> » (Ministère de l’Agriculture)</a:t>
            </a:r>
            <a:endParaRPr lang="fr-FR" dirty="0"/>
          </a:p>
        </p:txBody>
      </p:sp>
      <p:sp>
        <p:nvSpPr>
          <p:cNvPr id="4" name="Espace réservé du contenu 3"/>
          <p:cNvSpPr>
            <a:spLocks noGrp="1"/>
          </p:cNvSpPr>
          <p:nvPr>
            <p:ph sz="half" idx="2"/>
          </p:nvPr>
        </p:nvSpPr>
        <p:spPr>
          <a:xfrm>
            <a:off x="108858" y="2505075"/>
            <a:ext cx="5888718" cy="4146096"/>
          </a:xfrm>
        </p:spPr>
        <p:txBody>
          <a:bodyPr>
            <a:normAutofit fontScale="25000" lnSpcReduction="20000"/>
          </a:bodyPr>
          <a:lstStyle/>
          <a:p>
            <a:pPr marL="0" indent="0">
              <a:buNone/>
            </a:pPr>
            <a:r>
              <a:rPr lang="en-US" sz="5600" dirty="0"/>
              <a:t>For exported plants and plant products, phytosanitary certificates ensuring that plants are in compliance with phytosanitary requirements of the third countries concerned are issued by the DRAAFs (regional French government departments) and the DAAFs (French overseas territories). About 75,000 phytosanitary certificates are issued every year, by the 22 DRAAFs and 5 DAAFs. </a:t>
            </a:r>
            <a:endParaRPr lang="fr-FR" sz="5600" dirty="0"/>
          </a:p>
          <a:p>
            <a:pPr marL="0" indent="0">
              <a:buNone/>
            </a:pPr>
            <a:r>
              <a:rPr lang="en-US" sz="5600" dirty="0"/>
              <a:t>Seed and seedling quality: in accordance with European regulations, the seeds and seedlings of a large number of plant species are subject to additional inspection (compulsory or voluntary depending on the case) for marketing in the European Union. These inspections are carried out at the moment of production and marketing, on the basis of phytosanitary criteria (absence of non-quarantine pests) that are either physical (germination capacity, etc.) or identity-based (varietal identity, etc.). In France, these inspections are carried out by </a:t>
            </a:r>
            <a:r>
              <a:rPr lang="en-US" sz="5600" dirty="0" err="1"/>
              <a:t>FranceAgriMer</a:t>
            </a:r>
            <a:r>
              <a:rPr lang="en-US" sz="5600" dirty="0"/>
              <a:t> for wood and vine seedlings, by the CTIFL for reproductive fruit stock and by the GNIS/SOC for other seeds and seedlings. </a:t>
            </a:r>
            <a:endParaRPr lang="fr-FR" sz="5600" dirty="0"/>
          </a:p>
          <a:p>
            <a:pPr marL="0" indent="0">
              <a:buNone/>
            </a:pPr>
            <a:r>
              <a:rPr lang="en-US" sz="5600" dirty="0"/>
              <a:t>Other inspections: the DRAAF regional authorities are responsible for primary production health inspections (about 400 plant producers are inspected every year). They are also responsible for the marketing and use of phytosanitary products, fertilizers and crop supports: about 7,000 of pesticides users are inspected every year (farmers, municipalities...) and suppliers as well (cooperatives, traders, garden centers...). During these controls, plant samples are taken to check compliance with the maximum residue limits (MRLs) of pesticides (1800 samples each year).</a:t>
            </a:r>
            <a:endParaRPr lang="fr-FR" sz="5600" dirty="0"/>
          </a:p>
          <a:p>
            <a:endParaRPr lang="fr-FR" dirty="0"/>
          </a:p>
        </p:txBody>
      </p:sp>
      <p:sp>
        <p:nvSpPr>
          <p:cNvPr id="5" name="Espace réservé du texte 4"/>
          <p:cNvSpPr>
            <a:spLocks noGrp="1"/>
          </p:cNvSpPr>
          <p:nvPr>
            <p:ph type="body" sz="quarter" idx="3"/>
          </p:nvPr>
        </p:nvSpPr>
        <p:spPr>
          <a:xfrm>
            <a:off x="6172200" y="1681163"/>
            <a:ext cx="5183188" cy="419780"/>
          </a:xfrm>
        </p:spPr>
        <p:txBody>
          <a:bodyPr>
            <a:normAutofit lnSpcReduction="10000"/>
          </a:bodyPr>
          <a:lstStyle/>
          <a:p>
            <a:r>
              <a:rPr lang="fr-FR" dirty="0" smtClean="0"/>
              <a:t>Glossaire</a:t>
            </a:r>
            <a:endParaRPr lang="fr-FR" dirty="0"/>
          </a:p>
        </p:txBody>
      </p:sp>
      <p:pic>
        <p:nvPicPr>
          <p:cNvPr id="7" name="Espace réservé du contenu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199" y="2275114"/>
            <a:ext cx="5791193" cy="3973285"/>
          </a:xfrm>
        </p:spPr>
      </p:pic>
    </p:spTree>
    <p:extLst>
      <p:ext uri="{BB962C8B-B14F-4D97-AF65-F5344CB8AC3E}">
        <p14:creationId xmlns:p14="http://schemas.microsoft.com/office/powerpoint/2010/main" val="2644364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712</Words>
  <Application>Microsoft Office PowerPoint</Application>
  <PresentationFormat>Grand écran</PresentationFormat>
  <Paragraphs>64</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Les produits phytosanitaires</vt:lpstr>
      <vt:lpstr>1) Qu’est-ce que c'est ? A quoi ça sert ?  </vt:lpstr>
      <vt:lpstr>2) Les différents types de produits phyto </vt:lpstr>
      <vt:lpstr>3) Leur conception et leur composition  </vt:lpstr>
      <vt:lpstr>4) Marché mondial et les secteurs d'utilisation</vt:lpstr>
      <vt:lpstr>5) Controverses et préventions</vt:lpstr>
      <vt:lpstr>6) Texte à traduire et glossaire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produits phytosanitaires</dc:title>
  <dc:creator>Ismaël Messaoudi-Bazile</dc:creator>
  <cp:lastModifiedBy>Ismaël Messaoudi-Bazile</cp:lastModifiedBy>
  <cp:revision>18</cp:revision>
  <dcterms:created xsi:type="dcterms:W3CDTF">2020-01-26T12:07:35Z</dcterms:created>
  <dcterms:modified xsi:type="dcterms:W3CDTF">2020-01-26T23:29:08Z</dcterms:modified>
</cp:coreProperties>
</file>